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125"/>
  </p:notesMasterIdLst>
  <p:handoutMasterIdLst>
    <p:handoutMasterId r:id="rId126"/>
  </p:handoutMasterIdLst>
  <p:sldIdLst>
    <p:sldId id="256" r:id="rId2"/>
    <p:sldId id="1094" r:id="rId3"/>
    <p:sldId id="1463" r:id="rId4"/>
    <p:sldId id="1454" r:id="rId5"/>
    <p:sldId id="1455" r:id="rId6"/>
    <p:sldId id="1306" r:id="rId7"/>
    <p:sldId id="1307" r:id="rId8"/>
    <p:sldId id="1308" r:id="rId9"/>
    <p:sldId id="1309" r:id="rId10"/>
    <p:sldId id="1310" r:id="rId11"/>
    <p:sldId id="1311" r:id="rId12"/>
    <p:sldId id="1583" r:id="rId13"/>
    <p:sldId id="1312" r:id="rId14"/>
    <p:sldId id="1464" r:id="rId15"/>
    <p:sldId id="1456" r:id="rId16"/>
    <p:sldId id="1418" r:id="rId17"/>
    <p:sldId id="1419" r:id="rId18"/>
    <p:sldId id="1420" r:id="rId19"/>
    <p:sldId id="1462" r:id="rId20"/>
    <p:sldId id="1421" r:id="rId21"/>
    <p:sldId id="1461" r:id="rId22"/>
    <p:sldId id="1422" r:id="rId23"/>
    <p:sldId id="1423" r:id="rId24"/>
    <p:sldId id="1424" r:id="rId25"/>
    <p:sldId id="1425" r:id="rId26"/>
    <p:sldId id="1465" r:id="rId27"/>
    <p:sldId id="1440" r:id="rId28"/>
    <p:sldId id="1441" r:id="rId29"/>
    <p:sldId id="1442" r:id="rId30"/>
    <p:sldId id="1443" r:id="rId31"/>
    <p:sldId id="1444" r:id="rId32"/>
    <p:sldId id="1445" r:id="rId33"/>
    <p:sldId id="1448" r:id="rId34"/>
    <p:sldId id="1446" r:id="rId35"/>
    <p:sldId id="1447" r:id="rId36"/>
    <p:sldId id="1449" r:id="rId37"/>
    <p:sldId id="1450" r:id="rId38"/>
    <p:sldId id="1451" r:id="rId39"/>
    <p:sldId id="1466" r:id="rId40"/>
    <p:sldId id="1452" r:id="rId41"/>
    <p:sldId id="1453" r:id="rId42"/>
    <p:sldId id="1340" r:id="rId43"/>
    <p:sldId id="1341" r:id="rId44"/>
    <p:sldId id="1581" r:id="rId45"/>
    <p:sldId id="1342" r:id="rId46"/>
    <p:sldId id="1343" r:id="rId47"/>
    <p:sldId id="1582" r:id="rId48"/>
    <p:sldId id="1457" r:id="rId49"/>
    <p:sldId id="1345" r:id="rId50"/>
    <p:sldId id="1344" r:id="rId51"/>
    <p:sldId id="1346" r:id="rId52"/>
    <p:sldId id="1347" r:id="rId53"/>
    <p:sldId id="1348" r:id="rId54"/>
    <p:sldId id="1349" r:id="rId55"/>
    <p:sldId id="1350" r:id="rId56"/>
    <p:sldId id="1351" r:id="rId57"/>
    <p:sldId id="1352" r:id="rId58"/>
    <p:sldId id="1353" r:id="rId59"/>
    <p:sldId id="1354" r:id="rId60"/>
    <p:sldId id="1355" r:id="rId61"/>
    <p:sldId id="1356" r:id="rId62"/>
    <p:sldId id="1357" r:id="rId63"/>
    <p:sldId id="1358" r:id="rId64"/>
    <p:sldId id="1359" r:id="rId65"/>
    <p:sldId id="1360" r:id="rId66"/>
    <p:sldId id="1361" r:id="rId67"/>
    <p:sldId id="1362" r:id="rId68"/>
    <p:sldId id="1363" r:id="rId69"/>
    <p:sldId id="1364" r:id="rId70"/>
    <p:sldId id="1365" r:id="rId71"/>
    <p:sldId id="1366" r:id="rId72"/>
    <p:sldId id="1367" r:id="rId73"/>
    <p:sldId id="1368" r:id="rId74"/>
    <p:sldId id="1369" r:id="rId75"/>
    <p:sldId id="1370" r:id="rId76"/>
    <p:sldId id="1371" r:id="rId77"/>
    <p:sldId id="1372" r:id="rId78"/>
    <p:sldId id="1373" r:id="rId79"/>
    <p:sldId id="1374" r:id="rId80"/>
    <p:sldId id="1375" r:id="rId81"/>
    <p:sldId id="1376" r:id="rId82"/>
    <p:sldId id="1377" r:id="rId83"/>
    <p:sldId id="1378" r:id="rId84"/>
    <p:sldId id="1379" r:id="rId85"/>
    <p:sldId id="1380" r:id="rId86"/>
    <p:sldId id="1381" r:id="rId87"/>
    <p:sldId id="1382" r:id="rId88"/>
    <p:sldId id="1383" r:id="rId89"/>
    <p:sldId id="1384" r:id="rId90"/>
    <p:sldId id="1385" r:id="rId91"/>
    <p:sldId id="1386" r:id="rId92"/>
    <p:sldId id="1387" r:id="rId93"/>
    <p:sldId id="1388" r:id="rId94"/>
    <p:sldId id="1389" r:id="rId95"/>
    <p:sldId id="1390" r:id="rId96"/>
    <p:sldId id="1391" r:id="rId97"/>
    <p:sldId id="1392" r:id="rId98"/>
    <p:sldId id="1393" r:id="rId99"/>
    <p:sldId id="1394" r:id="rId100"/>
    <p:sldId id="1395" r:id="rId101"/>
    <p:sldId id="1396" r:id="rId102"/>
    <p:sldId id="1397" r:id="rId103"/>
    <p:sldId id="1398" r:id="rId104"/>
    <p:sldId id="1399" r:id="rId105"/>
    <p:sldId id="1400" r:id="rId106"/>
    <p:sldId id="1401" r:id="rId107"/>
    <p:sldId id="1467" r:id="rId108"/>
    <p:sldId id="1403" r:id="rId109"/>
    <p:sldId id="1404" r:id="rId110"/>
    <p:sldId id="1405" r:id="rId111"/>
    <p:sldId id="1406" r:id="rId112"/>
    <p:sldId id="1407" r:id="rId113"/>
    <p:sldId id="1408" r:id="rId114"/>
    <p:sldId id="1468" r:id="rId115"/>
    <p:sldId id="1411" r:id="rId116"/>
    <p:sldId id="1412" r:id="rId117"/>
    <p:sldId id="1413" r:id="rId118"/>
    <p:sldId id="1414" r:id="rId119"/>
    <p:sldId id="1415" r:id="rId120"/>
    <p:sldId id="1458" r:id="rId121"/>
    <p:sldId id="1459" r:id="rId122"/>
    <p:sldId id="1417" r:id="rId123"/>
    <p:sldId id="1469" r:id="rId124"/>
  </p:sldIdLst>
  <p:sldSz cx="9144000" cy="6858000" type="screen4x3"/>
  <p:notesSz cx="7315200" cy="9601200"/>
  <p:defaultTextStyle>
    <a:defPPr>
      <a:defRPr lang="en-GB"/>
    </a:defPPr>
    <a:lvl1pPr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1pPr>
    <a:lvl2pPr marL="742950" indent="-28575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2pPr>
    <a:lvl3pPr marL="1143000" indent="-22860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3pPr>
    <a:lvl4pPr marL="1600200" indent="-22860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4pPr>
    <a:lvl5pPr marL="2057400" indent="-22860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5pPr>
    <a:lvl6pPr marL="22860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6pPr>
    <a:lvl7pPr marL="27432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7pPr>
    <a:lvl8pPr marL="32004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8pPr>
    <a:lvl9pPr marL="36576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9pPr>
  </p:defaultTextStyle>
  <p:extLst>
    <p:ext uri="{EFAFB233-063F-42B5-8137-9DF3F51BA10A}">
      <p15:sldGuideLst xmlns:p15="http://schemas.microsoft.com/office/powerpoint/2012/main">
        <p15:guide id="1" orient="horz" pos="2160">
          <p15:clr>
            <a:srgbClr val="A4A3A4"/>
          </p15:clr>
        </p15:guide>
        <p15:guide id="2" pos="29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BDD3E9"/>
    <a:srgbClr val="2A7041"/>
    <a:srgbClr val="E6F2ED"/>
    <a:srgbClr val="DBEDE6"/>
    <a:srgbClr val="D7F1E6"/>
    <a:srgbClr val="D4F0E5"/>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87" autoAdjust="0"/>
    <p:restoredTop sz="91610" autoAdjust="0"/>
  </p:normalViewPr>
  <p:slideViewPr>
    <p:cSldViewPr>
      <p:cViewPr varScale="1">
        <p:scale>
          <a:sx n="62" d="100"/>
          <a:sy n="62" d="100"/>
        </p:scale>
        <p:origin x="1420" y="56"/>
      </p:cViewPr>
      <p:guideLst>
        <p:guide orient="horz" pos="2160"/>
        <p:guide pos="2902"/>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0T15:37:20.339"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anose="02020603050405020304" pitchFamily="18" charset="0"/>
              <a:buNone/>
              <a:defRPr sz="1200">
                <a:cs typeface="+mn-cs"/>
              </a:defRPr>
            </a:lvl1pPr>
          </a:lstStyle>
          <a:p>
            <a:pPr>
              <a:defRPr/>
            </a:pPr>
            <a:endParaRPr lang="de-DE" dirty="0">
              <a:ea typeface="黑体" panose="02010609060101010101"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anose="02020603050405020304" pitchFamily="18" charset="0"/>
              <a:buNone/>
              <a:defRPr sz="1200">
                <a:cs typeface="+mn-cs"/>
              </a:defRPr>
            </a:lvl1pPr>
          </a:lstStyle>
          <a:p>
            <a:pPr>
              <a:defRPr/>
            </a:pPr>
            <a:fld id="{FAC8717C-415A-44F2-932B-9470F257B40D}" type="datetimeFigureOut">
              <a:rPr lang="de-DE">
                <a:ea typeface="黑体" panose="02010609060101010101" pitchFamily="49" charset="-122"/>
              </a:rPr>
              <a:t>26.09.2022</a:t>
            </a:fld>
            <a:endParaRPr lang="de-DE" dirty="0">
              <a:ea typeface="黑体" panose="02010609060101010101"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anose="02020603050405020304" pitchFamily="18" charset="0"/>
              <a:buNone/>
              <a:defRPr sz="1200">
                <a:cs typeface="+mn-cs"/>
              </a:defRPr>
            </a:lvl1pPr>
          </a:lstStyle>
          <a:p>
            <a:pPr>
              <a:defRPr/>
            </a:pPr>
            <a:endParaRPr lang="de-DE" dirty="0">
              <a:ea typeface="黑体" panose="02010609060101010101"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anose="02020603050405020304" pitchFamily="18" charset="0"/>
              <a:buNone/>
              <a:defRPr sz="1200">
                <a:cs typeface="+mn-cs"/>
              </a:defRPr>
            </a:lvl1pPr>
          </a:lstStyle>
          <a:p>
            <a:pPr>
              <a:defRPr/>
            </a:pPr>
            <a:fld id="{436286E6-33A4-43B5-AF89-26A9B7F2651B}" type="slidenum">
              <a:rPr lang="de-DE">
                <a:ea typeface="黑体" panose="02010609060101010101" pitchFamily="49" charset="-122"/>
              </a:rPr>
              <a:t>‹#›</a:t>
            </a:fld>
            <a:endParaRPr lang="de-DE" dirty="0">
              <a:ea typeface="黑体" panose="02010609060101010101" pitchFamily="49"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9221" name="Text Box 5"/>
          <p:cNvSpPr txBox="1">
            <a:spLocks noChangeArrowheads="1"/>
          </p:cNvSpPr>
          <p:nvPr/>
        </p:nvSpPr>
        <p:spPr bwMode="auto">
          <a:xfrm>
            <a:off x="0" y="0"/>
            <a:ext cx="3170238" cy="479425"/>
          </a:xfrm>
          <a:prstGeom prst="rect">
            <a:avLst/>
          </a:prstGeom>
          <a:no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9222" name="Text Box 6"/>
          <p:cNvSpPr txBox="1">
            <a:spLocks noChangeArrowheads="1"/>
          </p:cNvSpPr>
          <p:nvPr/>
        </p:nvSpPr>
        <p:spPr bwMode="auto">
          <a:xfrm>
            <a:off x="4144963" y="0"/>
            <a:ext cx="3170237" cy="479425"/>
          </a:xfrm>
          <a:prstGeom prst="rect">
            <a:avLst/>
          </a:prstGeom>
          <a:no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ln>
          <a:effectLst/>
        </p:spPr>
        <p:txBody>
          <a:bodyPr vert="horz" wrap="square" lIns="95400" tIns="47520" rIns="95400" bIns="47520" numCol="1" anchor="t" anchorCtr="0" compatLnSpc="1"/>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ln>
          <a:effectLst/>
        </p:spPr>
        <p:txBody>
          <a:bodyPr vert="horz" wrap="square" lIns="95400" tIns="47520" rIns="95400" bIns="47520" numCol="1" anchor="b" anchorCtr="0" compatLnSpc="1"/>
          <a:lstStyle>
            <a:lvl1pPr algn="r">
              <a:buClrTx/>
              <a:buSzPct val="100000"/>
              <a:buFontTx/>
              <a:buNone/>
              <a:tabLst>
                <a:tab pos="723900" algn="l"/>
                <a:tab pos="1447800" algn="l"/>
                <a:tab pos="2171700" algn="l"/>
                <a:tab pos="2895600" algn="l"/>
              </a:tabLst>
              <a:defRPr sz="1200">
                <a:solidFill>
                  <a:srgbClr val="000000"/>
                </a:solidFill>
                <a:latin typeface="Times New Roman" panose="02020603050405020304" pitchFamily="18" charset="0"/>
                <a:ea typeface="+mn-ea"/>
                <a:cs typeface="Arial Unicode MS" panose="020B0604020202020204" charset="-122"/>
              </a:defRPr>
            </a:lvl1pPr>
          </a:lstStyle>
          <a:p>
            <a:pPr>
              <a:defRPr/>
            </a:pPr>
            <a:fld id="{655445CD-BE69-4A95-B1A9-CC7D8B1B044C}" type="slidenum">
              <a:rPr lang="en-US"/>
              <a:t>‹#›</a:t>
            </a:fld>
            <a:endParaRPr lang="en-US"/>
          </a:p>
        </p:txBody>
      </p:sp>
    </p:spTree>
  </p:cSld>
  <p:clrMap bg1="lt1" tx1="dk1" bg2="lt2" tx2="dk2" accent1="accent1" accent2="accent2" accent3="accent3" accent4="accent4" accent5="accent5" accent6="accent6" hlink="hlink" folHlink="folHlink"/>
  <p:notesStyle>
    <a:lvl1pPr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anose="02010609060101010101" pitchFamily="49" charset="-122"/>
              </a:rPr>
              <a:t>1</a:t>
            </a:fld>
            <a:endParaRPr lang="en-US" dirty="0">
              <a:ea typeface="黑体" panose="02010609060101010101"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p:spPr>
      </p:sp>
      <p:sp>
        <p:nvSpPr>
          <p:cNvPr id="289796" name="Rectangle 2"/>
          <p:cNvSpPr>
            <a:spLocks noGrp="1" noChangeArrowheads="1"/>
          </p:cNvSpPr>
          <p:nvPr>
            <p:ph type="body" idx="1"/>
          </p:nvPr>
        </p:nvSpPr>
        <p:spPr>
          <a:xfrm>
            <a:off x="974725" y="4560888"/>
            <a:ext cx="5360988" cy="4316412"/>
          </a:xfrm>
          <a:noFill/>
        </p:spPr>
        <p:txBody>
          <a:bodyPr wrap="none" anchor="ctr"/>
          <a:lstStyle/>
          <a:p>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
          <p:cNvSpPr>
            <a:spLocks noGrp="1" noChangeArrowheads="1"/>
          </p:cNvSpPr>
          <p:nvPr>
            <p:ph type="sldNum" sz="quarter" idx="5"/>
          </p:nvPr>
        </p:nvSpPr>
        <p:spPr>
          <a:noFill/>
        </p:spPr>
        <p:txBody>
          <a:bodyPr/>
          <a:lstStyle/>
          <a:p>
            <a:fld id="{276F54B6-698B-436F-80A2-8B102711E189}" type="slidenum">
              <a:rPr lang="en-US" altLang="zh-CN" smtClean="0">
                <a:ea typeface="黑体" panose="02010609060101010101" pitchFamily="49" charset="-122"/>
              </a:rPr>
              <a:t>15</a:t>
            </a:fld>
            <a:endParaRPr lang="en-US" altLang="zh-CN" dirty="0">
              <a:ea typeface="黑体" panose="02010609060101010101" pitchFamily="49" charset="-122"/>
            </a:endParaRPr>
          </a:p>
        </p:txBody>
      </p:sp>
      <p:sp>
        <p:nvSpPr>
          <p:cNvPr id="80899" name="Rectangle 1"/>
          <p:cNvSpPr>
            <a:spLocks noGrp="1" noRot="1" noChangeAspect="1" noChangeArrowheads="1" noTextEdit="1"/>
          </p:cNvSpPr>
          <p:nvPr>
            <p:ph type="sldImg"/>
          </p:nvPr>
        </p:nvSpPr>
        <p:spPr>
          <a:xfrm>
            <a:off x="1258888" y="720725"/>
            <a:ext cx="4791075" cy="3594100"/>
          </a:xfrm>
          <a:solidFill>
            <a:srgbClr val="FFFFFF"/>
          </a:solidFill>
        </p:spPr>
      </p:sp>
      <p:sp>
        <p:nvSpPr>
          <p:cNvPr id="80900" name="Rectangle 2"/>
          <p:cNvSpPr>
            <a:spLocks noGrp="1" noChangeArrowheads="1"/>
          </p:cNvSpPr>
          <p:nvPr>
            <p:ph type="body" idx="1"/>
          </p:nvPr>
        </p:nvSpPr>
        <p:spPr>
          <a:xfrm>
            <a:off x="974725" y="4560888"/>
            <a:ext cx="5360988" cy="4316412"/>
          </a:xfrm>
          <a:noFill/>
        </p:spPr>
        <p:txBody>
          <a:bodyPr wrap="none" anchor="ctr"/>
          <a:lstStyle/>
          <a:p>
            <a:endParaRPr lang="de-DE" altLang="zh-CN" dirty="0">
              <a:ea typeface="黑体" panose="02010609060101010101" pitchFamily="49" charset="-122"/>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112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113</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115</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116</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117</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118</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119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120</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122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123</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0"/>
          <p:cNvSpPr>
            <a:spLocks noGrp="1" noChangeArrowheads="1"/>
          </p:cNvSpPr>
          <p:nvPr>
            <p:ph type="sldNum" sz="quarter"/>
          </p:nvPr>
        </p:nvSpPr>
        <p:spPr>
          <a:noFill/>
        </p:spPr>
        <p:txBody>
          <a:bodyPr/>
          <a:lstStyle/>
          <a:p>
            <a:fld id="{4B01BA8B-D424-4358-96CB-25046E5B7532}" type="slidenum">
              <a:rPr lang="en-US" altLang="zh-CN"/>
              <a:t>16</a:t>
            </a:fld>
            <a:endParaRPr lang="en-US" altLang="zh-CN"/>
          </a:p>
        </p:txBody>
      </p:sp>
      <p:sp>
        <p:nvSpPr>
          <p:cNvPr id="53251" name="Rectangle 1"/>
          <p:cNvSpPr>
            <a:spLocks noGrp="1" noRot="1" noChangeAspect="1" noChangeArrowheads="1" noTextEdit="1"/>
          </p:cNvSpPr>
          <p:nvPr>
            <p:ph type="sldImg"/>
          </p:nvPr>
        </p:nvSpPr>
        <p:spPr>
          <a:xfrm>
            <a:off x="1257300" y="720725"/>
            <a:ext cx="4800600" cy="3600450"/>
          </a:xfrm>
          <a:solidFill>
            <a:srgbClr val="FFFFFF"/>
          </a:solidFill>
        </p:spPr>
      </p:sp>
      <p:sp>
        <p:nvSpPr>
          <p:cNvPr id="53252" name="Rectangle 2"/>
          <p:cNvSpPr>
            <a:spLocks noGrp="1" noChangeArrowheads="1"/>
          </p:cNvSpPr>
          <p:nvPr>
            <p:ph type="body" idx="1"/>
          </p:nvPr>
        </p:nvSpPr>
        <p:spPr>
          <a:xfrm>
            <a:off x="974725" y="4560888"/>
            <a:ext cx="5360988" cy="4316412"/>
          </a:xfrm>
          <a:noFill/>
        </p:spPr>
        <p:txBody>
          <a:bodyPr wrap="none" anchor="ctr"/>
          <a:lstStyle/>
          <a:p>
            <a:endParaRPr lang="de-DE" altLang="zh-CN">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0"/>
          <p:cNvSpPr>
            <a:spLocks noGrp="1" noChangeArrowheads="1"/>
          </p:cNvSpPr>
          <p:nvPr>
            <p:ph type="sldNum" sz="quarter"/>
          </p:nvPr>
        </p:nvSpPr>
        <p:spPr>
          <a:noFill/>
        </p:spPr>
        <p:txBody>
          <a:bodyPr/>
          <a:lstStyle/>
          <a:p>
            <a:fld id="{BD918B8A-3702-45E8-94C1-A8901CF40BCB}" type="slidenum">
              <a:rPr lang="en-US" altLang="zh-CN"/>
              <a:t>17</a:t>
            </a:fld>
            <a:endParaRPr lang="en-US" altLang="zh-CN"/>
          </a:p>
        </p:txBody>
      </p:sp>
      <p:sp>
        <p:nvSpPr>
          <p:cNvPr id="55299" name="Rectangle 1"/>
          <p:cNvSpPr>
            <a:spLocks noGrp="1" noRot="1" noChangeAspect="1" noChangeArrowheads="1" noTextEdit="1"/>
          </p:cNvSpPr>
          <p:nvPr>
            <p:ph type="sldImg"/>
          </p:nvPr>
        </p:nvSpPr>
        <p:spPr>
          <a:xfrm>
            <a:off x="1257300" y="720725"/>
            <a:ext cx="4800600" cy="3600450"/>
          </a:xfrm>
          <a:solidFill>
            <a:srgbClr val="FFFFFF"/>
          </a:solidFill>
        </p:spPr>
      </p:sp>
      <p:sp>
        <p:nvSpPr>
          <p:cNvPr id="55300" name="Rectangle 2"/>
          <p:cNvSpPr>
            <a:spLocks noGrp="1" noChangeArrowheads="1"/>
          </p:cNvSpPr>
          <p:nvPr>
            <p:ph type="body" idx="1"/>
          </p:nvPr>
        </p:nvSpPr>
        <p:spPr>
          <a:xfrm>
            <a:off x="974725" y="4560888"/>
            <a:ext cx="5360988" cy="4316412"/>
          </a:xfrm>
          <a:noFill/>
        </p:spPr>
        <p:txBody>
          <a:bodyPr wrap="none" anchor="ctr"/>
          <a:lstStyle/>
          <a:p>
            <a:pPr marL="0" lvl="2" algn="l"/>
            <a:r>
              <a:rPr lang="zh-CN" altLang="de-DE" dirty="0">
                <a:solidFill>
                  <a:schemeClr val="tx1"/>
                </a:solidFill>
                <a:latin typeface="Calibri" panose="020F0502020204030204" pitchFamily="34" charset="0"/>
                <a:ea typeface="黑体" panose="02010609060101010101" pitchFamily="49" charset="-122"/>
                <a:sym typeface="+mn-ea"/>
              </a:rPr>
              <a:t>文档频率</a:t>
            </a:r>
            <a:r>
              <a:rPr lang="en-US" altLang="zh-CN" dirty="0">
                <a:solidFill>
                  <a:schemeClr val="tx1"/>
                </a:solidFill>
                <a:latin typeface="Calibri" panose="020F0502020204030204" pitchFamily="34" charset="0"/>
                <a:ea typeface="黑体" panose="02010609060101010101" pitchFamily="49" charset="-122"/>
                <a:sym typeface="+mn-ea"/>
              </a:rPr>
              <a:t> - </a:t>
            </a:r>
            <a:r>
              <a:rPr lang="zh-CN" altLang="en-US" dirty="0">
                <a:solidFill>
                  <a:schemeClr val="tx1"/>
                </a:solidFill>
                <a:latin typeface="Calibri" panose="020F0502020204030204" pitchFamily="34" charset="0"/>
                <a:ea typeface="黑体" panose="02010609060101010101" pitchFamily="49" charset="-122"/>
                <a:sym typeface="+mn-ea"/>
              </a:rPr>
              <a:t>出现某词项的文档的数目，也是</a:t>
            </a:r>
            <a:r>
              <a:rPr lang="zh-CN" altLang="de-DE" dirty="0">
                <a:solidFill>
                  <a:schemeClr val="tx1"/>
                </a:solidFill>
                <a:latin typeface="Calibri" panose="020F0502020204030204" pitchFamily="34" charset="0"/>
                <a:ea typeface="黑体" panose="02010609060101010101" pitchFamily="49" charset="-122"/>
                <a:sym typeface="+mn-ea"/>
              </a:rPr>
              <a:t>倒排记录表的长度</a:t>
            </a:r>
            <a:endParaRPr lang="de-DE" altLang="zh-CN">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0"/>
          <p:cNvSpPr>
            <a:spLocks noGrp="1" noChangeArrowheads="1"/>
          </p:cNvSpPr>
          <p:nvPr>
            <p:ph type="sldNum" sz="quarter"/>
          </p:nvPr>
        </p:nvSpPr>
        <p:spPr>
          <a:noFill/>
        </p:spPr>
        <p:txBody>
          <a:bodyPr/>
          <a:lstStyle/>
          <a:p>
            <a:fld id="{011F5B53-E078-4E8F-A484-3230C6067698}" type="slidenum">
              <a:rPr lang="en-US" altLang="zh-CN"/>
              <a:t>18</a:t>
            </a:fld>
            <a:endParaRPr lang="en-US" altLang="zh-CN"/>
          </a:p>
        </p:txBody>
      </p:sp>
      <p:sp>
        <p:nvSpPr>
          <p:cNvPr id="57347" name="Rectangle 1"/>
          <p:cNvSpPr>
            <a:spLocks noGrp="1" noRot="1" noChangeAspect="1" noChangeArrowheads="1" noTextEdit="1"/>
          </p:cNvSpPr>
          <p:nvPr>
            <p:ph type="sldImg"/>
          </p:nvPr>
        </p:nvSpPr>
        <p:spPr>
          <a:xfrm>
            <a:off x="1257300" y="720725"/>
            <a:ext cx="4800600" cy="3600450"/>
          </a:xfrm>
          <a:solidFill>
            <a:srgbClr val="FFFFFF"/>
          </a:solidFill>
        </p:spPr>
      </p:sp>
      <p:sp>
        <p:nvSpPr>
          <p:cNvPr id="57348" name="Rectangle 2"/>
          <p:cNvSpPr>
            <a:spLocks noGrp="1" noChangeArrowheads="1"/>
          </p:cNvSpPr>
          <p:nvPr>
            <p:ph type="body" idx="1"/>
          </p:nvPr>
        </p:nvSpPr>
        <p:spPr>
          <a:xfrm>
            <a:off x="974725" y="4560888"/>
            <a:ext cx="5360988" cy="4316412"/>
          </a:xfrm>
          <a:noFill/>
        </p:spPr>
        <p:txBody>
          <a:bodyPr wrap="none" anchor="ctr"/>
          <a:lstStyle/>
          <a:p>
            <a:endParaRPr lang="de-DE" altLang="zh-CN">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0"/>
          <p:cNvSpPr>
            <a:spLocks noGrp="1" noChangeArrowheads="1"/>
          </p:cNvSpPr>
          <p:nvPr>
            <p:ph type="sldNum" sz="quarter"/>
          </p:nvPr>
        </p:nvSpPr>
        <p:spPr>
          <a:noFill/>
        </p:spPr>
        <p:txBody>
          <a:bodyPr/>
          <a:lstStyle/>
          <a:p>
            <a:fld id="{45E79F76-55D0-4258-9E82-E46117FDB770}" type="slidenum">
              <a:rPr lang="en-US" altLang="zh-CN"/>
              <a:t>20</a:t>
            </a:fld>
            <a:endParaRPr lang="en-US" altLang="zh-CN"/>
          </a:p>
        </p:txBody>
      </p:sp>
      <p:sp>
        <p:nvSpPr>
          <p:cNvPr id="59395" name="Rectangle 1"/>
          <p:cNvSpPr>
            <a:spLocks noGrp="1" noRot="1" noChangeAspect="1" noChangeArrowheads="1" noTextEdit="1"/>
          </p:cNvSpPr>
          <p:nvPr>
            <p:ph type="sldImg"/>
          </p:nvPr>
        </p:nvSpPr>
        <p:spPr>
          <a:xfrm>
            <a:off x="1257300" y="720725"/>
            <a:ext cx="4800600" cy="3600450"/>
          </a:xfrm>
          <a:solidFill>
            <a:srgbClr val="FFFFFF"/>
          </a:solidFill>
        </p:spPr>
      </p:sp>
      <p:sp>
        <p:nvSpPr>
          <p:cNvPr id="59396" name="Rectangle 2"/>
          <p:cNvSpPr>
            <a:spLocks noGrp="1" noChangeArrowheads="1"/>
          </p:cNvSpPr>
          <p:nvPr>
            <p:ph type="body" idx="1"/>
          </p:nvPr>
        </p:nvSpPr>
        <p:spPr>
          <a:xfrm>
            <a:off x="974725" y="4560888"/>
            <a:ext cx="5360988" cy="4316412"/>
          </a:xfrm>
          <a:noFill/>
        </p:spPr>
        <p:txBody>
          <a:bodyPr wrap="none" anchor="ctr"/>
          <a:lstStyle/>
          <a:p>
            <a:endParaRPr lang="de-DE" altLang="zh-CN">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0"/>
          <p:cNvSpPr>
            <a:spLocks noGrp="1" noChangeArrowheads="1"/>
          </p:cNvSpPr>
          <p:nvPr>
            <p:ph type="sldNum" sz="quarter"/>
          </p:nvPr>
        </p:nvSpPr>
        <p:spPr>
          <a:noFill/>
        </p:spPr>
        <p:txBody>
          <a:bodyPr/>
          <a:lstStyle/>
          <a:p>
            <a:fld id="{E5A027F8-3A9E-4146-B995-E5CE51A29A13}" type="slidenum">
              <a:rPr lang="en-US" altLang="zh-CN"/>
              <a:t>22</a:t>
            </a:fld>
            <a:endParaRPr lang="en-US" altLang="zh-CN"/>
          </a:p>
        </p:txBody>
      </p:sp>
      <p:sp>
        <p:nvSpPr>
          <p:cNvPr id="614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61444" name="Rectangle 2"/>
          <p:cNvSpPr>
            <a:spLocks noGrp="1" noChangeArrowheads="1"/>
          </p:cNvSpPr>
          <p:nvPr>
            <p:ph type="body" idx="1"/>
          </p:nvPr>
        </p:nvSpPr>
        <p:spPr>
          <a:xfrm>
            <a:off x="974725" y="4560888"/>
            <a:ext cx="5360988" cy="4316412"/>
          </a:xfrm>
          <a:noFill/>
        </p:spPr>
        <p:txBody>
          <a:bodyPr wrap="none" anchor="ctr"/>
          <a:lstStyle/>
          <a:p>
            <a:endParaRPr lang="de-DE" altLang="zh-CN">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0"/>
          <p:cNvSpPr>
            <a:spLocks noGrp="1" noChangeArrowheads="1"/>
          </p:cNvSpPr>
          <p:nvPr>
            <p:ph type="sldNum" sz="quarter"/>
          </p:nvPr>
        </p:nvSpPr>
        <p:spPr>
          <a:noFill/>
        </p:spPr>
        <p:txBody>
          <a:bodyPr/>
          <a:lstStyle/>
          <a:p>
            <a:fld id="{A0EEB8A2-FB01-4744-A661-287E59FA5A4B}" type="slidenum">
              <a:rPr lang="en-US" altLang="zh-CN"/>
              <a:t>23</a:t>
            </a:fld>
            <a:endParaRPr lang="en-US" altLang="zh-CN"/>
          </a:p>
        </p:txBody>
      </p:sp>
      <p:sp>
        <p:nvSpPr>
          <p:cNvPr id="63491" name="Rectangle 1"/>
          <p:cNvSpPr>
            <a:spLocks noGrp="1" noRot="1" noChangeAspect="1" noChangeArrowheads="1" noTextEdit="1"/>
          </p:cNvSpPr>
          <p:nvPr>
            <p:ph type="sldImg"/>
          </p:nvPr>
        </p:nvSpPr>
        <p:spPr>
          <a:xfrm>
            <a:off x="1257300" y="720725"/>
            <a:ext cx="4800600" cy="3600450"/>
          </a:xfrm>
          <a:solidFill>
            <a:srgbClr val="FFFFFF"/>
          </a:solidFill>
        </p:spPr>
      </p:sp>
      <p:sp>
        <p:nvSpPr>
          <p:cNvPr id="63492" name="Rectangle 2"/>
          <p:cNvSpPr>
            <a:spLocks noGrp="1" noChangeArrowheads="1"/>
          </p:cNvSpPr>
          <p:nvPr>
            <p:ph type="body" idx="1"/>
          </p:nvPr>
        </p:nvSpPr>
        <p:spPr>
          <a:xfrm>
            <a:off x="974725" y="4560888"/>
            <a:ext cx="5360988" cy="4316412"/>
          </a:xfrm>
          <a:noFill/>
        </p:spPr>
        <p:txBody>
          <a:bodyPr wrap="none" anchor="ctr"/>
          <a:lstStyle/>
          <a:p>
            <a:endParaRPr lang="de-DE" altLang="zh-CN">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0"/>
          <p:cNvSpPr>
            <a:spLocks noGrp="1" noChangeArrowheads="1"/>
          </p:cNvSpPr>
          <p:nvPr>
            <p:ph type="sldNum" sz="quarter"/>
          </p:nvPr>
        </p:nvSpPr>
        <p:spPr>
          <a:noFill/>
        </p:spPr>
        <p:txBody>
          <a:bodyPr/>
          <a:lstStyle/>
          <a:p>
            <a:fld id="{7813AA97-6E1F-4A87-9E04-FABD8C79790D}" type="slidenum">
              <a:rPr lang="en-US" altLang="zh-CN"/>
              <a:t>24</a:t>
            </a:fld>
            <a:endParaRPr lang="en-US" altLang="zh-CN"/>
          </a:p>
        </p:txBody>
      </p:sp>
      <p:sp>
        <p:nvSpPr>
          <p:cNvPr id="65539" name="Rectangle 1"/>
          <p:cNvSpPr>
            <a:spLocks noGrp="1" noRot="1" noChangeAspect="1" noChangeArrowheads="1" noTextEdit="1"/>
          </p:cNvSpPr>
          <p:nvPr>
            <p:ph type="sldImg"/>
          </p:nvPr>
        </p:nvSpPr>
        <p:spPr>
          <a:xfrm>
            <a:off x="1257300" y="720725"/>
            <a:ext cx="4800600" cy="3600450"/>
          </a:xfrm>
          <a:solidFill>
            <a:srgbClr val="FFFFFF"/>
          </a:solidFill>
        </p:spPr>
      </p:sp>
      <p:sp>
        <p:nvSpPr>
          <p:cNvPr id="65540" name="Rectangle 2"/>
          <p:cNvSpPr>
            <a:spLocks noGrp="1" noChangeArrowheads="1"/>
          </p:cNvSpPr>
          <p:nvPr>
            <p:ph type="body" idx="1"/>
          </p:nvPr>
        </p:nvSpPr>
        <p:spPr>
          <a:xfrm>
            <a:off x="974725" y="4560888"/>
            <a:ext cx="5360988" cy="4316412"/>
          </a:xfrm>
          <a:noFill/>
        </p:spPr>
        <p:txBody>
          <a:bodyPr wrap="none" anchor="ctr"/>
          <a:lstStyle/>
          <a:p>
            <a:endParaRPr lang="de-DE" altLang="zh-CN">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0"/>
          <p:cNvSpPr>
            <a:spLocks noGrp="1" noChangeArrowheads="1"/>
          </p:cNvSpPr>
          <p:nvPr>
            <p:ph type="sldNum" sz="quarter"/>
          </p:nvPr>
        </p:nvSpPr>
        <p:spPr>
          <a:noFill/>
        </p:spPr>
        <p:txBody>
          <a:bodyPr/>
          <a:lstStyle/>
          <a:p>
            <a:fld id="{755E4044-6160-474B-9F24-35D0169B7DA4}" type="slidenum">
              <a:rPr lang="en-US" altLang="zh-CN"/>
              <a:t>25</a:t>
            </a:fld>
            <a:endParaRPr lang="en-US" altLang="zh-CN"/>
          </a:p>
        </p:txBody>
      </p:sp>
      <p:sp>
        <p:nvSpPr>
          <p:cNvPr id="67587" name="Rectangle 1"/>
          <p:cNvSpPr>
            <a:spLocks noGrp="1" noRot="1" noChangeAspect="1" noChangeArrowheads="1" noTextEdit="1"/>
          </p:cNvSpPr>
          <p:nvPr>
            <p:ph type="sldImg"/>
          </p:nvPr>
        </p:nvSpPr>
        <p:spPr>
          <a:xfrm>
            <a:off x="1257300" y="720725"/>
            <a:ext cx="4800600" cy="3600450"/>
          </a:xfrm>
          <a:solidFill>
            <a:srgbClr val="FFFFFF"/>
          </a:solidFill>
        </p:spPr>
      </p:sp>
      <p:sp>
        <p:nvSpPr>
          <p:cNvPr id="67588" name="Rectangle 2"/>
          <p:cNvSpPr>
            <a:spLocks noGrp="1" noChangeArrowheads="1"/>
          </p:cNvSpPr>
          <p:nvPr>
            <p:ph type="body" idx="1"/>
          </p:nvPr>
        </p:nvSpPr>
        <p:spPr>
          <a:xfrm>
            <a:off x="974725" y="4560888"/>
            <a:ext cx="5360988" cy="4316412"/>
          </a:xfrm>
          <a:noFill/>
        </p:spPr>
        <p:txBody>
          <a:bodyPr wrap="none" anchor="ctr"/>
          <a:lstStyle/>
          <a:p>
            <a:endParaRPr lang="de-DE" altLang="zh-CN">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0"/>
          <p:cNvSpPr>
            <a:spLocks noGrp="1" noChangeArrowheads="1"/>
          </p:cNvSpPr>
          <p:nvPr>
            <p:ph type="sldNum" sz="quarter"/>
          </p:nvPr>
        </p:nvSpPr>
        <p:spPr>
          <a:noFill/>
        </p:spPr>
        <p:txBody>
          <a:bodyPr/>
          <a:lstStyle/>
          <a:p>
            <a:fld id="{2D9218A8-9AFD-4BAF-8677-F3A9C6C37867}" type="slidenum">
              <a:rPr lang="en-US" altLang="zh-CN"/>
              <a:t>27</a:t>
            </a:fld>
            <a:endParaRPr lang="en-US" altLang="zh-CN"/>
          </a:p>
        </p:txBody>
      </p:sp>
      <p:sp>
        <p:nvSpPr>
          <p:cNvPr id="70659" name="Rectangle 1"/>
          <p:cNvSpPr>
            <a:spLocks noGrp="1" noRot="1" noChangeAspect="1" noChangeArrowheads="1" noTextEdit="1"/>
          </p:cNvSpPr>
          <p:nvPr>
            <p:ph type="sldImg"/>
          </p:nvPr>
        </p:nvSpPr>
        <p:spPr>
          <a:xfrm>
            <a:off x="1257300" y="720725"/>
            <a:ext cx="4800600" cy="3600450"/>
          </a:xfrm>
          <a:solidFill>
            <a:srgbClr val="FFFFFF"/>
          </a:solidFill>
        </p:spPr>
      </p:sp>
      <p:sp>
        <p:nvSpPr>
          <p:cNvPr id="70660" name="Rectangle 2"/>
          <p:cNvSpPr>
            <a:spLocks noGrp="1" noChangeArrowheads="1"/>
          </p:cNvSpPr>
          <p:nvPr>
            <p:ph type="body" idx="1"/>
          </p:nvPr>
        </p:nvSpPr>
        <p:spPr>
          <a:xfrm>
            <a:off x="974725" y="4560888"/>
            <a:ext cx="5360988" cy="4316412"/>
          </a:xfrm>
          <a:noFill/>
        </p:spPr>
        <p:txBody>
          <a:bodyPr wrap="none" anchor="ctr"/>
          <a:lstStyle/>
          <a:p>
            <a:endParaRPr lang="de-DE" altLang="zh-CN">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0"/>
          <p:cNvSpPr>
            <a:spLocks noGrp="1" noChangeArrowheads="1"/>
          </p:cNvSpPr>
          <p:nvPr>
            <p:ph type="sldNum" sz="quarter"/>
          </p:nvPr>
        </p:nvSpPr>
        <p:spPr>
          <a:noFill/>
        </p:spPr>
        <p:txBody>
          <a:bodyPr/>
          <a:lstStyle/>
          <a:p>
            <a:fld id="{26830AE0-8105-434B-8B65-FC90F5A41502}" type="slidenum">
              <a:rPr lang="en-US" altLang="zh-CN"/>
              <a:t>28</a:t>
            </a:fld>
            <a:endParaRPr lang="en-US" altLang="zh-CN"/>
          </a:p>
        </p:txBody>
      </p:sp>
      <p:sp>
        <p:nvSpPr>
          <p:cNvPr id="72707" name="Rectangle 1"/>
          <p:cNvSpPr>
            <a:spLocks noGrp="1" noRot="1" noChangeAspect="1" noChangeArrowheads="1" noTextEdit="1"/>
          </p:cNvSpPr>
          <p:nvPr>
            <p:ph type="sldImg"/>
          </p:nvPr>
        </p:nvSpPr>
        <p:spPr>
          <a:xfrm>
            <a:off x="1257300" y="720725"/>
            <a:ext cx="4800600" cy="3600450"/>
          </a:xfrm>
          <a:solidFill>
            <a:srgbClr val="FFFFFF"/>
          </a:solidFill>
        </p:spPr>
      </p:sp>
      <p:sp>
        <p:nvSpPr>
          <p:cNvPr id="72708" name="Rectangle 2"/>
          <p:cNvSpPr>
            <a:spLocks noGrp="1" noChangeArrowheads="1"/>
          </p:cNvSpPr>
          <p:nvPr>
            <p:ph type="body" idx="1"/>
          </p:nvPr>
        </p:nvSpPr>
        <p:spPr>
          <a:xfrm>
            <a:off x="974725" y="4560888"/>
            <a:ext cx="5360988" cy="4316412"/>
          </a:xfrm>
          <a:noFill/>
        </p:spPr>
        <p:txBody>
          <a:bodyPr wrap="none" anchor="ctr"/>
          <a:lstStyle/>
          <a:p>
            <a:endParaRPr lang="de-DE" altLang="zh-CN">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0"/>
          <p:cNvSpPr>
            <a:spLocks noGrp="1" noChangeArrowheads="1"/>
          </p:cNvSpPr>
          <p:nvPr>
            <p:ph type="sldNum" sz="quarter"/>
          </p:nvPr>
        </p:nvSpPr>
        <p:spPr>
          <a:noFill/>
        </p:spPr>
        <p:txBody>
          <a:bodyPr/>
          <a:lstStyle/>
          <a:p>
            <a:fld id="{7BCAC0DE-7718-4705-9EC0-F741488DAB1A}" type="slidenum">
              <a:rPr lang="en-US" altLang="zh-CN"/>
              <a:t>29</a:t>
            </a:fld>
            <a:endParaRPr lang="en-US" altLang="zh-CN"/>
          </a:p>
        </p:txBody>
      </p:sp>
      <p:sp>
        <p:nvSpPr>
          <p:cNvPr id="74755" name="Rectangle 1"/>
          <p:cNvSpPr>
            <a:spLocks noGrp="1" noRot="1" noChangeAspect="1" noChangeArrowheads="1" noTextEdit="1"/>
          </p:cNvSpPr>
          <p:nvPr>
            <p:ph type="sldImg"/>
          </p:nvPr>
        </p:nvSpPr>
        <p:spPr>
          <a:xfrm>
            <a:off x="1257300" y="720725"/>
            <a:ext cx="4800600" cy="3600450"/>
          </a:xfrm>
          <a:solidFill>
            <a:srgbClr val="FFFFFF"/>
          </a:solidFill>
        </p:spPr>
      </p:sp>
      <p:sp>
        <p:nvSpPr>
          <p:cNvPr id="74756" name="Rectangle 2"/>
          <p:cNvSpPr>
            <a:spLocks noGrp="1" noChangeArrowheads="1"/>
          </p:cNvSpPr>
          <p:nvPr>
            <p:ph type="body" idx="1"/>
          </p:nvPr>
        </p:nvSpPr>
        <p:spPr>
          <a:xfrm>
            <a:off x="974725" y="4560888"/>
            <a:ext cx="5360988" cy="4316412"/>
          </a:xfrm>
          <a:noFill/>
        </p:spPr>
        <p:txBody>
          <a:bodyPr wrap="none" anchor="ctr"/>
          <a:lstStyle/>
          <a:p>
            <a:endParaRPr lang="de-DE" altLang="zh-CN">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0"/>
          <p:cNvSpPr>
            <a:spLocks noGrp="1" noChangeArrowheads="1"/>
          </p:cNvSpPr>
          <p:nvPr>
            <p:ph type="sldNum" sz="quarter"/>
          </p:nvPr>
        </p:nvSpPr>
        <p:spPr>
          <a:noFill/>
        </p:spPr>
        <p:txBody>
          <a:bodyPr/>
          <a:lstStyle/>
          <a:p>
            <a:fld id="{755386F8-7B6D-4925-A724-AA40CA160086}" type="slidenum">
              <a:rPr lang="en-US" altLang="zh-CN"/>
              <a:t>30</a:t>
            </a:fld>
            <a:endParaRPr lang="en-US" altLang="zh-CN"/>
          </a:p>
        </p:txBody>
      </p:sp>
      <p:sp>
        <p:nvSpPr>
          <p:cNvPr id="76803" name="Rectangle 1"/>
          <p:cNvSpPr>
            <a:spLocks noGrp="1" noRot="1" noChangeAspect="1" noChangeArrowheads="1" noTextEdit="1"/>
          </p:cNvSpPr>
          <p:nvPr>
            <p:ph type="sldImg"/>
          </p:nvPr>
        </p:nvSpPr>
        <p:spPr>
          <a:xfrm>
            <a:off x="1257300" y="720725"/>
            <a:ext cx="4800600" cy="3600450"/>
          </a:xfrm>
          <a:solidFill>
            <a:srgbClr val="FFFFFF"/>
          </a:solidFill>
        </p:spPr>
      </p:sp>
      <p:sp>
        <p:nvSpPr>
          <p:cNvPr id="76804" name="Rectangle 2"/>
          <p:cNvSpPr>
            <a:spLocks noGrp="1" noChangeArrowheads="1"/>
          </p:cNvSpPr>
          <p:nvPr>
            <p:ph type="body" idx="1"/>
          </p:nvPr>
        </p:nvSpPr>
        <p:spPr>
          <a:xfrm>
            <a:off x="974725" y="4560888"/>
            <a:ext cx="5360988" cy="4316412"/>
          </a:xfrm>
          <a:noFill/>
        </p:spPr>
        <p:txBody>
          <a:bodyPr wrap="none" anchor="ctr"/>
          <a:lstStyle/>
          <a:p>
            <a:endParaRPr lang="de-DE" altLang="zh-CN">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0"/>
          <p:cNvSpPr>
            <a:spLocks noGrp="1" noChangeArrowheads="1"/>
          </p:cNvSpPr>
          <p:nvPr>
            <p:ph type="sldNum" sz="quarter"/>
          </p:nvPr>
        </p:nvSpPr>
        <p:spPr>
          <a:noFill/>
        </p:spPr>
        <p:txBody>
          <a:bodyPr/>
          <a:lstStyle/>
          <a:p>
            <a:fld id="{35752879-5A15-4978-A98A-AA0C63284BFD}" type="slidenum">
              <a:rPr lang="en-US" altLang="zh-CN"/>
              <a:t>31</a:t>
            </a:fld>
            <a:endParaRPr lang="en-US" altLang="zh-CN"/>
          </a:p>
        </p:txBody>
      </p:sp>
      <p:sp>
        <p:nvSpPr>
          <p:cNvPr id="78851" name="Rectangle 1"/>
          <p:cNvSpPr>
            <a:spLocks noGrp="1" noRot="1" noChangeAspect="1" noChangeArrowheads="1" noTextEdit="1"/>
          </p:cNvSpPr>
          <p:nvPr>
            <p:ph type="sldImg"/>
          </p:nvPr>
        </p:nvSpPr>
        <p:spPr>
          <a:xfrm>
            <a:off x="1257300" y="720725"/>
            <a:ext cx="4800600" cy="3600450"/>
          </a:xfrm>
          <a:solidFill>
            <a:srgbClr val="FFFFFF"/>
          </a:solidFill>
        </p:spPr>
      </p:sp>
      <p:sp>
        <p:nvSpPr>
          <p:cNvPr id="78852" name="Rectangle 2"/>
          <p:cNvSpPr>
            <a:spLocks noGrp="1" noChangeArrowheads="1"/>
          </p:cNvSpPr>
          <p:nvPr>
            <p:ph type="body" idx="1"/>
          </p:nvPr>
        </p:nvSpPr>
        <p:spPr>
          <a:xfrm>
            <a:off x="974725" y="4560888"/>
            <a:ext cx="5360988" cy="4316412"/>
          </a:xfrm>
          <a:noFill/>
        </p:spPr>
        <p:txBody>
          <a:bodyPr wrap="none" anchor="ctr"/>
          <a:lstStyle/>
          <a:p>
            <a:endParaRPr lang="de-DE" altLang="zh-CN" dirty="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0"/>
          <p:cNvSpPr>
            <a:spLocks noGrp="1" noChangeArrowheads="1"/>
          </p:cNvSpPr>
          <p:nvPr>
            <p:ph type="sldNum" sz="quarter"/>
          </p:nvPr>
        </p:nvSpPr>
        <p:spPr>
          <a:noFill/>
        </p:spPr>
        <p:txBody>
          <a:bodyPr/>
          <a:lstStyle/>
          <a:p>
            <a:fld id="{D0D8EC64-15ED-4AAA-915A-0625863A5A1D}" type="slidenum">
              <a:rPr lang="en-US" altLang="zh-CN"/>
              <a:t>32</a:t>
            </a:fld>
            <a:endParaRPr lang="en-US" altLang="zh-CN"/>
          </a:p>
        </p:txBody>
      </p:sp>
      <p:sp>
        <p:nvSpPr>
          <p:cNvPr id="80899" name="Rectangle 1"/>
          <p:cNvSpPr>
            <a:spLocks noGrp="1" noRot="1" noChangeAspect="1" noChangeArrowheads="1" noTextEdit="1"/>
          </p:cNvSpPr>
          <p:nvPr>
            <p:ph type="sldImg"/>
          </p:nvPr>
        </p:nvSpPr>
        <p:spPr>
          <a:xfrm>
            <a:off x="1257300" y="720725"/>
            <a:ext cx="4800600" cy="3600450"/>
          </a:xfrm>
          <a:solidFill>
            <a:srgbClr val="FFFFFF"/>
          </a:solidFill>
        </p:spPr>
      </p:sp>
      <p:sp>
        <p:nvSpPr>
          <p:cNvPr id="80900" name="Rectangle 2"/>
          <p:cNvSpPr>
            <a:spLocks noGrp="1" noChangeArrowheads="1"/>
          </p:cNvSpPr>
          <p:nvPr>
            <p:ph type="body" idx="1"/>
          </p:nvPr>
        </p:nvSpPr>
        <p:spPr>
          <a:xfrm>
            <a:off x="974725" y="4560888"/>
            <a:ext cx="5360988" cy="4316412"/>
          </a:xfrm>
          <a:noFill/>
        </p:spPr>
        <p:txBody>
          <a:bodyPr wrap="none" anchor="ctr"/>
          <a:lstStyle/>
          <a:p>
            <a:endParaRPr lang="de-DE" altLang="zh-CN">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0"/>
          <p:cNvSpPr>
            <a:spLocks noGrp="1" noChangeArrowheads="1"/>
          </p:cNvSpPr>
          <p:nvPr>
            <p:ph type="sldNum" sz="quarter"/>
          </p:nvPr>
        </p:nvSpPr>
        <p:spPr>
          <a:noFill/>
        </p:spPr>
        <p:txBody>
          <a:bodyPr/>
          <a:lstStyle/>
          <a:p>
            <a:fld id="{7331CFF3-D00E-40F5-8A58-A7500E075292}" type="slidenum">
              <a:rPr lang="en-US" altLang="zh-CN"/>
              <a:t>33</a:t>
            </a:fld>
            <a:endParaRPr lang="en-US" altLang="zh-CN"/>
          </a:p>
        </p:txBody>
      </p:sp>
      <p:sp>
        <p:nvSpPr>
          <p:cNvPr id="870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87044" name="Rectangle 2"/>
          <p:cNvSpPr>
            <a:spLocks noGrp="1" noChangeArrowheads="1"/>
          </p:cNvSpPr>
          <p:nvPr>
            <p:ph type="body" idx="1"/>
          </p:nvPr>
        </p:nvSpPr>
        <p:spPr>
          <a:xfrm>
            <a:off x="974725" y="4560888"/>
            <a:ext cx="5360988" cy="4316412"/>
          </a:xfrm>
          <a:noFill/>
        </p:spPr>
        <p:txBody>
          <a:bodyPr wrap="none" anchor="ctr"/>
          <a:lstStyle/>
          <a:p>
            <a:endParaRPr lang="de-DE" altLang="zh-CN">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0"/>
          <p:cNvSpPr>
            <a:spLocks noGrp="1" noChangeArrowheads="1"/>
          </p:cNvSpPr>
          <p:nvPr>
            <p:ph type="sldNum" sz="quarter"/>
          </p:nvPr>
        </p:nvSpPr>
        <p:spPr>
          <a:noFill/>
        </p:spPr>
        <p:txBody>
          <a:bodyPr/>
          <a:lstStyle/>
          <a:p>
            <a:fld id="{8AEB369F-B158-4852-A2BA-CCC09E47081A}" type="slidenum">
              <a:rPr lang="en-US" altLang="zh-CN"/>
              <a:t>34</a:t>
            </a:fld>
            <a:endParaRPr lang="en-US" altLang="zh-CN"/>
          </a:p>
        </p:txBody>
      </p:sp>
      <p:sp>
        <p:nvSpPr>
          <p:cNvPr id="82947" name="Rectangle 1"/>
          <p:cNvSpPr>
            <a:spLocks noGrp="1" noRot="1" noChangeAspect="1" noChangeArrowheads="1" noTextEdit="1"/>
          </p:cNvSpPr>
          <p:nvPr>
            <p:ph type="sldImg"/>
          </p:nvPr>
        </p:nvSpPr>
        <p:spPr>
          <a:xfrm>
            <a:off x="1257300" y="720725"/>
            <a:ext cx="4800600" cy="3600450"/>
          </a:xfrm>
          <a:solidFill>
            <a:srgbClr val="FFFFFF"/>
          </a:solidFill>
        </p:spPr>
      </p:sp>
      <p:sp>
        <p:nvSpPr>
          <p:cNvPr id="82948" name="Rectangle 2"/>
          <p:cNvSpPr>
            <a:spLocks noGrp="1" noChangeArrowheads="1"/>
          </p:cNvSpPr>
          <p:nvPr>
            <p:ph type="body" idx="1"/>
          </p:nvPr>
        </p:nvSpPr>
        <p:spPr>
          <a:xfrm>
            <a:off x="974725" y="4560888"/>
            <a:ext cx="5360988" cy="4316412"/>
          </a:xfrm>
          <a:noFill/>
        </p:spPr>
        <p:txBody>
          <a:bodyPr wrap="none" anchor="ctr"/>
          <a:lstStyle/>
          <a:p>
            <a:pPr algn="l"/>
            <a:r>
              <a:rPr lang="de-DE" altLang="zh-CN" i="1" dirty="0">
                <a:solidFill>
                  <a:schemeClr val="tx1"/>
                </a:solidFill>
                <a:latin typeface="Calibri" panose="020F0502020204030204" pitchFamily="34" charset="0"/>
                <a:ea typeface="黑体" panose="02010609060101010101" pitchFamily="49" charset="-122"/>
                <a:sym typeface="+mn-ea"/>
              </a:rPr>
              <a:t>k</a:t>
            </a:r>
            <a:r>
              <a:rPr lang="de-DE" altLang="zh-CN" dirty="0">
                <a:solidFill>
                  <a:schemeClr val="tx1"/>
                </a:solidFill>
                <a:latin typeface="Calibri" panose="020F0502020204030204" pitchFamily="34" charset="0"/>
                <a:ea typeface="黑体" panose="02010609060101010101" pitchFamily="49" charset="-122"/>
                <a:sym typeface="+mn-ea"/>
              </a:rPr>
              <a:t>-gram</a:t>
            </a:r>
            <a:r>
              <a:rPr lang="zh-CN" altLang="de-DE" dirty="0">
                <a:solidFill>
                  <a:schemeClr val="tx1"/>
                </a:solidFill>
                <a:latin typeface="Calibri" panose="020F0502020204030204" pitchFamily="34" charset="0"/>
                <a:ea typeface="黑体" panose="02010609060101010101" pitchFamily="49" charset="-122"/>
                <a:sym typeface="+mn-ea"/>
              </a:rPr>
              <a:t>是指由</a:t>
            </a:r>
            <a:r>
              <a:rPr lang="en-US" altLang="zh-CN" dirty="0">
                <a:solidFill>
                  <a:schemeClr val="tx1"/>
                </a:solidFill>
                <a:latin typeface="Calibri" panose="020F0502020204030204" pitchFamily="34" charset="0"/>
                <a:ea typeface="黑体" panose="02010609060101010101" pitchFamily="49" charset="-122"/>
                <a:sym typeface="+mn-ea"/>
              </a:rPr>
              <a:t>k</a:t>
            </a:r>
            <a:r>
              <a:rPr lang="zh-CN" altLang="en-US" dirty="0">
                <a:solidFill>
                  <a:schemeClr val="tx1"/>
                </a:solidFill>
                <a:latin typeface="Calibri" panose="020F0502020204030204" pitchFamily="34" charset="0"/>
                <a:ea typeface="黑体" panose="02010609060101010101" pitchFamily="49" charset="-122"/>
                <a:sym typeface="+mn-ea"/>
              </a:rPr>
              <a:t>个字符组成的序列</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0"/>
          <p:cNvSpPr>
            <a:spLocks noGrp="1" noChangeArrowheads="1"/>
          </p:cNvSpPr>
          <p:nvPr>
            <p:ph type="sldNum" sz="quarter"/>
          </p:nvPr>
        </p:nvSpPr>
        <p:spPr>
          <a:noFill/>
        </p:spPr>
        <p:txBody>
          <a:bodyPr/>
          <a:lstStyle/>
          <a:p>
            <a:fld id="{B34D903E-59CA-4E82-82D8-61EEF20CFD55}" type="slidenum">
              <a:rPr lang="en-US" altLang="zh-CN"/>
              <a:t>35</a:t>
            </a:fld>
            <a:endParaRPr lang="en-US" altLang="zh-CN"/>
          </a:p>
        </p:txBody>
      </p:sp>
      <p:sp>
        <p:nvSpPr>
          <p:cNvPr id="84995" name="Rectangle 1"/>
          <p:cNvSpPr>
            <a:spLocks noGrp="1" noRot="1" noChangeAspect="1" noChangeArrowheads="1" noTextEdit="1"/>
          </p:cNvSpPr>
          <p:nvPr>
            <p:ph type="sldImg"/>
          </p:nvPr>
        </p:nvSpPr>
        <p:spPr>
          <a:xfrm>
            <a:off x="1257300" y="720725"/>
            <a:ext cx="4800600" cy="3600450"/>
          </a:xfrm>
          <a:solidFill>
            <a:srgbClr val="FFFFFF"/>
          </a:solidFill>
        </p:spPr>
      </p:sp>
      <p:sp>
        <p:nvSpPr>
          <p:cNvPr id="84996" name="Rectangle 2"/>
          <p:cNvSpPr>
            <a:spLocks noGrp="1" noChangeArrowheads="1"/>
          </p:cNvSpPr>
          <p:nvPr>
            <p:ph type="body" idx="1"/>
          </p:nvPr>
        </p:nvSpPr>
        <p:spPr>
          <a:xfrm>
            <a:off x="974725" y="4560888"/>
            <a:ext cx="5360988" cy="4316412"/>
          </a:xfrm>
          <a:noFill/>
        </p:spPr>
        <p:txBody>
          <a:bodyPr wrap="none" anchor="ctr"/>
          <a:lstStyle/>
          <a:p>
            <a:endParaRPr lang="de-DE" altLang="zh-CN">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0"/>
          <p:cNvSpPr>
            <a:spLocks noGrp="1" noChangeArrowheads="1"/>
          </p:cNvSpPr>
          <p:nvPr>
            <p:ph type="sldNum" sz="quarter"/>
          </p:nvPr>
        </p:nvSpPr>
        <p:spPr>
          <a:noFill/>
        </p:spPr>
        <p:txBody>
          <a:bodyPr/>
          <a:lstStyle/>
          <a:p>
            <a:fld id="{E61BB601-8079-49E0-BD88-68A03EA03CF4}" type="slidenum">
              <a:rPr lang="en-US" altLang="zh-CN"/>
              <a:t>36</a:t>
            </a:fld>
            <a:endParaRPr lang="en-US" altLang="zh-CN"/>
          </a:p>
        </p:txBody>
      </p:sp>
      <p:sp>
        <p:nvSpPr>
          <p:cNvPr id="89091" name="Rectangle 1"/>
          <p:cNvSpPr>
            <a:spLocks noGrp="1" noRot="1" noChangeAspect="1" noChangeArrowheads="1" noTextEdit="1"/>
          </p:cNvSpPr>
          <p:nvPr>
            <p:ph type="sldImg"/>
          </p:nvPr>
        </p:nvSpPr>
        <p:spPr>
          <a:xfrm>
            <a:off x="1257300" y="720725"/>
            <a:ext cx="4800600" cy="3600450"/>
          </a:xfrm>
          <a:solidFill>
            <a:srgbClr val="FFFFFF"/>
          </a:solidFill>
        </p:spPr>
      </p:sp>
      <p:sp>
        <p:nvSpPr>
          <p:cNvPr id="89092" name="Rectangle 2"/>
          <p:cNvSpPr>
            <a:spLocks noGrp="1" noChangeArrowheads="1"/>
          </p:cNvSpPr>
          <p:nvPr>
            <p:ph type="body" idx="1"/>
          </p:nvPr>
        </p:nvSpPr>
        <p:spPr>
          <a:xfrm>
            <a:off x="974725" y="4560888"/>
            <a:ext cx="5360988" cy="4316412"/>
          </a:xfrm>
          <a:noFill/>
        </p:spPr>
        <p:txBody>
          <a:bodyPr wrap="none" anchor="ctr"/>
          <a:lstStyle/>
          <a:p>
            <a:endParaRPr lang="de-DE" altLang="zh-CN">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0"/>
          <p:cNvSpPr>
            <a:spLocks noGrp="1" noChangeArrowheads="1"/>
          </p:cNvSpPr>
          <p:nvPr>
            <p:ph type="sldNum" sz="quarter"/>
          </p:nvPr>
        </p:nvSpPr>
        <p:spPr>
          <a:noFill/>
        </p:spPr>
        <p:txBody>
          <a:bodyPr/>
          <a:lstStyle/>
          <a:p>
            <a:fld id="{EC248FB0-ABF9-4DFB-A62E-1555F97A328D}" type="slidenum">
              <a:rPr lang="en-US" altLang="zh-CN"/>
              <a:t>37</a:t>
            </a:fld>
            <a:endParaRPr lang="en-US" altLang="zh-CN"/>
          </a:p>
        </p:txBody>
      </p:sp>
      <p:sp>
        <p:nvSpPr>
          <p:cNvPr id="91139" name="Rectangle 1"/>
          <p:cNvSpPr>
            <a:spLocks noGrp="1" noRot="1" noChangeAspect="1" noChangeArrowheads="1" noTextEdit="1"/>
          </p:cNvSpPr>
          <p:nvPr>
            <p:ph type="sldImg"/>
          </p:nvPr>
        </p:nvSpPr>
        <p:spPr>
          <a:xfrm>
            <a:off x="1257300" y="720725"/>
            <a:ext cx="4800600" cy="3600450"/>
          </a:xfrm>
          <a:solidFill>
            <a:srgbClr val="FFFFFF"/>
          </a:solidFill>
        </p:spPr>
      </p:sp>
      <p:sp>
        <p:nvSpPr>
          <p:cNvPr id="91140" name="Rectangle 2"/>
          <p:cNvSpPr>
            <a:spLocks noGrp="1" noChangeArrowheads="1"/>
          </p:cNvSpPr>
          <p:nvPr>
            <p:ph type="body" idx="1"/>
          </p:nvPr>
        </p:nvSpPr>
        <p:spPr>
          <a:xfrm>
            <a:off x="974725" y="4560888"/>
            <a:ext cx="5360988" cy="4316412"/>
          </a:xfrm>
          <a:noFill/>
        </p:spPr>
        <p:txBody>
          <a:bodyPr wrap="none" anchor="ctr"/>
          <a:lstStyle/>
          <a:p>
            <a:endParaRPr lang="de-DE"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7</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0"/>
          <p:cNvSpPr>
            <a:spLocks noGrp="1" noChangeArrowheads="1"/>
          </p:cNvSpPr>
          <p:nvPr>
            <p:ph type="sldNum" sz="quarter"/>
          </p:nvPr>
        </p:nvSpPr>
        <p:spPr>
          <a:noFill/>
        </p:spPr>
        <p:txBody>
          <a:bodyPr/>
          <a:lstStyle/>
          <a:p>
            <a:fld id="{DF406010-4C4C-45AF-A8D5-BFE0891DC4FD}" type="slidenum">
              <a:rPr lang="en-US" altLang="zh-CN"/>
              <a:t>38</a:t>
            </a:fld>
            <a:endParaRPr lang="en-US" altLang="zh-CN"/>
          </a:p>
        </p:txBody>
      </p:sp>
      <p:sp>
        <p:nvSpPr>
          <p:cNvPr id="93187" name="Rectangle 1"/>
          <p:cNvSpPr>
            <a:spLocks noGrp="1" noRot="1" noChangeAspect="1" noChangeArrowheads="1" noTextEdit="1"/>
          </p:cNvSpPr>
          <p:nvPr>
            <p:ph type="sldImg"/>
          </p:nvPr>
        </p:nvSpPr>
        <p:spPr>
          <a:xfrm>
            <a:off x="1257300" y="720725"/>
            <a:ext cx="4800600" cy="3600450"/>
          </a:xfrm>
          <a:solidFill>
            <a:srgbClr val="FFFFFF"/>
          </a:solidFill>
        </p:spPr>
      </p:sp>
      <p:sp>
        <p:nvSpPr>
          <p:cNvPr id="93188" name="Rectangle 2"/>
          <p:cNvSpPr>
            <a:spLocks noGrp="1" noChangeArrowheads="1"/>
          </p:cNvSpPr>
          <p:nvPr>
            <p:ph type="body" idx="1"/>
          </p:nvPr>
        </p:nvSpPr>
        <p:spPr>
          <a:xfrm>
            <a:off x="974725" y="4560888"/>
            <a:ext cx="5360988" cy="4316412"/>
          </a:xfrm>
          <a:noFill/>
        </p:spPr>
        <p:txBody>
          <a:bodyPr wrap="none" anchor="ctr"/>
          <a:lstStyle/>
          <a:p>
            <a:endParaRPr lang="de-DE" altLang="zh-CN">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0"/>
          <p:cNvSpPr>
            <a:spLocks noGrp="1" noChangeArrowheads="1"/>
          </p:cNvSpPr>
          <p:nvPr>
            <p:ph type="sldNum" sz="quarter"/>
          </p:nvPr>
        </p:nvSpPr>
        <p:spPr>
          <a:noFill/>
        </p:spPr>
        <p:txBody>
          <a:bodyPr/>
          <a:lstStyle/>
          <a:p>
            <a:fld id="{B7131B26-D910-401B-AB58-CAC86A0A1E52}" type="slidenum">
              <a:rPr lang="en-US" altLang="zh-CN"/>
              <a:t>40</a:t>
            </a:fld>
            <a:endParaRPr lang="en-US" altLang="zh-CN"/>
          </a:p>
        </p:txBody>
      </p:sp>
      <p:sp>
        <p:nvSpPr>
          <p:cNvPr id="96259" name="Rectangle 1"/>
          <p:cNvSpPr>
            <a:spLocks noGrp="1" noRot="1" noChangeAspect="1" noChangeArrowheads="1" noTextEdit="1"/>
          </p:cNvSpPr>
          <p:nvPr>
            <p:ph type="sldImg"/>
          </p:nvPr>
        </p:nvSpPr>
        <p:spPr>
          <a:xfrm>
            <a:off x="1257300" y="720725"/>
            <a:ext cx="4800600" cy="3600450"/>
          </a:xfrm>
          <a:solidFill>
            <a:srgbClr val="FFFFFF"/>
          </a:solidFill>
        </p:spPr>
      </p:sp>
      <p:sp>
        <p:nvSpPr>
          <p:cNvPr id="96260" name="Rectangle 2"/>
          <p:cNvSpPr>
            <a:spLocks noGrp="1" noChangeArrowheads="1"/>
          </p:cNvSpPr>
          <p:nvPr>
            <p:ph type="body" idx="1"/>
          </p:nvPr>
        </p:nvSpPr>
        <p:spPr>
          <a:xfrm>
            <a:off x="974725" y="4560888"/>
            <a:ext cx="5360988" cy="4316412"/>
          </a:xfrm>
          <a:noFill/>
        </p:spPr>
        <p:txBody>
          <a:bodyPr wrap="none" anchor="ctr"/>
          <a:lstStyle/>
          <a:p>
            <a:endParaRPr lang="de-DE" altLang="zh-CN">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0"/>
          <p:cNvSpPr>
            <a:spLocks noGrp="1" noChangeArrowheads="1"/>
          </p:cNvSpPr>
          <p:nvPr>
            <p:ph type="sldNum" sz="quarter"/>
          </p:nvPr>
        </p:nvSpPr>
        <p:spPr>
          <a:noFill/>
        </p:spPr>
        <p:txBody>
          <a:bodyPr/>
          <a:lstStyle/>
          <a:p>
            <a:fld id="{E2BD9FA6-8A1C-4806-BC6F-46F55EE4F600}" type="slidenum">
              <a:rPr lang="en-US" altLang="zh-CN"/>
              <a:t>41</a:t>
            </a:fld>
            <a:endParaRPr lang="en-US" altLang="zh-CN"/>
          </a:p>
        </p:txBody>
      </p:sp>
      <p:sp>
        <p:nvSpPr>
          <p:cNvPr id="98307" name="Rectangle 1"/>
          <p:cNvSpPr>
            <a:spLocks noGrp="1" noRot="1" noChangeAspect="1" noChangeArrowheads="1" noTextEdit="1"/>
          </p:cNvSpPr>
          <p:nvPr>
            <p:ph type="sldImg"/>
          </p:nvPr>
        </p:nvSpPr>
        <p:spPr>
          <a:xfrm>
            <a:off x="1257300" y="720725"/>
            <a:ext cx="4800600" cy="3600450"/>
          </a:xfrm>
          <a:solidFill>
            <a:srgbClr val="FFFFFF"/>
          </a:solidFill>
        </p:spPr>
      </p:sp>
      <p:sp>
        <p:nvSpPr>
          <p:cNvPr id="98308" name="Rectangle 2"/>
          <p:cNvSpPr>
            <a:spLocks noGrp="1" noChangeArrowheads="1"/>
          </p:cNvSpPr>
          <p:nvPr>
            <p:ph type="body" idx="1"/>
          </p:nvPr>
        </p:nvSpPr>
        <p:spPr>
          <a:xfrm>
            <a:off x="974725" y="4560888"/>
            <a:ext cx="5360988" cy="4316412"/>
          </a:xfrm>
          <a:noFill/>
        </p:spPr>
        <p:txBody>
          <a:bodyPr wrap="none" anchor="ctr"/>
          <a:lstStyle/>
          <a:p>
            <a:pPr algn="l"/>
            <a:r>
              <a:rPr lang="zh-CN" altLang="en-US" dirty="0">
                <a:solidFill>
                  <a:srgbClr val="FF0000"/>
                </a:solidFill>
                <a:latin typeface="Calibri" panose="020F0502020204030204" pitchFamily="34" charset="0"/>
                <a:ea typeface="黑体" panose="02010609060101010101" pitchFamily="49" charset="-122"/>
                <a:sym typeface="+mn-ea"/>
              </a:rPr>
              <a:t>注意：</a:t>
            </a:r>
            <a:r>
              <a:rPr lang="en-US" altLang="zh-CN" dirty="0">
                <a:solidFill>
                  <a:srgbClr val="FF0000"/>
                </a:solidFill>
                <a:latin typeface="Calibri" panose="020F0502020204030204" pitchFamily="34" charset="0"/>
                <a:ea typeface="黑体" panose="02010609060101010101" pitchFamily="49" charset="-122"/>
                <a:sym typeface="+mn-ea"/>
              </a:rPr>
              <a:t> </a:t>
            </a:r>
            <a:r>
              <a:rPr lang="zh-CN" altLang="en-US" dirty="0">
                <a:solidFill>
                  <a:srgbClr val="FF0000"/>
                </a:solidFill>
                <a:latin typeface="Calibri" panose="020F0502020204030204" pitchFamily="34" charset="0"/>
                <a:ea typeface="黑体" panose="02010609060101010101" pitchFamily="49" charset="-122"/>
                <a:sym typeface="+mn-ea"/>
              </a:rPr>
              <a:t>这里的文档中的</a:t>
            </a:r>
            <a:r>
              <a:rPr lang="zh-CN" altLang="en-US" dirty="0">
                <a:solidFill>
                  <a:schemeClr val="tx1"/>
                </a:solidFill>
                <a:latin typeface="Calibri" panose="020F0502020204030204" pitchFamily="34" charset="0"/>
                <a:ea typeface="黑体" panose="02010609060101010101" pitchFamily="49" charset="-122"/>
                <a:sym typeface="+mn-ea"/>
              </a:rPr>
              <a:t>校正问题是指被搜索的文档</a:t>
            </a:r>
            <a:endParaRPr lang="de-DE" altLang="zh-CN">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43</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45</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46</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47</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50</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8</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51</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pPr algn="l"/>
            <a:r>
              <a:rPr lang="en-US" altLang="de-DE">
                <a:sym typeface="+mn-ea"/>
              </a:rPr>
              <a:t>insert - </a:t>
            </a:r>
            <a:r>
              <a:rPr lang="zh-CN" altLang="en-US">
                <a:sym typeface="+mn-ea"/>
              </a:rPr>
              <a:t>在</a:t>
            </a:r>
            <a:r>
              <a:rPr lang="en-US" altLang="zh-CN">
                <a:sym typeface="+mn-ea"/>
              </a:rPr>
              <a:t>s2</a:t>
            </a:r>
            <a:r>
              <a:rPr lang="zh-CN" altLang="en-US">
                <a:sym typeface="+mn-ea"/>
              </a:rPr>
              <a:t>中从</a:t>
            </a:r>
            <a:r>
              <a:rPr lang="en-US" altLang="zh-CN">
                <a:sym typeface="+mn-ea"/>
              </a:rPr>
              <a:t>j-1</a:t>
            </a:r>
            <a:r>
              <a:rPr lang="zh-CN" altLang="en-US">
                <a:sym typeface="+mn-ea"/>
              </a:rPr>
              <a:t>位置</a:t>
            </a:r>
            <a:r>
              <a:rPr lang="en-US" altLang="zh-CN">
                <a:sym typeface="+mn-ea"/>
              </a:rPr>
              <a:t> </a:t>
            </a:r>
            <a:r>
              <a:rPr lang="zh-CN" altLang="en-US">
                <a:sym typeface="+mn-ea"/>
              </a:rPr>
              <a:t>到</a:t>
            </a:r>
            <a:r>
              <a:rPr lang="en-US" altLang="zh-CN">
                <a:sym typeface="+mn-ea"/>
              </a:rPr>
              <a:t> j</a:t>
            </a:r>
            <a:r>
              <a:rPr lang="zh-CN" altLang="en-US">
                <a:sym typeface="+mn-ea"/>
              </a:rPr>
              <a:t>位置</a:t>
            </a:r>
            <a:r>
              <a:rPr lang="en-US" altLang="zh-CN">
                <a:sym typeface="+mn-ea"/>
              </a:rPr>
              <a:t> </a:t>
            </a:r>
            <a:r>
              <a:rPr lang="zh-CN" altLang="en-US">
                <a:sym typeface="+mn-ea"/>
              </a:rPr>
              <a:t>插入一个字母</a:t>
            </a:r>
            <a:endParaRPr lang="de-DE"/>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r>
              <a:rPr lang="en-US" altLang="de-DE"/>
              <a:t>delete - </a:t>
            </a:r>
            <a:r>
              <a:rPr lang="zh-CN" altLang="en-US"/>
              <a:t>删除</a:t>
            </a:r>
            <a:r>
              <a:rPr lang="en-US" altLang="zh-CN"/>
              <a:t>s1</a:t>
            </a:r>
            <a:r>
              <a:rPr lang="zh-CN" altLang="en-US"/>
              <a:t>中从</a:t>
            </a:r>
            <a:r>
              <a:rPr lang="en-US" altLang="zh-CN"/>
              <a:t>i-1 </a:t>
            </a:r>
            <a:r>
              <a:rPr lang="zh-CN" altLang="en-US"/>
              <a:t>到</a:t>
            </a:r>
            <a:r>
              <a:rPr lang="en-US" altLang="zh-CN"/>
              <a:t> i </a:t>
            </a:r>
            <a:r>
              <a:rPr lang="zh-CN" altLang="en-US"/>
              <a:t>多出的一个字母</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53</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54</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55</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56</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57</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58</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60</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61</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63</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64</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65</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66</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67</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68</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70</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10</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71</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72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73</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74</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75</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76</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77</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78</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79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80</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11</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81</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82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83</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84</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85</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86</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87</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88</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89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90</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extLst>
      <p:ext uri="{BB962C8B-B14F-4D97-AF65-F5344CB8AC3E}">
        <p14:creationId xmlns:p14="http://schemas.microsoft.com/office/powerpoint/2010/main" val="27666659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91</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92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93</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94</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95</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96</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97</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98</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99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100</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13</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101</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102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103</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104</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105</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106</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108</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109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110</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111</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mn-lt"/>
                <a:ea typeface="黑体" panose="02010609060101010101" pitchFamily="49" charset="-122"/>
                <a:cs typeface="MS PGothic" panose="020B0600070205080204"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sp>
        <p:nvSpPr>
          <p:cNvPr id="6" name="TextBox 5"/>
          <p:cNvSpPr txBox="1"/>
          <p:nvPr/>
        </p:nvSpPr>
        <p:spPr>
          <a:xfrm>
            <a:off x="404446" y="1600200"/>
            <a:ext cx="8250978" cy="1569660"/>
          </a:xfrm>
          <a:prstGeom prst="rect">
            <a:avLst/>
          </a:prstGeom>
          <a:noFill/>
        </p:spPr>
        <p:txBody>
          <a:bodyPr wrap="none">
            <a:spAutoFit/>
          </a:bodyPr>
          <a:lstStyle/>
          <a:p>
            <a:pPr algn="ctr">
              <a:defRPr/>
            </a:pPr>
            <a:r>
              <a:rPr lang="zh-CN" altLang="en-US" sz="4800" b="1" dirty="0">
                <a:solidFill>
                  <a:srgbClr val="FBFCFF"/>
                </a:solidFill>
                <a:latin typeface="黑体" panose="02010609060101010101" pitchFamily="49" charset="-122"/>
                <a:ea typeface="黑体" panose="02010609060101010101" pitchFamily="49" charset="-122"/>
                <a:cs typeface="Arial Unicode MS" panose="020B0604020202020204" charset="-122"/>
              </a:rPr>
              <a:t>智能信息处理</a:t>
            </a:r>
            <a:endParaRPr lang="en-US" altLang="zh-CN" sz="4800" b="1" dirty="0">
              <a:solidFill>
                <a:srgbClr val="FBFCFF"/>
              </a:solidFill>
              <a:latin typeface="黑体" panose="02010609060101010101" pitchFamily="49" charset="-122"/>
              <a:ea typeface="黑体" panose="02010609060101010101" pitchFamily="49" charset="-122"/>
              <a:cs typeface="Arial Unicode MS" panose="020B0604020202020204" charset="-122"/>
            </a:endParaRPr>
          </a:p>
          <a:p>
            <a:pPr algn="ctr">
              <a:defRPr/>
            </a:pPr>
            <a:r>
              <a:rPr lang="en-US" altLang="zh-CN" sz="4800" b="1" dirty="0">
                <a:solidFill>
                  <a:srgbClr val="FBFCFF"/>
                </a:solidFill>
                <a:latin typeface="黑体" panose="02010609060101010101" pitchFamily="49" charset="-122"/>
                <a:ea typeface="黑体" panose="02010609060101010101" pitchFamily="49" charset="-122"/>
                <a:cs typeface="Arial Unicode MS" panose="020B0604020202020204" charset="-122"/>
              </a:rPr>
              <a:t>             -</a:t>
            </a:r>
            <a:r>
              <a:rPr lang="zh-CN" altLang="en-US" sz="4800" b="1" dirty="0">
                <a:solidFill>
                  <a:srgbClr val="FBFCFF"/>
                </a:solidFill>
                <a:latin typeface="黑体" panose="02010609060101010101" pitchFamily="49" charset="-122"/>
                <a:ea typeface="黑体" panose="02010609060101010101" pitchFamily="49" charset="-122"/>
                <a:cs typeface="Arial Unicode MS" panose="020B0604020202020204" charset="-122"/>
              </a:rPr>
              <a:t>信息检索技术</a:t>
            </a:r>
            <a:endParaRPr lang="en-US" sz="4800" b="1" dirty="0">
              <a:solidFill>
                <a:srgbClr val="FBFCFF"/>
              </a:solidFill>
              <a:latin typeface="黑体" panose="02010609060101010101" pitchFamily="49" charset="-122"/>
              <a:ea typeface="黑体" panose="02010609060101010101" pitchFamily="49" charset="-122"/>
              <a:cs typeface="Arial Unicode MS" panose="020B0604020202020204" charset="-122"/>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ln>
          <a:effectLst>
            <a:outerShdw dist="23000" dir="5400000" rotWithShape="0">
              <a:srgbClr val="808080">
                <a:alpha val="34999"/>
              </a:srgbClr>
            </a:outerShdw>
          </a:effectLst>
        </p:spPr>
        <p:txBody>
          <a:bodyPr anchor="ctr"/>
          <a:lstStyle/>
          <a:p>
            <a:pPr>
              <a:defRPr/>
            </a:pPr>
            <a:r>
              <a:rPr lang="en-US" altLang="zh-CN" sz="1400" dirty="0">
                <a:solidFill>
                  <a:srgbClr val="FFFFFF"/>
                </a:solidFill>
                <a:latin typeface="楷体" panose="02010609060101010101" pitchFamily="49" charset="-122"/>
                <a:ea typeface="楷体" panose="02010609060101010101" pitchFamily="49" charset="-122"/>
              </a:rPr>
              <a:t>《</a:t>
            </a:r>
            <a:r>
              <a:rPr lang="zh-CN" altLang="en-US" sz="1400" dirty="0">
                <a:solidFill>
                  <a:srgbClr val="FFFFFF"/>
                </a:solidFill>
                <a:latin typeface="楷体" panose="02010609060101010101" pitchFamily="49" charset="-122"/>
                <a:ea typeface="楷体" panose="02010609060101010101" pitchFamily="49" charset="-122"/>
              </a:rPr>
              <a:t>智能信息处理</a:t>
            </a:r>
            <a:r>
              <a:rPr lang="en-US" altLang="zh-CN" sz="1400" dirty="0">
                <a:solidFill>
                  <a:srgbClr val="FFFFFF"/>
                </a:solidFill>
                <a:latin typeface="楷体" panose="02010609060101010101" pitchFamily="49" charset="-122"/>
                <a:ea typeface="楷体" panose="02010609060101010101" pitchFamily="49" charset="-122"/>
              </a:rPr>
              <a:t>》                                                                                                                                       </a:t>
            </a:r>
            <a:endParaRPr lang="zh-CN" altLang="en-US" sz="1400" dirty="0">
              <a:solidFill>
                <a:srgbClr val="FFFFFF"/>
              </a:solidFill>
              <a:latin typeface="楷体" panose="02010609060101010101" pitchFamily="49" charset="-122"/>
              <a:ea typeface="楷体" panose="02010609060101010101" pitchFamily="49" charset="-122"/>
            </a:endParaRPr>
          </a:p>
        </p:txBody>
      </p:sp>
      <p:sp>
        <p:nvSpPr>
          <p:cNvPr id="9" name="TextBox 8"/>
          <p:cNvSpPr txBox="1"/>
          <p:nvPr/>
        </p:nvSpPr>
        <p:spPr>
          <a:xfrm>
            <a:off x="1600200" y="4800600"/>
            <a:ext cx="6019800" cy="461665"/>
          </a:xfrm>
          <a:prstGeom prst="rect">
            <a:avLst/>
          </a:prstGeom>
          <a:noFill/>
        </p:spPr>
        <p:txBody>
          <a:bodyPr>
            <a:spAutoFit/>
          </a:bodyPr>
          <a:lstStyle/>
          <a:p>
            <a:pPr algn="ctr">
              <a:defRPr/>
            </a:pPr>
            <a:r>
              <a:rPr lang="zh-CN" altLang="en-US" dirty="0">
                <a:solidFill>
                  <a:schemeClr val="bg1"/>
                </a:solidFill>
                <a:latin typeface="+mn-ea"/>
                <a:ea typeface="+mn-ea"/>
                <a:cs typeface="Times New Roman" panose="02020603050405020304" pitchFamily="18" charset="0"/>
              </a:rPr>
              <a:t>授课人：李明楚</a:t>
            </a:r>
            <a:endParaRPr lang="en-US" altLang="zh-CN" sz="2800" dirty="0">
              <a:solidFill>
                <a:srgbClr val="0070C0"/>
              </a:solidFill>
              <a:ea typeface="黑体" panose="02010609060101010101" pitchFamily="49" charset="-122"/>
              <a:cs typeface="Times New Roman" panose="02020603050405020304" pitchFamily="18" charset="0"/>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1" name="日期占位符 13"/>
          <p:cNvSpPr txBox="1"/>
          <p:nvPr userDrawn="1"/>
        </p:nvSpPr>
        <p:spPr>
          <a:xfrm>
            <a:off x="-42863" y="6525344"/>
            <a:ext cx="9144001" cy="304800"/>
          </a:xfrm>
          <a:prstGeom prst="rect">
            <a:avLst/>
          </a:prstGeom>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en-US" altLang="zh-CN" sz="1200" dirty="0">
              <a:solidFill>
                <a:schemeClr val="bg1"/>
              </a:solidFill>
              <a:ea typeface="MS PGothic" panose="020B0600070205080204" charset="-128"/>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a:xfrm>
            <a:off x="457200" y="620688"/>
            <a:ext cx="8229600" cy="1143000"/>
          </a:xfrm>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zh-CN" altLang="en-US"/>
          </a:p>
        </p:txBody>
      </p:sp>
      <p:sp>
        <p:nvSpPr>
          <p:cNvPr id="4" name="Footer Placeholder 4"/>
          <p:cNvSpPr>
            <a:spLocks noGrp="1"/>
          </p:cNvSpPr>
          <p:nvPr>
            <p:ph type="ftr" sz="quarter" idx="11"/>
          </p:nvPr>
        </p:nvSpPr>
        <p:spPr/>
        <p:txBody>
          <a:bodyPr/>
          <a:lstStyle>
            <a:lvl1pPr>
              <a:defRPr/>
            </a:lvl1pPr>
          </a:lstStyle>
          <a:p>
            <a:pPr>
              <a:defRPr/>
            </a:pPr>
            <a:r>
              <a:rPr lang="zh-CN" altLang="en-US" dirty="0"/>
              <a:t>大连理工大学软件学院</a:t>
            </a:r>
          </a:p>
        </p:txBody>
      </p:sp>
      <p:sp>
        <p:nvSpPr>
          <p:cNvPr id="5"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a:ea typeface="黑体" panose="02010609060101010101" pitchFamily="49" charset="-122"/>
            </a:endParaRPr>
          </a:p>
          <a:p>
            <a:endParaRPr lang="en-US" altLang="zh-CN" dirty="0">
              <a:ea typeface="黑体" panose="02010609060101010101" pitchFamily="49" charset="-122"/>
            </a:endParaRPr>
          </a:p>
          <a:p>
            <a:endParaRPr lang="en-US" altLang="zh-CN" dirty="0">
              <a:ea typeface="黑体" panose="02010609060101010101" pitchFamily="49" charset="-122"/>
            </a:endParaRPr>
          </a:p>
          <a:p>
            <a:endParaRPr lang="en-US" altLang="zh-CN" dirty="0">
              <a:ea typeface="黑体" panose="02010609060101010101" pitchFamily="49" charset="-122"/>
            </a:endParaRPr>
          </a:p>
          <a:p>
            <a:endParaRPr lang="en-US" altLang="zh-CN" dirty="0">
              <a:ea typeface="黑体" panose="02010609060101010101" pitchFamily="49" charset="-122"/>
            </a:endParaRPr>
          </a:p>
          <a:p>
            <a:endParaRPr lang="en-US" altLang="zh-CN" dirty="0">
              <a:ea typeface="黑体" panose="02010609060101010101" pitchFamily="49" charset="-122"/>
            </a:endParaRPr>
          </a:p>
          <a:p>
            <a:endParaRPr lang="en-US" altLang="zh-CN" dirty="0">
              <a:ea typeface="黑体" panose="02010609060101010101" pitchFamily="49" charset="-122"/>
            </a:endParaRPr>
          </a:p>
          <a:p>
            <a:endParaRPr lang="en-US" altLang="zh-CN" dirty="0">
              <a:ea typeface="黑体" panose="02010609060101010101" pitchFamily="49" charset="-122"/>
            </a:endParaRPr>
          </a:p>
          <a:p>
            <a:endParaRPr lang="en-US" altLang="zh-CN" dirty="0">
              <a:ea typeface="黑体" panose="02010609060101010101" pitchFamily="49" charset="-122"/>
            </a:endParaRPr>
          </a:p>
          <a:p>
            <a:endParaRPr lang="en-US" altLang="zh-CN" dirty="0">
              <a:ea typeface="黑体" panose="02010609060101010101" pitchFamily="49" charset="-122"/>
            </a:endParaRPr>
          </a:p>
          <a:p>
            <a:endParaRPr lang="zh-CN" altLang="en-US" dirty="0">
              <a:ea typeface="黑体" panose="02010609060101010101"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a:ea typeface="黑体" panose="02010609060101010101" pitchFamily="49" charset="-122"/>
            </a:endParaRPr>
          </a:p>
          <a:p>
            <a:pPr marL="457200" indent="-457200">
              <a:buFont typeface="+mj-ea"/>
              <a:buAutoNum type="circleNumDbPlain"/>
            </a:pPr>
            <a:endParaRPr lang="zh-CN" altLang="en-US" dirty="0">
              <a:ea typeface="黑体" panose="02010609060101010101"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anose="02020603050405020304" pitchFamily="18" charset="0"/>
                <a:ea typeface="+mn-ea"/>
              </a:defRPr>
            </a:lvl1pPr>
            <a:lvl2pPr marL="914400" indent="-457200">
              <a:buFont typeface="+mj-lt"/>
              <a:buAutoNum type="alphaLcParenR"/>
              <a:defRPr baseline="0">
                <a:solidFill>
                  <a:schemeClr val="accent5">
                    <a:lumMod val="75000"/>
                  </a:schemeClr>
                </a:solidFill>
                <a:latin typeface="Times New Roman" panose="02020603050405020304" pitchFamily="18" charset="0"/>
                <a:ea typeface="+mn-ea"/>
              </a:defRPr>
            </a:lvl2pPr>
          </a:lstStyle>
          <a:p>
            <a:pPr lvl="0"/>
            <a:r>
              <a:rPr lang="zh-CN" altLang="en-US" dirty="0"/>
              <a:t>单击此处编辑母版文本样式</a:t>
            </a:r>
          </a:p>
          <a:p>
            <a:pPr lvl="1"/>
            <a:r>
              <a:rPr lang="zh-CN" altLang="en-US" dirty="0"/>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1143000"/>
          </a:xfrm>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黑体" panose="02010609060101010101" pitchFamily="49" charset="-122"/>
              <a:cs typeface="MS PGothic" panose="020B0600070205080204"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
        <p:nvSpPr>
          <p:cNvPr id="11" name="Rectangle 6"/>
          <p:cNvSpPr>
            <a:spLocks noChangeArrowheads="1"/>
          </p:cNvSpPr>
          <p:nvPr/>
        </p:nvSpPr>
        <p:spPr bwMode="auto">
          <a:xfrm>
            <a:off x="3908" y="0"/>
            <a:ext cx="3992027" cy="275389"/>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物联网大数据智能处理 </a:t>
            </a:r>
            <a:r>
              <a:rPr lang="en-US" altLang="zh-CN" sz="1600" i="0" dirty="0">
                <a:solidFill>
                  <a:srgbClr val="FFFFFF"/>
                </a:solidFill>
                <a:latin typeface="楷体" panose="02010609060101010101" pitchFamily="49" charset="-122"/>
                <a:ea typeface="楷体" panose="02010609060101010101" pitchFamily="49" charset="-122"/>
                <a:cs typeface="MS PGothic" panose="020B0600070205080204" charset="-128"/>
              </a:rPr>
              <a:t>- </a:t>
            </a: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信息检索技术</a:t>
            </a:r>
            <a:endParaRPr lang="en-US" sz="1600" i="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物联网大数据智能处理 </a:t>
            </a:r>
            <a:r>
              <a:rPr lang="en-US" altLang="zh-CN" sz="1600" i="0" dirty="0">
                <a:solidFill>
                  <a:srgbClr val="FFFFFF"/>
                </a:solidFill>
                <a:latin typeface="楷体" panose="02010609060101010101" pitchFamily="49" charset="-122"/>
                <a:ea typeface="楷体" panose="02010609060101010101" pitchFamily="49" charset="-122"/>
                <a:cs typeface="MS PGothic" panose="020B0600070205080204" charset="-128"/>
              </a:rPr>
              <a:t>- </a:t>
            </a: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信息检索技术</a:t>
            </a:r>
            <a:endParaRPr lang="en-US" altLang="zh-CN" sz="1600" i="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97804"/>
            <a:ext cx="3995936" cy="372442"/>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物联网大数据智能处理 </a:t>
            </a:r>
            <a:r>
              <a:rPr lang="en-US" altLang="zh-CN" sz="1600" i="0" dirty="0">
                <a:solidFill>
                  <a:srgbClr val="FFFFFF"/>
                </a:solidFill>
                <a:latin typeface="楷体" panose="02010609060101010101" pitchFamily="49" charset="-122"/>
                <a:ea typeface="楷体" panose="02010609060101010101" pitchFamily="49" charset="-122"/>
                <a:cs typeface="MS PGothic" panose="020B0600070205080204" charset="-128"/>
              </a:rPr>
              <a:t>- </a:t>
            </a: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信息检索技术</a:t>
            </a:r>
            <a:endParaRPr lang="en-US" altLang="zh-CN" sz="1600" i="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hasCustomPrompt="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ea typeface="宋体" panose="02010600030101010101" pitchFamily="2" charset="-122"/>
              </a:defRPr>
            </a:lvl1pPr>
          </a:lstStyle>
          <a:p>
            <a:pPr>
              <a:defRPr/>
            </a:pPr>
            <a:endParaRPr lang="zh-CN" altLang="en-US"/>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lstStyle>
            <a:lvl1pPr algn="ctr">
              <a:defRPr sz="1200">
                <a:solidFill>
                  <a:srgbClr val="898989"/>
                </a:solidFill>
                <a:latin typeface="Calibri" panose="020F0502020204030204" pitchFamily="34" charset="0"/>
                <a:ea typeface="宋体" panose="02010600030101010101" pitchFamily="2" charset="-122"/>
              </a:defRPr>
            </a:lvl1pPr>
          </a:lstStyle>
          <a:p>
            <a:pPr>
              <a:defRPr/>
            </a:pPr>
            <a:r>
              <a:rPr lang="zh-CN" altLang="en-US" dirty="0"/>
              <a:t>大连理工大学软件学院</a:t>
            </a:r>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ea typeface="宋体" panose="02010600030101010101" pitchFamily="2" charset="-122"/>
              </a:defRPr>
            </a:lvl1pPr>
          </a:lstStyle>
          <a:p>
            <a:pPr>
              <a:defRPr/>
            </a:pPr>
            <a:fld id="{DB3EC566-48E6-4552-87D6-CB322A8F1925}" type="slidenum">
              <a:rPr lang="en-US" smtClean="0"/>
              <a:t>‹#›</a:t>
            </a:fld>
            <a:endParaRPr lang="en-US"/>
          </a:p>
        </p:txBody>
      </p:sp>
      <p:sp>
        <p:nvSpPr>
          <p:cNvPr id="7" name="Rectangle 6"/>
          <p:cNvSpPr>
            <a:spLocks noChangeArrowheads="1"/>
          </p:cNvSpPr>
          <p:nvPr/>
        </p:nvSpPr>
        <p:spPr bwMode="auto">
          <a:xfrm>
            <a:off x="0" y="30162"/>
            <a:ext cx="3886200" cy="244476"/>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物联网大数据智能处理 </a:t>
            </a:r>
            <a:r>
              <a:rPr lang="en-US" altLang="zh-CN" sz="1600" i="0" dirty="0">
                <a:solidFill>
                  <a:srgbClr val="FFFFFF"/>
                </a:solidFill>
                <a:latin typeface="楷体" panose="02010609060101010101" pitchFamily="49" charset="-122"/>
                <a:ea typeface="楷体" panose="02010609060101010101" pitchFamily="49" charset="-122"/>
                <a:cs typeface="MS PGothic" panose="020B0600070205080204" charset="-128"/>
              </a:rPr>
              <a:t>- </a:t>
            </a: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信息检索技术</a:t>
            </a:r>
            <a:endParaRPr lang="en-US" altLang="zh-CN" sz="1600" i="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en-US" sz="1600" dirty="0">
                <a:solidFill>
                  <a:srgbClr val="FFFFFF"/>
                </a:solidFill>
                <a:latin typeface="+mn-lt"/>
                <a:ea typeface="黑体" panose="02010609060101010101" pitchFamily="49" charset="-122"/>
                <a:cs typeface="MS PGothic" panose="020B060007020508020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457200" rtl="0" eaLnBrk="1" fontAlgn="base" hangingPunct="1">
        <a:spcBef>
          <a:spcPct val="0"/>
        </a:spcBef>
        <a:spcAft>
          <a:spcPct val="0"/>
        </a:spcAft>
        <a:defRPr sz="4000" kern="1200" baseline="0">
          <a:solidFill>
            <a:schemeClr val="tx1"/>
          </a:solidFill>
          <a:latin typeface="Times New Roman" panose="02020603050405020304" pitchFamily="18" charset="0"/>
          <a:ea typeface="黑体" panose="02010609060101010101" pitchFamily="49" charset="-122"/>
          <a:cs typeface="黑体" panose="02010609060101010101" pitchFamily="49" charset="-122"/>
        </a:defRPr>
      </a:lvl1pPr>
      <a:lvl2pPr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2pPr>
      <a:lvl3pPr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3pPr>
      <a:lvl4pPr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4pPr>
      <a:lvl5pPr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5pPr>
      <a:lvl6pPr marL="4572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6pPr>
      <a:lvl7pPr marL="9144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7pPr>
      <a:lvl8pPr marL="13716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8pPr>
      <a:lvl9pPr marL="18288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9pPr>
    </p:titleStyle>
    <p:bodyStyle>
      <a:lvl1pPr marL="342900" indent="-342900" algn="l" defTabSz="457200" rtl="0" eaLnBrk="1" fontAlgn="base" hangingPunct="1">
        <a:spcBef>
          <a:spcPct val="20000"/>
        </a:spcBef>
        <a:spcAft>
          <a:spcPct val="0"/>
        </a:spcAft>
        <a:buClr>
          <a:srgbClr val="437085"/>
        </a:buClr>
        <a:buFont typeface="Wingdings" panose="05000000000000000000" pitchFamily="2" charset="2"/>
        <a:buChar char="§"/>
        <a:defRPr sz="2800" kern="1200" baseline="0">
          <a:solidFill>
            <a:schemeClr val="tx1"/>
          </a:solidFill>
          <a:latin typeface="Times New Roman" panose="02020603050405020304" pitchFamily="18" charset="0"/>
          <a:ea typeface="+mn-ea"/>
          <a:cs typeface="黑体" panose="02010609060101010101" pitchFamily="49" charset="-122"/>
        </a:defRPr>
      </a:lvl1pPr>
      <a:lvl2pPr marL="742950" indent="-285750" algn="l" defTabSz="457200" rtl="0" eaLnBrk="1" fontAlgn="base" hangingPunct="1">
        <a:spcBef>
          <a:spcPct val="20000"/>
        </a:spcBef>
        <a:spcAft>
          <a:spcPct val="0"/>
        </a:spcAft>
        <a:buClr>
          <a:srgbClr val="357E69"/>
        </a:buClr>
        <a:buFont typeface="Wingdings" panose="05000000000000000000" pitchFamily="2" charset="2"/>
        <a:buChar char="§"/>
        <a:defRPr sz="2400" kern="1200" baseline="0">
          <a:solidFill>
            <a:schemeClr val="tx1"/>
          </a:solidFill>
          <a:latin typeface="Times New Roman" panose="02020603050405020304"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anose="05000000000000000000" pitchFamily="2" charset="2"/>
        <a:buChar char="§"/>
        <a:defRPr sz="2000" kern="1200" baseline="0">
          <a:solidFill>
            <a:schemeClr val="tx1"/>
          </a:solidFill>
          <a:latin typeface="Times New Roman" panose="02020603050405020304"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anose="05000000000000000000" pitchFamily="2" charset="2"/>
        <a:buChar char="§"/>
        <a:defRPr sz="2000" kern="1200" baseline="0">
          <a:solidFill>
            <a:schemeClr val="tx1"/>
          </a:solidFill>
          <a:latin typeface="Times New Roman" panose="02020603050405020304"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anose="05000000000000000000" pitchFamily="2" charset="2"/>
        <a:buChar char="§"/>
        <a:defRPr sz="2000" kern="1200" baseline="0">
          <a:solidFill>
            <a:schemeClr val="tx1"/>
          </a:solidFill>
          <a:latin typeface="Times New Roman" panose="02020603050405020304" pitchFamily="18" charset="0"/>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9.xml"/><Relationship Id="rId1" Type="http://schemas.openxmlformats.org/officeDocument/2006/relationships/slideLayout" Target="../slideLayouts/slideLayout10.xml"/><Relationship Id="rId4" Type="http://schemas.openxmlformats.org/officeDocument/2006/relationships/image" Target="../media/image60.png"/></Relationships>
</file>

<file path=ppt/slides/_rels/slide10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0.xml"/><Relationship Id="rId1" Type="http://schemas.openxmlformats.org/officeDocument/2006/relationships/slideLayout" Target="../slideLayouts/slideLayout10.xml"/><Relationship Id="rId4" Type="http://schemas.openxmlformats.org/officeDocument/2006/relationships/image" Target="../media/image62.png"/></Relationships>
</file>

<file path=ppt/slides/_rels/slide10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92.xml"/><Relationship Id="rId1" Type="http://schemas.openxmlformats.org/officeDocument/2006/relationships/slideLayout" Target="../slideLayouts/slideLayout10.xml"/><Relationship Id="rId4" Type="http://schemas.openxmlformats.org/officeDocument/2006/relationships/image" Target="../media/image65.png"/></Relationships>
</file>

<file path=ppt/slides/_rels/slide10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93.xml"/><Relationship Id="rId1" Type="http://schemas.openxmlformats.org/officeDocument/2006/relationships/slideLayout" Target="../slideLayouts/slideLayout10.xml"/><Relationship Id="rId4" Type="http://schemas.openxmlformats.org/officeDocument/2006/relationships/image" Target="../media/image67.png"/></Relationships>
</file>

<file path=ppt/slides/_rels/slide10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4.xml"/><Relationship Id="rId1" Type="http://schemas.openxmlformats.org/officeDocument/2006/relationships/slideLayout" Target="../slideLayouts/slideLayout10.xml"/><Relationship Id="rId4" Type="http://schemas.openxmlformats.org/officeDocument/2006/relationships/image" Target="../media/image69.png"/></Relationships>
</file>

<file path=ppt/slides/_rels/slide10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5.xml"/><Relationship Id="rId1" Type="http://schemas.openxmlformats.org/officeDocument/2006/relationships/slideLayout" Target="../slideLayouts/slideLayout10.xml"/><Relationship Id="rId4" Type="http://schemas.openxmlformats.org/officeDocument/2006/relationships/image" Target="../media/image7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3" Type="http://schemas.openxmlformats.org/officeDocument/2006/relationships/hyperlink" Target="http://citeseer.ist.psu.edu/zobel95finding.html" TargetMode="External"/><Relationship Id="rId2" Type="http://schemas.openxmlformats.org/officeDocument/2006/relationships/notesSlide" Target="../notesSlides/notesSlide108.xml"/><Relationship Id="rId1" Type="http://schemas.openxmlformats.org/officeDocument/2006/relationships/slideLayout" Target="../slideLayouts/slideLayout10.xml"/><Relationship Id="rId5" Type="http://schemas.openxmlformats.org/officeDocument/2006/relationships/hyperlink" Target="http://norvig.com/spell-correct.html" TargetMode="External"/><Relationship Id="rId4" Type="http://schemas.openxmlformats.org/officeDocument/2006/relationships/hyperlink" Target="http://citeseer.ist.psu.edu/179155.html" TargetMode="Externa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2.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4.xml"/><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5.xml"/><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6.xml"/><Relationship Id="rId1" Type="http://schemas.openxmlformats.org/officeDocument/2006/relationships/slideLayout" Target="../slideLayouts/slideLayout10.xml"/><Relationship Id="rId4" Type="http://schemas.openxmlformats.org/officeDocument/2006/relationships/image" Target="../media/image54.png"/></Relationships>
</file>

<file path=ppt/slides/_rels/slide9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7.xml"/><Relationship Id="rId1" Type="http://schemas.openxmlformats.org/officeDocument/2006/relationships/slideLayout" Target="../slideLayouts/slideLayout10.xml"/><Relationship Id="rId4" Type="http://schemas.openxmlformats.org/officeDocument/2006/relationships/image" Target="../media/image56.png"/></Relationships>
</file>

<file path=ppt/slides/_rels/slide9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8.xml"/><Relationship Id="rId1" Type="http://schemas.openxmlformats.org/officeDocument/2006/relationships/slideLayout" Target="../slideLayouts/slideLayout10.xml"/><Relationship Id="rId4" Type="http://schemas.openxmlformats.org/officeDocument/2006/relationships/image" Target="../media/image5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1066800" y="3886200"/>
            <a:ext cx="7010400" cy="2362200"/>
          </a:xfrm>
          <a:prstGeom prst="rect">
            <a:avLst/>
          </a:prstGeom>
          <a:noFill/>
          <a:ln w="9525">
            <a:noFill/>
            <a:round/>
          </a:ln>
        </p:spPr>
        <p:txBody>
          <a:bodyPr/>
          <a:lstStyle/>
          <a:p>
            <a:pPr algn="ctr">
              <a:spcBef>
                <a:spcPts val="700"/>
              </a:spcBef>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US" sz="2800" dirty="0">
              <a:solidFill>
                <a:srgbClr val="437085"/>
              </a:solidFill>
              <a:latin typeface="Calibri" panose="020F0502020204030204" pitchFamily="34" charset="0"/>
              <a:ea typeface="黑体" panose="02010609060101010101" pitchFamily="49" charset="-122"/>
              <a:cs typeface="Times New Roman" panose="02020603050405020304" pitchFamily="18" charset="0"/>
            </a:endParaRPr>
          </a:p>
          <a:p>
            <a:pPr algn="ctr">
              <a:spcBef>
                <a:spcPts val="700"/>
              </a:spcBef>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US" sz="2800" dirty="0">
              <a:solidFill>
                <a:srgbClr val="437085"/>
              </a:solidFill>
              <a:latin typeface="Calibri" panose="020F0502020204030204" pitchFamily="34" charset="0"/>
              <a:ea typeface="黑体" panose="02010609060101010101" pitchFamily="49" charset="-122"/>
            </a:endParaRPr>
          </a:p>
        </p:txBody>
      </p:sp>
      <p:sp>
        <p:nvSpPr>
          <p:cNvPr id="4" name="副标题 3"/>
          <p:cNvSpPr>
            <a:spLocks noGrp="1"/>
          </p:cNvSpPr>
          <p:nvPr>
            <p:ph type="subTitle" idx="1"/>
          </p:nvPr>
        </p:nvSpPr>
        <p:spPr/>
        <p:txBody>
          <a:bodyPr/>
          <a:lstStyle/>
          <a:p>
            <a:r>
              <a:rPr lang="en-US" altLang="zh-CN" dirty="0"/>
              <a:t>3. </a:t>
            </a:r>
            <a:r>
              <a:rPr lang="zh-CN" altLang="en-US" dirty="0"/>
              <a:t>词典及容错式检索</a:t>
            </a:r>
            <a:endParaRPr lang="en-US" altLang="zh-CN" dirty="0"/>
          </a:p>
          <a:p>
            <a:r>
              <a:rPr lang="en-US" altLang="zh-CN" dirty="0"/>
              <a:t>Dictionary and tolerant retrieval</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t>1</a:t>
            </a:fld>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10</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位置</a:t>
            </a:r>
            <a:r>
              <a:rPr lang="en-US" altLang="zh-CN" sz="3600" dirty="0">
                <a:solidFill>
                  <a:schemeClr val="tx1"/>
                </a:solidFill>
                <a:latin typeface="+mj-lt"/>
                <a:ea typeface="黑体" panose="02010609060101010101" pitchFamily="49" charset="-122"/>
              </a:rPr>
              <a:t>(</a:t>
            </a:r>
            <a:r>
              <a:rPr lang="zh-CN" altLang="en-US" sz="3600" dirty="0">
                <a:solidFill>
                  <a:schemeClr val="tx1"/>
                </a:solidFill>
                <a:latin typeface="+mj-lt"/>
                <a:ea typeface="黑体" panose="02010609060101010101" pitchFamily="49" charset="-122"/>
              </a:rPr>
              <a:t>信息</a:t>
            </a:r>
            <a:r>
              <a:rPr lang="en-US" altLang="zh-CN" sz="3600" dirty="0">
                <a:solidFill>
                  <a:schemeClr val="tx1"/>
                </a:solidFill>
                <a:latin typeface="+mj-lt"/>
                <a:ea typeface="黑体" panose="02010609060101010101" pitchFamily="49" charset="-122"/>
              </a:rPr>
              <a:t>)</a:t>
            </a:r>
            <a:r>
              <a:rPr lang="zh-CN" altLang="en-US" sz="3600" dirty="0">
                <a:solidFill>
                  <a:schemeClr val="tx1"/>
                </a:solidFill>
                <a:latin typeface="+mj-lt"/>
                <a:ea typeface="黑体" panose="02010609060101010101" pitchFamily="49" charset="-122"/>
              </a:rPr>
              <a:t>索引</a:t>
            </a:r>
            <a:endParaRPr lang="de-DE" sz="3600"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10</a:t>
            </a:fld>
            <a:endParaRPr lang="en-US" dirty="0"/>
          </a:p>
        </p:txBody>
      </p:sp>
      <p:sp>
        <p:nvSpPr>
          <p:cNvPr id="9" name="Text Box 3"/>
          <p:cNvSpPr txBox="1">
            <a:spLocks noChangeArrowheads="1"/>
          </p:cNvSpPr>
          <p:nvPr/>
        </p:nvSpPr>
        <p:spPr bwMode="auto">
          <a:xfrm>
            <a:off x="0" y="1428736"/>
            <a:ext cx="8715404" cy="5429264"/>
          </a:xfrm>
          <a:prstGeom prst="rect">
            <a:avLst/>
          </a:prstGeom>
          <a:noFill/>
          <a:ln w="9525">
            <a:noFill/>
            <a:round/>
          </a:ln>
        </p:spPr>
        <p:txBody>
          <a:bodyPr/>
          <a:lstStyle/>
          <a:p>
            <a:pPr lvl="1">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在无位置信息索引中，每条倒排记录只是一个</a:t>
            </a:r>
            <a:r>
              <a:rPr lang="en-US" dirty="0" err="1">
                <a:solidFill>
                  <a:schemeClr val="tx1"/>
                </a:solidFill>
                <a:latin typeface="Times New Roman" panose="02020603050405020304" pitchFamily="18" charset="0"/>
                <a:ea typeface="+mj-ea"/>
                <a:cs typeface="Times New Roman" panose="02020603050405020304" pitchFamily="18" charset="0"/>
              </a:rPr>
              <a:t>docID</a:t>
            </a:r>
            <a:endParaRPr lang="en-US" dirty="0">
              <a:solidFill>
                <a:schemeClr val="tx1"/>
              </a:solidFill>
              <a:latin typeface="Times New Roman" panose="02020603050405020304" pitchFamily="18" charset="0"/>
              <a:ea typeface="+mj-ea"/>
              <a:cs typeface="Times New Roman" panose="02020603050405020304" pitchFamily="18" charset="0"/>
            </a:endParaRPr>
          </a:p>
          <a:p>
            <a:pPr lvl="1">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在位置信息索引中，每条倒排记录是一个</a:t>
            </a:r>
            <a:r>
              <a:rPr lang="en-US" dirty="0" err="1">
                <a:solidFill>
                  <a:schemeClr val="tx1"/>
                </a:solidFill>
                <a:latin typeface="Times New Roman" panose="02020603050405020304" pitchFamily="18" charset="0"/>
                <a:ea typeface="+mj-ea"/>
                <a:cs typeface="Times New Roman" panose="02020603050405020304" pitchFamily="18" charset="0"/>
              </a:rPr>
              <a:t>docID</a:t>
            </a:r>
            <a:r>
              <a:rPr lang="zh-CN" altLang="en-US" dirty="0">
                <a:solidFill>
                  <a:schemeClr val="tx1"/>
                </a:solidFill>
                <a:latin typeface="Times New Roman" panose="02020603050405020304" pitchFamily="18" charset="0"/>
                <a:ea typeface="+mj-ea"/>
                <a:cs typeface="Times New Roman" panose="02020603050405020304" pitchFamily="18" charset="0"/>
              </a:rPr>
              <a:t>加上一个位置信息表</a:t>
            </a:r>
            <a:endParaRPr lang="de-DE" dirty="0">
              <a:solidFill>
                <a:srgbClr val="0070C0"/>
              </a:solidFill>
              <a:latin typeface="Times New Roman" panose="02020603050405020304" pitchFamily="18" charset="0"/>
              <a:ea typeface="+mj-ea"/>
              <a:cs typeface="Times New Roman" panose="02020603050405020304" pitchFamily="18" charset="0"/>
            </a:endParaRPr>
          </a:p>
          <a:p>
            <a:pPr lvl="1">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一个查询的例子</a:t>
            </a:r>
            <a:r>
              <a:rPr lang="de-DE" dirty="0">
                <a:solidFill>
                  <a:schemeClr val="tx1"/>
                </a:solidFill>
                <a:latin typeface="Times New Roman" panose="02020603050405020304" pitchFamily="18" charset="0"/>
                <a:ea typeface="+mj-ea"/>
                <a:cs typeface="Times New Roman" panose="02020603050405020304" pitchFamily="18" charset="0"/>
              </a:rPr>
              <a:t>:</a:t>
            </a:r>
            <a:r>
              <a:rPr lang="en-US" dirty="0">
                <a:solidFill>
                  <a:schemeClr val="tx1"/>
                </a:solidFill>
                <a:latin typeface="Times New Roman" panose="02020603050405020304" pitchFamily="18" charset="0"/>
                <a:ea typeface="+mj-ea"/>
                <a:cs typeface="Times New Roman" panose="02020603050405020304" pitchFamily="18" charset="0"/>
              </a:rPr>
              <a:t> </a:t>
            </a:r>
            <a:r>
              <a:rPr lang="en-US" i="1" dirty="0">
                <a:solidFill>
                  <a:schemeClr val="tx1"/>
                </a:solidFill>
                <a:latin typeface="Times New Roman" panose="02020603050405020304" pitchFamily="18" charset="0"/>
                <a:ea typeface="+mj-ea"/>
                <a:cs typeface="Times New Roman" panose="02020603050405020304" pitchFamily="18" charset="0"/>
              </a:rPr>
              <a:t>“to</a:t>
            </a:r>
            <a:r>
              <a:rPr lang="en-US" baseline="-25000" dirty="0">
                <a:solidFill>
                  <a:schemeClr val="tx1"/>
                </a:solidFill>
                <a:latin typeface="Times New Roman" panose="02020603050405020304" pitchFamily="18" charset="0"/>
                <a:ea typeface="+mj-ea"/>
                <a:cs typeface="Times New Roman" panose="02020603050405020304" pitchFamily="18" charset="0"/>
              </a:rPr>
              <a:t>1</a:t>
            </a:r>
            <a:r>
              <a:rPr lang="en-US" i="1" dirty="0">
                <a:solidFill>
                  <a:schemeClr val="tx1"/>
                </a:solidFill>
                <a:latin typeface="Times New Roman" panose="02020603050405020304" pitchFamily="18" charset="0"/>
                <a:ea typeface="+mj-ea"/>
                <a:cs typeface="Times New Roman" panose="02020603050405020304" pitchFamily="18" charset="0"/>
              </a:rPr>
              <a:t> be</a:t>
            </a:r>
            <a:r>
              <a:rPr lang="en-US" baseline="-25000" dirty="0">
                <a:solidFill>
                  <a:schemeClr val="tx1"/>
                </a:solidFill>
                <a:latin typeface="Times New Roman" panose="02020603050405020304" pitchFamily="18" charset="0"/>
                <a:ea typeface="+mj-ea"/>
                <a:cs typeface="Times New Roman" panose="02020603050405020304" pitchFamily="18" charset="0"/>
              </a:rPr>
              <a:t>2</a:t>
            </a:r>
            <a:r>
              <a:rPr lang="en-US" i="1" dirty="0">
                <a:solidFill>
                  <a:schemeClr val="tx1"/>
                </a:solidFill>
                <a:latin typeface="Times New Roman" panose="02020603050405020304" pitchFamily="18" charset="0"/>
                <a:ea typeface="+mj-ea"/>
                <a:cs typeface="Times New Roman" panose="02020603050405020304" pitchFamily="18" charset="0"/>
              </a:rPr>
              <a:t> or</a:t>
            </a:r>
            <a:r>
              <a:rPr lang="en-US" baseline="-25000" dirty="0">
                <a:solidFill>
                  <a:schemeClr val="tx1"/>
                </a:solidFill>
                <a:latin typeface="Times New Roman" panose="02020603050405020304" pitchFamily="18" charset="0"/>
                <a:ea typeface="+mj-ea"/>
                <a:cs typeface="Times New Roman" panose="02020603050405020304" pitchFamily="18" charset="0"/>
              </a:rPr>
              <a:t>3</a:t>
            </a:r>
            <a:r>
              <a:rPr lang="en-US" i="1" dirty="0">
                <a:solidFill>
                  <a:schemeClr val="tx1"/>
                </a:solidFill>
                <a:latin typeface="Times New Roman" panose="02020603050405020304" pitchFamily="18" charset="0"/>
                <a:ea typeface="+mj-ea"/>
                <a:cs typeface="Times New Roman" panose="02020603050405020304" pitchFamily="18" charset="0"/>
              </a:rPr>
              <a:t> not</a:t>
            </a:r>
            <a:r>
              <a:rPr lang="en-US" baseline="-25000" dirty="0">
                <a:solidFill>
                  <a:schemeClr val="tx1"/>
                </a:solidFill>
                <a:latin typeface="Times New Roman" panose="02020603050405020304" pitchFamily="18" charset="0"/>
                <a:ea typeface="+mj-ea"/>
                <a:cs typeface="Times New Roman" panose="02020603050405020304" pitchFamily="18" charset="0"/>
              </a:rPr>
              <a:t>4</a:t>
            </a:r>
            <a:r>
              <a:rPr lang="en-US" i="1" dirty="0">
                <a:solidFill>
                  <a:schemeClr val="tx1"/>
                </a:solidFill>
                <a:latin typeface="Times New Roman" panose="02020603050405020304" pitchFamily="18" charset="0"/>
                <a:ea typeface="+mj-ea"/>
                <a:cs typeface="Times New Roman" panose="02020603050405020304" pitchFamily="18" charset="0"/>
              </a:rPr>
              <a:t> to</a:t>
            </a:r>
            <a:r>
              <a:rPr lang="en-US" baseline="-25000" dirty="0">
                <a:solidFill>
                  <a:schemeClr val="tx1"/>
                </a:solidFill>
                <a:latin typeface="Times New Roman" panose="02020603050405020304" pitchFamily="18" charset="0"/>
                <a:ea typeface="+mj-ea"/>
                <a:cs typeface="Times New Roman" panose="02020603050405020304" pitchFamily="18" charset="0"/>
              </a:rPr>
              <a:t>5</a:t>
            </a:r>
            <a:r>
              <a:rPr lang="en-US" i="1" dirty="0">
                <a:solidFill>
                  <a:schemeClr val="tx1"/>
                </a:solidFill>
                <a:latin typeface="Times New Roman" panose="02020603050405020304" pitchFamily="18" charset="0"/>
                <a:ea typeface="+mj-ea"/>
                <a:cs typeface="Times New Roman" panose="02020603050405020304" pitchFamily="18" charset="0"/>
              </a:rPr>
              <a:t> be</a:t>
            </a:r>
            <a:r>
              <a:rPr lang="en-US" baseline="-25000" dirty="0">
                <a:solidFill>
                  <a:schemeClr val="tx1"/>
                </a:solidFill>
                <a:latin typeface="Times New Roman" panose="02020603050405020304" pitchFamily="18" charset="0"/>
                <a:ea typeface="+mj-ea"/>
                <a:cs typeface="Times New Roman" panose="02020603050405020304" pitchFamily="18" charset="0"/>
              </a:rPr>
              <a:t>6</a:t>
            </a:r>
            <a:r>
              <a:rPr lang="en-US" i="1" dirty="0">
                <a:solidFill>
                  <a:schemeClr val="tx1"/>
                </a:solidFill>
                <a:latin typeface="Times New Roman" panose="02020603050405020304" pitchFamily="18" charset="0"/>
                <a:ea typeface="+mj-ea"/>
                <a:cs typeface="Times New Roman" panose="02020603050405020304" pitchFamily="18" charset="0"/>
              </a:rPr>
              <a:t>” </a:t>
            </a:r>
            <a:endParaRPr lang="en-US" dirty="0">
              <a:solidFill>
                <a:schemeClr val="tx1"/>
              </a:solidFill>
              <a:latin typeface="Times New Roman" panose="02020603050405020304" pitchFamily="18" charset="0"/>
              <a:ea typeface="+mj-ea"/>
              <a:cs typeface="Times New Roman" panose="02020603050405020304" pitchFamily="18" charset="0"/>
            </a:endParaRPr>
          </a:p>
          <a:p>
            <a:pPr lvl="1">
              <a:spcBef>
                <a:spcPts val="0"/>
              </a:spcBef>
            </a:pPr>
            <a:r>
              <a:rPr lang="en-US" sz="2200" dirty="0">
                <a:solidFill>
                  <a:schemeClr val="tx1"/>
                </a:solidFill>
                <a:latin typeface="Times New Roman" panose="02020603050405020304" pitchFamily="18" charset="0"/>
                <a:ea typeface="+mj-ea"/>
                <a:cs typeface="Times New Roman" panose="02020603050405020304" pitchFamily="18" charset="0"/>
              </a:rPr>
              <a:t>TO, 993427:</a:t>
            </a:r>
          </a:p>
          <a:p>
            <a:pPr lvl="2">
              <a:spcBef>
                <a:spcPts val="0"/>
              </a:spcBef>
            </a:pPr>
            <a:r>
              <a:rPr lang="pt-BR" sz="2200" dirty="0">
                <a:solidFill>
                  <a:schemeClr val="tx1"/>
                </a:solidFill>
                <a:latin typeface="Times New Roman" panose="02020603050405020304" pitchFamily="18" charset="0"/>
                <a:ea typeface="+mj-ea"/>
                <a:cs typeface="Times New Roman" panose="02020603050405020304" pitchFamily="18" charset="0"/>
              </a:rPr>
              <a:t>‹ </a:t>
            </a:r>
            <a:r>
              <a:rPr lang="pt-BR" sz="2200" dirty="0">
                <a:solidFill>
                  <a:srgbClr val="FF0000"/>
                </a:solidFill>
                <a:latin typeface="Times New Roman" panose="02020603050405020304" pitchFamily="18" charset="0"/>
                <a:ea typeface="+mj-ea"/>
                <a:cs typeface="Times New Roman" panose="02020603050405020304" pitchFamily="18" charset="0"/>
              </a:rPr>
              <a:t>1</a:t>
            </a:r>
            <a:r>
              <a:rPr lang="pt-BR" sz="2200" dirty="0">
                <a:solidFill>
                  <a:schemeClr val="tx1"/>
                </a:solidFill>
                <a:latin typeface="Times New Roman" panose="02020603050405020304" pitchFamily="18" charset="0"/>
                <a:ea typeface="+mj-ea"/>
                <a:cs typeface="Times New Roman" panose="02020603050405020304" pitchFamily="18" charset="0"/>
              </a:rPr>
              <a:t>: ‹</a:t>
            </a:r>
            <a:r>
              <a:rPr lang="pt-BR" sz="2200" dirty="0">
                <a:solidFill>
                  <a:srgbClr val="FF0000"/>
                </a:solidFill>
                <a:latin typeface="Times New Roman" panose="02020603050405020304" pitchFamily="18" charset="0"/>
                <a:ea typeface="+mj-ea"/>
                <a:cs typeface="Times New Roman" panose="02020603050405020304" pitchFamily="18" charset="0"/>
              </a:rPr>
              <a:t>7, 18, 33, 72, 86, 231</a:t>
            </a:r>
            <a:r>
              <a:rPr lang="pt-BR" sz="2200" dirty="0">
                <a:solidFill>
                  <a:schemeClr val="tx1"/>
                </a:solidFill>
                <a:latin typeface="Times New Roman" panose="02020603050405020304" pitchFamily="18" charset="0"/>
                <a:ea typeface="+mj-ea"/>
                <a:cs typeface="Times New Roman" panose="02020603050405020304" pitchFamily="18" charset="0"/>
              </a:rPr>
              <a:t>›;</a:t>
            </a:r>
          </a:p>
          <a:p>
            <a:pPr lvl="2">
              <a:spcBef>
                <a:spcPts val="0"/>
              </a:spcBef>
            </a:pPr>
            <a:r>
              <a:rPr lang="pt-BR" sz="2200" dirty="0">
                <a:solidFill>
                  <a:srgbClr val="FF0000"/>
                </a:solidFill>
                <a:latin typeface="Times New Roman" panose="02020603050405020304" pitchFamily="18" charset="0"/>
                <a:ea typeface="+mj-ea"/>
                <a:cs typeface="Times New Roman" panose="02020603050405020304" pitchFamily="18" charset="0"/>
              </a:rPr>
              <a:t>  2</a:t>
            </a:r>
            <a:r>
              <a:rPr lang="pt-BR" sz="2200" dirty="0">
                <a:solidFill>
                  <a:schemeClr val="tx1"/>
                </a:solidFill>
                <a:latin typeface="Times New Roman" panose="02020603050405020304" pitchFamily="18" charset="0"/>
                <a:ea typeface="+mj-ea"/>
                <a:cs typeface="Times New Roman" panose="02020603050405020304" pitchFamily="18" charset="0"/>
              </a:rPr>
              <a:t>: ‹1, 17, 74, 222, 255›;</a:t>
            </a:r>
          </a:p>
          <a:p>
            <a:pPr lvl="2">
              <a:spcBef>
                <a:spcPts val="0"/>
              </a:spcBef>
            </a:pPr>
            <a:r>
              <a:rPr lang="pt-BR" sz="2200" dirty="0">
                <a:solidFill>
                  <a:schemeClr val="tx1"/>
                </a:solidFill>
                <a:latin typeface="Times New Roman" panose="02020603050405020304" pitchFamily="18" charset="0"/>
                <a:ea typeface="+mj-ea"/>
                <a:cs typeface="Times New Roman" panose="02020603050405020304" pitchFamily="18" charset="0"/>
              </a:rPr>
              <a:t>  </a:t>
            </a:r>
            <a:r>
              <a:rPr lang="pt-BR" sz="2200" dirty="0">
                <a:solidFill>
                  <a:srgbClr val="FF0000"/>
                </a:solidFill>
                <a:latin typeface="Times New Roman" panose="02020603050405020304" pitchFamily="18" charset="0"/>
                <a:ea typeface="+mj-ea"/>
                <a:cs typeface="Times New Roman" panose="02020603050405020304" pitchFamily="18" charset="0"/>
              </a:rPr>
              <a:t>4</a:t>
            </a:r>
            <a:r>
              <a:rPr lang="pt-BR" sz="2200" dirty="0">
                <a:solidFill>
                  <a:schemeClr val="tx1"/>
                </a:solidFill>
                <a:latin typeface="Times New Roman" panose="02020603050405020304" pitchFamily="18" charset="0"/>
                <a:ea typeface="+mj-ea"/>
                <a:cs typeface="Times New Roman" panose="02020603050405020304" pitchFamily="18" charset="0"/>
              </a:rPr>
              <a:t>: ‹</a:t>
            </a:r>
            <a:r>
              <a:rPr lang="pt-BR" sz="2200" dirty="0">
                <a:solidFill>
                  <a:srgbClr val="FF0000"/>
                </a:solidFill>
                <a:latin typeface="Times New Roman" panose="02020603050405020304" pitchFamily="18" charset="0"/>
                <a:ea typeface="+mj-ea"/>
                <a:cs typeface="Times New Roman" panose="02020603050405020304" pitchFamily="18" charset="0"/>
              </a:rPr>
              <a:t>8, 16, 190, 429, 433</a:t>
            </a:r>
            <a:r>
              <a:rPr lang="pt-BR" sz="2200" dirty="0">
                <a:solidFill>
                  <a:schemeClr val="tx1"/>
                </a:solidFill>
                <a:latin typeface="Times New Roman" panose="02020603050405020304" pitchFamily="18" charset="0"/>
                <a:ea typeface="+mj-ea"/>
                <a:cs typeface="Times New Roman" panose="02020603050405020304" pitchFamily="18" charset="0"/>
              </a:rPr>
              <a:t>›;</a:t>
            </a:r>
          </a:p>
          <a:p>
            <a:pPr lvl="2">
              <a:spcBef>
                <a:spcPts val="0"/>
              </a:spcBef>
            </a:pPr>
            <a:r>
              <a:rPr lang="de-DE" sz="2200" dirty="0">
                <a:solidFill>
                  <a:schemeClr val="tx1"/>
                </a:solidFill>
                <a:latin typeface="Times New Roman" panose="02020603050405020304" pitchFamily="18" charset="0"/>
                <a:ea typeface="+mj-ea"/>
                <a:cs typeface="Times New Roman" panose="02020603050405020304" pitchFamily="18" charset="0"/>
              </a:rPr>
              <a:t>  5: ‹363, 367›;</a:t>
            </a:r>
          </a:p>
          <a:p>
            <a:pPr lvl="2">
              <a:spcBef>
                <a:spcPts val="0"/>
              </a:spcBef>
            </a:pPr>
            <a:r>
              <a:rPr lang="pt-BR" sz="2200" dirty="0">
                <a:solidFill>
                  <a:schemeClr val="tx1"/>
                </a:solidFill>
                <a:latin typeface="Times New Roman" panose="02020603050405020304" pitchFamily="18" charset="0"/>
                <a:ea typeface="+mj-ea"/>
                <a:cs typeface="Times New Roman" panose="02020603050405020304" pitchFamily="18" charset="0"/>
              </a:rPr>
              <a:t>  7: ‹13, 23, 191›; . . . ›</a:t>
            </a:r>
          </a:p>
          <a:p>
            <a:pPr lvl="1">
              <a:spcBef>
                <a:spcPts val="0"/>
              </a:spcBef>
            </a:pPr>
            <a:r>
              <a:rPr lang="de-DE" sz="2200" dirty="0">
                <a:solidFill>
                  <a:schemeClr val="tx1"/>
                </a:solidFill>
                <a:latin typeface="Times New Roman" panose="02020603050405020304" pitchFamily="18" charset="0"/>
                <a:ea typeface="+mj-ea"/>
                <a:cs typeface="Times New Roman" panose="02020603050405020304" pitchFamily="18" charset="0"/>
              </a:rPr>
              <a:t>BE, 178239:</a:t>
            </a:r>
          </a:p>
          <a:p>
            <a:pPr lvl="2">
              <a:spcBef>
                <a:spcPts val="0"/>
              </a:spcBef>
            </a:pPr>
            <a:r>
              <a:rPr lang="de-DE" sz="2200" dirty="0">
                <a:solidFill>
                  <a:schemeClr val="tx1"/>
                </a:solidFill>
                <a:latin typeface="Times New Roman" panose="02020603050405020304" pitchFamily="18" charset="0"/>
                <a:ea typeface="+mj-ea"/>
                <a:cs typeface="Times New Roman" panose="02020603050405020304" pitchFamily="18" charset="0"/>
              </a:rPr>
              <a:t>‹ </a:t>
            </a:r>
            <a:r>
              <a:rPr lang="de-DE" sz="2200" dirty="0">
                <a:solidFill>
                  <a:srgbClr val="FF0000"/>
                </a:solidFill>
                <a:latin typeface="Times New Roman" panose="02020603050405020304" pitchFamily="18" charset="0"/>
                <a:ea typeface="+mj-ea"/>
                <a:cs typeface="Times New Roman" panose="02020603050405020304" pitchFamily="18" charset="0"/>
              </a:rPr>
              <a:t>1</a:t>
            </a:r>
            <a:r>
              <a:rPr lang="de-DE" sz="2200" dirty="0">
                <a:solidFill>
                  <a:schemeClr val="tx1"/>
                </a:solidFill>
                <a:latin typeface="Times New Roman" panose="02020603050405020304" pitchFamily="18" charset="0"/>
                <a:ea typeface="+mj-ea"/>
                <a:cs typeface="Times New Roman" panose="02020603050405020304" pitchFamily="18" charset="0"/>
              </a:rPr>
              <a:t>: ‹</a:t>
            </a:r>
            <a:r>
              <a:rPr lang="de-DE" sz="2200" dirty="0">
                <a:solidFill>
                  <a:srgbClr val="FF0000"/>
                </a:solidFill>
                <a:latin typeface="Times New Roman" panose="02020603050405020304" pitchFamily="18" charset="0"/>
                <a:ea typeface="+mj-ea"/>
                <a:cs typeface="Times New Roman" panose="02020603050405020304" pitchFamily="18" charset="0"/>
              </a:rPr>
              <a:t>17, 25</a:t>
            </a:r>
            <a:r>
              <a:rPr lang="de-DE" sz="2200" dirty="0">
                <a:solidFill>
                  <a:schemeClr val="tx1"/>
                </a:solidFill>
                <a:latin typeface="Times New Roman" panose="02020603050405020304" pitchFamily="18" charset="0"/>
                <a:ea typeface="+mj-ea"/>
                <a:cs typeface="Times New Roman" panose="02020603050405020304" pitchFamily="18" charset="0"/>
              </a:rPr>
              <a:t>›;</a:t>
            </a:r>
          </a:p>
          <a:p>
            <a:pPr lvl="2">
              <a:spcBef>
                <a:spcPts val="0"/>
              </a:spcBef>
            </a:pPr>
            <a:r>
              <a:rPr lang="pt-BR" sz="2200" dirty="0">
                <a:solidFill>
                  <a:schemeClr val="tx1"/>
                </a:solidFill>
                <a:latin typeface="Times New Roman" panose="02020603050405020304" pitchFamily="18" charset="0"/>
                <a:ea typeface="+mj-ea"/>
                <a:cs typeface="Times New Roman" panose="02020603050405020304" pitchFamily="18" charset="0"/>
              </a:rPr>
              <a:t>  </a:t>
            </a:r>
            <a:r>
              <a:rPr lang="pt-BR" sz="2200" dirty="0">
                <a:solidFill>
                  <a:srgbClr val="FF0000"/>
                </a:solidFill>
                <a:latin typeface="Times New Roman" panose="02020603050405020304" pitchFamily="18" charset="0"/>
                <a:ea typeface="+mj-ea"/>
                <a:cs typeface="Times New Roman" panose="02020603050405020304" pitchFamily="18" charset="0"/>
              </a:rPr>
              <a:t>4</a:t>
            </a:r>
            <a:r>
              <a:rPr lang="pt-BR" sz="2200" dirty="0">
                <a:solidFill>
                  <a:schemeClr val="tx1"/>
                </a:solidFill>
                <a:latin typeface="Times New Roman" panose="02020603050405020304" pitchFamily="18" charset="0"/>
                <a:ea typeface="+mj-ea"/>
                <a:cs typeface="Times New Roman" panose="02020603050405020304" pitchFamily="18" charset="0"/>
              </a:rPr>
              <a:t>: ‹</a:t>
            </a:r>
            <a:r>
              <a:rPr lang="pt-BR" sz="2200" dirty="0">
                <a:solidFill>
                  <a:srgbClr val="FF0000"/>
                </a:solidFill>
                <a:latin typeface="Times New Roman" panose="02020603050405020304" pitchFamily="18" charset="0"/>
                <a:ea typeface="+mj-ea"/>
                <a:cs typeface="Times New Roman" panose="02020603050405020304" pitchFamily="18" charset="0"/>
              </a:rPr>
              <a:t>17, 191</a:t>
            </a:r>
            <a:r>
              <a:rPr lang="pt-BR" sz="2200" dirty="0">
                <a:solidFill>
                  <a:schemeClr val="tx1"/>
                </a:solidFill>
                <a:latin typeface="Times New Roman" panose="02020603050405020304" pitchFamily="18" charset="0"/>
                <a:ea typeface="+mj-ea"/>
                <a:cs typeface="Times New Roman" panose="02020603050405020304" pitchFamily="18" charset="0"/>
              </a:rPr>
              <a:t>, 291, </a:t>
            </a:r>
            <a:r>
              <a:rPr lang="pt-BR" sz="2200" dirty="0">
                <a:solidFill>
                  <a:srgbClr val="FF0000"/>
                </a:solidFill>
                <a:latin typeface="Times New Roman" panose="02020603050405020304" pitchFamily="18" charset="0"/>
                <a:ea typeface="+mj-ea"/>
                <a:cs typeface="Times New Roman" panose="02020603050405020304" pitchFamily="18" charset="0"/>
              </a:rPr>
              <a:t>430, 434</a:t>
            </a:r>
            <a:r>
              <a:rPr lang="pt-BR" sz="2200" dirty="0">
                <a:solidFill>
                  <a:schemeClr val="tx1"/>
                </a:solidFill>
                <a:latin typeface="Times New Roman" panose="02020603050405020304" pitchFamily="18" charset="0"/>
                <a:ea typeface="+mj-ea"/>
                <a:cs typeface="Times New Roman" panose="02020603050405020304" pitchFamily="18" charset="0"/>
              </a:rPr>
              <a:t>›;</a:t>
            </a:r>
          </a:p>
          <a:p>
            <a:pPr lvl="2">
              <a:spcBef>
                <a:spcPts val="0"/>
              </a:spcBef>
            </a:pPr>
            <a:r>
              <a:rPr lang="de-DE" sz="2200" dirty="0">
                <a:solidFill>
                  <a:schemeClr val="tx1"/>
                </a:solidFill>
                <a:latin typeface="Times New Roman" panose="02020603050405020304" pitchFamily="18" charset="0"/>
                <a:ea typeface="+mj-ea"/>
                <a:cs typeface="Times New Roman" panose="02020603050405020304" pitchFamily="18" charset="0"/>
              </a:rPr>
              <a:t>  5: ‹14, 19, 101›; . . . › </a:t>
            </a:r>
          </a:p>
          <a:p>
            <a:pPr lvl="2">
              <a:spcBef>
                <a:spcPts val="0"/>
              </a:spcBef>
            </a:pPr>
            <a:r>
              <a:rPr lang="zh-CN" altLang="en-US" sz="2200" dirty="0">
                <a:solidFill>
                  <a:schemeClr val="tx1"/>
                </a:solidFill>
                <a:latin typeface="Times New Roman" panose="02020603050405020304" pitchFamily="18" charset="0"/>
                <a:ea typeface="+mj-ea"/>
                <a:cs typeface="Times New Roman" panose="02020603050405020304" pitchFamily="18" charset="0"/>
              </a:rPr>
              <a:t>第</a:t>
            </a:r>
            <a:r>
              <a:rPr lang="de-DE" sz="2200" dirty="0">
                <a:solidFill>
                  <a:schemeClr val="tx1"/>
                </a:solidFill>
                <a:latin typeface="Times New Roman" panose="02020603050405020304" pitchFamily="18" charset="0"/>
                <a:ea typeface="+mj-ea"/>
                <a:cs typeface="Times New Roman" panose="02020603050405020304" pitchFamily="18" charset="0"/>
              </a:rPr>
              <a:t>4</a:t>
            </a:r>
            <a:r>
              <a:rPr lang="zh-CN" altLang="en-US" sz="2200" dirty="0">
                <a:solidFill>
                  <a:schemeClr val="tx1"/>
                </a:solidFill>
                <a:latin typeface="Times New Roman" panose="02020603050405020304" pitchFamily="18" charset="0"/>
                <a:ea typeface="+mj-ea"/>
                <a:cs typeface="Times New Roman" panose="02020603050405020304" pitchFamily="18" charset="0"/>
              </a:rPr>
              <a:t>篇文档能够与查询匹配！</a:t>
            </a:r>
            <a:endParaRPr lang="en-US" sz="2200" dirty="0">
              <a:solidFill>
                <a:schemeClr val="tx1"/>
              </a:solidFill>
              <a:latin typeface="Times New Roman" panose="02020603050405020304" pitchFamily="18" charset="0"/>
              <a:ea typeface="+mj-ea"/>
              <a:cs typeface="Times New Roman" panose="02020603050405020304" pitchFamily="18" charset="0"/>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100</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ln>
        </p:spPr>
        <p:txBody>
          <a:bodyPr/>
          <a:lstStyle/>
          <a:p>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100</a:t>
            </a:fld>
            <a:endParaRPr lang="en-US" dirty="0"/>
          </a:p>
        </p:txBody>
      </p:sp>
      <p:pic>
        <p:nvPicPr>
          <p:cNvPr id="9" name="Picture 8" descr="393.png"/>
          <p:cNvPicPr>
            <a:picLocks noChangeAspect="1"/>
          </p:cNvPicPr>
          <p:nvPr/>
        </p:nvPicPr>
        <p:blipFill>
          <a:blip r:embed="rId3" cstate="print"/>
          <a:stretch>
            <a:fillRect/>
          </a:stretch>
        </p:blipFill>
        <p:spPr>
          <a:xfrm>
            <a:off x="214282" y="1500174"/>
            <a:ext cx="5572164" cy="3298890"/>
          </a:xfrm>
          <a:prstGeom prst="rect">
            <a:avLst/>
          </a:prstGeom>
        </p:spPr>
      </p:pic>
      <p:pic>
        <p:nvPicPr>
          <p:cNvPr id="2050" name="Picture 2"/>
          <p:cNvPicPr>
            <a:picLocks noChangeAspect="1" noChangeArrowheads="1"/>
          </p:cNvPicPr>
          <p:nvPr/>
        </p:nvPicPr>
        <p:blipFill>
          <a:blip r:embed="rId4" cstate="print"/>
          <a:srcRect/>
          <a:stretch>
            <a:fillRect/>
          </a:stretch>
        </p:blipFill>
        <p:spPr bwMode="auto">
          <a:xfrm>
            <a:off x="357158" y="4929198"/>
            <a:ext cx="3929090" cy="1668878"/>
          </a:xfrm>
          <a:prstGeom prst="rect">
            <a:avLst/>
          </a:prstGeom>
          <a:noFill/>
          <a:ln w="9525">
            <a:noFill/>
            <a:miter lim="800000"/>
            <a:headEnd/>
            <a:tailEnd/>
          </a:ln>
          <a:effectLst/>
        </p:spPr>
      </p:pic>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101</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ln>
        </p:spPr>
        <p:txBody>
          <a:bodyPr/>
          <a:lstStyle/>
          <a:p>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101</a:t>
            </a:fld>
            <a:endParaRPr lang="en-US" dirty="0"/>
          </a:p>
        </p:txBody>
      </p:sp>
      <p:pic>
        <p:nvPicPr>
          <p:cNvPr id="10" name="Picture 9" descr="394.png"/>
          <p:cNvPicPr>
            <a:picLocks noChangeAspect="1"/>
          </p:cNvPicPr>
          <p:nvPr/>
        </p:nvPicPr>
        <p:blipFill>
          <a:blip r:embed="rId3" cstate="print"/>
          <a:stretch>
            <a:fillRect/>
          </a:stretch>
        </p:blipFill>
        <p:spPr>
          <a:xfrm>
            <a:off x="142844" y="1500174"/>
            <a:ext cx="5735876" cy="3357586"/>
          </a:xfrm>
          <a:prstGeom prst="rect">
            <a:avLst/>
          </a:prstGeom>
        </p:spPr>
      </p:pic>
      <p:pic>
        <p:nvPicPr>
          <p:cNvPr id="6146" name="Picture 2"/>
          <p:cNvPicPr>
            <a:picLocks noChangeAspect="1" noChangeArrowheads="1"/>
          </p:cNvPicPr>
          <p:nvPr/>
        </p:nvPicPr>
        <p:blipFill>
          <a:blip r:embed="rId4" cstate="print"/>
          <a:srcRect/>
          <a:stretch>
            <a:fillRect/>
          </a:stretch>
        </p:blipFill>
        <p:spPr bwMode="auto">
          <a:xfrm>
            <a:off x="428596" y="4857760"/>
            <a:ext cx="3643338" cy="1864317"/>
          </a:xfrm>
          <a:prstGeom prst="rect">
            <a:avLst/>
          </a:prstGeom>
          <a:noFill/>
          <a:ln w="9525">
            <a:noFill/>
            <a:miter lim="800000"/>
            <a:headEnd/>
            <a:tailEnd/>
          </a:ln>
          <a:effectLst/>
        </p:spPr>
      </p:pic>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102</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ln>
        </p:spPr>
        <p:txBody>
          <a:bodyPr/>
          <a:lstStyle/>
          <a:p>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102</a:t>
            </a:fld>
            <a:endParaRPr lang="en-US" dirty="0"/>
          </a:p>
        </p:txBody>
      </p:sp>
      <p:pic>
        <p:nvPicPr>
          <p:cNvPr id="9" name="Picture 8" descr="395.png"/>
          <p:cNvPicPr>
            <a:picLocks noChangeAspect="1"/>
          </p:cNvPicPr>
          <p:nvPr/>
        </p:nvPicPr>
        <p:blipFill>
          <a:blip r:embed="rId3" cstate="print"/>
          <a:stretch>
            <a:fillRect/>
          </a:stretch>
        </p:blipFill>
        <p:spPr>
          <a:xfrm>
            <a:off x="214282" y="1643050"/>
            <a:ext cx="8018010" cy="3214710"/>
          </a:xfrm>
          <a:prstGeom prst="rect">
            <a:avLst/>
          </a:prstGeom>
        </p:spPr>
      </p:pic>
      <p:sp>
        <p:nvSpPr>
          <p:cNvPr id="8" name="TextBox 7"/>
          <p:cNvSpPr txBox="1"/>
          <p:nvPr/>
        </p:nvSpPr>
        <p:spPr>
          <a:xfrm>
            <a:off x="323528" y="1052736"/>
            <a:ext cx="7920880" cy="461665"/>
          </a:xfrm>
          <a:prstGeom prst="rect">
            <a:avLst/>
          </a:prstGeom>
          <a:noFill/>
        </p:spPr>
        <p:txBody>
          <a:bodyPr wrap="square" rtlCol="0">
            <a:spAutoFit/>
          </a:bodyPr>
          <a:lstStyle/>
          <a:p>
            <a:r>
              <a:rPr lang="zh-CN" altLang="en-US" dirty="0">
                <a:solidFill>
                  <a:schemeClr val="tx1"/>
                </a:solidFill>
                <a:ea typeface="黑体" panose="02010609060101010101" pitchFamily="49" charset="-122"/>
              </a:rPr>
              <a:t>从</a:t>
            </a:r>
            <a:r>
              <a:rPr lang="en-US" altLang="zh-CN" i="1" dirty="0">
                <a:solidFill>
                  <a:schemeClr val="tx1"/>
                </a:solidFill>
                <a:ea typeface="黑体" panose="02010609060101010101" pitchFamily="49" charset="-122"/>
              </a:rPr>
              <a:t>cat</a:t>
            </a:r>
            <a:r>
              <a:rPr lang="zh-CN" altLang="en-US" dirty="0">
                <a:solidFill>
                  <a:schemeClr val="tx1"/>
                </a:solidFill>
                <a:ea typeface="黑体" panose="02010609060101010101" pitchFamily="49" charset="-122"/>
              </a:rPr>
              <a:t>到</a:t>
            </a:r>
            <a:r>
              <a:rPr lang="en-US" altLang="zh-CN" i="1" dirty="0" err="1">
                <a:solidFill>
                  <a:schemeClr val="tx1"/>
                </a:solidFill>
                <a:ea typeface="黑体" panose="02010609060101010101" pitchFamily="49" charset="-122"/>
              </a:rPr>
              <a:t>catcat</a:t>
            </a:r>
            <a:endParaRPr lang="zh-CN" altLang="en-US" i="1" dirty="0">
              <a:solidFill>
                <a:schemeClr val="tx1"/>
              </a:solidFill>
              <a:ea typeface="黑体" panose="02010609060101010101" pitchFamily="49" charset="-122"/>
            </a:endParaRP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103</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ln>
        </p:spPr>
        <p:txBody>
          <a:bodyPr/>
          <a:lstStyle/>
          <a:p>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103</a:t>
            </a:fld>
            <a:endParaRPr lang="en-US" dirty="0"/>
          </a:p>
        </p:txBody>
      </p:sp>
      <p:pic>
        <p:nvPicPr>
          <p:cNvPr id="9" name="Picture 8" descr="396.png"/>
          <p:cNvPicPr>
            <a:picLocks noChangeAspect="1"/>
          </p:cNvPicPr>
          <p:nvPr/>
        </p:nvPicPr>
        <p:blipFill>
          <a:blip r:embed="rId3" cstate="print"/>
          <a:stretch>
            <a:fillRect/>
          </a:stretch>
        </p:blipFill>
        <p:spPr>
          <a:xfrm>
            <a:off x="285719" y="1571612"/>
            <a:ext cx="7620055" cy="2857520"/>
          </a:xfrm>
          <a:prstGeom prst="rect">
            <a:avLst/>
          </a:prstGeom>
        </p:spPr>
      </p:pic>
      <p:pic>
        <p:nvPicPr>
          <p:cNvPr id="7171" name="Picture 3"/>
          <p:cNvPicPr>
            <a:picLocks noChangeAspect="1" noChangeArrowheads="1"/>
          </p:cNvPicPr>
          <p:nvPr/>
        </p:nvPicPr>
        <p:blipFill>
          <a:blip r:embed="rId4" cstate="print"/>
          <a:srcRect/>
          <a:stretch>
            <a:fillRect/>
          </a:stretch>
        </p:blipFill>
        <p:spPr bwMode="auto">
          <a:xfrm>
            <a:off x="357158" y="4500569"/>
            <a:ext cx="3571900" cy="2120421"/>
          </a:xfrm>
          <a:prstGeom prst="rect">
            <a:avLst/>
          </a:prstGeom>
          <a:noFill/>
          <a:ln w="9525">
            <a:noFill/>
            <a:miter lim="800000"/>
            <a:headEnd/>
            <a:tailEnd/>
          </a:ln>
          <a:effectLst/>
        </p:spPr>
      </p:pic>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104</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ln>
        </p:spPr>
        <p:txBody>
          <a:bodyPr/>
          <a:lstStyle/>
          <a:p>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104</a:t>
            </a:fld>
            <a:endParaRPr lang="en-US" dirty="0"/>
          </a:p>
        </p:txBody>
      </p:sp>
      <p:pic>
        <p:nvPicPr>
          <p:cNvPr id="10" name="Picture 9" descr="397.png"/>
          <p:cNvPicPr>
            <a:picLocks noChangeAspect="1"/>
          </p:cNvPicPr>
          <p:nvPr/>
        </p:nvPicPr>
        <p:blipFill>
          <a:blip r:embed="rId3" cstate="print"/>
          <a:stretch>
            <a:fillRect/>
          </a:stretch>
        </p:blipFill>
        <p:spPr>
          <a:xfrm>
            <a:off x="214282" y="1571612"/>
            <a:ext cx="7786742" cy="2907050"/>
          </a:xfrm>
          <a:prstGeom prst="rect">
            <a:avLst/>
          </a:prstGeom>
        </p:spPr>
      </p:pic>
      <p:pic>
        <p:nvPicPr>
          <p:cNvPr id="8194" name="Picture 2"/>
          <p:cNvPicPr>
            <a:picLocks noChangeAspect="1" noChangeArrowheads="1"/>
          </p:cNvPicPr>
          <p:nvPr/>
        </p:nvPicPr>
        <p:blipFill>
          <a:blip r:embed="rId4" cstate="print"/>
          <a:srcRect/>
          <a:stretch>
            <a:fillRect/>
          </a:stretch>
        </p:blipFill>
        <p:spPr bwMode="auto">
          <a:xfrm>
            <a:off x="428596" y="4500569"/>
            <a:ext cx="3714776" cy="2119731"/>
          </a:xfrm>
          <a:prstGeom prst="rect">
            <a:avLst/>
          </a:prstGeom>
          <a:noFill/>
          <a:ln w="9525">
            <a:noFill/>
            <a:miter lim="800000"/>
            <a:headEnd/>
            <a:tailEnd/>
          </a:ln>
          <a:effectLst/>
        </p:spPr>
      </p:pic>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105</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ln>
        </p:spPr>
        <p:txBody>
          <a:bodyPr/>
          <a:lstStyle/>
          <a:p>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105</a:t>
            </a:fld>
            <a:endParaRPr lang="en-US" dirty="0"/>
          </a:p>
        </p:txBody>
      </p:sp>
      <p:pic>
        <p:nvPicPr>
          <p:cNvPr id="9" name="Picture 8" descr="398.png"/>
          <p:cNvPicPr>
            <a:picLocks noChangeAspect="1"/>
          </p:cNvPicPr>
          <p:nvPr/>
        </p:nvPicPr>
        <p:blipFill>
          <a:blip r:embed="rId3" cstate="print"/>
          <a:stretch>
            <a:fillRect/>
          </a:stretch>
        </p:blipFill>
        <p:spPr>
          <a:xfrm>
            <a:off x="285720" y="1500174"/>
            <a:ext cx="7620052" cy="2857520"/>
          </a:xfrm>
          <a:prstGeom prst="rect">
            <a:avLst/>
          </a:prstGeom>
        </p:spPr>
      </p:pic>
      <p:pic>
        <p:nvPicPr>
          <p:cNvPr id="9218" name="Picture 2"/>
          <p:cNvPicPr>
            <a:picLocks noChangeAspect="1" noChangeArrowheads="1"/>
          </p:cNvPicPr>
          <p:nvPr/>
        </p:nvPicPr>
        <p:blipFill>
          <a:blip r:embed="rId4" cstate="print"/>
          <a:srcRect/>
          <a:stretch>
            <a:fillRect/>
          </a:stretch>
        </p:blipFill>
        <p:spPr bwMode="auto">
          <a:xfrm>
            <a:off x="428596" y="4429132"/>
            <a:ext cx="3716930" cy="2214578"/>
          </a:xfrm>
          <a:prstGeom prst="rect">
            <a:avLst/>
          </a:prstGeom>
          <a:noFill/>
          <a:ln w="9525">
            <a:noFill/>
            <a:miter lim="800000"/>
            <a:headEnd/>
            <a:tailEnd/>
          </a:ln>
          <a:effectLst/>
        </p:spPr>
      </p:pic>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106</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ln>
        </p:spPr>
        <p:txBody>
          <a:bodyPr/>
          <a:lstStyle/>
          <a:p>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106</a:t>
            </a:fld>
            <a:endParaRPr lang="en-US" dirty="0"/>
          </a:p>
        </p:txBody>
      </p:sp>
      <p:pic>
        <p:nvPicPr>
          <p:cNvPr id="10" name="Picture 9" descr="399.png"/>
          <p:cNvPicPr>
            <a:picLocks noChangeAspect="1"/>
          </p:cNvPicPr>
          <p:nvPr/>
        </p:nvPicPr>
        <p:blipFill>
          <a:blip r:embed="rId3" cstate="print"/>
          <a:stretch>
            <a:fillRect/>
          </a:stretch>
        </p:blipFill>
        <p:spPr>
          <a:xfrm>
            <a:off x="285720" y="1500174"/>
            <a:ext cx="7786742" cy="2914269"/>
          </a:xfrm>
          <a:prstGeom prst="rect">
            <a:avLst/>
          </a:prstGeom>
        </p:spPr>
      </p:pic>
      <p:pic>
        <p:nvPicPr>
          <p:cNvPr id="10242" name="Picture 2"/>
          <p:cNvPicPr>
            <a:picLocks noChangeAspect="1" noChangeArrowheads="1"/>
          </p:cNvPicPr>
          <p:nvPr/>
        </p:nvPicPr>
        <p:blipFill>
          <a:blip r:embed="rId4" cstate="print"/>
          <a:srcRect/>
          <a:stretch>
            <a:fillRect/>
          </a:stretch>
        </p:blipFill>
        <p:spPr bwMode="auto">
          <a:xfrm>
            <a:off x="428596" y="4429132"/>
            <a:ext cx="3714776" cy="2244344"/>
          </a:xfrm>
          <a:prstGeom prst="rect">
            <a:avLst/>
          </a:prstGeom>
          <a:noFill/>
          <a:ln w="9525">
            <a:noFill/>
            <a:miter lim="800000"/>
            <a:headEnd/>
            <a:tailEnd/>
          </a:ln>
          <a:effectLst/>
        </p:spPr>
      </p:pic>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t>107</a:t>
            </a:fld>
            <a:endParaRPr lang="en-US"/>
          </a:p>
        </p:txBody>
      </p:sp>
      <p:sp>
        <p:nvSpPr>
          <p:cNvPr id="7" name="文本占位符 6"/>
          <p:cNvSpPr>
            <a:spLocks noGrp="1"/>
          </p:cNvSpPr>
          <p:nvPr>
            <p:ph type="body" sz="quarter" idx="13"/>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t>拼写校正</a:t>
            </a:r>
            <a:endParaRPr lang="en-US" altLang="zh-CN" dirty="0"/>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108</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拼写校正</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500306"/>
            <a:ext cx="8572560" cy="337696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刚才已经介绍如何利用编辑距离进行词独立方式下的拼写校正</a:t>
            </a: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另一种方法： </a:t>
            </a:r>
            <a:r>
              <a:rPr lang="en-US" i="1" dirty="0">
                <a:solidFill>
                  <a:schemeClr val="tx1"/>
                </a:solidFill>
                <a:latin typeface="+mj-lt"/>
                <a:ea typeface="黑体" panose="02010609060101010101" pitchFamily="49" charset="-122"/>
              </a:rPr>
              <a:t>k</a:t>
            </a:r>
            <a:r>
              <a:rPr lang="en-US" dirty="0">
                <a:solidFill>
                  <a:schemeClr val="tx1"/>
                </a:solidFill>
                <a:latin typeface="+mj-lt"/>
                <a:ea typeface="黑体" panose="02010609060101010101" pitchFamily="49" charset="-122"/>
              </a:rPr>
              <a:t>-gram</a:t>
            </a:r>
            <a:r>
              <a:rPr lang="zh-CN" altLang="en-US" dirty="0">
                <a:solidFill>
                  <a:schemeClr val="tx1"/>
                </a:solidFill>
                <a:latin typeface="+mj-lt"/>
                <a:ea typeface="黑体" panose="02010609060101010101" pitchFamily="49" charset="-122"/>
              </a:rPr>
              <a:t>索引</a:t>
            </a: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上下文敏感的拼写校正</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拼写校正中的一般问题</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108</a:t>
            </a:fld>
            <a:endParaRPr lang="en-US" dirty="0"/>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109</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基于</a:t>
            </a:r>
            <a:r>
              <a:rPr lang="en-US" sz="3600" i="1" dirty="0">
                <a:solidFill>
                  <a:schemeClr val="tx1"/>
                </a:solidFill>
                <a:latin typeface="+mj-lt"/>
                <a:ea typeface="黑体" panose="02010609060101010101" pitchFamily="49" charset="-122"/>
              </a:rPr>
              <a:t>k</a:t>
            </a:r>
            <a:r>
              <a:rPr lang="en-US" sz="3600" dirty="0">
                <a:solidFill>
                  <a:schemeClr val="tx1"/>
                </a:solidFill>
                <a:latin typeface="+mj-lt"/>
                <a:ea typeface="黑体" panose="02010609060101010101" pitchFamily="49" charset="-122"/>
              </a:rPr>
              <a:t>-gram</a:t>
            </a:r>
            <a:r>
              <a:rPr lang="zh-CN" altLang="en-US" sz="3600" dirty="0">
                <a:solidFill>
                  <a:schemeClr val="tx1"/>
                </a:solidFill>
                <a:latin typeface="+mj-lt"/>
                <a:ea typeface="黑体" panose="02010609060101010101" pitchFamily="49" charset="-122"/>
              </a:rPr>
              <a:t>索引的拼写校正</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285992"/>
            <a:ext cx="8572560" cy="359128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列举查询词项中的所有</a:t>
            </a:r>
            <a:r>
              <a:rPr lang="en-US" i="1" dirty="0">
                <a:solidFill>
                  <a:schemeClr val="tx1"/>
                </a:solidFill>
                <a:latin typeface="+mj-lt"/>
                <a:ea typeface="黑体" panose="02010609060101010101" pitchFamily="49" charset="-122"/>
              </a:rPr>
              <a:t>k</a:t>
            </a:r>
            <a:r>
              <a:rPr lang="en-US" dirty="0">
                <a:solidFill>
                  <a:schemeClr val="tx1"/>
                </a:solidFill>
                <a:latin typeface="+mj-lt"/>
                <a:ea typeface="黑体" panose="02010609060101010101" pitchFamily="49" charset="-122"/>
              </a:rPr>
              <a:t>-gram</a:t>
            </a: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例子：采用</a:t>
            </a:r>
            <a:r>
              <a:rPr lang="en-US" dirty="0">
                <a:solidFill>
                  <a:schemeClr val="tx1"/>
                </a:solidFill>
                <a:latin typeface="+mj-lt"/>
                <a:ea typeface="黑体" panose="02010609060101010101" pitchFamily="49" charset="-122"/>
              </a:rPr>
              <a:t>2</a:t>
            </a:r>
            <a:r>
              <a:rPr lang="en-US" altLang="zh-CN" dirty="0">
                <a:solidFill>
                  <a:schemeClr val="tx1"/>
                </a:solidFill>
                <a:latin typeface="+mj-lt"/>
                <a:ea typeface="黑体" panose="02010609060101010101" pitchFamily="49" charset="-122"/>
              </a:rPr>
              <a:t>-</a:t>
            </a:r>
            <a:r>
              <a:rPr lang="en-US" dirty="0">
                <a:solidFill>
                  <a:schemeClr val="tx1"/>
                </a:solidFill>
                <a:latin typeface="+mj-lt"/>
                <a:ea typeface="黑体" panose="02010609060101010101" pitchFamily="49" charset="-122"/>
              </a:rPr>
              <a:t>gram</a:t>
            </a:r>
            <a:r>
              <a:rPr lang="zh-CN" altLang="en-US" dirty="0">
                <a:solidFill>
                  <a:schemeClr val="tx1"/>
                </a:solidFill>
                <a:latin typeface="+mj-lt"/>
                <a:ea typeface="黑体" panose="02010609060101010101" pitchFamily="49" charset="-122"/>
              </a:rPr>
              <a:t>索引</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错误拼写的单词为</a:t>
            </a:r>
            <a:r>
              <a:rPr lang="en-US" dirty="0" err="1">
                <a:solidFill>
                  <a:schemeClr val="tx1"/>
                </a:solidFill>
                <a:latin typeface="+mj-lt"/>
                <a:ea typeface="黑体" panose="02010609060101010101" pitchFamily="49" charset="-122"/>
              </a:rPr>
              <a:t>bordroom</a:t>
            </a:r>
            <a:endParaRPr lang="en-US"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de-DE" dirty="0">
                <a:solidFill>
                  <a:schemeClr val="tx1"/>
                </a:solidFill>
                <a:latin typeface="+mj-lt"/>
                <a:ea typeface="黑体" panose="02010609060101010101" pitchFamily="49" charset="-122"/>
              </a:rPr>
              <a:t>2</a:t>
            </a:r>
            <a:r>
              <a:rPr lang="en-US" altLang="zh-CN" dirty="0">
                <a:solidFill>
                  <a:schemeClr val="tx1"/>
                </a:solidFill>
                <a:latin typeface="+mj-lt"/>
                <a:ea typeface="黑体" panose="02010609060101010101" pitchFamily="49" charset="-122"/>
              </a:rPr>
              <a:t>-</a:t>
            </a:r>
            <a:r>
              <a:rPr lang="de-DE" dirty="0">
                <a:solidFill>
                  <a:schemeClr val="tx1"/>
                </a:solidFill>
                <a:latin typeface="+mj-lt"/>
                <a:ea typeface="黑体" panose="02010609060101010101" pitchFamily="49" charset="-122"/>
              </a:rPr>
              <a:t>gram: </a:t>
            </a:r>
            <a:r>
              <a:rPr lang="de-DE" i="1" dirty="0">
                <a:solidFill>
                  <a:schemeClr val="tx1"/>
                </a:solidFill>
                <a:latin typeface="+mj-lt"/>
                <a:ea typeface="黑体" panose="02010609060101010101" pitchFamily="49" charset="-122"/>
              </a:rPr>
              <a:t>bo, or, rd, dr, ro, oo, om</a:t>
            </a: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利用</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k</a:t>
            </a:r>
            <a:r>
              <a:rPr lang="en-US" dirty="0">
                <a:solidFill>
                  <a:schemeClr val="tx1"/>
                </a:solidFill>
                <a:latin typeface="+mj-lt"/>
                <a:ea typeface="黑体" panose="02010609060101010101" pitchFamily="49" charset="-122"/>
              </a:rPr>
              <a:t>-gram</a:t>
            </a:r>
            <a:r>
              <a:rPr lang="zh-CN" altLang="en-US" dirty="0">
                <a:solidFill>
                  <a:schemeClr val="tx1"/>
                </a:solidFill>
                <a:latin typeface="+mj-lt"/>
                <a:ea typeface="黑体" panose="02010609060101010101" pitchFamily="49" charset="-122"/>
              </a:rPr>
              <a:t>索引返回和能够匹配很多查询</a:t>
            </a:r>
            <a:r>
              <a:rPr lang="en-US" altLang="zh-CN" i="1" dirty="0">
                <a:solidFill>
                  <a:schemeClr val="tx1"/>
                </a:solidFill>
                <a:latin typeface="+mj-lt"/>
                <a:ea typeface="黑体" panose="02010609060101010101" pitchFamily="49" charset="-122"/>
              </a:rPr>
              <a:t>k</a:t>
            </a:r>
            <a:r>
              <a:rPr lang="en-US" altLang="zh-CN" dirty="0">
                <a:solidFill>
                  <a:schemeClr val="tx1"/>
                </a:solidFill>
                <a:latin typeface="+mj-lt"/>
                <a:ea typeface="黑体" panose="02010609060101010101" pitchFamily="49" charset="-122"/>
              </a:rPr>
              <a:t>-gram</a:t>
            </a:r>
            <a:r>
              <a:rPr lang="zh-CN" altLang="en-US" dirty="0">
                <a:solidFill>
                  <a:schemeClr val="tx1"/>
                </a:solidFill>
                <a:latin typeface="+mj-lt"/>
                <a:ea typeface="黑体" panose="02010609060101010101" pitchFamily="49" charset="-122"/>
              </a:rPr>
              <a:t>的正确单词</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匹配程度</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数目或者指标</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上可以事先设定阈值</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en-US" dirty="0">
                <a:solidFill>
                  <a:schemeClr val="tx1"/>
                </a:solidFill>
                <a:latin typeface="+mj-lt"/>
                <a:ea typeface="黑体" panose="02010609060101010101" pitchFamily="49" charset="-122"/>
              </a:rPr>
              <a:t>E.g., </a:t>
            </a:r>
            <a:r>
              <a:rPr lang="zh-CN" altLang="en-US" dirty="0">
                <a:solidFill>
                  <a:schemeClr val="tx1"/>
                </a:solidFill>
                <a:latin typeface="+mj-lt"/>
                <a:ea typeface="黑体" panose="02010609060101010101" pitchFamily="49" charset="-122"/>
              </a:rPr>
              <a:t>比如最多只有</a:t>
            </a:r>
            <a:r>
              <a:rPr lang="en-US" dirty="0">
                <a:solidFill>
                  <a:schemeClr val="tx1"/>
                </a:solidFill>
                <a:latin typeface="+mj-lt"/>
                <a:ea typeface="黑体" panose="02010609060101010101" pitchFamily="49" charset="-122"/>
              </a:rPr>
              <a:t> 3 </a:t>
            </a:r>
            <a:r>
              <a:rPr lang="zh-CN" altLang="en-US" dirty="0">
                <a:solidFill>
                  <a:schemeClr val="tx1"/>
                </a:solidFill>
                <a:latin typeface="+mj-lt"/>
                <a:ea typeface="黑体" panose="02010609060101010101" pitchFamily="49" charset="-122"/>
              </a:rPr>
              <a:t>个</a:t>
            </a:r>
            <a:r>
              <a:rPr lang="en-US" i="1" dirty="0">
                <a:solidFill>
                  <a:schemeClr val="tx1"/>
                </a:solidFill>
                <a:latin typeface="+mj-lt"/>
                <a:ea typeface="黑体" panose="02010609060101010101" pitchFamily="49" charset="-122"/>
              </a:rPr>
              <a:t>k</a:t>
            </a:r>
            <a:r>
              <a:rPr lang="en-US" dirty="0">
                <a:solidFill>
                  <a:schemeClr val="tx1"/>
                </a:solidFill>
                <a:latin typeface="+mj-lt"/>
                <a:ea typeface="黑体" panose="02010609060101010101" pitchFamily="49" charset="-122"/>
              </a:rPr>
              <a:t>-gram</a:t>
            </a:r>
            <a:r>
              <a:rPr lang="zh-CN" altLang="en-US" dirty="0">
                <a:solidFill>
                  <a:schemeClr val="tx1"/>
                </a:solidFill>
                <a:latin typeface="+mj-lt"/>
                <a:ea typeface="黑体" panose="02010609060101010101" pitchFamily="49" charset="-122"/>
              </a:rPr>
              <a:t>不同</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109</a:t>
            </a:fld>
            <a:endParaRPr lang="en-US"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11</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位置信息索引</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786058"/>
            <a:ext cx="8572560" cy="264320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sz="2800" dirty="0">
                <a:solidFill>
                  <a:schemeClr val="tx1"/>
                </a:solidFill>
                <a:latin typeface="Times New Roman" panose="02020603050405020304" pitchFamily="18" charset="0"/>
                <a:ea typeface="+mj-ea"/>
                <a:cs typeface="Times New Roman" panose="02020603050405020304" pitchFamily="18" charset="0"/>
              </a:rPr>
              <a:t>基于位置信息索引，能够处理</a:t>
            </a:r>
            <a:r>
              <a:rPr lang="zh-CN" altLang="en-US" sz="2800" dirty="0">
                <a:solidFill>
                  <a:srgbClr val="FF0000"/>
                </a:solidFill>
                <a:latin typeface="Times New Roman" panose="02020603050405020304" pitchFamily="18" charset="0"/>
                <a:ea typeface="+mj-ea"/>
                <a:cs typeface="Times New Roman" panose="02020603050405020304" pitchFamily="18" charset="0"/>
              </a:rPr>
              <a:t>短语查询</a:t>
            </a:r>
            <a:r>
              <a:rPr lang="en-US" altLang="zh-CN" sz="2800" dirty="0">
                <a:solidFill>
                  <a:schemeClr val="tx1"/>
                </a:solidFill>
                <a:latin typeface="Times New Roman" panose="02020603050405020304" pitchFamily="18" charset="0"/>
                <a:ea typeface="+mj-ea"/>
                <a:cs typeface="Times New Roman" panose="02020603050405020304" pitchFamily="18" charset="0"/>
              </a:rPr>
              <a:t>(</a:t>
            </a:r>
            <a:r>
              <a:rPr lang="en-US" sz="2800" dirty="0">
                <a:solidFill>
                  <a:srgbClr val="0070C0"/>
                </a:solidFill>
                <a:latin typeface="Times New Roman" panose="02020603050405020304" pitchFamily="18" charset="0"/>
                <a:ea typeface="+mj-ea"/>
                <a:cs typeface="Times New Roman" panose="02020603050405020304" pitchFamily="18" charset="0"/>
              </a:rPr>
              <a:t>phrase query</a:t>
            </a:r>
            <a:r>
              <a:rPr lang="en-US" sz="2800" dirty="0">
                <a:solidFill>
                  <a:schemeClr val="tx1"/>
                </a:solidFill>
                <a:latin typeface="Times New Roman" panose="02020603050405020304" pitchFamily="18" charset="0"/>
                <a:ea typeface="+mj-ea"/>
                <a:cs typeface="Times New Roman" panose="02020603050405020304" pitchFamily="18" charset="0"/>
              </a:rPr>
              <a:t>)</a:t>
            </a:r>
            <a:r>
              <a:rPr lang="zh-CN" altLang="en-US" sz="2800" dirty="0">
                <a:solidFill>
                  <a:schemeClr val="tx1"/>
                </a:solidFill>
                <a:latin typeface="Times New Roman" panose="02020603050405020304" pitchFamily="18" charset="0"/>
                <a:ea typeface="+mj-ea"/>
                <a:cs typeface="Times New Roman" panose="02020603050405020304" pitchFamily="18" charset="0"/>
              </a:rPr>
              <a:t>，也能处理</a:t>
            </a:r>
            <a:r>
              <a:rPr lang="zh-CN" altLang="en-US" sz="2800" dirty="0">
                <a:solidFill>
                  <a:srgbClr val="FF0000"/>
                </a:solidFill>
                <a:latin typeface="Times New Roman" panose="02020603050405020304" pitchFamily="18" charset="0"/>
                <a:ea typeface="+mj-ea"/>
                <a:cs typeface="Times New Roman" panose="02020603050405020304" pitchFamily="18" charset="0"/>
              </a:rPr>
              <a:t>邻近式查询</a:t>
            </a:r>
            <a:r>
              <a:rPr lang="en-US" altLang="zh-CN" sz="2800" dirty="0">
                <a:solidFill>
                  <a:srgbClr val="0070C0"/>
                </a:solidFill>
                <a:latin typeface="Times New Roman" panose="02020603050405020304" pitchFamily="18" charset="0"/>
                <a:ea typeface="+mj-ea"/>
                <a:cs typeface="Times New Roman" panose="02020603050405020304" pitchFamily="18" charset="0"/>
              </a:rPr>
              <a:t>(proximity query)</a:t>
            </a:r>
            <a:endParaRPr lang="en-US" sz="2800" dirty="0">
              <a:solidFill>
                <a:srgbClr val="0070C0"/>
              </a:solidFill>
              <a:latin typeface="Times New Roman" panose="02020603050405020304" pitchFamily="18" charset="0"/>
              <a:ea typeface="+mj-ea"/>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11</a:t>
            </a:fld>
            <a:endParaRPr lang="en-US" dirty="0"/>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110</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en-US" sz="3400" i="1" dirty="0">
                <a:solidFill>
                  <a:schemeClr val="tx1"/>
                </a:solidFill>
                <a:latin typeface="+mj-lt"/>
                <a:ea typeface="黑体" panose="02010609060101010101" pitchFamily="49" charset="-122"/>
              </a:rPr>
              <a:t>2</a:t>
            </a:r>
            <a:r>
              <a:rPr lang="en-US" sz="3400" dirty="0">
                <a:solidFill>
                  <a:schemeClr val="tx1"/>
                </a:solidFill>
                <a:latin typeface="+mj-lt"/>
                <a:ea typeface="黑体" panose="02010609060101010101" pitchFamily="49" charset="-122"/>
              </a:rPr>
              <a:t>-gram</a:t>
            </a:r>
            <a:r>
              <a:rPr lang="zh-CN" altLang="en-US" sz="3400" dirty="0">
                <a:solidFill>
                  <a:schemeClr val="tx1"/>
                </a:solidFill>
                <a:latin typeface="+mj-lt"/>
                <a:ea typeface="黑体" panose="02010609060101010101" pitchFamily="49" charset="-122"/>
              </a:rPr>
              <a:t>索引示意图</a:t>
            </a:r>
            <a:endParaRPr lang="en-US" sz="3400" i="1"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285992"/>
            <a:ext cx="8572560" cy="214314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110</a:t>
            </a:fld>
            <a:endParaRPr lang="en-US" dirty="0"/>
          </a:p>
        </p:txBody>
      </p:sp>
      <p:pic>
        <p:nvPicPr>
          <p:cNvPr id="8" name="Picture 7" descr="3103.png"/>
          <p:cNvPicPr>
            <a:picLocks noChangeAspect="1"/>
          </p:cNvPicPr>
          <p:nvPr/>
        </p:nvPicPr>
        <p:blipFill>
          <a:blip r:embed="rId3" cstate="print"/>
          <a:stretch>
            <a:fillRect/>
          </a:stretch>
        </p:blipFill>
        <p:spPr>
          <a:xfrm>
            <a:off x="714348" y="2500306"/>
            <a:ext cx="6947690" cy="2357454"/>
          </a:xfrm>
          <a:prstGeom prst="rect">
            <a:avLst/>
          </a:prstGeom>
        </p:spPr>
      </p:pic>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111</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上下文敏感的拼写校正</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500174"/>
            <a:ext cx="8572560" cy="2143140"/>
          </a:xfrm>
          <a:prstGeom prst="rect">
            <a:avLst/>
          </a:prstGeom>
          <a:noFill/>
          <a:ln w="9525">
            <a:noFill/>
            <a:round/>
          </a:ln>
        </p:spPr>
        <p:txBody>
          <a:bodyPr/>
          <a:lstStyle/>
          <a:p>
            <a:pPr lvl="1">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例子</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an asteroid that fell </a:t>
            </a:r>
            <a:r>
              <a:rPr lang="en-US" i="1" dirty="0">
                <a:solidFill>
                  <a:srgbClr val="0070C0"/>
                </a:solidFill>
                <a:latin typeface="+mj-lt"/>
                <a:ea typeface="黑体" panose="02010609060101010101" pitchFamily="49" charset="-122"/>
              </a:rPr>
              <a:t>form</a:t>
            </a:r>
            <a:r>
              <a:rPr lang="en-US" i="1" dirty="0">
                <a:solidFill>
                  <a:schemeClr val="tx1"/>
                </a:solidFill>
                <a:latin typeface="+mj-lt"/>
                <a:ea typeface="黑体" panose="02010609060101010101" pitchFamily="49" charset="-122"/>
              </a:rPr>
              <a:t> the sky</a:t>
            </a:r>
          </a:p>
          <a:p>
            <a:pPr lvl="1">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如何对</a:t>
            </a:r>
            <a:r>
              <a:rPr lang="en-US" altLang="zh-CN" i="1" dirty="0">
                <a:solidFill>
                  <a:schemeClr val="tx1"/>
                </a:solidFill>
                <a:latin typeface="+mj-lt"/>
                <a:ea typeface="黑体" panose="02010609060101010101" pitchFamily="49" charset="-122"/>
              </a:rPr>
              <a:t>form</a:t>
            </a:r>
            <a:r>
              <a:rPr lang="zh-CN" altLang="en-US" dirty="0">
                <a:solidFill>
                  <a:schemeClr val="tx1"/>
                </a:solidFill>
                <a:latin typeface="+mj-lt"/>
                <a:ea typeface="黑体" panose="02010609060101010101" pitchFamily="49" charset="-122"/>
              </a:rPr>
              <a:t>纠错？</a:t>
            </a:r>
            <a:endParaRPr lang="en-US" dirty="0">
              <a:solidFill>
                <a:schemeClr val="tx1"/>
              </a:solidFill>
              <a:latin typeface="+mj-lt"/>
              <a:ea typeface="黑体" panose="02010609060101010101" pitchFamily="49" charset="-122"/>
            </a:endParaRPr>
          </a:p>
          <a:p>
            <a:pPr lvl="1">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一种方法</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基于命中数</a:t>
            </a:r>
            <a:r>
              <a:rPr lang="en-US" altLang="zh-CN" dirty="0">
                <a:solidFill>
                  <a:schemeClr val="tx1"/>
                </a:solidFill>
                <a:latin typeface="+mj-lt"/>
                <a:ea typeface="黑体" panose="02010609060101010101" pitchFamily="49" charset="-122"/>
              </a:rPr>
              <a:t>(</a:t>
            </a:r>
            <a:r>
              <a:rPr lang="en-US" dirty="0">
                <a:solidFill>
                  <a:srgbClr val="0070C0"/>
                </a:solidFill>
                <a:latin typeface="+mj-lt"/>
                <a:ea typeface="黑体" panose="02010609060101010101" pitchFamily="49" charset="-122"/>
              </a:rPr>
              <a:t>hit-based)</a:t>
            </a:r>
            <a:r>
              <a:rPr lang="zh-CN" altLang="en-US" dirty="0">
                <a:solidFill>
                  <a:schemeClr val="tx1"/>
                </a:solidFill>
                <a:latin typeface="+mj-lt"/>
                <a:ea typeface="黑体" panose="02010609060101010101" pitchFamily="49" charset="-122"/>
              </a:rPr>
              <a:t>的拼写校正</a:t>
            </a:r>
            <a:endParaRPr lang="en-US" dirty="0">
              <a:solidFill>
                <a:schemeClr val="tx1"/>
              </a:solidFill>
              <a:latin typeface="+mj-lt"/>
              <a:ea typeface="黑体" panose="02010609060101010101" pitchFamily="49" charset="-122"/>
            </a:endParaRPr>
          </a:p>
          <a:p>
            <a:pPr lvl="2">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对于每个查询词项返回</a:t>
            </a:r>
            <a:r>
              <a:rPr lang="en-US" sz="2200" dirty="0">
                <a:solidFill>
                  <a:schemeClr val="tx1"/>
                </a:solidFill>
                <a:latin typeface="+mj-lt"/>
                <a:ea typeface="黑体" panose="02010609060101010101" pitchFamily="49" charset="-122"/>
              </a:rPr>
              <a:t> </a:t>
            </a:r>
            <a:r>
              <a:rPr lang="zh-CN" altLang="en-US" sz="2200" dirty="0">
                <a:solidFill>
                  <a:schemeClr val="tx1"/>
                </a:solidFill>
                <a:latin typeface="+mj-lt"/>
                <a:ea typeface="黑体" panose="02010609060101010101" pitchFamily="49" charset="-122"/>
              </a:rPr>
              <a:t>相近的</a:t>
            </a:r>
            <a:r>
              <a:rPr lang="en-US" sz="2200" dirty="0">
                <a:solidFill>
                  <a:schemeClr val="tx1"/>
                </a:solidFill>
                <a:latin typeface="+mj-lt"/>
                <a:ea typeface="黑体" panose="02010609060101010101" pitchFamily="49" charset="-122"/>
              </a:rPr>
              <a:t>“</a:t>
            </a:r>
            <a:r>
              <a:rPr lang="zh-CN" altLang="en-US" sz="2200" dirty="0">
                <a:solidFill>
                  <a:schemeClr val="tx1"/>
                </a:solidFill>
                <a:latin typeface="+mj-lt"/>
                <a:ea typeface="黑体" panose="02010609060101010101" pitchFamily="49" charset="-122"/>
              </a:rPr>
              <a:t>正确</a:t>
            </a:r>
            <a:r>
              <a:rPr lang="en-US" sz="2200" dirty="0">
                <a:solidFill>
                  <a:schemeClr val="tx1"/>
                </a:solidFill>
                <a:latin typeface="+mj-lt"/>
                <a:ea typeface="黑体" panose="02010609060101010101" pitchFamily="49" charset="-122"/>
              </a:rPr>
              <a:t>” </a:t>
            </a:r>
            <a:r>
              <a:rPr lang="zh-CN" altLang="en-US" sz="2200" dirty="0">
                <a:solidFill>
                  <a:schemeClr val="tx1"/>
                </a:solidFill>
                <a:latin typeface="+mj-lt"/>
                <a:ea typeface="黑体" panose="02010609060101010101" pitchFamily="49" charset="-122"/>
              </a:rPr>
              <a:t>词项</a:t>
            </a:r>
            <a:endParaRPr lang="en-US" sz="2200" dirty="0">
              <a:solidFill>
                <a:schemeClr val="tx1"/>
              </a:solidFill>
              <a:latin typeface="+mj-lt"/>
              <a:ea typeface="黑体" panose="02010609060101010101" pitchFamily="49" charset="-122"/>
            </a:endParaRPr>
          </a:p>
          <a:p>
            <a:pPr lvl="2">
              <a:buClr>
                <a:srgbClr val="336699"/>
              </a:buClr>
              <a:buFont typeface="Wingdings" panose="05000000000000000000" pitchFamily="2" charset="2"/>
              <a:buChar char="§"/>
            </a:pPr>
            <a:r>
              <a:rPr lang="de-DE" sz="2200" i="1" dirty="0">
                <a:solidFill>
                  <a:schemeClr val="tx1"/>
                </a:solidFill>
                <a:latin typeface="+mj-lt"/>
                <a:ea typeface="黑体" panose="02010609060101010101" pitchFamily="49" charset="-122"/>
              </a:rPr>
              <a:t>flew form munich: flea </a:t>
            </a:r>
            <a:r>
              <a:rPr lang="en-US" altLang="zh-CN" sz="2200" i="1" dirty="0">
                <a:solidFill>
                  <a:schemeClr val="tx1"/>
                </a:solidFill>
                <a:latin typeface="+mj-lt"/>
                <a:ea typeface="黑体" panose="02010609060101010101" pitchFamily="49" charset="-122"/>
              </a:rPr>
              <a:t>-&gt;</a:t>
            </a:r>
            <a:r>
              <a:rPr lang="de-DE" sz="2200" i="1" dirty="0">
                <a:solidFill>
                  <a:schemeClr val="tx1"/>
                </a:solidFill>
                <a:latin typeface="+mj-lt"/>
                <a:ea typeface="黑体" panose="02010609060101010101" pitchFamily="49" charset="-122"/>
              </a:rPr>
              <a:t>flew, from -&gt; form, munch -&gt;munich</a:t>
            </a:r>
          </a:p>
          <a:p>
            <a:pPr lvl="2">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组合所有可能</a:t>
            </a:r>
            <a:endParaRPr lang="de-DE" sz="2200" dirty="0">
              <a:solidFill>
                <a:schemeClr val="tx1"/>
              </a:solidFill>
              <a:latin typeface="+mj-lt"/>
              <a:ea typeface="黑体" panose="02010609060101010101" pitchFamily="49" charset="-122"/>
            </a:endParaRPr>
          </a:p>
          <a:p>
            <a:pPr lvl="2">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搜索</a:t>
            </a:r>
            <a:r>
              <a:rPr lang="zh-CN" altLang="en-US" sz="2200" i="1" dirty="0">
                <a:solidFill>
                  <a:schemeClr val="tx1"/>
                </a:solidFill>
                <a:latin typeface="+mj-lt"/>
                <a:ea typeface="黑体" panose="02010609060101010101" pitchFamily="49" charset="-122"/>
              </a:rPr>
              <a:t> </a:t>
            </a:r>
            <a:r>
              <a:rPr lang="en-US" sz="2200" i="1" dirty="0">
                <a:solidFill>
                  <a:schemeClr val="tx1"/>
                </a:solidFill>
                <a:latin typeface="+mj-lt"/>
                <a:ea typeface="黑体" panose="02010609060101010101" pitchFamily="49" charset="-122"/>
              </a:rPr>
              <a:t>“flea form </a:t>
            </a:r>
            <a:r>
              <a:rPr lang="en-US" sz="2200" i="1" dirty="0" err="1">
                <a:solidFill>
                  <a:schemeClr val="tx1"/>
                </a:solidFill>
                <a:latin typeface="+mj-lt"/>
                <a:ea typeface="黑体" panose="02010609060101010101" pitchFamily="49" charset="-122"/>
              </a:rPr>
              <a:t>munich</a:t>
            </a:r>
            <a:r>
              <a:rPr lang="en-US" sz="2200" i="1" dirty="0">
                <a:solidFill>
                  <a:schemeClr val="tx1"/>
                </a:solidFill>
                <a:latin typeface="+mj-lt"/>
                <a:ea typeface="黑体" panose="02010609060101010101" pitchFamily="49" charset="-122"/>
              </a:rPr>
              <a:t>”</a:t>
            </a:r>
          </a:p>
          <a:p>
            <a:pPr lvl="2">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搜索</a:t>
            </a:r>
            <a:r>
              <a:rPr lang="zh-CN" altLang="en-US" sz="2200" i="1" dirty="0">
                <a:solidFill>
                  <a:schemeClr val="tx1"/>
                </a:solidFill>
                <a:latin typeface="+mj-lt"/>
                <a:ea typeface="黑体" panose="02010609060101010101" pitchFamily="49" charset="-122"/>
              </a:rPr>
              <a:t> </a:t>
            </a:r>
            <a:r>
              <a:rPr lang="en-US" sz="2200" i="1" dirty="0">
                <a:solidFill>
                  <a:schemeClr val="tx1"/>
                </a:solidFill>
                <a:latin typeface="+mj-lt"/>
                <a:ea typeface="黑体" panose="02010609060101010101" pitchFamily="49" charset="-122"/>
              </a:rPr>
              <a:t>“flew from </a:t>
            </a:r>
            <a:r>
              <a:rPr lang="en-US" sz="2200" i="1" dirty="0" err="1">
                <a:solidFill>
                  <a:schemeClr val="tx1"/>
                </a:solidFill>
                <a:latin typeface="+mj-lt"/>
                <a:ea typeface="黑体" panose="02010609060101010101" pitchFamily="49" charset="-122"/>
              </a:rPr>
              <a:t>munich</a:t>
            </a:r>
            <a:r>
              <a:rPr lang="en-US" sz="2200" i="1" dirty="0">
                <a:solidFill>
                  <a:schemeClr val="tx1"/>
                </a:solidFill>
                <a:latin typeface="+mj-lt"/>
                <a:ea typeface="黑体" panose="02010609060101010101" pitchFamily="49" charset="-122"/>
              </a:rPr>
              <a:t>”</a:t>
            </a:r>
          </a:p>
          <a:p>
            <a:pPr lvl="2">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搜索</a:t>
            </a:r>
            <a:r>
              <a:rPr lang="en-US" sz="2200" dirty="0">
                <a:solidFill>
                  <a:schemeClr val="tx1"/>
                </a:solidFill>
                <a:latin typeface="+mj-lt"/>
                <a:ea typeface="黑体" panose="02010609060101010101" pitchFamily="49" charset="-122"/>
              </a:rPr>
              <a:t> </a:t>
            </a:r>
            <a:r>
              <a:rPr lang="en-US" sz="2200" i="1" dirty="0">
                <a:solidFill>
                  <a:schemeClr val="tx1"/>
                </a:solidFill>
                <a:latin typeface="+mj-lt"/>
                <a:ea typeface="黑体" panose="02010609060101010101" pitchFamily="49" charset="-122"/>
              </a:rPr>
              <a:t>“flew form munch”</a:t>
            </a:r>
          </a:p>
          <a:p>
            <a:pPr lvl="2">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正确查询</a:t>
            </a:r>
            <a:r>
              <a:rPr lang="zh-CN" altLang="en-US" sz="2200" i="1" dirty="0">
                <a:solidFill>
                  <a:schemeClr val="tx1"/>
                </a:solidFill>
                <a:latin typeface="+mj-lt"/>
                <a:ea typeface="黑体" panose="02010609060101010101" pitchFamily="49" charset="-122"/>
              </a:rPr>
              <a:t> </a:t>
            </a:r>
            <a:r>
              <a:rPr lang="en-US" sz="2200" i="1" dirty="0">
                <a:solidFill>
                  <a:schemeClr val="tx1"/>
                </a:solidFill>
                <a:latin typeface="+mj-lt"/>
                <a:ea typeface="黑体" panose="02010609060101010101" pitchFamily="49" charset="-122"/>
              </a:rPr>
              <a:t>“flew from </a:t>
            </a:r>
            <a:r>
              <a:rPr lang="en-US" sz="2200" i="1" dirty="0" err="1">
                <a:solidFill>
                  <a:schemeClr val="tx1"/>
                </a:solidFill>
                <a:latin typeface="+mj-lt"/>
                <a:ea typeface="黑体" panose="02010609060101010101" pitchFamily="49" charset="-122"/>
              </a:rPr>
              <a:t>munich</a:t>
            </a:r>
            <a:r>
              <a:rPr lang="en-US" sz="2200" i="1" dirty="0">
                <a:solidFill>
                  <a:schemeClr val="tx1"/>
                </a:solidFill>
                <a:latin typeface="+mj-lt"/>
                <a:ea typeface="黑体" panose="02010609060101010101" pitchFamily="49" charset="-122"/>
              </a:rPr>
              <a:t>” </a:t>
            </a:r>
            <a:r>
              <a:rPr lang="zh-CN" altLang="en-US" sz="2200" dirty="0">
                <a:solidFill>
                  <a:schemeClr val="tx1"/>
                </a:solidFill>
                <a:latin typeface="+mj-lt"/>
                <a:ea typeface="黑体" panose="02010609060101010101" pitchFamily="49" charset="-122"/>
              </a:rPr>
              <a:t>会有最高的结果命中数</a:t>
            </a:r>
            <a:endParaRPr lang="en-US" altLang="zh-CN" sz="2200" dirty="0">
              <a:solidFill>
                <a:schemeClr val="tx1"/>
              </a:solidFill>
              <a:latin typeface="+mj-lt"/>
              <a:ea typeface="黑体" panose="02010609060101010101" pitchFamily="49" charset="-122"/>
            </a:endParaRPr>
          </a:p>
          <a:p>
            <a:pPr lvl="2">
              <a:buClr>
                <a:srgbClr val="336699"/>
              </a:buClr>
              <a:buFont typeface="Wingdings" panose="05000000000000000000" pitchFamily="2" charset="2"/>
              <a:buChar char="§"/>
            </a:pPr>
            <a:endParaRPr lang="en-US" sz="2200" dirty="0">
              <a:solidFill>
                <a:schemeClr val="tx1"/>
              </a:solidFill>
              <a:latin typeface="+mj-lt"/>
              <a:ea typeface="黑体" panose="02010609060101010101" pitchFamily="49" charset="-122"/>
            </a:endParaRPr>
          </a:p>
          <a:p>
            <a:pPr lvl="1">
              <a:buClr>
                <a:srgbClr val="336699"/>
              </a:buClr>
              <a:buFont typeface="Wingdings" panose="05000000000000000000" pitchFamily="2" charset="2"/>
              <a:buChar char="§"/>
            </a:pPr>
            <a:r>
              <a:rPr lang="zh-CN" altLang="en-US" dirty="0">
                <a:solidFill>
                  <a:srgbClr val="00B050"/>
                </a:solidFill>
                <a:latin typeface="+mj-lt"/>
                <a:ea typeface="黑体" panose="02010609060101010101" pitchFamily="49" charset="-122"/>
              </a:rPr>
              <a:t>假定</a:t>
            </a:r>
            <a:r>
              <a:rPr lang="en-US" i="1" dirty="0">
                <a:solidFill>
                  <a:srgbClr val="00B050"/>
                </a:solidFill>
                <a:latin typeface="+mj-lt"/>
                <a:ea typeface="黑体" panose="02010609060101010101" pitchFamily="49" charset="-122"/>
              </a:rPr>
              <a:t> flew</a:t>
            </a:r>
            <a:r>
              <a:rPr lang="zh-CN" altLang="en-US" dirty="0">
                <a:solidFill>
                  <a:srgbClr val="00B050"/>
                </a:solidFill>
                <a:latin typeface="+mj-lt"/>
                <a:ea typeface="黑体" panose="02010609060101010101" pitchFamily="49" charset="-122"/>
              </a:rPr>
              <a:t>有</a:t>
            </a:r>
            <a:r>
              <a:rPr lang="en-US" altLang="zh-CN" dirty="0">
                <a:solidFill>
                  <a:srgbClr val="00B050"/>
                </a:solidFill>
                <a:latin typeface="+mj-lt"/>
                <a:ea typeface="黑体" panose="02010609060101010101" pitchFamily="49" charset="-122"/>
              </a:rPr>
              <a:t>7</a:t>
            </a:r>
            <a:r>
              <a:rPr lang="zh-CN" altLang="en-US" dirty="0">
                <a:solidFill>
                  <a:srgbClr val="00B050"/>
                </a:solidFill>
                <a:latin typeface="+mj-lt"/>
                <a:ea typeface="黑体" panose="02010609060101010101" pitchFamily="49" charset="-122"/>
              </a:rPr>
              <a:t>个可能的候选词</a:t>
            </a:r>
            <a:r>
              <a:rPr lang="en-US" dirty="0">
                <a:solidFill>
                  <a:srgbClr val="00B050"/>
                </a:solidFill>
                <a:latin typeface="+mj-lt"/>
                <a:ea typeface="黑体" panose="02010609060101010101" pitchFamily="49" charset="-122"/>
              </a:rPr>
              <a:t>, </a:t>
            </a:r>
            <a:r>
              <a:rPr lang="en-US" altLang="zh-CN" dirty="0">
                <a:solidFill>
                  <a:srgbClr val="00B050"/>
                </a:solidFill>
                <a:ea typeface="黑体" panose="02010609060101010101" pitchFamily="49" charset="-122"/>
              </a:rPr>
              <a:t>form </a:t>
            </a:r>
            <a:r>
              <a:rPr lang="zh-CN" altLang="en-US" dirty="0">
                <a:solidFill>
                  <a:srgbClr val="00B050"/>
                </a:solidFill>
                <a:ea typeface="黑体" panose="02010609060101010101" pitchFamily="49" charset="-122"/>
              </a:rPr>
              <a:t>有</a:t>
            </a:r>
            <a:r>
              <a:rPr lang="en-US" dirty="0">
                <a:solidFill>
                  <a:srgbClr val="00B050"/>
                </a:solidFill>
                <a:latin typeface="+mj-lt"/>
                <a:ea typeface="黑体" panose="02010609060101010101" pitchFamily="49" charset="-122"/>
              </a:rPr>
              <a:t>20</a:t>
            </a:r>
            <a:r>
              <a:rPr lang="zh-CN" altLang="en-US" dirty="0">
                <a:solidFill>
                  <a:srgbClr val="00B050"/>
                </a:solidFill>
                <a:latin typeface="+mj-lt"/>
                <a:ea typeface="黑体" panose="02010609060101010101" pitchFamily="49" charset="-122"/>
              </a:rPr>
              <a:t>个，</a:t>
            </a:r>
            <a:r>
              <a:rPr lang="en-US" dirty="0">
                <a:solidFill>
                  <a:srgbClr val="00B050"/>
                </a:solidFill>
                <a:latin typeface="+mj-lt"/>
                <a:ea typeface="黑体" panose="02010609060101010101" pitchFamily="49" charset="-122"/>
              </a:rPr>
              <a:t> </a:t>
            </a:r>
            <a:r>
              <a:rPr lang="en-US" altLang="zh-CN" i="1" dirty="0" err="1">
                <a:solidFill>
                  <a:srgbClr val="00B050"/>
                </a:solidFill>
                <a:ea typeface="黑体" panose="02010609060101010101" pitchFamily="49" charset="-122"/>
              </a:rPr>
              <a:t>munich</a:t>
            </a:r>
            <a:r>
              <a:rPr lang="en-US" altLang="zh-CN" i="1" dirty="0">
                <a:solidFill>
                  <a:srgbClr val="00B050"/>
                </a:solidFill>
                <a:ea typeface="黑体" panose="02010609060101010101" pitchFamily="49" charset="-122"/>
              </a:rPr>
              <a:t> </a:t>
            </a:r>
            <a:r>
              <a:rPr lang="zh-CN" altLang="en-US" i="1" dirty="0">
                <a:solidFill>
                  <a:srgbClr val="00B050"/>
                </a:solidFill>
                <a:ea typeface="黑体" panose="02010609060101010101" pitchFamily="49" charset="-122"/>
              </a:rPr>
              <a:t>有</a:t>
            </a:r>
            <a:r>
              <a:rPr lang="en-US" dirty="0">
                <a:solidFill>
                  <a:srgbClr val="00B050"/>
                </a:solidFill>
                <a:latin typeface="+mj-lt"/>
                <a:ea typeface="黑体" panose="02010609060101010101" pitchFamily="49" charset="-122"/>
              </a:rPr>
              <a:t>3 </a:t>
            </a:r>
            <a:r>
              <a:rPr lang="zh-CN" altLang="en-US" dirty="0">
                <a:solidFill>
                  <a:srgbClr val="00B050"/>
                </a:solidFill>
                <a:latin typeface="+mj-lt"/>
                <a:ea typeface="黑体" panose="02010609060101010101" pitchFamily="49" charset="-122"/>
              </a:rPr>
              <a:t>个，那么需要穷举出多少个查询？</a:t>
            </a:r>
            <a:endParaRPr lang="en-US" dirty="0">
              <a:solidFill>
                <a:srgbClr val="00B050"/>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111</a:t>
            </a:fld>
            <a:endParaRPr lang="en-US" dirty="0"/>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112</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上下文敏感的拼写校正</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571744"/>
            <a:ext cx="8572560" cy="214314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刚才提到的基于命中数的算法效率不高</a:t>
            </a:r>
            <a:r>
              <a:rPr lang="de-DE" dirty="0">
                <a:solidFill>
                  <a:schemeClr val="tx1"/>
                </a:solidFill>
                <a:latin typeface="+mj-lt"/>
                <a:ea typeface="黑体" panose="02010609060101010101" pitchFamily="49" charset="-122"/>
              </a:rPr>
              <a:t>.</a:t>
            </a: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一种更高效的做法是： 从查询库</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比如历史查询</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中搜索而不是从文档库中搜索</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112</a:t>
            </a:fld>
            <a:endParaRPr lang="en-US" dirty="0"/>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113</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拼写校正中的一般问题</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214314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用户交互界面问题</a:t>
            </a:r>
            <a:endParaRPr lang="de-DE"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全自动 </a:t>
            </a:r>
            <a:r>
              <a:rPr lang="en-US" altLang="zh-CN" sz="2200" dirty="0">
                <a:solidFill>
                  <a:schemeClr val="tx1"/>
                </a:solidFill>
                <a:latin typeface="+mj-lt"/>
                <a:ea typeface="黑体" panose="02010609060101010101" pitchFamily="49" charset="-122"/>
              </a:rPr>
              <a:t>vs. </a:t>
            </a:r>
            <a:r>
              <a:rPr lang="zh-CN" altLang="en-US" sz="2200" dirty="0">
                <a:solidFill>
                  <a:schemeClr val="tx1"/>
                </a:solidFill>
                <a:latin typeface="+mj-lt"/>
                <a:ea typeface="黑体" panose="02010609060101010101" pitchFamily="49" charset="-122"/>
              </a:rPr>
              <a:t>推荐式校正方法</a:t>
            </a:r>
            <a:r>
              <a:rPr lang="en-US" altLang="zh-CN" sz="2200" dirty="0">
                <a:solidFill>
                  <a:schemeClr val="tx1"/>
                </a:solidFill>
                <a:latin typeface="+mj-lt"/>
                <a:ea typeface="黑体" panose="02010609060101010101" pitchFamily="49" charset="-122"/>
              </a:rPr>
              <a:t>(Did you mean…?)</a:t>
            </a:r>
            <a:endParaRPr lang="de-DE" sz="22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推荐式校正方法通常只给出一个建议</a:t>
            </a:r>
            <a:endParaRPr lang="en-US" sz="22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如果有多个可能的正确拼写怎么办？</a:t>
            </a:r>
            <a:endParaRPr lang="en-US" sz="22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平衡</a:t>
            </a:r>
            <a:r>
              <a:rPr lang="en-US" sz="2200" dirty="0">
                <a:solidFill>
                  <a:schemeClr val="tx1"/>
                </a:solidFill>
                <a:latin typeface="+mj-lt"/>
                <a:ea typeface="黑体" panose="02010609060101010101" pitchFamily="49" charset="-122"/>
              </a:rPr>
              <a:t>: </a:t>
            </a:r>
            <a:r>
              <a:rPr lang="zh-CN" altLang="en-US" sz="2200" dirty="0">
                <a:solidFill>
                  <a:schemeClr val="tx1"/>
                </a:solidFill>
                <a:latin typeface="+mj-lt"/>
                <a:ea typeface="黑体" panose="02010609060101010101" pitchFamily="49" charset="-122"/>
              </a:rPr>
              <a:t>交互界面的简洁性 </a:t>
            </a:r>
            <a:r>
              <a:rPr lang="en-US" sz="2200" dirty="0">
                <a:solidFill>
                  <a:schemeClr val="tx1"/>
                </a:solidFill>
                <a:latin typeface="+mj-lt"/>
                <a:ea typeface="黑体" panose="02010609060101010101" pitchFamily="49" charset="-122"/>
              </a:rPr>
              <a:t>vs. </a:t>
            </a:r>
            <a:r>
              <a:rPr lang="zh-CN" altLang="en-US" sz="2200" dirty="0">
                <a:solidFill>
                  <a:schemeClr val="tx1"/>
                </a:solidFill>
                <a:latin typeface="+mj-lt"/>
                <a:ea typeface="黑体" panose="02010609060101010101" pitchFamily="49" charset="-122"/>
              </a:rPr>
              <a:t>强大性</a:t>
            </a:r>
            <a:endParaRPr lang="en-US" sz="2200"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开销问题</a:t>
            </a:r>
            <a:endParaRPr lang="de-DE"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拼写校正的开销很大</a:t>
            </a:r>
            <a:endParaRPr lang="en-US" sz="22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避免对所有查询都运行拼写校正模块</a:t>
            </a:r>
            <a:endParaRPr lang="en-US" sz="22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只对返回结果很少的查询运行拼写校正模块</a:t>
            </a:r>
            <a:endParaRPr lang="en-US" sz="22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猜测</a:t>
            </a:r>
            <a:r>
              <a:rPr lang="en-US" sz="2200" dirty="0">
                <a:solidFill>
                  <a:schemeClr val="tx1"/>
                </a:solidFill>
                <a:latin typeface="+mj-lt"/>
                <a:ea typeface="黑体" panose="02010609060101010101" pitchFamily="49" charset="-122"/>
              </a:rPr>
              <a:t>: </a:t>
            </a:r>
            <a:r>
              <a:rPr lang="zh-CN" altLang="en-US" sz="2200" dirty="0">
                <a:solidFill>
                  <a:schemeClr val="tx1"/>
                </a:solidFill>
                <a:latin typeface="+mj-lt"/>
                <a:ea typeface="黑体" panose="02010609060101010101" pitchFamily="49" charset="-122"/>
              </a:rPr>
              <a:t>主流搜索引擎的拼写校正模块非常高效，有能力对每个查询进行拼写校正</a:t>
            </a:r>
            <a:endParaRPr lang="en-US" sz="2200"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113</a:t>
            </a:fld>
            <a:endParaRPr lang="en-US" dirty="0"/>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t>114</a:t>
            </a:fld>
            <a:endParaRPr lang="en-US"/>
          </a:p>
        </p:txBody>
      </p:sp>
      <p:sp>
        <p:nvSpPr>
          <p:cNvPr id="7" name="文本占位符 6"/>
          <p:cNvSpPr>
            <a:spLocks noGrp="1"/>
          </p:cNvSpPr>
          <p:nvPr>
            <p:ph type="body" sz="quarter" idx="13"/>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拼写校正</a:t>
            </a:r>
            <a:endParaRPr lang="en-US" altLang="zh-CN" dirty="0">
              <a:solidFill>
                <a:schemeClr val="accent1">
                  <a:lumMod val="20000"/>
                  <a:lumOff val="80000"/>
                </a:schemeClr>
              </a:solidFill>
            </a:endParaRPr>
          </a:p>
          <a:p>
            <a:r>
              <a:rPr lang="en-US" altLang="zh-CN" dirty="0" err="1"/>
              <a:t>Soundex</a:t>
            </a:r>
            <a:endParaRPr lang="en-US" altLang="zh-CN" dirty="0"/>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115</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de-DE" sz="3600" dirty="0" err="1">
                <a:solidFill>
                  <a:schemeClr val="tx1"/>
                </a:solidFill>
                <a:latin typeface="+mj-lt"/>
                <a:ea typeface="黑体" panose="02010609060101010101" pitchFamily="49" charset="-122"/>
              </a:rPr>
              <a:t>Soundex</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285992"/>
            <a:ext cx="8572560" cy="3519272"/>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en-US" dirty="0" err="1">
                <a:solidFill>
                  <a:schemeClr val="tx1"/>
                </a:solidFill>
                <a:latin typeface="+mj-lt"/>
                <a:ea typeface="黑体" panose="02010609060101010101" pitchFamily="49" charset="-122"/>
              </a:rPr>
              <a:t>Soundex</a:t>
            </a:r>
            <a:r>
              <a:rPr lang="zh-CN" altLang="en-US" dirty="0">
                <a:solidFill>
                  <a:schemeClr val="tx1"/>
                </a:solidFill>
                <a:latin typeface="+mj-lt"/>
                <a:ea typeface="黑体" panose="02010609060101010101" pitchFamily="49" charset="-122"/>
              </a:rPr>
              <a:t>是</a:t>
            </a:r>
            <a:r>
              <a:rPr lang="zh-CN" altLang="en-US" dirty="0">
                <a:solidFill>
                  <a:srgbClr val="FF0000"/>
                </a:solidFill>
                <a:latin typeface="+mj-lt"/>
                <a:ea typeface="黑体" panose="02010609060101010101" pitchFamily="49" charset="-122"/>
              </a:rPr>
              <a:t>寻找发音相似的单词的方法</a:t>
            </a:r>
            <a:endParaRPr lang="de-DE" dirty="0">
              <a:solidFill>
                <a:srgbClr val="FF0000"/>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比如</a:t>
            </a:r>
            <a:r>
              <a:rPr lang="de-DE" dirty="0">
                <a:solidFill>
                  <a:schemeClr val="tx1"/>
                </a:solidFill>
                <a:latin typeface="+mj-lt"/>
                <a:ea typeface="黑体" panose="02010609060101010101" pitchFamily="49" charset="-122"/>
              </a:rPr>
              <a:t>: </a:t>
            </a:r>
            <a:r>
              <a:rPr lang="de-DE" i="1" dirty="0">
                <a:solidFill>
                  <a:schemeClr val="tx1"/>
                </a:solidFill>
                <a:latin typeface="+mj-lt"/>
                <a:ea typeface="黑体" panose="02010609060101010101" pitchFamily="49" charset="-122"/>
              </a:rPr>
              <a:t>chebyshev / tchebyscheff</a:t>
            </a: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算法</a:t>
            </a:r>
            <a:r>
              <a:rPr lang="de-DE" dirty="0">
                <a:solidFill>
                  <a:schemeClr val="tx1"/>
                </a:solidFill>
                <a:latin typeface="+mj-lt"/>
                <a:ea typeface="黑体" panose="02010609060101010101" pitchFamily="49" charset="-122"/>
              </a:rPr>
              <a:t>:</a:t>
            </a:r>
          </a:p>
          <a:p>
            <a:pPr lvl="2">
              <a:spcBef>
                <a:spcPts val="700"/>
              </a:spcBef>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将词典中每个词项转换成一个</a:t>
            </a:r>
            <a:r>
              <a:rPr lang="en-US" altLang="zh-CN" sz="2200" dirty="0">
                <a:solidFill>
                  <a:schemeClr val="tx1"/>
                </a:solidFill>
                <a:latin typeface="+mj-lt"/>
                <a:ea typeface="黑体" panose="02010609060101010101" pitchFamily="49" charset="-122"/>
              </a:rPr>
              <a:t>4</a:t>
            </a:r>
            <a:r>
              <a:rPr lang="zh-CN" altLang="en-US" sz="2200" dirty="0">
                <a:solidFill>
                  <a:schemeClr val="tx1"/>
                </a:solidFill>
                <a:latin typeface="+mj-lt"/>
                <a:ea typeface="黑体" panose="02010609060101010101" pitchFamily="49" charset="-122"/>
              </a:rPr>
              <a:t>字符缩减形式</a:t>
            </a:r>
            <a:endParaRPr lang="en-US" sz="22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对查询词项做同样的处理</a:t>
            </a:r>
            <a:endParaRPr lang="en-US" altLang="zh-CN" sz="22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基于</a:t>
            </a:r>
            <a:r>
              <a:rPr lang="en-US" altLang="zh-CN" sz="2200" dirty="0">
                <a:solidFill>
                  <a:schemeClr val="tx1"/>
                </a:solidFill>
                <a:latin typeface="+mj-lt"/>
                <a:ea typeface="黑体" panose="02010609060101010101" pitchFamily="49" charset="-122"/>
              </a:rPr>
              <a:t>4-</a:t>
            </a:r>
            <a:r>
              <a:rPr lang="zh-CN" altLang="en-US" sz="2200" dirty="0">
                <a:solidFill>
                  <a:schemeClr val="tx1"/>
                </a:solidFill>
                <a:latin typeface="+mj-lt"/>
                <a:ea typeface="黑体" panose="02010609060101010101" pitchFamily="49" charset="-122"/>
              </a:rPr>
              <a:t>字符缩减形式进行索引和搜索</a:t>
            </a:r>
            <a:endParaRPr lang="en-US" sz="2200"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115</a:t>
            </a:fld>
            <a:endParaRPr lang="en-US" dirty="0"/>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116</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de-DE" sz="3600" dirty="0">
                <a:solidFill>
                  <a:schemeClr val="tx1"/>
                </a:solidFill>
                <a:latin typeface="+mj-lt"/>
                <a:ea typeface="黑体" panose="02010609060101010101" pitchFamily="49" charset="-122"/>
              </a:rPr>
              <a:t>Soundex </a:t>
            </a:r>
            <a:r>
              <a:rPr lang="zh-CN" altLang="en-US" sz="3600" dirty="0">
                <a:solidFill>
                  <a:schemeClr val="tx1"/>
                </a:solidFill>
                <a:latin typeface="+mj-lt"/>
                <a:ea typeface="黑体" panose="02010609060101010101" pitchFamily="49" charset="-122"/>
              </a:rPr>
              <a:t>算法</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571612"/>
            <a:ext cx="8572560" cy="2143140"/>
          </a:xfrm>
          <a:prstGeom prst="rect">
            <a:avLst/>
          </a:prstGeom>
          <a:noFill/>
          <a:ln w="9525">
            <a:noFill/>
            <a:round/>
          </a:ln>
        </p:spPr>
        <p:txBody>
          <a:bodyPr/>
          <a:lstStyle/>
          <a:p>
            <a:pPr lvl="1">
              <a:buClr>
                <a:srgbClr val="336699"/>
              </a:buClr>
              <a:buSzPct val="64000"/>
              <a:buFont typeface="Calibri" panose="020F0502020204030204" pitchFamily="34" charset="0"/>
              <a:buChar char="❶"/>
            </a:pPr>
            <a:r>
              <a:rPr lang="zh-CN" altLang="en-US" sz="2200" dirty="0">
                <a:solidFill>
                  <a:schemeClr val="tx1"/>
                </a:solidFill>
                <a:latin typeface="+mj-lt"/>
                <a:ea typeface="黑体" panose="02010609060101010101" pitchFamily="49" charset="-122"/>
              </a:rPr>
              <a:t>保留词项的首字母</a:t>
            </a:r>
            <a:endParaRPr lang="en-US" sz="2200" dirty="0">
              <a:solidFill>
                <a:schemeClr val="tx1"/>
              </a:solidFill>
              <a:latin typeface="+mj-lt"/>
              <a:ea typeface="黑体" panose="02010609060101010101" pitchFamily="49" charset="-122"/>
            </a:endParaRPr>
          </a:p>
          <a:p>
            <a:pPr lvl="1">
              <a:buClr>
                <a:srgbClr val="336699"/>
              </a:buClr>
              <a:buSzPct val="64000"/>
              <a:buFont typeface="Calibri" panose="020F0502020204030204" pitchFamily="34" charset="0"/>
              <a:buChar char="❷"/>
            </a:pPr>
            <a:r>
              <a:rPr lang="zh-CN" altLang="zh-CN" sz="2000" dirty="0">
                <a:solidFill>
                  <a:schemeClr val="tx1"/>
                </a:solidFill>
                <a:ea typeface="黑体" panose="02010609060101010101" pitchFamily="49" charset="-122"/>
              </a:rPr>
              <a:t>将后续所有的</a:t>
            </a:r>
            <a:r>
              <a:rPr lang="en-US" altLang="zh-CN" sz="2000" dirty="0">
                <a:solidFill>
                  <a:schemeClr val="tx1"/>
                </a:solidFill>
                <a:ea typeface="黑体" panose="02010609060101010101" pitchFamily="49" charset="-122"/>
              </a:rPr>
              <a:t>A</a:t>
            </a:r>
            <a:r>
              <a:rPr lang="zh-CN" altLang="zh-CN" sz="2000" dirty="0">
                <a:solidFill>
                  <a:schemeClr val="tx1"/>
                </a:solidFill>
                <a:ea typeface="黑体" panose="02010609060101010101" pitchFamily="49" charset="-122"/>
              </a:rPr>
              <a:t>、</a:t>
            </a:r>
            <a:r>
              <a:rPr lang="en-US" altLang="zh-CN" sz="2000" dirty="0">
                <a:solidFill>
                  <a:schemeClr val="tx1"/>
                </a:solidFill>
                <a:ea typeface="黑体" panose="02010609060101010101" pitchFamily="49" charset="-122"/>
              </a:rPr>
              <a:t>E</a:t>
            </a:r>
            <a:r>
              <a:rPr lang="zh-CN" altLang="zh-CN" sz="2000" dirty="0">
                <a:solidFill>
                  <a:schemeClr val="tx1"/>
                </a:solidFill>
                <a:ea typeface="黑体" panose="02010609060101010101" pitchFamily="49" charset="-122"/>
              </a:rPr>
              <a:t>、</a:t>
            </a:r>
            <a:r>
              <a:rPr lang="en-US" altLang="zh-CN" sz="2000" dirty="0">
                <a:solidFill>
                  <a:schemeClr val="tx1"/>
                </a:solidFill>
                <a:ea typeface="黑体" panose="02010609060101010101" pitchFamily="49" charset="-122"/>
              </a:rPr>
              <a:t>I</a:t>
            </a:r>
            <a:r>
              <a:rPr lang="zh-CN" altLang="zh-CN" sz="2000" dirty="0">
                <a:solidFill>
                  <a:schemeClr val="tx1"/>
                </a:solidFill>
                <a:ea typeface="黑体" panose="02010609060101010101" pitchFamily="49" charset="-122"/>
              </a:rPr>
              <a:t>、</a:t>
            </a:r>
            <a:r>
              <a:rPr lang="en-US" altLang="zh-CN" sz="2000" dirty="0">
                <a:solidFill>
                  <a:schemeClr val="tx1"/>
                </a:solidFill>
                <a:ea typeface="黑体" panose="02010609060101010101" pitchFamily="49" charset="-122"/>
              </a:rPr>
              <a:t>O</a:t>
            </a:r>
            <a:r>
              <a:rPr lang="zh-CN" altLang="zh-CN" sz="2000" dirty="0">
                <a:solidFill>
                  <a:schemeClr val="tx1"/>
                </a:solidFill>
                <a:ea typeface="黑体" panose="02010609060101010101" pitchFamily="49" charset="-122"/>
              </a:rPr>
              <a:t>、</a:t>
            </a:r>
            <a:r>
              <a:rPr lang="en-US" altLang="zh-CN" sz="2000" dirty="0">
                <a:solidFill>
                  <a:schemeClr val="tx1"/>
                </a:solidFill>
                <a:ea typeface="黑体" panose="02010609060101010101" pitchFamily="49" charset="-122"/>
              </a:rPr>
              <a:t>U</a:t>
            </a:r>
            <a:r>
              <a:rPr lang="zh-CN" altLang="zh-CN" sz="2000" dirty="0">
                <a:solidFill>
                  <a:schemeClr val="tx1"/>
                </a:solidFill>
                <a:ea typeface="黑体" panose="02010609060101010101" pitchFamily="49" charset="-122"/>
              </a:rPr>
              <a:t>、</a:t>
            </a:r>
            <a:r>
              <a:rPr lang="en-US" altLang="zh-CN" sz="2000" dirty="0">
                <a:solidFill>
                  <a:schemeClr val="tx1"/>
                </a:solidFill>
                <a:ea typeface="黑体" panose="02010609060101010101" pitchFamily="49" charset="-122"/>
              </a:rPr>
              <a:t>H</a:t>
            </a:r>
            <a:r>
              <a:rPr lang="zh-CN" altLang="zh-CN" sz="2000" dirty="0">
                <a:solidFill>
                  <a:schemeClr val="tx1"/>
                </a:solidFill>
                <a:ea typeface="黑体" panose="02010609060101010101" pitchFamily="49" charset="-122"/>
              </a:rPr>
              <a:t>、</a:t>
            </a:r>
            <a:r>
              <a:rPr lang="en-US" altLang="zh-CN" sz="2000" dirty="0">
                <a:solidFill>
                  <a:schemeClr val="tx1"/>
                </a:solidFill>
                <a:ea typeface="黑体" panose="02010609060101010101" pitchFamily="49" charset="-122"/>
              </a:rPr>
              <a:t>W</a:t>
            </a:r>
            <a:r>
              <a:rPr lang="zh-CN" altLang="zh-CN" sz="2000" dirty="0">
                <a:solidFill>
                  <a:schemeClr val="tx1"/>
                </a:solidFill>
                <a:ea typeface="黑体" panose="02010609060101010101" pitchFamily="49" charset="-122"/>
              </a:rPr>
              <a:t>及</a:t>
            </a:r>
            <a:r>
              <a:rPr lang="en-US" altLang="zh-CN" sz="2000" dirty="0">
                <a:solidFill>
                  <a:schemeClr val="tx1"/>
                </a:solidFill>
                <a:ea typeface="黑体" panose="02010609060101010101" pitchFamily="49" charset="-122"/>
              </a:rPr>
              <a:t>Y</a:t>
            </a:r>
            <a:r>
              <a:rPr lang="zh-CN" altLang="zh-CN" sz="2000" dirty="0">
                <a:solidFill>
                  <a:schemeClr val="tx1"/>
                </a:solidFill>
                <a:ea typeface="黑体" panose="02010609060101010101" pitchFamily="49" charset="-122"/>
              </a:rPr>
              <a:t>等字母转换为</a:t>
            </a:r>
            <a:r>
              <a:rPr lang="en-US" altLang="zh-CN" sz="2000" dirty="0">
                <a:solidFill>
                  <a:schemeClr val="tx1"/>
                </a:solidFill>
                <a:ea typeface="黑体" panose="02010609060101010101" pitchFamily="49" charset="-122"/>
              </a:rPr>
              <a:t>0</a:t>
            </a:r>
            <a:r>
              <a:rPr lang="zh-CN" altLang="zh-CN" sz="2000" dirty="0">
                <a:solidFill>
                  <a:schemeClr val="tx1"/>
                </a:solidFill>
                <a:ea typeface="黑体" panose="02010609060101010101" pitchFamily="49" charset="-122"/>
              </a:rPr>
              <a:t>。</a:t>
            </a:r>
            <a:endParaRPr lang="pl-PL" sz="2200" dirty="0">
              <a:solidFill>
                <a:schemeClr val="tx1"/>
              </a:solidFill>
              <a:latin typeface="+mj-lt"/>
              <a:ea typeface="黑体" panose="02010609060101010101" pitchFamily="49" charset="-122"/>
            </a:endParaRPr>
          </a:p>
          <a:p>
            <a:pPr lvl="1">
              <a:buClr>
                <a:srgbClr val="336699"/>
              </a:buClr>
              <a:buSzPct val="64000"/>
              <a:buFont typeface="Calibri" panose="020F0502020204030204" pitchFamily="34" charset="0"/>
              <a:buChar char="❸"/>
            </a:pPr>
            <a:r>
              <a:rPr lang="zh-CN" altLang="en-US" sz="2200" dirty="0">
                <a:solidFill>
                  <a:schemeClr val="tx1"/>
                </a:solidFill>
                <a:latin typeface="+mj-lt"/>
                <a:ea typeface="黑体" panose="02010609060101010101" pitchFamily="49" charset="-122"/>
              </a:rPr>
              <a:t>按照如下方式将字母转换成数字：</a:t>
            </a:r>
            <a:endParaRPr lang="en-US" sz="2200" dirty="0">
              <a:solidFill>
                <a:schemeClr val="tx1"/>
              </a:solidFill>
              <a:latin typeface="+mj-lt"/>
              <a:ea typeface="黑体" panose="02010609060101010101" pitchFamily="49" charset="-122"/>
            </a:endParaRPr>
          </a:p>
          <a:p>
            <a:pPr lvl="2">
              <a:buClr>
                <a:srgbClr val="336699"/>
              </a:buClr>
              <a:buFont typeface="Wingdings" panose="05000000000000000000" pitchFamily="2" charset="2"/>
              <a:buChar char="§"/>
            </a:pPr>
            <a:r>
              <a:rPr lang="en-US" sz="2200" dirty="0">
                <a:solidFill>
                  <a:schemeClr val="tx1"/>
                </a:solidFill>
                <a:latin typeface="+mj-lt"/>
                <a:ea typeface="黑体" panose="02010609060101010101" pitchFamily="49" charset="-122"/>
              </a:rPr>
              <a:t>B, F, P, V </a:t>
            </a:r>
            <a:r>
              <a:rPr lang="en-US" altLang="zh-CN" sz="2200" dirty="0">
                <a:solidFill>
                  <a:schemeClr val="tx1"/>
                </a:solidFill>
                <a:latin typeface="+mj-lt"/>
                <a:ea typeface="黑体" panose="02010609060101010101" pitchFamily="49" charset="-122"/>
                <a:sym typeface="Wingdings" panose="05000000000000000000" pitchFamily="2" charset="2"/>
              </a:rPr>
              <a:t></a:t>
            </a:r>
            <a:r>
              <a:rPr lang="en-US" sz="2200" dirty="0">
                <a:solidFill>
                  <a:schemeClr val="tx1"/>
                </a:solidFill>
                <a:latin typeface="+mj-lt"/>
                <a:ea typeface="黑体" panose="02010609060101010101" pitchFamily="49" charset="-122"/>
              </a:rPr>
              <a:t> 1</a:t>
            </a:r>
          </a:p>
          <a:p>
            <a:pPr lvl="2">
              <a:buClr>
                <a:srgbClr val="336699"/>
              </a:buClr>
              <a:buFont typeface="Wingdings" panose="05000000000000000000" pitchFamily="2" charset="2"/>
              <a:buChar char="§"/>
            </a:pPr>
            <a:r>
              <a:rPr lang="pl-PL" sz="2200" dirty="0">
                <a:solidFill>
                  <a:schemeClr val="tx1"/>
                </a:solidFill>
                <a:latin typeface="+mj-lt"/>
                <a:ea typeface="黑体" panose="02010609060101010101" pitchFamily="49" charset="-122"/>
              </a:rPr>
              <a:t>C, G, J, K, Q, S, X, Z </a:t>
            </a:r>
            <a:r>
              <a:rPr lang="en-US" sz="2200" dirty="0">
                <a:solidFill>
                  <a:schemeClr val="tx1"/>
                </a:solidFill>
                <a:latin typeface="+mj-lt"/>
                <a:ea typeface="黑体" panose="02010609060101010101" pitchFamily="49" charset="-122"/>
                <a:sym typeface="Wingdings" panose="05000000000000000000" pitchFamily="2" charset="2"/>
              </a:rPr>
              <a:t></a:t>
            </a:r>
            <a:r>
              <a:rPr lang="pl-PL" sz="2200" dirty="0">
                <a:solidFill>
                  <a:schemeClr val="tx1"/>
                </a:solidFill>
                <a:latin typeface="+mj-lt"/>
                <a:ea typeface="黑体" panose="02010609060101010101" pitchFamily="49" charset="-122"/>
              </a:rPr>
              <a:t> 2</a:t>
            </a:r>
          </a:p>
          <a:p>
            <a:pPr lvl="2">
              <a:buClr>
                <a:srgbClr val="336699"/>
              </a:buClr>
              <a:buFont typeface="Wingdings" panose="05000000000000000000" pitchFamily="2" charset="2"/>
              <a:buChar char="§"/>
            </a:pPr>
            <a:r>
              <a:rPr lang="de-DE" sz="2200" dirty="0">
                <a:solidFill>
                  <a:schemeClr val="tx1"/>
                </a:solidFill>
                <a:latin typeface="+mj-lt"/>
                <a:ea typeface="黑体" panose="02010609060101010101" pitchFamily="49" charset="-122"/>
              </a:rPr>
              <a:t>D,T </a:t>
            </a:r>
            <a:r>
              <a:rPr lang="en-US" altLang="zh-CN" sz="2200" dirty="0">
                <a:solidFill>
                  <a:schemeClr val="tx1"/>
                </a:solidFill>
                <a:ea typeface="黑体" panose="02010609060101010101" pitchFamily="49" charset="-122"/>
                <a:sym typeface="Wingdings" panose="05000000000000000000" pitchFamily="2" charset="2"/>
              </a:rPr>
              <a:t></a:t>
            </a:r>
            <a:r>
              <a:rPr lang="de-DE" sz="2200" dirty="0">
                <a:solidFill>
                  <a:schemeClr val="tx1"/>
                </a:solidFill>
                <a:latin typeface="+mj-lt"/>
                <a:ea typeface="黑体" panose="02010609060101010101" pitchFamily="49" charset="-122"/>
              </a:rPr>
              <a:t> 3</a:t>
            </a:r>
          </a:p>
          <a:p>
            <a:pPr lvl="2">
              <a:buClr>
                <a:srgbClr val="336699"/>
              </a:buClr>
              <a:buFont typeface="Wingdings" panose="05000000000000000000" pitchFamily="2" charset="2"/>
              <a:buChar char="§"/>
            </a:pPr>
            <a:r>
              <a:rPr lang="de-DE" sz="2200" dirty="0">
                <a:solidFill>
                  <a:schemeClr val="tx1"/>
                </a:solidFill>
                <a:latin typeface="+mj-lt"/>
                <a:ea typeface="黑体" panose="02010609060101010101" pitchFamily="49" charset="-122"/>
              </a:rPr>
              <a:t>L </a:t>
            </a:r>
            <a:r>
              <a:rPr lang="en-US" altLang="zh-CN" sz="2200" dirty="0">
                <a:solidFill>
                  <a:schemeClr val="tx1"/>
                </a:solidFill>
                <a:ea typeface="黑体" panose="02010609060101010101" pitchFamily="49" charset="-122"/>
                <a:sym typeface="Wingdings" panose="05000000000000000000" pitchFamily="2" charset="2"/>
              </a:rPr>
              <a:t></a:t>
            </a:r>
            <a:r>
              <a:rPr lang="de-DE" sz="2200" dirty="0">
                <a:solidFill>
                  <a:schemeClr val="tx1"/>
                </a:solidFill>
                <a:latin typeface="+mj-lt"/>
                <a:ea typeface="黑体" panose="02010609060101010101" pitchFamily="49" charset="-122"/>
              </a:rPr>
              <a:t> 4</a:t>
            </a:r>
          </a:p>
          <a:p>
            <a:pPr lvl="2">
              <a:buClr>
                <a:srgbClr val="336699"/>
              </a:buClr>
              <a:buFont typeface="Wingdings" panose="05000000000000000000" pitchFamily="2" charset="2"/>
              <a:buChar char="§"/>
            </a:pPr>
            <a:r>
              <a:rPr lang="de-DE" sz="2200" dirty="0">
                <a:solidFill>
                  <a:schemeClr val="tx1"/>
                </a:solidFill>
                <a:latin typeface="+mj-lt"/>
                <a:ea typeface="黑体" panose="02010609060101010101" pitchFamily="49" charset="-122"/>
              </a:rPr>
              <a:t>M, N </a:t>
            </a:r>
            <a:r>
              <a:rPr lang="en-US" altLang="zh-CN" sz="2200" dirty="0">
                <a:solidFill>
                  <a:schemeClr val="tx1"/>
                </a:solidFill>
                <a:ea typeface="黑体" panose="02010609060101010101" pitchFamily="49" charset="-122"/>
                <a:sym typeface="Wingdings" panose="05000000000000000000" pitchFamily="2" charset="2"/>
              </a:rPr>
              <a:t></a:t>
            </a:r>
            <a:r>
              <a:rPr lang="de-DE" sz="2200" dirty="0">
                <a:solidFill>
                  <a:schemeClr val="tx1"/>
                </a:solidFill>
                <a:latin typeface="+mj-lt"/>
                <a:ea typeface="黑体" panose="02010609060101010101" pitchFamily="49" charset="-122"/>
              </a:rPr>
              <a:t> 5</a:t>
            </a:r>
          </a:p>
          <a:p>
            <a:pPr lvl="2">
              <a:buClr>
                <a:srgbClr val="336699"/>
              </a:buClr>
              <a:buFont typeface="Wingdings" panose="05000000000000000000" pitchFamily="2" charset="2"/>
              <a:buChar char="§"/>
            </a:pPr>
            <a:r>
              <a:rPr lang="de-DE" sz="2200" dirty="0">
                <a:solidFill>
                  <a:schemeClr val="tx1"/>
                </a:solidFill>
                <a:latin typeface="+mj-lt"/>
                <a:ea typeface="黑体" panose="02010609060101010101" pitchFamily="49" charset="-122"/>
              </a:rPr>
              <a:t>R </a:t>
            </a:r>
            <a:r>
              <a:rPr lang="en-US" altLang="zh-CN" sz="2200" dirty="0">
                <a:solidFill>
                  <a:schemeClr val="tx1"/>
                </a:solidFill>
                <a:ea typeface="黑体" panose="02010609060101010101" pitchFamily="49" charset="-122"/>
                <a:sym typeface="Wingdings" panose="05000000000000000000" pitchFamily="2" charset="2"/>
              </a:rPr>
              <a:t></a:t>
            </a:r>
            <a:r>
              <a:rPr lang="de-DE" sz="2200" dirty="0">
                <a:solidFill>
                  <a:schemeClr val="tx1"/>
                </a:solidFill>
                <a:latin typeface="+mj-lt"/>
                <a:ea typeface="黑体" panose="02010609060101010101" pitchFamily="49" charset="-122"/>
              </a:rPr>
              <a:t> 6</a:t>
            </a:r>
          </a:p>
          <a:p>
            <a:pPr lvl="1">
              <a:buClr>
                <a:srgbClr val="336699"/>
              </a:buClr>
              <a:buSzPct val="65000"/>
              <a:buFont typeface="Calibri" panose="020F0502020204030204" pitchFamily="34" charset="0"/>
              <a:buChar char="❹"/>
            </a:pPr>
            <a:r>
              <a:rPr lang="zh-CN" altLang="zh-CN" sz="2000" dirty="0">
                <a:solidFill>
                  <a:schemeClr val="tx1"/>
                </a:solidFill>
                <a:ea typeface="黑体" panose="02010609060101010101" pitchFamily="49" charset="-122"/>
              </a:rPr>
              <a:t>将连续出现的两个同一字符转换为一个字符直至再没有这种现象出现。 </a:t>
            </a:r>
            <a:endParaRPr lang="en-US" sz="2200" dirty="0">
              <a:solidFill>
                <a:schemeClr val="tx1"/>
              </a:solidFill>
              <a:latin typeface="+mj-lt"/>
              <a:ea typeface="黑体" panose="02010609060101010101" pitchFamily="49" charset="-122"/>
            </a:endParaRPr>
          </a:p>
          <a:p>
            <a:pPr lvl="1">
              <a:buClr>
                <a:srgbClr val="336699"/>
              </a:buClr>
              <a:buSzPct val="65000"/>
              <a:buFont typeface="Calibri" panose="020F0502020204030204" pitchFamily="34" charset="0"/>
              <a:buChar char="❺"/>
            </a:pPr>
            <a:r>
              <a:rPr lang="zh-CN" altLang="zh-CN" sz="2000" dirty="0">
                <a:solidFill>
                  <a:schemeClr val="tx1"/>
                </a:solidFill>
                <a:ea typeface="黑体" panose="02010609060101010101" pitchFamily="49" charset="-122"/>
              </a:rPr>
              <a:t>在结果字符串中剔除</a:t>
            </a:r>
            <a:r>
              <a:rPr lang="en-US" altLang="zh-CN" sz="2000" dirty="0">
                <a:solidFill>
                  <a:schemeClr val="tx1"/>
                </a:solidFill>
                <a:ea typeface="黑体" panose="02010609060101010101" pitchFamily="49" charset="-122"/>
              </a:rPr>
              <a:t>0</a:t>
            </a:r>
            <a:r>
              <a:rPr lang="zh-CN" altLang="zh-CN" sz="2000" dirty="0">
                <a:solidFill>
                  <a:schemeClr val="tx1"/>
                </a:solidFill>
                <a:ea typeface="黑体" panose="02010609060101010101" pitchFamily="49" charset="-122"/>
              </a:rPr>
              <a:t>，并在结果字符串尾部补足</a:t>
            </a:r>
            <a:r>
              <a:rPr lang="en-US" altLang="zh-CN" sz="2000" dirty="0">
                <a:solidFill>
                  <a:schemeClr val="tx1"/>
                </a:solidFill>
                <a:ea typeface="黑体" panose="02010609060101010101" pitchFamily="49" charset="-122"/>
              </a:rPr>
              <a:t>0</a:t>
            </a:r>
            <a:r>
              <a:rPr lang="zh-CN" altLang="zh-CN" sz="2000" dirty="0">
                <a:solidFill>
                  <a:schemeClr val="tx1"/>
                </a:solidFill>
                <a:ea typeface="黑体" panose="02010609060101010101" pitchFamily="49" charset="-122"/>
              </a:rPr>
              <a:t>，然后返回前四个字符，该字符由</a:t>
            </a:r>
            <a:r>
              <a:rPr lang="en-US" altLang="zh-CN" sz="2000" dirty="0">
                <a:solidFill>
                  <a:schemeClr val="tx1"/>
                </a:solidFill>
                <a:ea typeface="黑体" panose="02010609060101010101" pitchFamily="49" charset="-122"/>
              </a:rPr>
              <a:t>1</a:t>
            </a:r>
            <a:r>
              <a:rPr lang="zh-CN" altLang="zh-CN" sz="2000" dirty="0">
                <a:solidFill>
                  <a:schemeClr val="tx1"/>
                </a:solidFill>
                <a:ea typeface="黑体" panose="02010609060101010101" pitchFamily="49" charset="-122"/>
              </a:rPr>
              <a:t>个字母加上</a:t>
            </a:r>
            <a:r>
              <a:rPr lang="en-US" altLang="zh-CN" sz="2000" dirty="0">
                <a:solidFill>
                  <a:schemeClr val="tx1"/>
                </a:solidFill>
                <a:ea typeface="黑体" panose="02010609060101010101" pitchFamily="49" charset="-122"/>
              </a:rPr>
              <a:t>3</a:t>
            </a:r>
            <a:r>
              <a:rPr lang="zh-CN" altLang="zh-CN" sz="2000" dirty="0">
                <a:solidFill>
                  <a:schemeClr val="tx1"/>
                </a:solidFill>
                <a:ea typeface="黑体" panose="02010609060101010101" pitchFamily="49" charset="-122"/>
              </a:rPr>
              <a:t>个数字组成。</a:t>
            </a:r>
            <a:endParaRPr lang="en-US" sz="2200"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116</a:t>
            </a:fld>
            <a:endParaRPr lang="en-US" dirty="0"/>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117</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例子</a:t>
            </a:r>
            <a:r>
              <a:rPr lang="de-DE" sz="3600" dirty="0">
                <a:solidFill>
                  <a:schemeClr val="tx1"/>
                </a:solidFill>
                <a:latin typeface="+mj-lt"/>
                <a:ea typeface="黑体" panose="02010609060101010101" pitchFamily="49" charset="-122"/>
              </a:rPr>
              <a:t>: </a:t>
            </a:r>
            <a:r>
              <a:rPr lang="zh-CN" altLang="en-US" sz="3600" dirty="0">
                <a:solidFill>
                  <a:schemeClr val="tx1"/>
                </a:solidFill>
                <a:latin typeface="+mj-lt"/>
                <a:ea typeface="黑体" panose="02010609060101010101" pitchFamily="49" charset="-122"/>
              </a:rPr>
              <a:t>采用</a:t>
            </a:r>
            <a:r>
              <a:rPr lang="de-DE" sz="3600" dirty="0">
                <a:solidFill>
                  <a:schemeClr val="tx1"/>
                </a:solidFill>
                <a:latin typeface="+mj-lt"/>
                <a:ea typeface="黑体" panose="02010609060101010101" pitchFamily="49" charset="-122"/>
              </a:rPr>
              <a:t>Soundex</a:t>
            </a:r>
            <a:r>
              <a:rPr lang="zh-CN" altLang="en-US" sz="3600" dirty="0">
                <a:solidFill>
                  <a:schemeClr val="tx1"/>
                </a:solidFill>
                <a:latin typeface="+mj-lt"/>
                <a:ea typeface="黑体" panose="02010609060101010101" pitchFamily="49" charset="-122"/>
              </a:rPr>
              <a:t>算法处理</a:t>
            </a:r>
            <a:r>
              <a:rPr lang="de-DE" sz="3600" i="1" dirty="0">
                <a:solidFill>
                  <a:schemeClr val="tx1"/>
                </a:solidFill>
                <a:latin typeface="+mj-lt"/>
                <a:ea typeface="黑体" panose="02010609060101010101" pitchFamily="49" charset="-122"/>
              </a:rPr>
              <a:t>HERMAN</a:t>
            </a:r>
            <a:endParaRPr lang="en-US" sz="3600" i="1"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285992"/>
            <a:ext cx="8572560" cy="214314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保留</a:t>
            </a:r>
            <a:r>
              <a:rPr lang="de-DE" dirty="0">
                <a:solidFill>
                  <a:schemeClr val="tx1"/>
                </a:solidFill>
                <a:latin typeface="+mj-lt"/>
                <a:ea typeface="黑体" panose="02010609060101010101" pitchFamily="49" charset="-122"/>
              </a:rPr>
              <a:t> H</a:t>
            </a:r>
          </a:p>
          <a:p>
            <a:pPr lvl="1">
              <a:spcBef>
                <a:spcPts val="700"/>
              </a:spcBef>
              <a:buClr>
                <a:srgbClr val="336699"/>
              </a:buClr>
              <a:buFont typeface="Wingdings" panose="05000000000000000000" pitchFamily="2" charset="2"/>
              <a:buChar char="§"/>
            </a:pPr>
            <a:r>
              <a:rPr lang="de-DE" i="1" dirty="0">
                <a:solidFill>
                  <a:schemeClr val="tx1"/>
                </a:solidFill>
                <a:latin typeface="+mj-lt"/>
                <a:ea typeface="黑体" panose="02010609060101010101" pitchFamily="49" charset="-122"/>
              </a:rPr>
              <a:t>ERMAN </a:t>
            </a:r>
            <a:r>
              <a:rPr lang="de-DE" dirty="0">
                <a:solidFill>
                  <a:schemeClr val="tx1"/>
                </a:solidFill>
                <a:latin typeface="+mj-lt"/>
                <a:ea typeface="黑体" panose="02010609060101010101" pitchFamily="49" charset="-122"/>
              </a:rPr>
              <a:t>→ </a:t>
            </a:r>
            <a:r>
              <a:rPr lang="de-DE" i="1" dirty="0">
                <a:solidFill>
                  <a:schemeClr val="tx1"/>
                </a:solidFill>
                <a:latin typeface="+mj-lt"/>
                <a:ea typeface="黑体" panose="02010609060101010101" pitchFamily="49" charset="-122"/>
              </a:rPr>
              <a:t>0RM0N</a:t>
            </a:r>
          </a:p>
          <a:p>
            <a:pPr lvl="1">
              <a:spcBef>
                <a:spcPts val="700"/>
              </a:spcBef>
              <a:buClr>
                <a:srgbClr val="336699"/>
              </a:buClr>
              <a:buFont typeface="Wingdings" panose="05000000000000000000" pitchFamily="2" charset="2"/>
              <a:buChar char="§"/>
            </a:pPr>
            <a:r>
              <a:rPr lang="de-DE" i="1" dirty="0">
                <a:solidFill>
                  <a:schemeClr val="tx1"/>
                </a:solidFill>
                <a:latin typeface="+mj-lt"/>
                <a:ea typeface="黑体" panose="02010609060101010101" pitchFamily="49" charset="-122"/>
              </a:rPr>
              <a:t>0RM0N </a:t>
            </a:r>
            <a:r>
              <a:rPr lang="de-DE" dirty="0">
                <a:solidFill>
                  <a:schemeClr val="tx1"/>
                </a:solidFill>
                <a:latin typeface="+mj-lt"/>
                <a:ea typeface="黑体" panose="02010609060101010101" pitchFamily="49" charset="-122"/>
              </a:rPr>
              <a:t>→ </a:t>
            </a:r>
            <a:r>
              <a:rPr lang="de-DE" i="1" dirty="0">
                <a:solidFill>
                  <a:schemeClr val="tx1"/>
                </a:solidFill>
                <a:latin typeface="+mj-lt"/>
                <a:ea typeface="黑体" panose="02010609060101010101" pitchFamily="49" charset="-122"/>
              </a:rPr>
              <a:t>06505</a:t>
            </a:r>
          </a:p>
          <a:p>
            <a:pPr lvl="1">
              <a:spcBef>
                <a:spcPts val="700"/>
              </a:spcBef>
              <a:buClr>
                <a:srgbClr val="336699"/>
              </a:buClr>
              <a:buFont typeface="Wingdings" panose="05000000000000000000" pitchFamily="2" charset="2"/>
              <a:buChar char="§"/>
            </a:pPr>
            <a:r>
              <a:rPr lang="de-DE" i="1" dirty="0">
                <a:solidFill>
                  <a:schemeClr val="tx1"/>
                </a:solidFill>
                <a:latin typeface="+mj-lt"/>
                <a:ea typeface="黑体" panose="02010609060101010101" pitchFamily="49" charset="-122"/>
              </a:rPr>
              <a:t>06505</a:t>
            </a:r>
            <a:r>
              <a:rPr lang="de-DE" dirty="0">
                <a:solidFill>
                  <a:schemeClr val="tx1"/>
                </a:solidFill>
                <a:latin typeface="+mj-lt"/>
                <a:ea typeface="黑体" panose="02010609060101010101" pitchFamily="49" charset="-122"/>
              </a:rPr>
              <a:t> → </a:t>
            </a:r>
            <a:r>
              <a:rPr lang="de-DE" i="1" dirty="0">
                <a:solidFill>
                  <a:schemeClr val="tx1"/>
                </a:solidFill>
                <a:latin typeface="+mj-lt"/>
                <a:ea typeface="黑体" panose="02010609060101010101" pitchFamily="49" charset="-122"/>
              </a:rPr>
              <a:t>06505</a:t>
            </a:r>
          </a:p>
          <a:p>
            <a:pPr lvl="1">
              <a:spcBef>
                <a:spcPts val="700"/>
              </a:spcBef>
              <a:buClr>
                <a:srgbClr val="336699"/>
              </a:buClr>
              <a:buFont typeface="Wingdings" panose="05000000000000000000" pitchFamily="2" charset="2"/>
              <a:buChar char="§"/>
            </a:pPr>
            <a:r>
              <a:rPr lang="de-DE" i="1" dirty="0">
                <a:solidFill>
                  <a:schemeClr val="tx1"/>
                </a:solidFill>
                <a:latin typeface="+mj-lt"/>
                <a:ea typeface="黑体" panose="02010609060101010101" pitchFamily="49" charset="-122"/>
              </a:rPr>
              <a:t>06505</a:t>
            </a:r>
            <a:r>
              <a:rPr lang="de-DE" dirty="0">
                <a:solidFill>
                  <a:schemeClr val="tx1"/>
                </a:solidFill>
                <a:latin typeface="+mj-lt"/>
                <a:ea typeface="黑体" panose="02010609060101010101" pitchFamily="49" charset="-122"/>
              </a:rPr>
              <a:t> → </a:t>
            </a:r>
            <a:r>
              <a:rPr lang="de-DE" i="1" dirty="0">
                <a:solidFill>
                  <a:schemeClr val="tx1"/>
                </a:solidFill>
                <a:latin typeface="+mj-lt"/>
                <a:ea typeface="黑体" panose="02010609060101010101" pitchFamily="49" charset="-122"/>
              </a:rPr>
              <a:t>655</a:t>
            </a: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返回</a:t>
            </a:r>
            <a:r>
              <a:rPr lang="de-DE" dirty="0">
                <a:solidFill>
                  <a:schemeClr val="tx1"/>
                </a:solidFill>
                <a:latin typeface="+mj-lt"/>
                <a:ea typeface="黑体" panose="02010609060101010101" pitchFamily="49" charset="-122"/>
              </a:rPr>
              <a:t> </a:t>
            </a:r>
            <a:r>
              <a:rPr lang="de-DE" i="1" dirty="0">
                <a:solidFill>
                  <a:schemeClr val="tx1"/>
                </a:solidFill>
                <a:latin typeface="+mj-lt"/>
                <a:ea typeface="黑体" panose="02010609060101010101" pitchFamily="49" charset="-122"/>
              </a:rPr>
              <a:t>H655</a:t>
            </a: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注意</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HERMANN</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会产生同样的编码</a:t>
            </a:r>
            <a:endParaRPr lang="en-US" sz="4800"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117</a:t>
            </a:fld>
            <a:endParaRPr lang="en-US" dirty="0"/>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118</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de-DE" sz="3600" dirty="0">
                <a:solidFill>
                  <a:schemeClr val="tx1"/>
                </a:solidFill>
                <a:latin typeface="+mj-lt"/>
                <a:ea typeface="黑体" panose="02010609060101010101" pitchFamily="49" charset="-122"/>
              </a:rPr>
              <a:t>Soundex</a:t>
            </a:r>
            <a:r>
              <a:rPr lang="zh-CN" altLang="en-US" sz="3600" dirty="0">
                <a:solidFill>
                  <a:schemeClr val="tx1"/>
                </a:solidFill>
                <a:latin typeface="+mj-lt"/>
                <a:ea typeface="黑体" panose="02010609060101010101" pitchFamily="49" charset="-122"/>
              </a:rPr>
              <a:t>的应用情况</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428868"/>
            <a:ext cx="8572560" cy="214314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在</a:t>
            </a:r>
            <a:r>
              <a:rPr lang="en-US" altLang="zh-CN" dirty="0">
                <a:solidFill>
                  <a:schemeClr val="tx1"/>
                </a:solidFill>
                <a:latin typeface="+mj-lt"/>
                <a:ea typeface="黑体" panose="02010609060101010101" pitchFamily="49" charset="-122"/>
              </a:rPr>
              <a:t>IR</a:t>
            </a:r>
            <a:r>
              <a:rPr lang="zh-CN" altLang="en-US" dirty="0">
                <a:solidFill>
                  <a:schemeClr val="tx1"/>
                </a:solidFill>
                <a:latin typeface="+mj-lt"/>
                <a:ea typeface="黑体" panose="02010609060101010101" pitchFamily="49" charset="-122"/>
              </a:rPr>
              <a:t>中并不非常普遍</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适用于“高召回率”任务</a:t>
            </a:r>
            <a:r>
              <a:rPr lang="en-US" dirty="0">
                <a:solidFill>
                  <a:schemeClr val="tx1"/>
                </a:solidFill>
                <a:latin typeface="+mj-lt"/>
                <a:ea typeface="黑体" panose="02010609060101010101" pitchFamily="49" charset="-122"/>
              </a:rPr>
              <a:t> (e.g., </a:t>
            </a:r>
            <a:r>
              <a:rPr lang="zh-CN" altLang="en-US" dirty="0">
                <a:solidFill>
                  <a:schemeClr val="tx1"/>
                </a:solidFill>
                <a:latin typeface="+mj-lt"/>
                <a:ea typeface="黑体" panose="02010609060101010101" pitchFamily="49" charset="-122"/>
              </a:rPr>
              <a:t>国际刑警组织</a:t>
            </a:r>
            <a:r>
              <a:rPr lang="en-US" altLang="zh-CN" dirty="0">
                <a:solidFill>
                  <a:schemeClr val="tx1"/>
                </a:solidFill>
                <a:ea typeface="黑体" panose="02010609060101010101" pitchFamily="49" charset="-122"/>
              </a:rPr>
              <a:t>Interpol</a:t>
            </a:r>
            <a:r>
              <a:rPr lang="zh-CN" altLang="en-US" dirty="0">
                <a:solidFill>
                  <a:schemeClr val="tx1"/>
                </a:solidFill>
                <a:latin typeface="+mj-lt"/>
                <a:ea typeface="黑体" panose="02010609060101010101" pitchFamily="49" charset="-122"/>
              </a:rPr>
              <a:t>在全球范围内追查罪犯</a:t>
            </a:r>
            <a:r>
              <a:rPr lang="en-US" dirty="0">
                <a:solidFill>
                  <a:schemeClr val="tx1"/>
                </a:solidFill>
                <a:latin typeface="+mj-lt"/>
                <a:ea typeface="黑体" panose="02010609060101010101" pitchFamily="49" charset="-122"/>
              </a:rPr>
              <a:t>)</a:t>
            </a:r>
          </a:p>
          <a:p>
            <a:pPr lvl="1">
              <a:spcBef>
                <a:spcPts val="700"/>
              </a:spcBef>
              <a:buClr>
                <a:srgbClr val="336699"/>
              </a:buClr>
              <a:buFont typeface="Wingdings" panose="05000000000000000000" pitchFamily="2" charset="2"/>
              <a:buChar char="§"/>
            </a:pPr>
            <a:r>
              <a:rPr lang="en-US" dirty="0" err="1">
                <a:solidFill>
                  <a:schemeClr val="tx1"/>
                </a:solidFill>
                <a:latin typeface="+mj-lt"/>
                <a:ea typeface="黑体" panose="02010609060101010101" pitchFamily="49" charset="-122"/>
              </a:rPr>
              <a:t>Zobel</a:t>
            </a:r>
            <a:r>
              <a:rPr lang="en-US" dirty="0">
                <a:solidFill>
                  <a:schemeClr val="tx1"/>
                </a:solidFill>
                <a:latin typeface="+mj-lt"/>
                <a:ea typeface="黑体" panose="02010609060101010101" pitchFamily="49" charset="-122"/>
              </a:rPr>
              <a:t> and Dart (1996)</a:t>
            </a:r>
            <a:r>
              <a:rPr lang="zh-CN" altLang="en-US" dirty="0">
                <a:solidFill>
                  <a:schemeClr val="tx1"/>
                </a:solidFill>
                <a:latin typeface="+mj-lt"/>
                <a:ea typeface="黑体" panose="02010609060101010101" pitchFamily="49" charset="-122"/>
              </a:rPr>
              <a:t>提出了一个更好的发音匹配方法</a:t>
            </a:r>
            <a:endParaRPr lang="en-US" sz="4800"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118</a:t>
            </a:fld>
            <a:endParaRPr lang="en-US" dirty="0"/>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119</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课堂练习</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3071810"/>
            <a:ext cx="8572560" cy="214314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rgbClr val="00B050"/>
                </a:solidFill>
                <a:latin typeface="+mj-lt"/>
                <a:ea typeface="黑体" panose="02010609060101010101" pitchFamily="49" charset="-122"/>
              </a:rPr>
              <a:t>计算你的姓的拼音的</a:t>
            </a:r>
            <a:r>
              <a:rPr lang="en-US" dirty="0" err="1">
                <a:solidFill>
                  <a:srgbClr val="00B050"/>
                </a:solidFill>
                <a:latin typeface="+mj-lt"/>
                <a:ea typeface="黑体" panose="02010609060101010101" pitchFamily="49" charset="-122"/>
              </a:rPr>
              <a:t>Soundex</a:t>
            </a:r>
            <a:r>
              <a:rPr lang="zh-CN" altLang="en-US" dirty="0">
                <a:solidFill>
                  <a:srgbClr val="00B050"/>
                </a:solidFill>
                <a:latin typeface="+mj-lt"/>
                <a:ea typeface="黑体" panose="02010609060101010101" pitchFamily="49" charset="-122"/>
              </a:rPr>
              <a:t>编码</a:t>
            </a:r>
            <a:endParaRPr lang="en-US" dirty="0">
              <a:solidFill>
                <a:srgbClr val="00B050"/>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119</a:t>
            </a:fld>
            <a:endParaRPr lang="en-US"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12</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短语查询</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988840"/>
            <a:ext cx="8572560" cy="3440424"/>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sz="2800" dirty="0">
                <a:solidFill>
                  <a:schemeClr val="tx1"/>
                </a:solidFill>
                <a:latin typeface="Times New Roman" panose="02020603050405020304" pitchFamily="18" charset="0"/>
                <a:ea typeface="+mj-ea"/>
                <a:cs typeface="Times New Roman" panose="02020603050405020304" pitchFamily="18" charset="0"/>
              </a:rPr>
              <a:t>二种办法：</a:t>
            </a:r>
            <a:endParaRPr lang="en-US" altLang="zh-CN" sz="2800" dirty="0">
              <a:solidFill>
                <a:schemeClr val="tx1"/>
              </a:solidFill>
              <a:latin typeface="Times New Roman" panose="02020603050405020304" pitchFamily="18" charset="0"/>
              <a:ea typeface="+mj-ea"/>
              <a:cs typeface="Times New Roman" panose="02020603050405020304" pitchFamily="18" charset="0"/>
            </a:endParaRPr>
          </a:p>
          <a:p>
            <a:pPr lvl="2">
              <a:spcBef>
                <a:spcPts val="700"/>
              </a:spcBef>
              <a:buClr>
                <a:srgbClr val="336699"/>
              </a:buClr>
              <a:buFont typeface="Wingdings" panose="05000000000000000000" pitchFamily="2" charset="2"/>
              <a:buChar char="§"/>
            </a:pPr>
            <a:r>
              <a:rPr lang="zh-CN" altLang="en-US" sz="2800" dirty="0">
                <a:solidFill>
                  <a:schemeClr val="tx1"/>
                </a:solidFill>
                <a:latin typeface="Times New Roman" panose="02020603050405020304" pitchFamily="18" charset="0"/>
                <a:ea typeface="+mj-ea"/>
                <a:cs typeface="Times New Roman" panose="02020603050405020304" pitchFamily="18" charset="0"/>
              </a:rPr>
              <a:t>双词索引 （扩展的双词索引）</a:t>
            </a:r>
            <a:endParaRPr lang="en-US" altLang="zh-CN" sz="2800" dirty="0">
              <a:solidFill>
                <a:schemeClr val="tx1"/>
              </a:solidFill>
              <a:latin typeface="Times New Roman" panose="02020603050405020304" pitchFamily="18" charset="0"/>
              <a:ea typeface="+mj-ea"/>
              <a:cs typeface="Times New Roman" panose="02020603050405020304" pitchFamily="18" charset="0"/>
            </a:endParaRPr>
          </a:p>
          <a:p>
            <a:pPr lvl="2">
              <a:spcBef>
                <a:spcPts val="700"/>
              </a:spcBef>
              <a:buClr>
                <a:srgbClr val="336699"/>
              </a:buClr>
              <a:buFont typeface="Wingdings" panose="05000000000000000000" pitchFamily="2" charset="2"/>
              <a:buChar char="§"/>
            </a:pPr>
            <a:r>
              <a:rPr lang="zh-CN" altLang="en-US" sz="2800" dirty="0">
                <a:solidFill>
                  <a:schemeClr val="tx1"/>
                </a:solidFill>
                <a:latin typeface="Times New Roman" panose="02020603050405020304" pitchFamily="18" charset="0"/>
                <a:ea typeface="+mj-ea"/>
                <a:cs typeface="Times New Roman" panose="02020603050405020304" pitchFamily="18" charset="0"/>
              </a:rPr>
              <a:t>基于位置信息索引，</a:t>
            </a:r>
            <a:endParaRPr lang="en-US" altLang="zh-CN" sz="2800" dirty="0">
              <a:solidFill>
                <a:schemeClr val="tx1"/>
              </a:solidFill>
              <a:latin typeface="Times New Roman" panose="02020603050405020304" pitchFamily="18" charset="0"/>
              <a:ea typeface="+mj-ea"/>
              <a:cs typeface="Times New Roman" panose="02020603050405020304" pitchFamily="18" charset="0"/>
            </a:endParaRPr>
          </a:p>
          <a:p>
            <a:pPr lvl="4">
              <a:spcBef>
                <a:spcPts val="700"/>
              </a:spcBef>
              <a:buClr>
                <a:srgbClr val="336699"/>
              </a:buClr>
              <a:buFont typeface="Wingdings" panose="05000000000000000000" pitchFamily="2" charset="2"/>
              <a:buChar char="§"/>
            </a:pPr>
            <a:r>
              <a:rPr lang="en-US" altLang="zh-CN" sz="2800" dirty="0">
                <a:solidFill>
                  <a:schemeClr val="tx1"/>
                </a:solidFill>
                <a:latin typeface="Times New Roman" panose="02020603050405020304" pitchFamily="18" charset="0"/>
                <a:ea typeface="+mj-ea"/>
                <a:cs typeface="Times New Roman" panose="02020603050405020304" pitchFamily="18" charset="0"/>
              </a:rPr>
              <a:t>K-</a:t>
            </a:r>
            <a:r>
              <a:rPr lang="zh-CN" altLang="en-US" sz="2800" dirty="0">
                <a:solidFill>
                  <a:srgbClr val="FF0000"/>
                </a:solidFill>
                <a:latin typeface="Times New Roman" panose="02020603050405020304" pitchFamily="18" charset="0"/>
                <a:ea typeface="+mj-ea"/>
                <a:cs typeface="Times New Roman" panose="02020603050405020304" pitchFamily="18" charset="0"/>
              </a:rPr>
              <a:t>邻近式查询</a:t>
            </a:r>
            <a:r>
              <a:rPr lang="zh-CN" altLang="en-US" sz="2800" dirty="0">
                <a:solidFill>
                  <a:srgbClr val="0070C0"/>
                </a:solidFill>
                <a:latin typeface="Times New Roman" panose="02020603050405020304" pitchFamily="18" charset="0"/>
                <a:ea typeface="+mj-ea"/>
                <a:cs typeface="Times New Roman" panose="02020603050405020304" pitchFamily="18" charset="0"/>
              </a:rPr>
              <a:t>（</a:t>
            </a:r>
            <a:r>
              <a:rPr lang="en-US" altLang="zh-CN" sz="2800" dirty="0">
                <a:solidFill>
                  <a:srgbClr val="0070C0"/>
                </a:solidFill>
                <a:latin typeface="Times New Roman" panose="02020603050405020304" pitchFamily="18" charset="0"/>
                <a:ea typeface="+mj-ea"/>
                <a:cs typeface="Times New Roman" panose="02020603050405020304" pitchFamily="18" charset="0"/>
              </a:rPr>
              <a:t>k-proximity query)</a:t>
            </a:r>
            <a:endParaRPr lang="en-US" sz="2800" dirty="0">
              <a:solidFill>
                <a:srgbClr val="0070C0"/>
              </a:solidFill>
              <a:latin typeface="Times New Roman" panose="02020603050405020304" pitchFamily="18" charset="0"/>
              <a:ea typeface="+mj-ea"/>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12</a:t>
            </a:fld>
            <a:endParaRPr lang="en-US" dirty="0"/>
          </a:p>
        </p:txBody>
      </p:sp>
    </p:spTree>
    <p:extLst>
      <p:ext uri="{BB962C8B-B14F-4D97-AF65-F5344CB8AC3E}">
        <p14:creationId xmlns:p14="http://schemas.microsoft.com/office/powerpoint/2010/main" val="20789803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996">
                                            <p:txEl>
                                              <p:pRg st="1" end="1"/>
                                            </p:txEl>
                                          </p:spTgt>
                                        </p:tgtEl>
                                        <p:attrNameLst>
                                          <p:attrName>style.visibility</p:attrName>
                                        </p:attrNameLst>
                                      </p:cBhvr>
                                      <p:to>
                                        <p:strVal val="visible"/>
                                      </p:to>
                                    </p:set>
                                    <p:anim calcmode="lin" valueType="num">
                                      <p:cBhvr additive="base">
                                        <p:cTn id="7" dur="500" fill="hold"/>
                                        <p:tgtEl>
                                          <p:spTgt spid="8499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4996">
                                            <p:txEl>
                                              <p:pRg st="2" end="2"/>
                                            </p:txEl>
                                          </p:spTgt>
                                        </p:tgtEl>
                                        <p:attrNameLst>
                                          <p:attrName>style.visibility</p:attrName>
                                        </p:attrNameLst>
                                      </p:cBhvr>
                                      <p:to>
                                        <p:strVal val="visible"/>
                                      </p:to>
                                    </p:set>
                                    <p:anim calcmode="lin" valueType="num">
                                      <p:cBhvr additive="base">
                                        <p:cTn id="11" dur="500" fill="hold"/>
                                        <p:tgtEl>
                                          <p:spTgt spid="8499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499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4996">
                                            <p:txEl>
                                              <p:pRg st="3" end="3"/>
                                            </p:txEl>
                                          </p:spTgt>
                                        </p:tgtEl>
                                        <p:attrNameLst>
                                          <p:attrName>style.visibility</p:attrName>
                                        </p:attrNameLst>
                                      </p:cBhvr>
                                      <p:to>
                                        <p:strVal val="visible"/>
                                      </p:to>
                                    </p:set>
                                    <p:anim calcmode="lin" valueType="num">
                                      <p:cBhvr additive="base">
                                        <p:cTn id="15" dur="500" fill="hold"/>
                                        <p:tgtEl>
                                          <p:spTgt spid="8499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499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120</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ea typeface="黑体" panose="02010609060101010101" pitchFamily="49" charset="-122"/>
              </a:rPr>
              <a:t>本讲小结</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51520" y="1772816"/>
            <a:ext cx="8535322" cy="5085184"/>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sz="2800" dirty="0">
                <a:solidFill>
                  <a:schemeClr val="tx1"/>
                </a:solidFill>
                <a:latin typeface="+mj-lt"/>
                <a:ea typeface="黑体" panose="02010609060101010101" pitchFamily="49" charset="-122"/>
              </a:rPr>
              <a:t>词典的数据结构：访问效率和支持查找的方式</a:t>
            </a:r>
            <a:endParaRPr lang="en-US" altLang="zh-CN" sz="28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800" dirty="0">
                <a:solidFill>
                  <a:schemeClr val="tx1"/>
                </a:solidFill>
                <a:latin typeface="+mj-lt"/>
                <a:ea typeface="黑体" panose="02010609060101010101" pitchFamily="49" charset="-122"/>
              </a:rPr>
              <a:t>哈希表 </a:t>
            </a:r>
            <a:r>
              <a:rPr lang="en-US" altLang="zh-CN" sz="2800" dirty="0">
                <a:solidFill>
                  <a:schemeClr val="tx1"/>
                </a:solidFill>
                <a:latin typeface="+mj-lt"/>
                <a:ea typeface="黑体" panose="02010609060101010101" pitchFamily="49" charset="-122"/>
              </a:rPr>
              <a:t>vs. </a:t>
            </a:r>
            <a:r>
              <a:rPr lang="zh-CN" altLang="en-US" sz="2800" dirty="0">
                <a:solidFill>
                  <a:schemeClr val="tx1"/>
                </a:solidFill>
                <a:latin typeface="+mj-lt"/>
                <a:ea typeface="黑体" panose="02010609060101010101" pitchFamily="49" charset="-122"/>
              </a:rPr>
              <a:t>树结构</a:t>
            </a:r>
            <a:endParaRPr lang="en-US" altLang="zh-CN" sz="2800"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sz="2800" dirty="0">
                <a:solidFill>
                  <a:schemeClr val="tx1"/>
                </a:solidFill>
                <a:latin typeface="+mj-lt"/>
                <a:ea typeface="黑体" panose="02010609060101010101" pitchFamily="49" charset="-122"/>
              </a:rPr>
              <a:t>容错式检索</a:t>
            </a:r>
            <a:r>
              <a:rPr lang="en-US" altLang="zh-CN" sz="2800" dirty="0">
                <a:solidFill>
                  <a:schemeClr val="tx1"/>
                </a:solidFill>
                <a:latin typeface="+mj-lt"/>
                <a:ea typeface="黑体" panose="02010609060101010101" pitchFamily="49" charset="-122"/>
              </a:rPr>
              <a:t>(</a:t>
            </a:r>
            <a:r>
              <a:rPr lang="en-US" sz="2800" dirty="0">
                <a:solidFill>
                  <a:schemeClr val="tx1"/>
                </a:solidFill>
                <a:latin typeface="+mj-lt"/>
                <a:ea typeface="黑体" panose="02010609060101010101" pitchFamily="49" charset="-122"/>
              </a:rPr>
              <a:t>Tolerant retrieval):</a:t>
            </a:r>
          </a:p>
          <a:p>
            <a:pPr lvl="2">
              <a:spcBef>
                <a:spcPts val="700"/>
              </a:spcBef>
              <a:buClr>
                <a:srgbClr val="336699"/>
              </a:buClr>
              <a:buFont typeface="Wingdings" panose="05000000000000000000" pitchFamily="2" charset="2"/>
              <a:buChar char="§"/>
            </a:pPr>
            <a:r>
              <a:rPr lang="zh-CN" altLang="en-US" sz="2800" dirty="0">
                <a:solidFill>
                  <a:schemeClr val="tx1"/>
                </a:solidFill>
                <a:latin typeface="+mj-lt"/>
                <a:ea typeface="黑体" panose="02010609060101010101" pitchFamily="49" charset="-122"/>
              </a:rPr>
              <a:t>通配查询：包含通配符*的查询</a:t>
            </a:r>
            <a:endParaRPr lang="en-US" altLang="zh-CN" sz="2800" dirty="0">
              <a:solidFill>
                <a:schemeClr val="tx1"/>
              </a:solidFill>
              <a:latin typeface="+mj-lt"/>
              <a:ea typeface="黑体" panose="02010609060101010101" pitchFamily="49" charset="-122"/>
            </a:endParaRPr>
          </a:p>
          <a:p>
            <a:pPr lvl="3">
              <a:spcBef>
                <a:spcPts val="700"/>
              </a:spcBef>
              <a:buClr>
                <a:srgbClr val="336699"/>
              </a:buClr>
              <a:buFont typeface="Wingdings" panose="05000000000000000000" pitchFamily="2" charset="2"/>
              <a:buChar char="§"/>
            </a:pPr>
            <a:r>
              <a:rPr lang="zh-CN" altLang="en-US" sz="2800" dirty="0">
                <a:solidFill>
                  <a:schemeClr val="tx1"/>
                </a:solidFill>
                <a:latin typeface="+mj-lt"/>
                <a:ea typeface="黑体" panose="02010609060101010101" pitchFamily="49" charset="-122"/>
              </a:rPr>
              <a:t>轮排索引 </a:t>
            </a:r>
            <a:r>
              <a:rPr lang="en-US" altLang="zh-CN" sz="2800" dirty="0">
                <a:solidFill>
                  <a:schemeClr val="tx1"/>
                </a:solidFill>
                <a:latin typeface="+mj-lt"/>
                <a:ea typeface="黑体" panose="02010609060101010101" pitchFamily="49" charset="-122"/>
              </a:rPr>
              <a:t>vs. k-gram</a:t>
            </a:r>
            <a:r>
              <a:rPr lang="zh-CN" altLang="en-US" sz="2800" dirty="0">
                <a:solidFill>
                  <a:schemeClr val="tx1"/>
                </a:solidFill>
                <a:latin typeface="+mj-lt"/>
                <a:ea typeface="黑体" panose="02010609060101010101" pitchFamily="49" charset="-122"/>
              </a:rPr>
              <a:t>索引</a:t>
            </a:r>
            <a:endParaRPr lang="de-DE" sz="28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800" dirty="0">
                <a:solidFill>
                  <a:schemeClr val="tx1"/>
                </a:solidFill>
                <a:latin typeface="+mj-lt"/>
                <a:ea typeface="黑体" panose="02010609060101010101" pitchFamily="49" charset="-122"/>
              </a:rPr>
              <a:t>拼写校正：</a:t>
            </a:r>
            <a:endParaRPr lang="en-US" altLang="zh-CN" sz="2800" dirty="0">
              <a:solidFill>
                <a:schemeClr val="tx1"/>
              </a:solidFill>
              <a:latin typeface="+mj-lt"/>
              <a:ea typeface="黑体" panose="02010609060101010101" pitchFamily="49" charset="-122"/>
            </a:endParaRPr>
          </a:p>
          <a:p>
            <a:pPr lvl="3">
              <a:spcBef>
                <a:spcPts val="700"/>
              </a:spcBef>
              <a:buClr>
                <a:srgbClr val="336699"/>
              </a:buClr>
              <a:buFont typeface="Wingdings" panose="05000000000000000000" pitchFamily="2" charset="2"/>
              <a:buChar char="§"/>
            </a:pPr>
            <a:r>
              <a:rPr lang="zh-CN" altLang="en-US" sz="2800" dirty="0">
                <a:solidFill>
                  <a:schemeClr val="tx1"/>
                </a:solidFill>
                <a:latin typeface="+mj-lt"/>
                <a:ea typeface="黑体" panose="02010609060101010101" pitchFamily="49" charset="-122"/>
              </a:rPr>
              <a:t>编辑距离 </a:t>
            </a:r>
            <a:r>
              <a:rPr lang="en-US" altLang="zh-CN" sz="2800" dirty="0">
                <a:solidFill>
                  <a:schemeClr val="tx1"/>
                </a:solidFill>
                <a:latin typeface="+mj-lt"/>
                <a:ea typeface="黑体" panose="02010609060101010101" pitchFamily="49" charset="-122"/>
              </a:rPr>
              <a:t>vs. k-gram</a:t>
            </a:r>
            <a:r>
              <a:rPr lang="zh-CN" altLang="en-US" sz="2800" dirty="0">
                <a:solidFill>
                  <a:schemeClr val="tx1"/>
                </a:solidFill>
                <a:latin typeface="+mj-lt"/>
                <a:ea typeface="黑体" panose="02010609060101010101" pitchFamily="49" charset="-122"/>
              </a:rPr>
              <a:t>相似度</a:t>
            </a:r>
            <a:endParaRPr lang="en-US" altLang="zh-CN" sz="2800" dirty="0">
              <a:solidFill>
                <a:schemeClr val="tx1"/>
              </a:solidFill>
              <a:latin typeface="+mj-lt"/>
              <a:ea typeface="黑体" panose="02010609060101010101" pitchFamily="49" charset="-122"/>
            </a:endParaRPr>
          </a:p>
          <a:p>
            <a:pPr lvl="3">
              <a:spcBef>
                <a:spcPts val="700"/>
              </a:spcBef>
              <a:buClr>
                <a:srgbClr val="336699"/>
              </a:buClr>
              <a:buFont typeface="Wingdings" panose="05000000000000000000" pitchFamily="2" charset="2"/>
              <a:buChar char="§"/>
            </a:pPr>
            <a:r>
              <a:rPr lang="zh-CN" altLang="en-US" sz="2800" dirty="0">
                <a:solidFill>
                  <a:schemeClr val="tx1"/>
                </a:solidFill>
                <a:latin typeface="+mj-lt"/>
                <a:ea typeface="黑体" panose="02010609060101010101" pitchFamily="49" charset="-122"/>
              </a:rPr>
              <a:t>词独立校正法 </a:t>
            </a:r>
            <a:r>
              <a:rPr lang="en-US" altLang="zh-CN" sz="2800" dirty="0">
                <a:solidFill>
                  <a:schemeClr val="tx1"/>
                </a:solidFill>
                <a:latin typeface="+mj-lt"/>
                <a:ea typeface="黑体" panose="02010609060101010101" pitchFamily="49" charset="-122"/>
              </a:rPr>
              <a:t>vs. </a:t>
            </a:r>
            <a:r>
              <a:rPr lang="zh-CN" altLang="en-US" sz="2800" dirty="0">
                <a:solidFill>
                  <a:schemeClr val="tx1"/>
                </a:solidFill>
                <a:latin typeface="+mj-lt"/>
                <a:ea typeface="黑体" panose="02010609060101010101" pitchFamily="49" charset="-122"/>
              </a:rPr>
              <a:t>上下文敏感校正法</a:t>
            </a:r>
            <a:endParaRPr lang="en-US" altLang="zh-CN" sz="2800" dirty="0">
              <a:solidFill>
                <a:schemeClr val="tx1"/>
              </a:solidFill>
              <a:latin typeface="+mj-lt"/>
              <a:ea typeface="黑体" panose="02010609060101010101" pitchFamily="49" charset="-122"/>
            </a:endParaRPr>
          </a:p>
          <a:p>
            <a:pPr lvl="3">
              <a:spcBef>
                <a:spcPts val="700"/>
              </a:spcBef>
              <a:buClr>
                <a:srgbClr val="336699"/>
              </a:buClr>
              <a:buFont typeface="Wingdings" panose="05000000000000000000" pitchFamily="2" charset="2"/>
              <a:buChar char="§"/>
            </a:pPr>
            <a:r>
              <a:rPr lang="en-US" altLang="zh-CN" sz="2800" dirty="0" err="1">
                <a:solidFill>
                  <a:schemeClr val="tx1"/>
                </a:solidFill>
                <a:latin typeface="+mj-lt"/>
                <a:ea typeface="黑体" panose="02010609060101010101" pitchFamily="49" charset="-122"/>
              </a:rPr>
              <a:t>Soundex</a:t>
            </a:r>
            <a:r>
              <a:rPr lang="zh-CN" altLang="en-US" sz="2800" dirty="0">
                <a:solidFill>
                  <a:schemeClr val="tx1"/>
                </a:solidFill>
                <a:latin typeface="+mj-lt"/>
                <a:ea typeface="黑体" panose="02010609060101010101" pitchFamily="49" charset="-122"/>
              </a:rPr>
              <a:t>算法</a:t>
            </a:r>
            <a:endParaRPr lang="en-US" altLang="zh-CN" sz="2800" dirty="0">
              <a:solidFill>
                <a:schemeClr val="tx1"/>
              </a:solidFill>
              <a:latin typeface="+mj-lt"/>
              <a:ea typeface="黑体" panose="02010609060101010101" pitchFamily="49" charset="-122"/>
            </a:endParaRPr>
          </a:p>
          <a:p>
            <a:pPr lvl="3">
              <a:spcBef>
                <a:spcPts val="700"/>
              </a:spcBef>
              <a:buClr>
                <a:srgbClr val="336699"/>
              </a:buClr>
              <a:buFont typeface="Wingdings" panose="05000000000000000000" pitchFamily="2" charset="2"/>
              <a:buChar char="§"/>
            </a:pPr>
            <a:endParaRPr lang="en-US" sz="2800"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120</a:t>
            </a:fld>
            <a:endParaRPr lang="en-US" dirty="0"/>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a:t>前一段小结</a:t>
            </a:r>
            <a:endParaRPr lang="en-US" altLang="zh-CN" dirty="0"/>
          </a:p>
        </p:txBody>
      </p:sp>
      <p:sp>
        <p:nvSpPr>
          <p:cNvPr id="56323" name="Rectangle 3"/>
          <p:cNvSpPr>
            <a:spLocks noGrp="1" noChangeArrowheads="1"/>
          </p:cNvSpPr>
          <p:nvPr>
            <p:ph idx="1"/>
          </p:nvPr>
        </p:nvSpPr>
        <p:spPr/>
        <p:txBody>
          <a:bodyPr/>
          <a:lstStyle/>
          <a:p>
            <a:r>
              <a:rPr lang="zh-CN" altLang="en-US"/>
              <a:t>目前的索引方式和查询方式</a:t>
            </a:r>
            <a:endParaRPr lang="en-US" altLang="zh-CN"/>
          </a:p>
          <a:p>
            <a:pPr lvl="1"/>
            <a:r>
              <a:rPr lang="zh-CN" altLang="en-US"/>
              <a:t>布尔查询：普通倒排索引、</a:t>
            </a:r>
            <a:r>
              <a:rPr lang="en-US" altLang="zh-CN"/>
              <a:t>+</a:t>
            </a:r>
            <a:r>
              <a:rPr lang="zh-CN" altLang="en-US"/>
              <a:t>跳表</a:t>
            </a:r>
            <a:endParaRPr lang="en-US" altLang="zh-CN"/>
          </a:p>
          <a:p>
            <a:pPr lvl="1"/>
            <a:r>
              <a:rPr lang="zh-CN" altLang="en-US"/>
              <a:t>短语查询：双词索引、位置索引</a:t>
            </a:r>
            <a:endParaRPr lang="en-US" altLang="zh-CN"/>
          </a:p>
          <a:p>
            <a:pPr lvl="1"/>
            <a:r>
              <a:rPr lang="zh-CN" altLang="en-US"/>
              <a:t>通配查询：轮排索引、</a:t>
            </a:r>
            <a:r>
              <a:rPr lang="en-US" altLang="zh-CN"/>
              <a:t>k-gram</a:t>
            </a:r>
            <a:r>
              <a:rPr lang="zh-CN" altLang="en-US"/>
              <a:t>索引</a:t>
            </a:r>
            <a:endParaRPr lang="en-US" altLang="zh-CN"/>
          </a:p>
          <a:p>
            <a:pPr lvl="1"/>
            <a:r>
              <a:rPr lang="zh-CN" altLang="en-US"/>
              <a:t>拼写错误的查询：</a:t>
            </a:r>
            <a:r>
              <a:rPr lang="en-US" altLang="zh-CN"/>
              <a:t>k-gram</a:t>
            </a:r>
            <a:r>
              <a:rPr lang="zh-CN" altLang="en-US"/>
              <a:t>索引</a:t>
            </a:r>
            <a:endParaRPr lang="en-US" altLang="zh-CN"/>
          </a:p>
          <a:p>
            <a:pPr lvl="1"/>
            <a:r>
              <a:rPr lang="zh-CN" altLang="en-US"/>
              <a:t>发音错误的查询：</a:t>
            </a:r>
            <a:r>
              <a:rPr lang="en-US" altLang="zh-CN"/>
              <a:t>Soundex</a:t>
            </a:r>
            <a:r>
              <a:rPr lang="zh-CN" altLang="en-US"/>
              <a:t>索引</a:t>
            </a:r>
            <a:endParaRPr lang="en-US" altLang="zh-CN"/>
          </a:p>
          <a:p>
            <a:r>
              <a:rPr lang="zh-CN" altLang="en-US"/>
              <a:t>包含各种格式索引的搜索引擎甚至可以处理如下查询</a:t>
            </a:r>
            <a:endParaRPr lang="en-US" altLang="zh-CN"/>
          </a:p>
          <a:p>
            <a:r>
              <a:rPr lang="en-US" altLang="zh-CN"/>
              <a:t>(SPELL(moriset) /3 toron*to) OR SOUNDEX(chaikofski)</a:t>
            </a:r>
            <a:endParaRPr lang="en-US" altLang="zh-CN"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122</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参考资料</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700808"/>
            <a:ext cx="8572560" cy="5157192"/>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信息检索导论</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第</a:t>
            </a:r>
            <a:r>
              <a:rPr lang="en-US" altLang="zh-CN" dirty="0">
                <a:solidFill>
                  <a:schemeClr val="tx1"/>
                </a:solidFill>
                <a:latin typeface="+mj-lt"/>
                <a:ea typeface="黑体" panose="02010609060101010101" pitchFamily="49" charset="-122"/>
              </a:rPr>
              <a:t>3</a:t>
            </a:r>
            <a:r>
              <a:rPr lang="zh-CN" altLang="en-US" dirty="0">
                <a:solidFill>
                  <a:schemeClr val="tx1"/>
                </a:solidFill>
                <a:latin typeface="+mj-lt"/>
                <a:ea typeface="黑体" panose="02010609060101010101" pitchFamily="49" charset="-122"/>
              </a:rPr>
              <a:t>章</a:t>
            </a: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高效拼写校正方法</a:t>
            </a:r>
            <a:r>
              <a:rPr lang="en-US" altLang="zh-CN" sz="2200" dirty="0">
                <a:solidFill>
                  <a:schemeClr val="tx1"/>
                </a:solidFill>
                <a:ea typeface="黑体" panose="02010609060101010101" pitchFamily="49" charset="-122"/>
              </a:rPr>
              <a:t>:</a:t>
            </a:r>
          </a:p>
          <a:p>
            <a:pPr lvl="1"/>
            <a:r>
              <a:rPr lang="en-US" altLang="zh-CN" sz="1800" dirty="0">
                <a:solidFill>
                  <a:schemeClr val="tx1"/>
                </a:solidFill>
                <a:ea typeface="黑体" panose="02010609060101010101" pitchFamily="49" charset="-122"/>
              </a:rPr>
              <a:t>	K. </a:t>
            </a:r>
            <a:r>
              <a:rPr lang="en-US" altLang="zh-CN" sz="1800" dirty="0" err="1">
                <a:solidFill>
                  <a:schemeClr val="tx1"/>
                </a:solidFill>
                <a:ea typeface="黑体" panose="02010609060101010101" pitchFamily="49" charset="-122"/>
              </a:rPr>
              <a:t>Kukich</a:t>
            </a:r>
            <a:r>
              <a:rPr lang="en-US" altLang="zh-CN" sz="1800" dirty="0">
                <a:solidFill>
                  <a:schemeClr val="tx1"/>
                </a:solidFill>
                <a:ea typeface="黑体" panose="02010609060101010101" pitchFamily="49" charset="-122"/>
              </a:rPr>
              <a:t>. Techniques for automatically correcting words in text. ACM Computing Surveys 24(4), Dec 1992.</a:t>
            </a:r>
          </a:p>
          <a:p>
            <a:pPr lvl="1"/>
            <a:r>
              <a:rPr lang="en-US" altLang="zh-CN" sz="1800" dirty="0">
                <a:solidFill>
                  <a:schemeClr val="tx1"/>
                </a:solidFill>
                <a:ea typeface="黑体" panose="02010609060101010101" pitchFamily="49" charset="-122"/>
                <a:cs typeface="Arial" panose="020B0604020202020204" pitchFamily="34" charset="0"/>
              </a:rPr>
              <a:t>	J. </a:t>
            </a:r>
            <a:r>
              <a:rPr lang="en-US" altLang="zh-CN" sz="1800" dirty="0" err="1">
                <a:solidFill>
                  <a:schemeClr val="tx1"/>
                </a:solidFill>
                <a:ea typeface="黑体" panose="02010609060101010101" pitchFamily="49" charset="-122"/>
                <a:cs typeface="Arial" panose="020B0604020202020204" pitchFamily="34" charset="0"/>
              </a:rPr>
              <a:t>Zobel</a:t>
            </a:r>
            <a:r>
              <a:rPr lang="en-US" altLang="zh-CN" sz="1800" dirty="0">
                <a:solidFill>
                  <a:schemeClr val="tx1"/>
                </a:solidFill>
                <a:ea typeface="黑体" panose="02010609060101010101" pitchFamily="49" charset="-122"/>
                <a:cs typeface="Arial" panose="020B0604020202020204" pitchFamily="34" charset="0"/>
              </a:rPr>
              <a:t> and P. Dart.  Finding approximate matches in large lexicons.  Software - practice and experience 25(3), March 1995. </a:t>
            </a:r>
            <a:r>
              <a:rPr lang="en-US" altLang="zh-CN" sz="1600" u="sng" dirty="0">
                <a:solidFill>
                  <a:schemeClr val="tx1"/>
                </a:solidFill>
                <a:ea typeface="黑体" panose="02010609060101010101" pitchFamily="49" charset="-122"/>
                <a:hlinkClick r:id="rId3"/>
              </a:rPr>
              <a:t>http://citeseer.ist.psu.edu/zobel95finding.html</a:t>
            </a:r>
            <a:endParaRPr lang="en-US" altLang="zh-CN" sz="1600" u="sng" dirty="0">
              <a:solidFill>
                <a:schemeClr val="tx1"/>
              </a:solidFill>
              <a:ea typeface="黑体" panose="02010609060101010101" pitchFamily="49" charset="-122"/>
            </a:endParaRPr>
          </a:p>
          <a:p>
            <a:pPr lvl="1"/>
            <a:r>
              <a:rPr lang="en-US" altLang="zh-CN" sz="1600" dirty="0">
                <a:solidFill>
                  <a:schemeClr val="tx1"/>
                </a:solidFill>
                <a:ea typeface="黑体" panose="02010609060101010101" pitchFamily="49" charset="-122"/>
              </a:rPr>
              <a:t>	</a:t>
            </a:r>
            <a:r>
              <a:rPr lang="en-US" altLang="zh-CN" sz="1600" dirty="0" err="1">
                <a:solidFill>
                  <a:schemeClr val="tx1"/>
                </a:solidFill>
                <a:ea typeface="黑体" panose="02010609060101010101" pitchFamily="49" charset="-122"/>
              </a:rPr>
              <a:t>Mikael</a:t>
            </a:r>
            <a:r>
              <a:rPr lang="en-US" altLang="zh-CN" sz="1600" dirty="0">
                <a:solidFill>
                  <a:schemeClr val="tx1"/>
                </a:solidFill>
                <a:ea typeface="黑体" panose="02010609060101010101" pitchFamily="49" charset="-122"/>
              </a:rPr>
              <a:t> </a:t>
            </a:r>
            <a:r>
              <a:rPr lang="en-US" altLang="zh-CN" sz="1600" dirty="0" err="1">
                <a:solidFill>
                  <a:schemeClr val="tx1"/>
                </a:solidFill>
                <a:ea typeface="黑体" panose="02010609060101010101" pitchFamily="49" charset="-122"/>
              </a:rPr>
              <a:t>Tillenius</a:t>
            </a:r>
            <a:r>
              <a:rPr lang="en-US" altLang="zh-CN" sz="1600" dirty="0">
                <a:solidFill>
                  <a:schemeClr val="tx1"/>
                </a:solidFill>
                <a:ea typeface="黑体" panose="02010609060101010101" pitchFamily="49" charset="-122"/>
              </a:rPr>
              <a:t>: Efficient Generation and Ranking of Spelling Error Corrections. Master’s thesis at Sweden’s Royal Institute of Technology. </a:t>
            </a:r>
            <a:r>
              <a:rPr lang="en-US" altLang="zh-CN" sz="1400" u="sng" dirty="0">
                <a:solidFill>
                  <a:schemeClr val="tx1"/>
                </a:solidFill>
                <a:ea typeface="黑体" panose="02010609060101010101" pitchFamily="49" charset="-122"/>
                <a:hlinkClick r:id="rId4"/>
              </a:rPr>
              <a:t>http://citeseer.ist.psu.edu/179155.html</a:t>
            </a:r>
            <a:endParaRPr lang="en-US" altLang="zh-CN" sz="1600" u="sng" dirty="0">
              <a:solidFill>
                <a:schemeClr val="tx1"/>
              </a:solidFill>
              <a:ea typeface="黑体" panose="02010609060101010101" pitchFamily="49" charset="-122"/>
            </a:endParaRPr>
          </a:p>
          <a:p>
            <a:pPr lvl="1"/>
            <a:r>
              <a:rPr lang="en-US" altLang="zh-CN" sz="1800" dirty="0">
                <a:solidFill>
                  <a:schemeClr val="tx1"/>
                </a:solidFill>
                <a:ea typeface="黑体" panose="02010609060101010101" pitchFamily="49" charset="-122"/>
              </a:rPr>
              <a:t>    Peter </a:t>
            </a:r>
            <a:r>
              <a:rPr lang="en-US" altLang="zh-CN" sz="1800" dirty="0" err="1">
                <a:solidFill>
                  <a:schemeClr val="tx1"/>
                </a:solidFill>
                <a:ea typeface="黑体" panose="02010609060101010101" pitchFamily="49" charset="-122"/>
              </a:rPr>
              <a:t>Norvig</a:t>
            </a:r>
            <a:r>
              <a:rPr lang="en-US" altLang="zh-CN" sz="1800" dirty="0">
                <a:solidFill>
                  <a:schemeClr val="tx1"/>
                </a:solidFill>
                <a:ea typeface="黑体" panose="02010609060101010101" pitchFamily="49" charset="-122"/>
              </a:rPr>
              <a:t>: How to write a spelling corrector </a:t>
            </a:r>
          </a:p>
          <a:p>
            <a:pPr lvl="1">
              <a:buFont typeface="Wingdings" panose="05000000000000000000" pitchFamily="2" charset="2"/>
              <a:buNone/>
            </a:pPr>
            <a:r>
              <a:rPr lang="en-US" altLang="zh-CN" sz="1800" dirty="0">
                <a:solidFill>
                  <a:schemeClr val="tx1"/>
                </a:solidFill>
                <a:ea typeface="黑体" panose="02010609060101010101" pitchFamily="49" charset="-122"/>
                <a:hlinkClick r:id="rId5"/>
              </a:rPr>
              <a:t>    http://norvig.com/spell-correct.html</a:t>
            </a:r>
            <a:endParaRPr lang="en-US" altLang="zh-CN" sz="1800" dirty="0">
              <a:solidFill>
                <a:schemeClr val="tx1"/>
              </a:solidFill>
              <a:ea typeface="黑体" panose="02010609060101010101" pitchFamily="49" charset="-122"/>
            </a:endParaRPr>
          </a:p>
          <a:p>
            <a:pPr lvl="1">
              <a:spcBef>
                <a:spcPts val="700"/>
              </a:spcBef>
              <a:buClr>
                <a:srgbClr val="336699"/>
              </a:buClr>
              <a:buFont typeface="Wingdings" panose="05000000000000000000" pitchFamily="2" charset="2"/>
              <a:buChar char="§"/>
            </a:pPr>
            <a:r>
              <a:rPr lang="de-DE" dirty="0">
                <a:solidFill>
                  <a:schemeClr val="tx1"/>
                </a:solidFill>
                <a:latin typeface="+mj-lt"/>
                <a:ea typeface="黑体" panose="02010609060101010101" pitchFamily="49" charset="-122"/>
              </a:rPr>
              <a:t>http://ifnlp.org/ir</a:t>
            </a:r>
          </a:p>
          <a:p>
            <a:pPr lvl="2">
              <a:spcBef>
                <a:spcPts val="700"/>
              </a:spcBef>
              <a:buClr>
                <a:srgbClr val="336699"/>
              </a:buClr>
              <a:buFont typeface="Wingdings" panose="05000000000000000000" pitchFamily="2" charset="2"/>
              <a:buChar char="§"/>
            </a:pPr>
            <a:r>
              <a:rPr lang="de-DE" sz="2000" dirty="0">
                <a:solidFill>
                  <a:schemeClr val="tx1"/>
                </a:solidFill>
                <a:latin typeface="+mj-lt"/>
                <a:ea typeface="黑体" panose="02010609060101010101" pitchFamily="49" charset="-122"/>
              </a:rPr>
              <a:t>Soundex</a:t>
            </a:r>
            <a:r>
              <a:rPr lang="zh-CN" altLang="en-US" sz="2000" dirty="0">
                <a:solidFill>
                  <a:schemeClr val="tx1"/>
                </a:solidFill>
                <a:latin typeface="+mj-lt"/>
                <a:ea typeface="黑体" panose="02010609060101010101" pitchFamily="49" charset="-122"/>
              </a:rPr>
              <a:t>演示</a:t>
            </a:r>
            <a:endParaRPr lang="de-DE" sz="20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de-DE" sz="2000" dirty="0">
                <a:solidFill>
                  <a:schemeClr val="tx1"/>
                </a:solidFill>
                <a:latin typeface="+mj-lt"/>
                <a:ea typeface="黑体" panose="02010609060101010101" pitchFamily="49" charset="-122"/>
              </a:rPr>
              <a:t>Levenshtein</a:t>
            </a:r>
            <a:r>
              <a:rPr lang="zh-CN" altLang="en-US" sz="2000" dirty="0">
                <a:solidFill>
                  <a:schemeClr val="tx1"/>
                </a:solidFill>
                <a:latin typeface="+mj-lt"/>
                <a:ea typeface="黑体" panose="02010609060101010101" pitchFamily="49" charset="-122"/>
              </a:rPr>
              <a:t>距离的演示</a:t>
            </a:r>
            <a:endParaRPr lang="en-US" altLang="zh-CN" sz="20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de-DE" sz="2000" dirty="0">
                <a:solidFill>
                  <a:schemeClr val="tx1"/>
                </a:solidFill>
                <a:latin typeface="+mj-lt"/>
                <a:ea typeface="黑体" panose="02010609060101010101" pitchFamily="49" charset="-122"/>
              </a:rPr>
              <a:t>Peter Norvig</a:t>
            </a:r>
            <a:r>
              <a:rPr lang="zh-CN" altLang="en-US" sz="2000" dirty="0">
                <a:solidFill>
                  <a:schemeClr val="tx1"/>
                </a:solidFill>
                <a:latin typeface="+mj-lt"/>
                <a:ea typeface="黑体" panose="02010609060101010101" pitchFamily="49" charset="-122"/>
              </a:rPr>
              <a:t>的拼写校正工具</a:t>
            </a:r>
            <a:endParaRPr lang="en-US" sz="2200"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122</a:t>
            </a:fld>
            <a:endParaRPr lang="en-US" dirty="0"/>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123</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作业</a:t>
            </a:r>
            <a:endParaRPr lang="en-US" sz="3600"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123</a:t>
            </a:fld>
            <a:endParaRPr lang="en-US" dirty="0"/>
          </a:p>
        </p:txBody>
      </p:sp>
      <p:sp>
        <p:nvSpPr>
          <p:cNvPr id="8" name="文本框 7"/>
          <p:cNvSpPr txBox="1"/>
          <p:nvPr/>
        </p:nvSpPr>
        <p:spPr>
          <a:xfrm>
            <a:off x="1187624" y="2132856"/>
            <a:ext cx="6120680" cy="2677656"/>
          </a:xfrm>
          <a:prstGeom prst="rect">
            <a:avLst/>
          </a:prstGeom>
          <a:noFill/>
        </p:spPr>
        <p:txBody>
          <a:bodyPr wrap="square">
            <a:spAutoFit/>
          </a:bodyPr>
          <a:lstStyle/>
          <a:p>
            <a:r>
              <a:rPr lang="en-US" altLang="zh-CN" dirty="0">
                <a:solidFill>
                  <a:schemeClr val="tx1"/>
                </a:solidFill>
              </a:rPr>
              <a:t>Page 62: 3.7</a:t>
            </a:r>
          </a:p>
          <a:p>
            <a:r>
              <a:rPr lang="en-US" altLang="zh-CN" dirty="0">
                <a:solidFill>
                  <a:schemeClr val="tx1"/>
                </a:solidFill>
              </a:rPr>
              <a:t>Page 62: 3.8</a:t>
            </a:r>
          </a:p>
          <a:p>
            <a:r>
              <a:rPr lang="en-US" altLang="zh-CN" dirty="0">
                <a:solidFill>
                  <a:schemeClr val="tx1"/>
                </a:solidFill>
              </a:rPr>
              <a:t>Page 64: 3.14,3.15</a:t>
            </a:r>
          </a:p>
          <a:p>
            <a:endParaRPr lang="en-US" altLang="zh-CN" dirty="0">
              <a:solidFill>
                <a:schemeClr val="tx1"/>
              </a:solidFill>
            </a:endParaRPr>
          </a:p>
          <a:p>
            <a:pPr marL="0" indent="0" eaLnBrk="1" hangingPunct="1">
              <a:buFont typeface="Wingdings" panose="05000000000000000000" pitchFamily="2" charset="2"/>
              <a:buNone/>
              <a:defRPr/>
            </a:pPr>
            <a:r>
              <a:rPr lang="zh-CN" altLang="en-US" sz="2400" dirty="0">
                <a:solidFill>
                  <a:schemeClr val="tx1"/>
                </a:solidFill>
                <a:ea typeface="宋体" panose="02010600030101010101" pitchFamily="2" charset="-122"/>
              </a:rPr>
              <a:t>注意： 提交作业时， 主题栏</a:t>
            </a:r>
            <a:r>
              <a:rPr lang="zh-CN" altLang="en-US" sz="2400">
                <a:solidFill>
                  <a:schemeClr val="tx1"/>
                </a:solidFill>
                <a:ea typeface="宋体" panose="02010600030101010101" pitchFamily="2" charset="-122"/>
              </a:rPr>
              <a:t>写：“第几次作业“ </a:t>
            </a: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 </a:t>
            </a:r>
            <a:r>
              <a:rPr lang="zh-CN" altLang="en-US" sz="2400" dirty="0">
                <a:solidFill>
                  <a:schemeClr val="tx1"/>
                </a:solidFill>
                <a:ea typeface="宋体" panose="02010600030101010101" pitchFamily="2" charset="-122"/>
              </a:rPr>
              <a:t>姓名 </a:t>
            </a:r>
            <a:r>
              <a:rPr lang="en-US" altLang="zh-CN" sz="2400" dirty="0">
                <a:solidFill>
                  <a:schemeClr val="tx1"/>
                </a:solidFill>
                <a:ea typeface="宋体" panose="02010600030101010101" pitchFamily="2" charset="-122"/>
              </a:rPr>
              <a:t>-</a:t>
            </a:r>
            <a:r>
              <a:rPr lang="zh-CN" altLang="en-US" sz="2400" dirty="0">
                <a:solidFill>
                  <a:schemeClr val="tx1"/>
                </a:solidFill>
                <a:ea typeface="宋体" panose="02010600030101010101" pitchFamily="2" charset="-122"/>
              </a:rPr>
              <a:t> 学号”</a:t>
            </a:r>
            <a:endParaRPr lang="en-US" altLang="zh-CN" sz="2400" dirty="0">
              <a:solidFill>
                <a:schemeClr val="tx1"/>
              </a:solidFill>
              <a:ea typeface="宋体" panose="02010600030101010101" pitchFamily="2" charset="-122"/>
            </a:endParaRPr>
          </a:p>
          <a:p>
            <a:pPr marL="0" indent="0" eaLnBrk="1" hangingPunct="1">
              <a:buFont typeface="Wingdings" panose="05000000000000000000" pitchFamily="2" charset="2"/>
              <a:buNone/>
              <a:defRPr/>
            </a:pPr>
            <a:r>
              <a:rPr lang="en-US" altLang="zh-CN" sz="2400" dirty="0">
                <a:solidFill>
                  <a:schemeClr val="tx1"/>
                </a:solidFill>
                <a:ea typeface="宋体" panose="02010600030101010101" pitchFamily="2" charset="-122"/>
              </a:rPr>
              <a:t>Email</a:t>
            </a:r>
            <a:r>
              <a:rPr lang="zh-CN" altLang="en-US" sz="2400" dirty="0">
                <a:solidFill>
                  <a:schemeClr val="tx1"/>
                </a:solidFill>
                <a:ea typeface="宋体" panose="02010600030101010101" pitchFamily="2" charset="-122"/>
              </a:rPr>
              <a:t>：</a:t>
            </a:r>
            <a:r>
              <a:rPr lang="en-US" altLang="zh-CN" sz="2400" dirty="0">
                <a:solidFill>
                  <a:schemeClr val="tx1"/>
                </a:solidFill>
                <a:ea typeface="宋体" panose="02010600030101010101" pitchFamily="2" charset="-122"/>
              </a:rPr>
              <a:t>2403442917@qq.com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13</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ea typeface="黑体" panose="02010609060101010101" pitchFamily="49" charset="-122"/>
              </a:rPr>
              <a:t>本讲内容</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772816"/>
            <a:ext cx="8572560" cy="4176464"/>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sz="2800" dirty="0">
                <a:solidFill>
                  <a:schemeClr val="tx1"/>
                </a:solidFill>
                <a:latin typeface="Times New Roman" panose="02020603050405020304" pitchFamily="18" charset="0"/>
                <a:ea typeface="+mj-ea"/>
                <a:cs typeface="Times New Roman" panose="02020603050405020304" pitchFamily="18" charset="0"/>
              </a:rPr>
              <a:t>词典的数据结构：访问效率和支持查找的方式</a:t>
            </a:r>
            <a:endParaRPr lang="en-US" altLang="zh-CN" sz="2800"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endParaRPr lang="en-US" altLang="zh-CN" sz="2800" dirty="0">
              <a:solidFill>
                <a:srgbClr val="0070C0"/>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sz="2800" b="1" dirty="0">
                <a:solidFill>
                  <a:schemeClr val="tx1"/>
                </a:solidFill>
                <a:latin typeface="Times New Roman" panose="02020603050405020304" pitchFamily="18" charset="0"/>
                <a:ea typeface="+mj-ea"/>
                <a:cs typeface="Times New Roman" panose="02020603050405020304" pitchFamily="18" charset="0"/>
              </a:rPr>
              <a:t>容错式检索</a:t>
            </a:r>
            <a:r>
              <a:rPr lang="en-US" altLang="zh-CN" sz="2800" dirty="0">
                <a:solidFill>
                  <a:schemeClr val="tx1"/>
                </a:solidFill>
                <a:latin typeface="Times New Roman" panose="02020603050405020304" pitchFamily="18" charset="0"/>
                <a:ea typeface="+mj-ea"/>
                <a:cs typeface="Times New Roman" panose="02020603050405020304" pitchFamily="18" charset="0"/>
              </a:rPr>
              <a:t>(</a:t>
            </a:r>
            <a:r>
              <a:rPr lang="en-US" sz="2800" dirty="0">
                <a:solidFill>
                  <a:schemeClr val="tx1"/>
                </a:solidFill>
                <a:latin typeface="Times New Roman" panose="02020603050405020304" pitchFamily="18" charset="0"/>
                <a:ea typeface="+mj-ea"/>
                <a:cs typeface="Times New Roman" panose="02020603050405020304" pitchFamily="18" charset="0"/>
              </a:rPr>
              <a:t>Tolerant retrieval): </a:t>
            </a:r>
            <a:r>
              <a:rPr lang="zh-CN" altLang="en-US" sz="2800" dirty="0">
                <a:solidFill>
                  <a:schemeClr val="tx1"/>
                </a:solidFill>
                <a:latin typeface="Times New Roman" panose="02020603050405020304" pitchFamily="18" charset="0"/>
                <a:ea typeface="+mj-ea"/>
                <a:cs typeface="Times New Roman" panose="02020603050405020304" pitchFamily="18" charset="0"/>
              </a:rPr>
              <a:t>如果查询词项和文档词项不能精确匹配时如何处理？</a:t>
            </a:r>
            <a:endParaRPr lang="en-US" altLang="zh-CN" sz="2800"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endParaRPr lang="en-US" sz="2800" dirty="0">
              <a:solidFill>
                <a:schemeClr val="tx1"/>
              </a:solidFill>
              <a:latin typeface="Times New Roman" panose="02020603050405020304" pitchFamily="18" charset="0"/>
              <a:ea typeface="+mj-ea"/>
              <a:cs typeface="Times New Roman" panose="02020603050405020304" pitchFamily="18" charset="0"/>
            </a:endParaRPr>
          </a:p>
          <a:p>
            <a:pPr lvl="2">
              <a:spcBef>
                <a:spcPts val="700"/>
              </a:spcBef>
              <a:buClr>
                <a:srgbClr val="336699"/>
              </a:buClr>
              <a:buFont typeface="Wingdings" panose="05000000000000000000" pitchFamily="2" charset="2"/>
              <a:buChar char="§"/>
            </a:pPr>
            <a:r>
              <a:rPr lang="zh-CN" altLang="en-US" sz="2800" b="1" dirty="0">
                <a:solidFill>
                  <a:schemeClr val="tx1"/>
                </a:solidFill>
                <a:latin typeface="Times New Roman" panose="02020603050405020304" pitchFamily="18" charset="0"/>
                <a:ea typeface="+mj-ea"/>
                <a:cs typeface="Times New Roman" panose="02020603050405020304" pitchFamily="18" charset="0"/>
              </a:rPr>
              <a:t>通配查询</a:t>
            </a:r>
            <a:r>
              <a:rPr lang="zh-CN" altLang="en-US" sz="2800" dirty="0">
                <a:solidFill>
                  <a:schemeClr val="tx1"/>
                </a:solidFill>
                <a:latin typeface="Times New Roman" panose="02020603050405020304" pitchFamily="18" charset="0"/>
                <a:ea typeface="+mj-ea"/>
                <a:cs typeface="Times New Roman" panose="02020603050405020304" pitchFamily="18" charset="0"/>
              </a:rPr>
              <a:t>：包含通配符*的查询</a:t>
            </a:r>
            <a:endParaRPr lang="de-DE" sz="2800"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endParaRPr lang="en-US" altLang="zh-CN" sz="2800" dirty="0">
              <a:solidFill>
                <a:schemeClr val="tx1"/>
              </a:solidFill>
              <a:latin typeface="Times New Roman" panose="02020603050405020304" pitchFamily="18" charset="0"/>
              <a:ea typeface="+mj-ea"/>
              <a:cs typeface="Times New Roman" panose="02020603050405020304" pitchFamily="18" charset="0"/>
            </a:endParaRPr>
          </a:p>
          <a:p>
            <a:pPr lvl="2">
              <a:spcBef>
                <a:spcPts val="700"/>
              </a:spcBef>
              <a:buClr>
                <a:srgbClr val="336699"/>
              </a:buClr>
              <a:buFont typeface="Wingdings" panose="05000000000000000000" pitchFamily="2" charset="2"/>
              <a:buChar char="§"/>
            </a:pPr>
            <a:r>
              <a:rPr lang="zh-CN" altLang="en-US" sz="2800" b="1" dirty="0">
                <a:solidFill>
                  <a:schemeClr val="tx1"/>
                </a:solidFill>
                <a:latin typeface="Times New Roman" panose="02020603050405020304" pitchFamily="18" charset="0"/>
                <a:ea typeface="+mj-ea"/>
                <a:cs typeface="Times New Roman" panose="02020603050405020304" pitchFamily="18" charset="0"/>
              </a:rPr>
              <a:t>拼写校正</a:t>
            </a:r>
            <a:r>
              <a:rPr lang="zh-CN" altLang="en-US" sz="2800" dirty="0">
                <a:solidFill>
                  <a:schemeClr val="tx1"/>
                </a:solidFill>
                <a:latin typeface="Times New Roman" panose="02020603050405020304" pitchFamily="18" charset="0"/>
                <a:ea typeface="+mj-ea"/>
                <a:cs typeface="Times New Roman" panose="02020603050405020304" pitchFamily="18" charset="0"/>
              </a:rPr>
              <a:t>：查询中存在错误时的处理</a:t>
            </a:r>
            <a:endParaRPr lang="en-US" sz="2800" dirty="0">
              <a:solidFill>
                <a:schemeClr val="tx1"/>
              </a:solidFill>
              <a:latin typeface="Times New Roman" panose="02020603050405020304" pitchFamily="18" charset="0"/>
              <a:ea typeface="+mj-ea"/>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13</a:t>
            </a:fld>
            <a:endParaRPr lang="en-US"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t>14</a:t>
            </a:fld>
            <a:endParaRPr lang="en-US"/>
          </a:p>
        </p:txBody>
      </p:sp>
      <p:sp>
        <p:nvSpPr>
          <p:cNvPr id="7" name="文本占位符 6"/>
          <p:cNvSpPr>
            <a:spLocks noGrp="1"/>
          </p:cNvSpPr>
          <p:nvPr>
            <p:ph type="body" sz="quarter" idx="13"/>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t>词典</a:t>
            </a:r>
            <a:endParaRPr lang="en-US" altLang="zh-CN" dirty="0"/>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拼写校正</a:t>
            </a:r>
            <a:endParaRPr lang="en-US" altLang="zh-CN" dirty="0">
              <a:solidFill>
                <a:schemeClr val="accent1">
                  <a:lumMod val="20000"/>
                  <a:lumOff val="80000"/>
                </a:schemeClr>
              </a:solidFill>
            </a:endParaRPr>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ECF78F84-79A5-4474-A672-F855D64FC2A3}" type="slidenum">
              <a:rPr lang="en-US" altLang="zh-CN" sz="1200">
                <a:solidFill>
                  <a:srgbClr val="898989"/>
                </a:solidFill>
                <a:latin typeface="Calibri" panose="020F0502020204030204" pitchFamily="34" charset="0"/>
                <a:ea typeface="黑体" panose="02010609060101010101" pitchFamily="49" charset="-122"/>
              </a:rPr>
              <a:t>15</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572500" cy="1403350"/>
          </a:xfrm>
          <a:prstGeom prst="rect">
            <a:avLst/>
          </a:prstGeom>
          <a:noFill/>
          <a:ln w="9525">
            <a:noFill/>
            <a:round/>
          </a:ln>
        </p:spPr>
        <p:txBody>
          <a:bodyPr anchor="b"/>
          <a:lstStyle/>
          <a:p>
            <a:pPr>
              <a:defRPr/>
            </a:pPr>
            <a:r>
              <a:rPr lang="zh-CN" altLang="en-US" sz="3600" dirty="0">
                <a:solidFill>
                  <a:schemeClr val="tx1"/>
                </a:solidFill>
                <a:latin typeface="+mj-lt"/>
                <a:ea typeface="黑体" panose="02010609060101010101" pitchFamily="49" charset="-122"/>
              </a:rPr>
              <a:t>倒排索引</a:t>
            </a:r>
            <a:r>
              <a:rPr lang="zh-CN" altLang="en-US" sz="3600" dirty="0">
                <a:latin typeface="+mj-lt"/>
                <a:ea typeface="黑体" panose="02010609060101010101" pitchFamily="49" charset="-122"/>
              </a:rPr>
              <a:t>索引</a:t>
            </a:r>
            <a:endParaRPr lang="en-US" sz="3600" dirty="0">
              <a:latin typeface="+mj-lt"/>
              <a:ea typeface="黑体" panose="02010609060101010101" pitchFamily="49" charset="-122"/>
            </a:endParaRPr>
          </a:p>
        </p:txBody>
      </p:sp>
      <p:sp>
        <p:nvSpPr>
          <p:cNvPr id="84996" name="Text Box 3"/>
          <p:cNvSpPr txBox="1">
            <a:spLocks noChangeArrowheads="1"/>
          </p:cNvSpPr>
          <p:nvPr/>
        </p:nvSpPr>
        <p:spPr bwMode="auto">
          <a:xfrm>
            <a:off x="71438" y="1928813"/>
            <a:ext cx="8429625" cy="571500"/>
          </a:xfrm>
          <a:prstGeom prst="rect">
            <a:avLst/>
          </a:prstGeom>
          <a:noFill/>
          <a:ln w="9525">
            <a:noFill/>
            <a:round/>
          </a:ln>
        </p:spPr>
        <p:txBody>
          <a:bodyPr/>
          <a:lstStyle/>
          <a:p>
            <a:pPr lvl="1">
              <a:spcBef>
                <a:spcPts val="700"/>
              </a:spcBef>
              <a:buClr>
                <a:srgbClr val="336699"/>
              </a:buClr>
              <a:defRPr/>
            </a:pPr>
            <a:r>
              <a:rPr lang="zh-CN" altLang="en-US" dirty="0">
                <a:latin typeface="+mj-lt"/>
                <a:ea typeface="黑体" panose="02010609060101010101" pitchFamily="49" charset="-122"/>
              </a:rPr>
              <a:t>对每个词项</a:t>
            </a:r>
            <a:r>
              <a:rPr lang="en-US" i="1" dirty="0">
                <a:latin typeface="+mj-lt"/>
                <a:ea typeface="黑体" panose="02010609060101010101" pitchFamily="49" charset="-122"/>
              </a:rPr>
              <a:t>t</a:t>
            </a:r>
            <a:r>
              <a:rPr lang="en-US" dirty="0">
                <a:latin typeface="+mj-lt"/>
                <a:ea typeface="黑体" panose="02010609060101010101" pitchFamily="49" charset="-122"/>
              </a:rPr>
              <a:t>, </a:t>
            </a:r>
            <a:r>
              <a:rPr lang="zh-CN" altLang="en-US" dirty="0">
                <a:latin typeface="+mj-lt"/>
                <a:ea typeface="黑体" panose="02010609060101010101" pitchFamily="49" charset="-122"/>
              </a:rPr>
              <a:t>保存所有包含</a:t>
            </a:r>
            <a:r>
              <a:rPr lang="en-US" altLang="zh-CN" i="1" dirty="0">
                <a:ea typeface="黑体" panose="02010609060101010101" pitchFamily="49" charset="-122"/>
              </a:rPr>
              <a:t>t</a:t>
            </a:r>
            <a:r>
              <a:rPr lang="zh-CN" altLang="en-US" dirty="0">
                <a:ea typeface="黑体" panose="02010609060101010101" pitchFamily="49" charset="-122"/>
              </a:rPr>
              <a:t>的</a:t>
            </a:r>
            <a:r>
              <a:rPr lang="en-US" dirty="0">
                <a:latin typeface="+mj-lt"/>
                <a:ea typeface="黑体" panose="02010609060101010101" pitchFamily="49" charset="-122"/>
              </a:rPr>
              <a:t> </a:t>
            </a:r>
            <a:r>
              <a:rPr lang="zh-CN" altLang="en-US" dirty="0">
                <a:latin typeface="+mj-lt"/>
                <a:ea typeface="黑体" panose="02010609060101010101" pitchFamily="49" charset="-122"/>
              </a:rPr>
              <a:t>文档列表</a:t>
            </a:r>
            <a:endParaRPr lang="en-US" dirty="0">
              <a:latin typeface="+mj-lt"/>
              <a:ea typeface="黑体" panose="02010609060101010101" pitchFamily="49" charset="-122"/>
            </a:endParaRPr>
          </a:p>
        </p:txBody>
      </p:sp>
      <p:sp>
        <p:nvSpPr>
          <p:cNvPr id="1331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13318" name="Slide Number Placeholder 6"/>
          <p:cNvSpPr>
            <a:spLocks noGrp="1"/>
          </p:cNvSpPr>
          <p:nvPr>
            <p:ph type="sldNum" sz="quarter" idx="12"/>
          </p:nvPr>
        </p:nvSpPr>
        <p:spPr/>
        <p:txBody>
          <a:bodyPr/>
          <a:lstStyle/>
          <a:p>
            <a:fld id="{9D89A260-4BC5-43FA-8D50-251A3A6D0672}" type="slidenum">
              <a:rPr lang="en-US" altLang="zh-CN" smtClean="0"/>
              <a:t>15</a:t>
            </a:fld>
            <a:endParaRPr lang="en-US" altLang="zh-CN"/>
          </a:p>
        </p:txBody>
      </p:sp>
      <p:pic>
        <p:nvPicPr>
          <p:cNvPr id="13319" name="Picture 8" descr="117.png"/>
          <p:cNvPicPr>
            <a:picLocks noChangeAspect="1"/>
          </p:cNvPicPr>
          <p:nvPr/>
        </p:nvPicPr>
        <p:blipFill>
          <a:blip r:embed="rId3" cstate="print"/>
          <a:srcRect/>
          <a:stretch>
            <a:fillRect/>
          </a:stretch>
        </p:blipFill>
        <p:spPr bwMode="auto">
          <a:xfrm>
            <a:off x="455613" y="2428875"/>
            <a:ext cx="8402637" cy="3330575"/>
          </a:xfrm>
          <a:prstGeom prst="rect">
            <a:avLst/>
          </a:prstGeom>
          <a:noFill/>
          <a:ln w="9525">
            <a:noFill/>
            <a:miter lim="800000"/>
            <a:headEnd/>
            <a:tailEnd/>
          </a:ln>
        </p:spPr>
      </p:pic>
      <p:sp>
        <p:nvSpPr>
          <p:cNvPr id="10" name="Rectangle 9"/>
          <p:cNvSpPr/>
          <p:nvPr/>
        </p:nvSpPr>
        <p:spPr>
          <a:xfrm>
            <a:off x="642938" y="5786439"/>
            <a:ext cx="7967662" cy="954107"/>
          </a:xfrm>
          <a:prstGeom prst="rect">
            <a:avLst/>
          </a:prstGeom>
        </p:spPr>
        <p:txBody>
          <a:bodyPr wrap="square">
            <a:spAutoFit/>
          </a:bodyPr>
          <a:lstStyle/>
          <a:p>
            <a:pPr>
              <a:defRPr/>
            </a:pPr>
            <a:r>
              <a:rPr lang="zh-CN" altLang="en-US" sz="2800" dirty="0">
                <a:solidFill>
                  <a:schemeClr val="tx1"/>
                </a:solidFill>
                <a:latin typeface="+mj-lt"/>
                <a:ea typeface="黑体" panose="02010609060101010101" pitchFamily="49" charset="-122"/>
              </a:rPr>
              <a:t>词典</a:t>
            </a:r>
            <a:r>
              <a:rPr lang="en-US" altLang="zh-CN" sz="2800" dirty="0">
                <a:solidFill>
                  <a:schemeClr val="tx1"/>
                </a:solidFill>
                <a:latin typeface="+mj-lt"/>
                <a:ea typeface="黑体" panose="02010609060101010101" pitchFamily="49" charset="-122"/>
              </a:rPr>
              <a:t>(dictionary)                      </a:t>
            </a:r>
            <a:r>
              <a:rPr lang="zh-CN" altLang="en-US" sz="2800" dirty="0">
                <a:solidFill>
                  <a:schemeClr val="tx1"/>
                </a:solidFill>
                <a:latin typeface="+mj-lt"/>
                <a:ea typeface="黑体" panose="02010609060101010101" pitchFamily="49" charset="-122"/>
              </a:rPr>
              <a:t>倒排记录表</a:t>
            </a:r>
            <a:r>
              <a:rPr lang="en-US" altLang="zh-CN" sz="2800" dirty="0">
                <a:solidFill>
                  <a:schemeClr val="tx1"/>
                </a:solidFill>
                <a:latin typeface="+mj-lt"/>
                <a:ea typeface="黑体" panose="02010609060101010101" pitchFamily="49" charset="-122"/>
              </a:rPr>
              <a:t>(posting list)</a:t>
            </a:r>
            <a:r>
              <a:rPr lang="zh-CN" altLang="en-US" sz="2800" dirty="0">
                <a:latin typeface="+mj-lt"/>
                <a:ea typeface="黑体" panose="02010609060101010101" pitchFamily="49" charset="-122"/>
              </a:rPr>
              <a:t>词典</a:t>
            </a:r>
            <a:r>
              <a:rPr lang="en-US" altLang="zh-CN" sz="2800" dirty="0">
                <a:latin typeface="+mj-lt"/>
                <a:ea typeface="黑体" panose="02010609060101010101" pitchFamily="49" charset="-122"/>
              </a:rPr>
              <a:t>(dictionary)            </a:t>
            </a:r>
            <a:r>
              <a:rPr lang="zh-CN" altLang="en-US" sz="2800" dirty="0">
                <a:latin typeface="+mj-lt"/>
                <a:ea typeface="黑体" panose="02010609060101010101" pitchFamily="49" charset="-122"/>
              </a:rPr>
              <a:t>倒排记录表</a:t>
            </a:r>
            <a:r>
              <a:rPr lang="en-US" altLang="zh-CN" sz="2800" dirty="0">
                <a:latin typeface="+mj-lt"/>
                <a:ea typeface="黑体" panose="02010609060101010101" pitchFamily="49" charset="-122"/>
              </a:rPr>
              <a:t>(</a:t>
            </a:r>
            <a:r>
              <a:rPr lang="en-US" sz="2800" dirty="0">
                <a:latin typeface="+mj-lt"/>
                <a:ea typeface="黑体" panose="02010609060101010101" pitchFamily="49" charset="-122"/>
              </a:rPr>
              <a:t> postings) </a:t>
            </a:r>
            <a:endParaRPr lang="de-DE" sz="2800" dirty="0">
              <a:latin typeface="+mj-lt"/>
              <a:ea typeface="黑体" panose="02010609060101010101" pitchFamily="49" charset="-122"/>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14FC0915-CE21-4E72-A8D8-941CD2236FC2}" type="slidenum">
              <a:rPr lang="en-US" altLang="zh-CN" sz="1200">
                <a:solidFill>
                  <a:srgbClr val="898989"/>
                </a:solidFill>
                <a:latin typeface="Calibri" panose="020F0502020204030204" pitchFamily="34" charset="0"/>
                <a:ea typeface="黑体" panose="02010609060101010101" pitchFamily="49" charset="-122"/>
              </a:rPr>
              <a:t>16</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zh-CN" altLang="de-DE" sz="3600" dirty="0">
                <a:solidFill>
                  <a:schemeClr val="tx1"/>
                </a:solidFill>
                <a:latin typeface="Calibri" panose="020F0502020204030204" pitchFamily="34" charset="0"/>
                <a:ea typeface="黑体" panose="02010609060101010101" pitchFamily="49" charset="-122"/>
              </a:rPr>
              <a:t>词典</a:t>
            </a:r>
            <a:endParaRPr lang="zh-CN" altLang="en-US" sz="3600" dirty="0">
              <a:solidFill>
                <a:schemeClr val="tx1"/>
              </a:solidFill>
              <a:latin typeface="Calibri" panose="020F0502020204030204" pitchFamily="34" charset="0"/>
              <a:ea typeface="黑体" panose="02010609060101010101" pitchFamily="49" charset="-122"/>
            </a:endParaRPr>
          </a:p>
        </p:txBody>
      </p:sp>
      <p:sp>
        <p:nvSpPr>
          <p:cNvPr id="84996" name="Text Box 3"/>
          <p:cNvSpPr txBox="1">
            <a:spLocks noChangeArrowheads="1"/>
          </p:cNvSpPr>
          <p:nvPr/>
        </p:nvSpPr>
        <p:spPr bwMode="auto">
          <a:xfrm>
            <a:off x="85725" y="2500630"/>
            <a:ext cx="8701405" cy="4322445"/>
          </a:xfrm>
          <a:prstGeom prst="rect">
            <a:avLst/>
          </a:prstGeom>
          <a:noFill/>
          <a:ln w="9525">
            <a:noFill/>
            <a:round/>
          </a:ln>
        </p:spPr>
        <p:txBody>
          <a:bodyPr/>
          <a:lstStyle/>
          <a:p>
            <a:pPr marL="914400" lvl="1" indent="-457200">
              <a:spcBef>
                <a:spcPts val="700"/>
              </a:spcBef>
              <a:buClr>
                <a:srgbClr val="336699"/>
              </a:buClr>
              <a:buFont typeface="Wingdings" panose="05000000000000000000" charset="0"/>
              <a:buChar char="l"/>
            </a:pPr>
            <a:r>
              <a:rPr lang="zh-CN" altLang="de-DE" sz="2800" dirty="0">
                <a:solidFill>
                  <a:srgbClr val="0070C0"/>
                </a:solidFill>
                <a:latin typeface="Calibri" panose="020F0502020204030204" pitchFamily="34" charset="0"/>
                <a:ea typeface="黑体" panose="02010609060101010101" pitchFamily="49" charset="-122"/>
              </a:rPr>
              <a:t>词典</a:t>
            </a:r>
            <a:r>
              <a:rPr lang="en-US" altLang="zh-CN" sz="2800" dirty="0">
                <a:solidFill>
                  <a:srgbClr val="0070C0"/>
                </a:solidFill>
                <a:latin typeface="Calibri" panose="020F0502020204030204" pitchFamily="34" charset="0"/>
                <a:ea typeface="黑体" panose="02010609060101010101" pitchFamily="49" charset="-122"/>
                <a:sym typeface="+mn-ea"/>
              </a:rPr>
              <a:t>(Dictionary)</a:t>
            </a:r>
            <a:r>
              <a:rPr lang="zh-CN" altLang="en-US" sz="2800" dirty="0">
                <a:solidFill>
                  <a:schemeClr val="tx1"/>
                </a:solidFill>
                <a:latin typeface="Calibri" panose="020F0502020204030204" pitchFamily="34" charset="0"/>
                <a:ea typeface="黑体" panose="02010609060101010101" pitchFamily="49" charset="-122"/>
              </a:rPr>
              <a:t>是指存储</a:t>
            </a:r>
            <a:r>
              <a:rPr lang="zh-CN" altLang="en-US" sz="2800" dirty="0">
                <a:solidFill>
                  <a:srgbClr val="FF0000"/>
                </a:solidFill>
                <a:latin typeface="Calibri" panose="020F0502020204030204" pitchFamily="34" charset="0"/>
                <a:ea typeface="黑体" panose="02010609060101010101" pitchFamily="49" charset="-122"/>
              </a:rPr>
              <a:t>词项词汇表</a:t>
            </a:r>
            <a:r>
              <a:rPr lang="zh-CN" altLang="en-US" sz="2800" dirty="0">
                <a:solidFill>
                  <a:schemeClr val="tx1"/>
                </a:solidFill>
                <a:latin typeface="Calibri" panose="020F0502020204030204" pitchFamily="34" charset="0"/>
                <a:ea typeface="黑体" panose="02010609060101010101" pitchFamily="49" charset="-122"/>
              </a:rPr>
              <a:t>的</a:t>
            </a:r>
            <a:r>
              <a:rPr lang="zh-CN" altLang="en-US" sz="2800" dirty="0">
                <a:solidFill>
                  <a:srgbClr val="FF0000"/>
                </a:solidFill>
                <a:latin typeface="Calibri" panose="020F0502020204030204" pitchFamily="34" charset="0"/>
                <a:ea typeface="黑体" panose="02010609060101010101" pitchFamily="49" charset="-122"/>
              </a:rPr>
              <a:t>数据结构</a:t>
            </a:r>
          </a:p>
          <a:p>
            <a:pPr lvl="4">
              <a:spcBef>
                <a:spcPts val="700"/>
              </a:spcBef>
              <a:buClr>
                <a:srgbClr val="336699"/>
              </a:buClr>
              <a:buFont typeface="Wingdings" panose="05000000000000000000" pitchFamily="2" charset="2"/>
              <a:buChar char="§"/>
            </a:pPr>
            <a:r>
              <a:rPr lang="en-US" altLang="zh-CN" sz="2800" dirty="0">
                <a:solidFill>
                  <a:schemeClr val="tx1"/>
                </a:solidFill>
                <a:latin typeface="Calibri" panose="020F0502020204030204" pitchFamily="34" charset="0"/>
                <a:ea typeface="黑体" panose="02010609060101010101" pitchFamily="49" charset="-122"/>
                <a:sym typeface="+mn-ea"/>
              </a:rPr>
              <a:t> </a:t>
            </a:r>
            <a:r>
              <a:rPr lang="zh-CN" altLang="en-US" sz="2800" dirty="0">
                <a:solidFill>
                  <a:schemeClr val="tx1"/>
                </a:solidFill>
                <a:latin typeface="Calibri" panose="020F0502020204030204" pitchFamily="34" charset="0"/>
                <a:ea typeface="黑体" panose="02010609060101010101" pitchFamily="49" charset="-122"/>
                <a:sym typeface="+mn-ea"/>
              </a:rPr>
              <a:t>哈希表方式</a:t>
            </a:r>
            <a:endParaRPr lang="zh-CN" altLang="en-US" sz="2800" dirty="0">
              <a:solidFill>
                <a:schemeClr val="tx1"/>
              </a:solidFill>
              <a:latin typeface="Calibri" panose="020F0502020204030204" pitchFamily="34" charset="0"/>
              <a:ea typeface="黑体" panose="02010609060101010101" pitchFamily="49" charset="-122"/>
            </a:endParaRPr>
          </a:p>
          <a:p>
            <a:pPr lvl="4">
              <a:spcBef>
                <a:spcPts val="700"/>
              </a:spcBef>
              <a:buClr>
                <a:srgbClr val="336699"/>
              </a:buClr>
              <a:buFont typeface="Wingdings" panose="05000000000000000000" pitchFamily="2" charset="2"/>
              <a:buChar char="§"/>
            </a:pPr>
            <a:r>
              <a:rPr lang="zh-CN" altLang="en-US" sz="2800" dirty="0">
                <a:solidFill>
                  <a:schemeClr val="tx1"/>
                </a:solidFill>
                <a:latin typeface="Calibri" panose="020F0502020204030204" pitchFamily="34" charset="0"/>
                <a:ea typeface="黑体" panose="02010609060101010101" pitchFamily="49" charset="-122"/>
                <a:sym typeface="+mn-ea"/>
              </a:rPr>
              <a:t>搜索树方式</a:t>
            </a:r>
          </a:p>
          <a:p>
            <a:pPr lvl="6">
              <a:spcBef>
                <a:spcPts val="700"/>
              </a:spcBef>
              <a:buClr>
                <a:srgbClr val="336699"/>
              </a:buClr>
              <a:buFont typeface="Wingdings" panose="05000000000000000000" pitchFamily="2" charset="2"/>
              <a:buChar char="§"/>
            </a:pPr>
            <a:r>
              <a:rPr lang="zh-CN" altLang="en-US" sz="2800" dirty="0">
                <a:solidFill>
                  <a:schemeClr val="tx1"/>
                </a:solidFill>
                <a:latin typeface="Calibri" panose="020F0502020204030204" pitchFamily="34" charset="0"/>
                <a:ea typeface="黑体" panose="02010609060101010101" pitchFamily="49" charset="-122"/>
                <a:sym typeface="+mn-ea"/>
              </a:rPr>
              <a:t>二叉树</a:t>
            </a:r>
          </a:p>
          <a:p>
            <a:pPr lvl="6">
              <a:spcBef>
                <a:spcPts val="700"/>
              </a:spcBef>
              <a:buClr>
                <a:srgbClr val="336699"/>
              </a:buClr>
              <a:buFont typeface="Wingdings" panose="05000000000000000000" pitchFamily="2" charset="2"/>
              <a:buChar char="§"/>
            </a:pPr>
            <a:r>
              <a:rPr lang="en-US" altLang="zh-CN" sz="2800" dirty="0">
                <a:solidFill>
                  <a:schemeClr val="tx1"/>
                </a:solidFill>
                <a:latin typeface="Calibri" panose="020F0502020204030204" pitchFamily="34" charset="0"/>
                <a:ea typeface="黑体" panose="02010609060101010101" pitchFamily="49" charset="-122"/>
                <a:sym typeface="+mn-ea"/>
              </a:rPr>
              <a:t>B -tree </a:t>
            </a:r>
            <a:endParaRPr lang="zh-CN" altLang="en-US" sz="2800" dirty="0">
              <a:solidFill>
                <a:srgbClr val="FF0000"/>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endParaRPr lang="zh-CN" altLang="de-DE" sz="2800" dirty="0">
              <a:solidFill>
                <a:srgbClr val="0070C0"/>
              </a:solidFill>
              <a:latin typeface="Calibri" panose="020F0502020204030204" pitchFamily="34" charset="0"/>
              <a:ea typeface="黑体" panose="02010609060101010101" pitchFamily="49" charset="-122"/>
            </a:endParaRPr>
          </a:p>
          <a:p>
            <a:pPr marL="914400" lvl="1" indent="-457200">
              <a:spcBef>
                <a:spcPts val="700"/>
              </a:spcBef>
              <a:buClr>
                <a:srgbClr val="336699"/>
              </a:buClr>
              <a:buFont typeface="Wingdings" panose="05000000000000000000" charset="0"/>
              <a:buChar char="l"/>
            </a:pPr>
            <a:r>
              <a:rPr lang="zh-CN" altLang="de-DE" sz="2800" dirty="0">
                <a:solidFill>
                  <a:srgbClr val="0070C0"/>
                </a:solidFill>
                <a:latin typeface="Calibri" panose="020F0502020204030204" pitchFamily="34" charset="0"/>
                <a:ea typeface="黑体" panose="02010609060101010101" pitchFamily="49" charset="-122"/>
              </a:rPr>
              <a:t>词项词汇表</a:t>
            </a:r>
            <a:r>
              <a:rPr lang="en-US" altLang="zh-CN" sz="2800" dirty="0">
                <a:solidFill>
                  <a:srgbClr val="0070C0"/>
                </a:solidFill>
                <a:latin typeface="Calibri" panose="020F0502020204030204" pitchFamily="34" charset="0"/>
                <a:ea typeface="黑体" panose="02010609060101010101" pitchFamily="49" charset="-122"/>
              </a:rPr>
              <a:t>(</a:t>
            </a:r>
            <a:r>
              <a:rPr lang="de-DE" altLang="zh-CN" sz="2800" dirty="0">
                <a:solidFill>
                  <a:srgbClr val="0070C0"/>
                </a:solidFill>
                <a:latin typeface="Calibri" panose="020F0502020204030204" pitchFamily="34" charset="0"/>
                <a:ea typeface="黑体" panose="02010609060101010101" pitchFamily="49" charset="-122"/>
              </a:rPr>
              <a:t>Term vocabulary)</a:t>
            </a:r>
            <a:r>
              <a:rPr lang="de-DE" altLang="zh-CN" sz="2800" dirty="0">
                <a:solidFill>
                  <a:schemeClr val="tx1"/>
                </a:solidFill>
                <a:latin typeface="Calibri" panose="020F0502020204030204" pitchFamily="34" charset="0"/>
                <a:ea typeface="黑体" panose="02010609060101010101" pitchFamily="49" charset="-122"/>
              </a:rPr>
              <a:t>: </a:t>
            </a:r>
            <a:r>
              <a:rPr lang="zh-CN" altLang="de-DE" sz="2800" dirty="0">
                <a:solidFill>
                  <a:schemeClr val="tx1"/>
                </a:solidFill>
                <a:latin typeface="Calibri" panose="020F0502020204030204" pitchFamily="34" charset="0"/>
                <a:ea typeface="黑体" panose="02010609060101010101" pitchFamily="49" charset="-122"/>
              </a:rPr>
              <a:t>指的是具体数据</a:t>
            </a:r>
            <a:endParaRPr lang="de-DE" altLang="zh-CN" sz="2800" dirty="0">
              <a:solidFill>
                <a:srgbClr val="0070C0"/>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endParaRPr lang="zh-CN" altLang="en-US" sz="2800" dirty="0">
              <a:solidFill>
                <a:srgbClr val="0070C0"/>
              </a:solidFill>
              <a:latin typeface="Calibri" panose="020F0502020204030204" pitchFamily="34" charset="0"/>
              <a:ea typeface="黑体" panose="02010609060101010101" pitchFamily="49" charset="-122"/>
            </a:endParaRPr>
          </a:p>
          <a:p>
            <a:pPr marL="914400" lvl="2" indent="0">
              <a:spcBef>
                <a:spcPts val="700"/>
              </a:spcBef>
              <a:buClr>
                <a:srgbClr val="336699"/>
              </a:buClr>
              <a:buFont typeface="Wingdings" panose="05000000000000000000" pitchFamily="2" charset="2"/>
              <a:buNone/>
            </a:pPr>
            <a:r>
              <a:rPr lang="en-US" altLang="zh-CN" sz="2800" dirty="0">
                <a:solidFill>
                  <a:schemeClr val="tx1"/>
                </a:solidFill>
                <a:latin typeface="Calibri" panose="020F0502020204030204" pitchFamily="34" charset="0"/>
                <a:ea typeface="黑体" panose="02010609060101010101" pitchFamily="49" charset="-122"/>
              </a:rPr>
              <a:t> </a:t>
            </a:r>
          </a:p>
        </p:txBody>
      </p:sp>
      <p:sp>
        <p:nvSpPr>
          <p:cNvPr id="52228"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1D1A4B58-FFA8-4945-BE5F-783CD951CDC6}" type="slidenum">
              <a:rPr lang="en-US" altLang="zh-CN" smtClean="0"/>
              <a:t>16</a:t>
            </a:fld>
            <a:endParaRPr lang="en-US" altLang="zh-CN"/>
          </a:p>
        </p:txBody>
      </p:sp>
      <p:sp>
        <p:nvSpPr>
          <p:cNvPr id="2" name="矩形 1"/>
          <p:cNvSpPr/>
          <p:nvPr/>
        </p:nvSpPr>
        <p:spPr>
          <a:xfrm>
            <a:off x="683568" y="1446959"/>
            <a:ext cx="8096604" cy="829945"/>
          </a:xfrm>
          <a:prstGeom prst="rect">
            <a:avLst/>
          </a:prstGeom>
        </p:spPr>
        <p:txBody>
          <a:bodyPr wrap="square">
            <a:spAutoFit/>
          </a:bodyPr>
          <a:lstStyle/>
          <a:p>
            <a:r>
              <a:rPr lang="zh-CN" altLang="en-US" dirty="0">
                <a:solidFill>
                  <a:schemeClr val="tx1"/>
                </a:solidFill>
                <a:latin typeface="+mj-ea"/>
                <a:ea typeface="+mj-ea"/>
              </a:rPr>
              <a:t>给定倒排索引及查询， 那么先要确定每个查询</a:t>
            </a:r>
            <a:r>
              <a:rPr lang="zh-CN" altLang="en-US" b="1" dirty="0">
                <a:solidFill>
                  <a:schemeClr val="tx1"/>
                </a:solidFill>
                <a:latin typeface="+mj-ea"/>
                <a:ea typeface="+mj-ea"/>
              </a:rPr>
              <a:t>词项是否在</a:t>
            </a:r>
            <a:endParaRPr lang="en-US" altLang="zh-CN" b="1" dirty="0">
              <a:solidFill>
                <a:schemeClr val="tx1"/>
              </a:solidFill>
              <a:latin typeface="+mj-ea"/>
              <a:ea typeface="+mj-ea"/>
            </a:endParaRPr>
          </a:p>
          <a:p>
            <a:r>
              <a:rPr lang="zh-CN" altLang="en-US" b="1" dirty="0">
                <a:solidFill>
                  <a:schemeClr val="tx1"/>
                </a:solidFill>
                <a:latin typeface="+mj-ea"/>
                <a:ea typeface="+mj-ea"/>
              </a:rPr>
              <a:t>词项词汇表</a:t>
            </a:r>
            <a:r>
              <a:rPr lang="zh-CN" altLang="en-US" dirty="0">
                <a:solidFill>
                  <a:schemeClr val="tx1"/>
                </a:solidFill>
                <a:latin typeface="+mj-ea"/>
                <a:ea typeface="+mj-ea"/>
              </a:rPr>
              <a:t>，如果在，则返回该词项的倒排记录表的指针。</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996">
                                            <p:txEl>
                                              <p:pRg st="3" end="3"/>
                                            </p:txEl>
                                          </p:spTgt>
                                        </p:tgtEl>
                                        <p:attrNameLst>
                                          <p:attrName>style.visibility</p:attrName>
                                        </p:attrNameLst>
                                      </p:cBhvr>
                                      <p:to>
                                        <p:strVal val="visible"/>
                                      </p:to>
                                    </p:set>
                                    <p:anim calcmode="lin" valueType="num">
                                      <p:cBhvr additive="base">
                                        <p:cTn id="7" dur="500" fill="hold"/>
                                        <p:tgtEl>
                                          <p:spTgt spid="8499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4996">
                                            <p:txEl>
                                              <p:pRg st="4" end="4"/>
                                            </p:txEl>
                                          </p:spTgt>
                                        </p:tgtEl>
                                        <p:attrNameLst>
                                          <p:attrName>style.visibility</p:attrName>
                                        </p:attrNameLst>
                                      </p:cBhvr>
                                      <p:to>
                                        <p:strVal val="visible"/>
                                      </p:to>
                                    </p:set>
                                    <p:anim calcmode="lin" valueType="num">
                                      <p:cBhvr additive="base">
                                        <p:cTn id="11" dur="500" fill="hold"/>
                                        <p:tgtEl>
                                          <p:spTgt spid="8499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499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CDB0D89A-2082-4C7D-A5F1-D6E7E4E5D7EA}" type="slidenum">
              <a:rPr lang="en-US" altLang="zh-CN" sz="1200">
                <a:solidFill>
                  <a:srgbClr val="898989"/>
                </a:solidFill>
                <a:latin typeface="Calibri" panose="020F0502020204030204" pitchFamily="34" charset="0"/>
                <a:ea typeface="黑体" panose="02010609060101010101" pitchFamily="49" charset="-122"/>
              </a:rPr>
              <a:t>17</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zh-CN" altLang="en-US" sz="3600" dirty="0">
                <a:solidFill>
                  <a:schemeClr val="tx1"/>
                </a:solidFill>
                <a:latin typeface="Calibri" panose="020F0502020204030204" pitchFamily="34" charset="0"/>
                <a:ea typeface="黑体" panose="02010609060101010101" pitchFamily="49" charset="-122"/>
              </a:rPr>
              <a:t>采用定长数组的词典结构</a:t>
            </a:r>
            <a:endParaRPr lang="en-US" altLang="zh-CN" sz="3600" dirty="0">
              <a:solidFill>
                <a:schemeClr val="tx1"/>
              </a:solidFill>
              <a:latin typeface="Calibri" panose="020F0502020204030204" pitchFamily="34" charset="0"/>
              <a:ea typeface="黑体" panose="02010609060101010101" pitchFamily="49" charset="-122"/>
            </a:endParaRPr>
          </a:p>
        </p:txBody>
      </p:sp>
      <p:sp>
        <p:nvSpPr>
          <p:cNvPr id="84996" name="Text Box 3"/>
          <p:cNvSpPr txBox="1">
            <a:spLocks noChangeArrowheads="1"/>
          </p:cNvSpPr>
          <p:nvPr/>
        </p:nvSpPr>
        <p:spPr bwMode="auto">
          <a:xfrm>
            <a:off x="214313" y="2286000"/>
            <a:ext cx="8572500" cy="395128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sz="2800" dirty="0">
                <a:solidFill>
                  <a:schemeClr val="tx1"/>
                </a:solidFill>
                <a:latin typeface="Calibri" panose="020F0502020204030204" pitchFamily="34" charset="0"/>
                <a:ea typeface="黑体" panose="02010609060101010101" pitchFamily="49" charset="-122"/>
              </a:rPr>
              <a:t>对每个词项，需要存储</a:t>
            </a:r>
            <a:r>
              <a:rPr lang="en-US" altLang="zh-CN" sz="2800" dirty="0">
                <a:solidFill>
                  <a:schemeClr val="tx1"/>
                </a:solidFill>
                <a:latin typeface="Calibri" panose="020F0502020204030204" pitchFamily="34" charset="0"/>
                <a:ea typeface="黑体" panose="02010609060101010101" pitchFamily="49" charset="-122"/>
              </a:rPr>
              <a:t>:</a:t>
            </a:r>
          </a:p>
          <a:p>
            <a:pPr lvl="2">
              <a:spcBef>
                <a:spcPts val="700"/>
              </a:spcBef>
              <a:buClr>
                <a:srgbClr val="336699"/>
              </a:buClr>
              <a:buFont typeface="Wingdings" panose="05000000000000000000" pitchFamily="2" charset="2"/>
              <a:buChar char="§"/>
            </a:pPr>
            <a:r>
              <a:rPr lang="zh-CN" altLang="de-DE" sz="2600" dirty="0">
                <a:solidFill>
                  <a:schemeClr val="tx1"/>
                </a:solidFill>
                <a:latin typeface="Calibri" panose="020F0502020204030204" pitchFamily="34" charset="0"/>
                <a:ea typeface="黑体" panose="02010609060101010101" pitchFamily="49" charset="-122"/>
              </a:rPr>
              <a:t>文档频率</a:t>
            </a:r>
            <a:r>
              <a:rPr lang="en-US" altLang="zh-CN" sz="2600" dirty="0">
                <a:solidFill>
                  <a:schemeClr val="tx1"/>
                </a:solidFill>
                <a:latin typeface="Calibri" panose="020F0502020204030204" pitchFamily="34" charset="0"/>
                <a:ea typeface="黑体" panose="02010609060101010101" pitchFamily="49" charset="-122"/>
              </a:rPr>
              <a:t> - </a:t>
            </a:r>
            <a:r>
              <a:rPr lang="zh-CN" altLang="en-US" dirty="0">
                <a:solidFill>
                  <a:schemeClr val="tx1"/>
                </a:solidFill>
                <a:latin typeface="Calibri" panose="020F0502020204030204" pitchFamily="34" charset="0"/>
                <a:ea typeface="黑体" panose="02010609060101010101" pitchFamily="49" charset="-122"/>
              </a:rPr>
              <a:t>出现某</a:t>
            </a:r>
            <a:r>
              <a:rPr lang="zh-CN" altLang="en-US" dirty="0">
                <a:solidFill>
                  <a:schemeClr val="tx1"/>
                </a:solidFill>
                <a:latin typeface="Calibri" panose="020F0502020204030204" pitchFamily="34" charset="0"/>
                <a:ea typeface="黑体" panose="02010609060101010101" pitchFamily="49" charset="-122"/>
                <a:sym typeface="+mn-ea"/>
              </a:rPr>
              <a:t>词项的文档的数目</a:t>
            </a:r>
            <a:endParaRPr lang="de-DE" altLang="zh-CN" sz="2600" dirty="0">
              <a:solidFill>
                <a:schemeClr val="tx1"/>
              </a:solidFill>
              <a:latin typeface="Calibri" panose="020F0502020204030204" pitchFamily="34" charset="0"/>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de-DE" sz="2600" dirty="0">
                <a:solidFill>
                  <a:schemeClr val="tx1"/>
                </a:solidFill>
                <a:latin typeface="Calibri" panose="020F0502020204030204" pitchFamily="34" charset="0"/>
                <a:ea typeface="黑体" panose="02010609060101010101" pitchFamily="49" charset="-122"/>
              </a:rPr>
              <a:t>指向倒排记录表的指针</a:t>
            </a:r>
            <a:endParaRPr lang="de-DE" altLang="zh-CN" sz="2600" dirty="0">
              <a:solidFill>
                <a:schemeClr val="tx1"/>
              </a:solidFill>
              <a:latin typeface="Calibri" panose="020F0502020204030204" pitchFamily="34" charset="0"/>
              <a:ea typeface="黑体" panose="02010609060101010101" pitchFamily="49" charset="-122"/>
            </a:endParaRPr>
          </a:p>
          <a:p>
            <a:pPr lvl="2">
              <a:spcBef>
                <a:spcPts val="700"/>
              </a:spcBef>
              <a:buClr>
                <a:srgbClr val="336699"/>
              </a:buClr>
              <a:buFont typeface="Wingdings" panose="05000000000000000000" pitchFamily="2" charset="2"/>
              <a:buChar char="§"/>
            </a:pPr>
            <a:r>
              <a:rPr lang="de-DE" altLang="zh-CN" sz="2600" dirty="0">
                <a:solidFill>
                  <a:schemeClr val="tx1"/>
                </a:solidFill>
                <a:latin typeface="Calibri" panose="020F0502020204030204" pitchFamily="34" charset="0"/>
                <a:ea typeface="黑体" panose="02010609060101010101" pitchFamily="49" charset="-122"/>
              </a:rPr>
              <a:t>. . .</a:t>
            </a:r>
          </a:p>
          <a:p>
            <a:pPr lvl="1">
              <a:spcBef>
                <a:spcPts val="700"/>
              </a:spcBef>
              <a:buClr>
                <a:srgbClr val="336699"/>
              </a:buClr>
              <a:buFont typeface="Wingdings" panose="05000000000000000000" pitchFamily="2" charset="2"/>
              <a:buChar char="§"/>
            </a:pPr>
            <a:endParaRPr lang="zh-CN" altLang="en-US" sz="2800" b="1"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endParaRPr lang="de-DE" altLang="zh-CN" sz="2800"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sz="2800" dirty="0">
                <a:solidFill>
                  <a:schemeClr val="tx1"/>
                </a:solidFill>
                <a:latin typeface="Calibri" panose="020F0502020204030204" pitchFamily="34" charset="0"/>
                <a:ea typeface="黑体" panose="02010609060101010101" pitchFamily="49" charset="-122"/>
              </a:rPr>
              <a:t>假定所有词项的信息采用数组存储</a:t>
            </a:r>
            <a:endParaRPr lang="en-US" altLang="zh-CN" sz="2800" dirty="0">
              <a:solidFill>
                <a:schemeClr val="tx1"/>
              </a:solidFill>
              <a:latin typeface="Calibri" panose="020F0502020204030204" pitchFamily="34" charset="0"/>
              <a:ea typeface="黑体" panose="02010609060101010101" pitchFamily="49" charset="-122"/>
            </a:endParaRPr>
          </a:p>
        </p:txBody>
      </p:sp>
      <p:sp>
        <p:nvSpPr>
          <p:cNvPr id="54276"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0BE5FD84-7D64-47A8-9586-5A92ACD3604B}" type="slidenum">
              <a:rPr lang="en-US" altLang="zh-CN" smtClean="0"/>
              <a:t>17</a:t>
            </a:fld>
            <a:endParaRPr lang="en-US" altLang="zh-CN"/>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5EF697E7-6CE1-48E8-877B-6129FC7924F0}" type="slidenum">
              <a:rPr lang="en-US" altLang="zh-CN" sz="1200">
                <a:solidFill>
                  <a:srgbClr val="898989"/>
                </a:solidFill>
                <a:latin typeface="Calibri" panose="020F0502020204030204" pitchFamily="34" charset="0"/>
                <a:ea typeface="黑体" panose="02010609060101010101" pitchFamily="49" charset="-122"/>
              </a:rPr>
              <a:t>18</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zh-CN" altLang="en-US" sz="3600" dirty="0">
                <a:solidFill>
                  <a:schemeClr val="tx1"/>
                </a:solidFill>
                <a:latin typeface="Calibri" panose="020F0502020204030204" pitchFamily="34" charset="0"/>
                <a:ea typeface="黑体" panose="02010609060101010101" pitchFamily="49" charset="-122"/>
              </a:rPr>
              <a:t>采用定长数组的词典结构</a:t>
            </a:r>
            <a:endParaRPr lang="en-US" altLang="zh-CN" sz="3600" dirty="0">
              <a:solidFill>
                <a:schemeClr val="tx1"/>
              </a:solidFill>
              <a:latin typeface="Calibri" panose="020F0502020204030204" pitchFamily="34" charset="0"/>
              <a:ea typeface="黑体" panose="02010609060101010101" pitchFamily="49" charset="-122"/>
            </a:endParaRPr>
          </a:p>
        </p:txBody>
      </p:sp>
      <p:sp>
        <p:nvSpPr>
          <p:cNvPr id="84996" name="Text Box 3"/>
          <p:cNvSpPr txBox="1">
            <a:spLocks noChangeArrowheads="1"/>
          </p:cNvSpPr>
          <p:nvPr/>
        </p:nvSpPr>
        <p:spPr bwMode="auto">
          <a:xfrm>
            <a:off x="642938" y="3571875"/>
            <a:ext cx="8143875" cy="2643188"/>
          </a:xfrm>
          <a:prstGeom prst="rect">
            <a:avLst/>
          </a:prstGeom>
          <a:noFill/>
          <a:ln w="9525">
            <a:noFill/>
            <a:round/>
          </a:ln>
        </p:spPr>
        <p:txBody>
          <a:bodyPr/>
          <a:lstStyle/>
          <a:p>
            <a:r>
              <a:rPr lang="en-US" altLang="zh-CN" dirty="0">
                <a:solidFill>
                  <a:schemeClr val="tx1"/>
                </a:solidFill>
                <a:latin typeface="Calibri" panose="020F0502020204030204" pitchFamily="34" charset="0"/>
                <a:ea typeface="黑体" panose="02010609060101010101" pitchFamily="49" charset="-122"/>
              </a:rPr>
              <a:t>                                                                                                 </a:t>
            </a:r>
            <a:endParaRPr lang="en-US" altLang="zh-CN" dirty="0">
              <a:solidFill>
                <a:srgbClr val="00B050"/>
              </a:solidFill>
              <a:latin typeface="Calibri" panose="020F0502020204030204" pitchFamily="34" charset="0"/>
              <a:ea typeface="黑体" panose="02010609060101010101" pitchFamily="49" charset="-122"/>
            </a:endParaRPr>
          </a:p>
          <a:p>
            <a:endParaRPr lang="en-US" altLang="zh-CN" dirty="0">
              <a:solidFill>
                <a:schemeClr val="tx1"/>
              </a:solidFill>
              <a:latin typeface="Calibri" panose="020F0502020204030204" pitchFamily="34" charset="0"/>
              <a:ea typeface="黑体" panose="02010609060101010101" pitchFamily="49" charset="-122"/>
            </a:endParaRPr>
          </a:p>
          <a:p>
            <a:r>
              <a:rPr lang="zh-CN" altLang="en-US" dirty="0">
                <a:solidFill>
                  <a:schemeClr val="tx1"/>
                </a:solidFill>
                <a:latin typeface="Calibri" panose="020F0502020204030204" pitchFamily="34" charset="0"/>
                <a:ea typeface="黑体" panose="02010609060101010101" pitchFamily="49" charset="-122"/>
              </a:rPr>
              <a:t>        空间消耗 </a:t>
            </a:r>
            <a:r>
              <a:rPr lang="en-US" altLang="zh-CN" dirty="0">
                <a:solidFill>
                  <a:schemeClr val="tx1"/>
                </a:solidFill>
                <a:latin typeface="Calibri" panose="020F0502020204030204" pitchFamily="34" charset="0"/>
                <a:ea typeface="黑体" panose="02010609060101010101" pitchFamily="49" charset="-122"/>
              </a:rPr>
              <a:t>:   20</a:t>
            </a:r>
            <a:r>
              <a:rPr lang="zh-CN" altLang="en-US" dirty="0">
                <a:solidFill>
                  <a:schemeClr val="tx1"/>
                </a:solidFill>
                <a:latin typeface="Calibri" panose="020F0502020204030204" pitchFamily="34" charset="0"/>
                <a:ea typeface="黑体" panose="02010609060101010101" pitchFamily="49" charset="-122"/>
              </a:rPr>
              <a:t>字节   </a:t>
            </a:r>
            <a:r>
              <a:rPr lang="en-US" altLang="zh-CN" dirty="0">
                <a:solidFill>
                  <a:schemeClr val="tx1"/>
                </a:solidFill>
                <a:latin typeface="Calibri" panose="020F0502020204030204" pitchFamily="34" charset="0"/>
                <a:ea typeface="黑体" panose="02010609060101010101" pitchFamily="49" charset="-122"/>
              </a:rPr>
              <a:t>4</a:t>
            </a:r>
            <a:r>
              <a:rPr lang="zh-CN" altLang="en-US" dirty="0">
                <a:solidFill>
                  <a:schemeClr val="tx1"/>
                </a:solidFill>
                <a:latin typeface="Calibri" panose="020F0502020204030204" pitchFamily="34" charset="0"/>
                <a:ea typeface="黑体" panose="02010609060101010101" pitchFamily="49" charset="-122"/>
              </a:rPr>
              <a:t>字节            </a:t>
            </a:r>
            <a:r>
              <a:rPr lang="en-US" altLang="zh-CN" dirty="0">
                <a:solidFill>
                  <a:schemeClr val="tx1"/>
                </a:solidFill>
                <a:latin typeface="Calibri" panose="020F0502020204030204" pitchFamily="34" charset="0"/>
                <a:ea typeface="黑体" panose="02010609060101010101" pitchFamily="49" charset="-122"/>
              </a:rPr>
              <a:t>4</a:t>
            </a:r>
            <a:r>
              <a:rPr lang="zh-CN" altLang="en-US" dirty="0">
                <a:solidFill>
                  <a:schemeClr val="tx1"/>
                </a:solidFill>
                <a:latin typeface="Calibri" panose="020F0502020204030204" pitchFamily="34" charset="0"/>
                <a:ea typeface="黑体" panose="02010609060101010101" pitchFamily="49" charset="-122"/>
              </a:rPr>
              <a:t>字节</a:t>
            </a:r>
          </a:p>
          <a:p>
            <a:endParaRPr lang="de-DE" altLang="zh-CN" dirty="0">
              <a:solidFill>
                <a:srgbClr val="00B050"/>
              </a:solidFill>
              <a:latin typeface="Calibri" panose="020F0502020204030204" pitchFamily="34" charset="0"/>
              <a:ea typeface="黑体" panose="02010609060101010101" pitchFamily="49" charset="-122"/>
            </a:endParaRPr>
          </a:p>
        </p:txBody>
      </p:sp>
      <p:sp>
        <p:nvSpPr>
          <p:cNvPr id="56324"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E3FA38CA-DDAA-4E9D-85FF-85B50D795000}" type="slidenum">
              <a:rPr lang="en-US" altLang="zh-CN" smtClean="0"/>
              <a:t>18</a:t>
            </a:fld>
            <a:endParaRPr lang="en-US" altLang="zh-CN"/>
          </a:p>
        </p:txBody>
      </p:sp>
      <p:pic>
        <p:nvPicPr>
          <p:cNvPr id="8" name="Picture 2"/>
          <p:cNvPicPr>
            <a:picLocks noChangeAspect="1" noChangeArrowheads="1"/>
          </p:cNvPicPr>
          <p:nvPr/>
        </p:nvPicPr>
        <p:blipFill>
          <a:blip r:embed="rId3" cstate="print"/>
          <a:srcRect/>
          <a:stretch>
            <a:fillRect/>
          </a:stretch>
        </p:blipFill>
        <p:spPr bwMode="auto">
          <a:xfrm>
            <a:off x="2512595" y="1916832"/>
            <a:ext cx="6631405" cy="2351906"/>
          </a:xfrm>
          <a:prstGeom prst="rect">
            <a:avLst/>
          </a:prstGeom>
          <a:noFill/>
          <a:ln w="9525">
            <a:noFill/>
            <a:miter lim="800000"/>
            <a:headEnd/>
            <a:tailEnd/>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词项定位</a:t>
            </a:r>
            <a:r>
              <a:rPr lang="en-US" altLang="zh-CN" dirty="0"/>
              <a:t>(</a:t>
            </a:r>
            <a:r>
              <a:rPr lang="zh-CN" altLang="en-US" dirty="0"/>
              <a:t>即查词典</a:t>
            </a:r>
            <a:r>
              <a:rPr lang="en-US" altLang="zh-CN" dirty="0"/>
              <a:t>)</a:t>
            </a:r>
            <a:endParaRPr lang="zh-CN" altLang="en-US" dirty="0"/>
          </a:p>
        </p:txBody>
      </p:sp>
      <p:sp>
        <p:nvSpPr>
          <p:cNvPr id="3" name="内容占位符 2"/>
          <p:cNvSpPr>
            <a:spLocks noGrp="1"/>
          </p:cNvSpPr>
          <p:nvPr>
            <p:ph idx="1"/>
          </p:nvPr>
        </p:nvSpPr>
        <p:spPr>
          <a:xfrm>
            <a:off x="457200" y="1600200"/>
            <a:ext cx="4978896" cy="4953000"/>
          </a:xfrm>
        </p:spPr>
        <p:txBody>
          <a:bodyPr/>
          <a:lstStyle/>
          <a:p>
            <a:r>
              <a:rPr lang="zh-CN" altLang="en-US" dirty="0"/>
              <a:t>输入“</a:t>
            </a:r>
            <a:r>
              <a:rPr lang="zh-CN" altLang="en-US" dirty="0">
                <a:gradFill>
                  <a:gsLst>
                    <a:gs pos="0">
                      <a:srgbClr val="14CD68"/>
                    </a:gs>
                    <a:gs pos="100000">
                      <a:srgbClr val="035C7D"/>
                    </a:gs>
                  </a:gsLst>
                  <a:lin scaled="0"/>
                </a:gradFill>
              </a:rPr>
              <a:t>信息</a:t>
            </a:r>
            <a:r>
              <a:rPr lang="zh-CN" altLang="en-US" dirty="0"/>
              <a:t>”，如何在词典中快速找到这个词？</a:t>
            </a:r>
            <a:endParaRPr lang="en-US" altLang="zh-CN" dirty="0"/>
          </a:p>
          <a:p>
            <a:endParaRPr lang="en-US" altLang="zh-CN" dirty="0"/>
          </a:p>
          <a:p>
            <a:r>
              <a:rPr lang="zh-CN" altLang="en-US" dirty="0"/>
              <a:t>很多词典应用中的基本问题。</a:t>
            </a:r>
            <a:endParaRPr lang="en-US" altLang="zh-CN" dirty="0"/>
          </a:p>
          <a:p>
            <a:endParaRPr lang="en-US" altLang="zh-CN" dirty="0"/>
          </a:p>
          <a:p>
            <a:r>
              <a:rPr lang="zh-CN" altLang="en-US" dirty="0"/>
              <a:t>以下介绍支持快速查找的词典数据结构。</a:t>
            </a:r>
          </a:p>
        </p:txBody>
      </p:sp>
      <p:sp>
        <p:nvSpPr>
          <p:cNvPr id="4" name="灯片编号占位符 3"/>
          <p:cNvSpPr>
            <a:spLocks noGrp="1"/>
          </p:cNvSpPr>
          <p:nvPr>
            <p:ph type="sldNum" sz="quarter" idx="12"/>
          </p:nvPr>
        </p:nvSpPr>
        <p:spPr/>
        <p:txBody>
          <a:bodyPr/>
          <a:lstStyle/>
          <a:p>
            <a:fld id="{DB3EC566-48E6-4552-87D6-CB322A8F1925}" type="slidenum">
              <a:rPr lang="en-US" smtClean="0"/>
              <a:t>19</a:t>
            </a:fld>
            <a:endParaRPr lang="en-US"/>
          </a:p>
        </p:txBody>
      </p:sp>
      <p:sp>
        <p:nvSpPr>
          <p:cNvPr id="5" name="矩形 4"/>
          <p:cNvSpPr/>
          <p:nvPr/>
        </p:nvSpPr>
        <p:spPr>
          <a:xfrm>
            <a:off x="6084168" y="1844824"/>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信息</a:t>
            </a:r>
          </a:p>
        </p:txBody>
      </p:sp>
      <p:sp>
        <p:nvSpPr>
          <p:cNvPr id="6" name="矩形 5"/>
          <p:cNvSpPr/>
          <p:nvPr/>
        </p:nvSpPr>
        <p:spPr>
          <a:xfrm>
            <a:off x="6084168" y="2492896"/>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数据</a:t>
            </a:r>
          </a:p>
        </p:txBody>
      </p:sp>
      <p:sp>
        <p:nvSpPr>
          <p:cNvPr id="7" name="矩形 6"/>
          <p:cNvSpPr/>
          <p:nvPr/>
        </p:nvSpPr>
        <p:spPr>
          <a:xfrm>
            <a:off x="6084168" y="3140968"/>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6084168" y="3789040"/>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矩形 8"/>
          <p:cNvSpPr/>
          <p:nvPr/>
        </p:nvSpPr>
        <p:spPr>
          <a:xfrm>
            <a:off x="6084168" y="4437112"/>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挖掘</a:t>
            </a:r>
          </a:p>
        </p:txBody>
      </p:sp>
      <p:sp>
        <p:nvSpPr>
          <p:cNvPr id="10" name="TextBox 9"/>
          <p:cNvSpPr txBox="1"/>
          <p:nvPr/>
        </p:nvSpPr>
        <p:spPr>
          <a:xfrm>
            <a:off x="5364088" y="2060848"/>
            <a:ext cx="792088" cy="2923877"/>
          </a:xfrm>
          <a:prstGeom prst="rect">
            <a:avLst/>
          </a:prstGeom>
          <a:noFill/>
        </p:spPr>
        <p:txBody>
          <a:bodyPr wrap="square" rtlCol="0">
            <a:spAutoFit/>
          </a:bodyPr>
          <a:lstStyle/>
          <a:p>
            <a:r>
              <a:rPr lang="en-US" altLang="zh-CN" sz="2000" dirty="0">
                <a:solidFill>
                  <a:schemeClr val="tx1"/>
                </a:solidFill>
                <a:ea typeface="黑体" panose="02010609060101010101" pitchFamily="49" charset="-122"/>
              </a:rPr>
              <a:t>18</a:t>
            </a:r>
          </a:p>
          <a:p>
            <a:endParaRPr lang="en-US" altLang="zh-CN" sz="2000" dirty="0">
              <a:solidFill>
                <a:schemeClr val="tx1"/>
              </a:solidFill>
              <a:ea typeface="黑体" panose="02010609060101010101" pitchFamily="49" charset="-122"/>
            </a:endParaRPr>
          </a:p>
          <a:p>
            <a:r>
              <a:rPr lang="en-US" altLang="zh-CN" sz="2000" dirty="0">
                <a:solidFill>
                  <a:schemeClr val="tx1"/>
                </a:solidFill>
                <a:ea typeface="黑体" panose="02010609060101010101" pitchFamily="49" charset="-122"/>
              </a:rPr>
              <a:t>19</a:t>
            </a:r>
          </a:p>
          <a:p>
            <a:endParaRPr lang="en-US" altLang="zh-CN" sz="2000" dirty="0">
              <a:solidFill>
                <a:schemeClr val="tx1"/>
              </a:solidFill>
              <a:ea typeface="黑体" panose="02010609060101010101" pitchFamily="49" charset="-122"/>
            </a:endParaRPr>
          </a:p>
          <a:p>
            <a:r>
              <a:rPr lang="en-US" altLang="zh-CN" sz="2000" dirty="0">
                <a:solidFill>
                  <a:schemeClr val="tx1"/>
                </a:solidFill>
                <a:ea typeface="黑体" panose="02010609060101010101" pitchFamily="49" charset="-122"/>
              </a:rPr>
              <a:t>20</a:t>
            </a:r>
          </a:p>
          <a:p>
            <a:endParaRPr lang="en-US" altLang="zh-CN" sz="2000" dirty="0">
              <a:solidFill>
                <a:schemeClr val="tx1"/>
              </a:solidFill>
              <a:ea typeface="黑体" panose="02010609060101010101" pitchFamily="49" charset="-122"/>
            </a:endParaRPr>
          </a:p>
          <a:p>
            <a:r>
              <a:rPr lang="en-US" altLang="zh-CN" sz="2000" dirty="0">
                <a:solidFill>
                  <a:schemeClr val="tx1"/>
                </a:solidFill>
                <a:ea typeface="黑体" panose="02010609060101010101" pitchFamily="49" charset="-122"/>
              </a:rPr>
              <a:t>21</a:t>
            </a:r>
          </a:p>
          <a:p>
            <a:endParaRPr lang="en-US" altLang="zh-CN" sz="2000" dirty="0">
              <a:solidFill>
                <a:schemeClr val="tx1"/>
              </a:solidFill>
              <a:ea typeface="黑体" panose="02010609060101010101" pitchFamily="49" charset="-122"/>
            </a:endParaRPr>
          </a:p>
          <a:p>
            <a:r>
              <a:rPr lang="en-US" altLang="zh-CN" sz="2000" dirty="0">
                <a:solidFill>
                  <a:schemeClr val="tx1"/>
                </a:solidFill>
                <a:ea typeface="黑体" panose="02010609060101010101" pitchFamily="49" charset="-122"/>
              </a:rPr>
              <a:t>22</a:t>
            </a:r>
            <a:endParaRPr lang="zh-CN" altLang="en-US" sz="2000" dirty="0">
              <a:solidFill>
                <a:schemeClr val="tx1"/>
              </a:solidFill>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t>2</a:t>
            </a:fld>
            <a:endParaRPr lang="en-US"/>
          </a:p>
        </p:txBody>
      </p:sp>
      <p:sp>
        <p:nvSpPr>
          <p:cNvPr id="7" name="文本占位符 6"/>
          <p:cNvSpPr>
            <a:spLocks noGrp="1"/>
          </p:cNvSpPr>
          <p:nvPr>
            <p:ph type="body" sz="quarter" idx="13"/>
          </p:nvPr>
        </p:nvSpPr>
        <p:spPr/>
        <p:txBody>
          <a:bodyPr/>
          <a:lstStyle/>
          <a:p>
            <a:r>
              <a:rPr lang="zh-CN" altLang="en-US" dirty="0"/>
              <a:t>上一讲回顾</a:t>
            </a:r>
            <a:endParaRPr lang="en-US" altLang="zh-CN" dirty="0"/>
          </a:p>
          <a:p>
            <a:r>
              <a:rPr lang="zh-CN" altLang="en-US" dirty="0"/>
              <a:t>词典</a:t>
            </a:r>
            <a:endParaRPr lang="en-US" altLang="zh-CN" dirty="0"/>
          </a:p>
          <a:p>
            <a:r>
              <a:rPr lang="zh-CN" altLang="en-US" dirty="0"/>
              <a:t>通配查询</a:t>
            </a:r>
            <a:endParaRPr lang="en-US" altLang="zh-CN" dirty="0"/>
          </a:p>
          <a:p>
            <a:r>
              <a:rPr lang="zh-CN" altLang="en-US" dirty="0"/>
              <a:t>编辑距离</a:t>
            </a:r>
            <a:endParaRPr lang="en-US" altLang="zh-CN" dirty="0"/>
          </a:p>
          <a:p>
            <a:r>
              <a:rPr lang="zh-CN" altLang="en-US" dirty="0"/>
              <a:t>拼写校正</a:t>
            </a:r>
            <a:endParaRPr lang="en-US" altLang="zh-CN" dirty="0"/>
          </a:p>
          <a:p>
            <a:r>
              <a:rPr lang="en-US" altLang="zh-CN" dirty="0" err="1"/>
              <a:t>Soundex</a:t>
            </a:r>
            <a:endParaRPr lang="en-US" altLang="zh-CN"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1791977C-85C5-4441-8095-B1B04D3B8AB9}" type="slidenum">
              <a:rPr lang="en-US" altLang="zh-CN" sz="1200">
                <a:solidFill>
                  <a:srgbClr val="898989"/>
                </a:solidFill>
                <a:latin typeface="Calibri" panose="020F0502020204030204" pitchFamily="34" charset="0"/>
                <a:ea typeface="黑体" panose="02010609060101010101" pitchFamily="49" charset="-122"/>
              </a:rPr>
              <a:t>20</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zh-CN" altLang="en-US" sz="3600" dirty="0">
                <a:solidFill>
                  <a:schemeClr val="tx1"/>
                </a:solidFill>
                <a:latin typeface="Calibri" panose="020F0502020204030204" pitchFamily="34" charset="0"/>
                <a:ea typeface="黑体" panose="02010609060101010101" pitchFamily="49" charset="-122"/>
              </a:rPr>
              <a:t>用于词项定位的数据结构</a:t>
            </a:r>
            <a:endParaRPr lang="en-US" altLang="zh-CN" sz="3600" dirty="0">
              <a:solidFill>
                <a:schemeClr val="tx1"/>
              </a:solidFill>
              <a:latin typeface="Calibri" panose="020F0502020204030204" pitchFamily="34" charset="0"/>
              <a:ea typeface="黑体" panose="02010609060101010101" pitchFamily="49" charset="-122"/>
            </a:endParaRPr>
          </a:p>
        </p:txBody>
      </p:sp>
      <p:sp>
        <p:nvSpPr>
          <p:cNvPr id="84996" name="Text Box 3"/>
          <p:cNvSpPr txBox="1">
            <a:spLocks noChangeArrowheads="1"/>
          </p:cNvSpPr>
          <p:nvPr/>
        </p:nvSpPr>
        <p:spPr bwMode="auto">
          <a:xfrm>
            <a:off x="250825" y="1916113"/>
            <a:ext cx="8572500" cy="4022725"/>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sz="2800" dirty="0">
                <a:solidFill>
                  <a:schemeClr val="tx1"/>
                </a:solidFill>
                <a:latin typeface="+mj-ea"/>
                <a:ea typeface="+mj-ea"/>
              </a:rPr>
              <a:t>主要有两种数据结构</a:t>
            </a:r>
            <a:r>
              <a:rPr lang="en-US" altLang="zh-CN" sz="2800" dirty="0">
                <a:solidFill>
                  <a:schemeClr val="tx1"/>
                </a:solidFill>
                <a:latin typeface="+mj-ea"/>
                <a:ea typeface="+mj-ea"/>
              </a:rPr>
              <a:t>: </a:t>
            </a:r>
            <a:r>
              <a:rPr lang="zh-CN" altLang="en-US" sz="2800" b="1" dirty="0">
                <a:solidFill>
                  <a:schemeClr val="tx1"/>
                </a:solidFill>
                <a:latin typeface="+mj-ea"/>
                <a:ea typeface="+mj-ea"/>
              </a:rPr>
              <a:t>哈希表</a:t>
            </a:r>
            <a:r>
              <a:rPr lang="zh-CN" altLang="en-US" sz="2800" dirty="0">
                <a:solidFill>
                  <a:schemeClr val="tx1"/>
                </a:solidFill>
                <a:latin typeface="+mj-ea"/>
                <a:ea typeface="+mj-ea"/>
              </a:rPr>
              <a:t>和</a:t>
            </a:r>
            <a:r>
              <a:rPr lang="zh-CN" altLang="en-US" sz="2800" b="1" dirty="0">
                <a:solidFill>
                  <a:schemeClr val="tx1"/>
                </a:solidFill>
                <a:latin typeface="+mj-ea"/>
                <a:ea typeface="+mj-ea"/>
              </a:rPr>
              <a:t>树</a:t>
            </a:r>
            <a:endParaRPr lang="en-US" altLang="zh-CN" sz="2800" b="1" dirty="0">
              <a:solidFill>
                <a:schemeClr val="tx1"/>
              </a:solidFill>
              <a:latin typeface="+mj-ea"/>
              <a:ea typeface="+mj-ea"/>
            </a:endParaRPr>
          </a:p>
          <a:p>
            <a:pPr lvl="1">
              <a:spcBef>
                <a:spcPts val="700"/>
              </a:spcBef>
              <a:buClr>
                <a:srgbClr val="336699"/>
              </a:buClr>
              <a:buFont typeface="Wingdings" panose="05000000000000000000" pitchFamily="2" charset="2"/>
              <a:buChar char="§"/>
            </a:pPr>
            <a:endParaRPr lang="en-US" altLang="zh-CN" sz="2800" dirty="0">
              <a:solidFill>
                <a:schemeClr val="tx1"/>
              </a:solidFill>
              <a:latin typeface="+mj-ea"/>
              <a:ea typeface="+mj-ea"/>
            </a:endParaRPr>
          </a:p>
          <a:p>
            <a:pPr lvl="1">
              <a:spcBef>
                <a:spcPts val="700"/>
              </a:spcBef>
              <a:buClr>
                <a:srgbClr val="336699"/>
              </a:buClr>
              <a:buFont typeface="Wingdings" panose="05000000000000000000" pitchFamily="2" charset="2"/>
              <a:buChar char="§"/>
            </a:pPr>
            <a:r>
              <a:rPr lang="zh-CN" altLang="en-US" sz="2800" dirty="0">
                <a:solidFill>
                  <a:schemeClr val="tx1"/>
                </a:solidFill>
                <a:latin typeface="+mj-ea"/>
                <a:ea typeface="+mj-ea"/>
              </a:rPr>
              <a:t>采用哈希表或树的准则，需要考虑下列问题</a:t>
            </a:r>
            <a:r>
              <a:rPr lang="en-US" altLang="zh-CN" sz="2800" dirty="0">
                <a:solidFill>
                  <a:schemeClr val="tx1"/>
                </a:solidFill>
                <a:latin typeface="+mj-ea"/>
                <a:ea typeface="+mj-ea"/>
              </a:rPr>
              <a:t>:</a:t>
            </a:r>
          </a:p>
          <a:p>
            <a:pPr lvl="2">
              <a:spcBef>
                <a:spcPts val="700"/>
              </a:spcBef>
              <a:buClr>
                <a:srgbClr val="336699"/>
              </a:buClr>
              <a:buFont typeface="Wingdings" panose="05000000000000000000" pitchFamily="2" charset="2"/>
              <a:buChar char="§"/>
            </a:pPr>
            <a:r>
              <a:rPr lang="zh-CN" altLang="en-US" sz="2600" dirty="0">
                <a:solidFill>
                  <a:schemeClr val="tx1"/>
                </a:solidFill>
                <a:latin typeface="+mj-ea"/>
                <a:ea typeface="+mj-ea"/>
              </a:rPr>
              <a:t>词项数目是否固定或者说词项数目是否持续增长？</a:t>
            </a:r>
            <a:endParaRPr lang="en-US" altLang="zh-CN" sz="2600" dirty="0">
              <a:solidFill>
                <a:schemeClr val="tx1"/>
              </a:solidFill>
              <a:latin typeface="+mj-ea"/>
              <a:ea typeface="+mj-ea"/>
            </a:endParaRPr>
          </a:p>
          <a:p>
            <a:pPr lvl="2">
              <a:spcBef>
                <a:spcPts val="700"/>
              </a:spcBef>
              <a:buClr>
                <a:srgbClr val="336699"/>
              </a:buClr>
              <a:buFont typeface="Wingdings" panose="05000000000000000000" pitchFamily="2" charset="2"/>
              <a:buChar char="§"/>
            </a:pPr>
            <a:r>
              <a:rPr lang="zh-CN" altLang="en-US" sz="2600" dirty="0">
                <a:solidFill>
                  <a:schemeClr val="tx1"/>
                </a:solidFill>
                <a:latin typeface="+mj-ea"/>
                <a:ea typeface="+mj-ea"/>
              </a:rPr>
              <a:t>词项的相对访问频率如何？</a:t>
            </a:r>
            <a:r>
              <a:rPr lang="de-DE" altLang="zh-CN" sz="2600" dirty="0">
                <a:solidFill>
                  <a:schemeClr val="tx1"/>
                </a:solidFill>
                <a:latin typeface="+mj-ea"/>
                <a:ea typeface="+mj-ea"/>
              </a:rPr>
              <a:t>?</a:t>
            </a:r>
          </a:p>
          <a:p>
            <a:pPr lvl="2">
              <a:spcBef>
                <a:spcPts val="700"/>
              </a:spcBef>
              <a:buClr>
                <a:srgbClr val="336699"/>
              </a:buClr>
              <a:buFont typeface="Wingdings" panose="05000000000000000000" pitchFamily="2" charset="2"/>
              <a:buChar char="§"/>
            </a:pPr>
            <a:r>
              <a:rPr lang="zh-CN" altLang="en-US" sz="2600" dirty="0">
                <a:solidFill>
                  <a:schemeClr val="tx1"/>
                </a:solidFill>
                <a:latin typeface="+mj-ea"/>
                <a:ea typeface="+mj-ea"/>
              </a:rPr>
              <a:t>词项的数目有多少？</a:t>
            </a:r>
            <a:endParaRPr lang="en-US" altLang="zh-CN" sz="2600" dirty="0">
              <a:solidFill>
                <a:schemeClr val="tx1"/>
              </a:solidFill>
              <a:latin typeface="+mj-ea"/>
              <a:ea typeface="+mj-ea"/>
            </a:endParaRPr>
          </a:p>
        </p:txBody>
      </p:sp>
      <p:sp>
        <p:nvSpPr>
          <p:cNvPr id="58372"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408914B2-1584-4895-B85F-570FD2DEDC0B}" type="slidenum">
              <a:rPr lang="en-US" altLang="zh-CN" smtClean="0"/>
              <a:t>20</a:t>
            </a:fld>
            <a:endParaRPr lang="en-US" altLang="zh-CN"/>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哈希表</a:t>
            </a:r>
            <a:endParaRPr lang="zh-CN" altLang="en-US" dirty="0"/>
          </a:p>
        </p:txBody>
      </p:sp>
      <p:sp>
        <p:nvSpPr>
          <p:cNvPr id="15" name="内容占位符 14"/>
          <p:cNvSpPr>
            <a:spLocks noGrp="1"/>
          </p:cNvSpPr>
          <p:nvPr>
            <p:ph idx="1"/>
          </p:nvPr>
        </p:nvSpPr>
        <p:spPr/>
        <p:txBody>
          <a:bodyPr/>
          <a:lstStyle/>
          <a:p>
            <a:r>
              <a:rPr lang="zh-CN" altLang="en-US" dirty="0">
                <a:ea typeface="黑体" panose="02010609060101010101" pitchFamily="49" charset="-122"/>
              </a:rPr>
              <a:t>哈希函数，输入词项，输出正整数</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t>21</a:t>
            </a:fld>
            <a:endParaRPr lang="en-US"/>
          </a:p>
        </p:txBody>
      </p:sp>
      <p:sp>
        <p:nvSpPr>
          <p:cNvPr id="5" name="矩形 4"/>
          <p:cNvSpPr/>
          <p:nvPr/>
        </p:nvSpPr>
        <p:spPr>
          <a:xfrm>
            <a:off x="6516216" y="1844824"/>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信息</a:t>
            </a:r>
          </a:p>
        </p:txBody>
      </p:sp>
      <p:sp>
        <p:nvSpPr>
          <p:cNvPr id="6" name="矩形 5"/>
          <p:cNvSpPr/>
          <p:nvPr/>
        </p:nvSpPr>
        <p:spPr>
          <a:xfrm>
            <a:off x="6516216" y="2492896"/>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数据</a:t>
            </a:r>
          </a:p>
        </p:txBody>
      </p:sp>
      <p:sp>
        <p:nvSpPr>
          <p:cNvPr id="7" name="矩形 6"/>
          <p:cNvSpPr/>
          <p:nvPr/>
        </p:nvSpPr>
        <p:spPr>
          <a:xfrm>
            <a:off x="6514969" y="3140968"/>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矩形 7"/>
          <p:cNvSpPr/>
          <p:nvPr/>
        </p:nvSpPr>
        <p:spPr>
          <a:xfrm>
            <a:off x="6527971" y="3789040"/>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矩形 8"/>
          <p:cNvSpPr/>
          <p:nvPr/>
        </p:nvSpPr>
        <p:spPr>
          <a:xfrm>
            <a:off x="6561507" y="4437112"/>
            <a:ext cx="1440160"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挖掘</a:t>
            </a:r>
          </a:p>
        </p:txBody>
      </p:sp>
      <p:sp>
        <p:nvSpPr>
          <p:cNvPr id="10" name="TextBox 9"/>
          <p:cNvSpPr txBox="1"/>
          <p:nvPr/>
        </p:nvSpPr>
        <p:spPr>
          <a:xfrm>
            <a:off x="467544" y="1988840"/>
            <a:ext cx="4536504" cy="2308324"/>
          </a:xfrm>
          <a:prstGeom prst="rect">
            <a:avLst/>
          </a:prstGeom>
          <a:noFill/>
        </p:spPr>
        <p:txBody>
          <a:bodyPr wrap="square" rtlCol="0">
            <a:spAutoFit/>
          </a:bodyPr>
          <a:lstStyle/>
          <a:p>
            <a:r>
              <a:rPr lang="en-US" altLang="zh-CN" dirty="0">
                <a:solidFill>
                  <a:schemeClr val="tx1"/>
                </a:solidFill>
                <a:ea typeface="黑体" panose="02010609060101010101" pitchFamily="49" charset="-122"/>
              </a:rPr>
              <a:t>(</a:t>
            </a:r>
            <a:r>
              <a:rPr lang="zh-CN" altLang="en-US" dirty="0">
                <a:solidFill>
                  <a:schemeClr val="tx1"/>
                </a:solidFill>
                <a:ea typeface="黑体" panose="02010609060101010101" pitchFamily="49" charset="-122"/>
              </a:rPr>
              <a:t>通常是地址</a:t>
            </a:r>
            <a:r>
              <a:rPr lang="en-US" altLang="zh-CN" dirty="0">
                <a:solidFill>
                  <a:schemeClr val="tx1"/>
                </a:solidFill>
                <a:ea typeface="黑体" panose="02010609060101010101" pitchFamily="49" charset="-122"/>
              </a:rPr>
              <a:t>)</a:t>
            </a:r>
          </a:p>
          <a:p>
            <a:r>
              <a:rPr lang="zh-CN" altLang="en-US" dirty="0">
                <a:solidFill>
                  <a:schemeClr val="tx1"/>
                </a:solidFill>
                <a:ea typeface="黑体" panose="02010609060101010101" pitchFamily="49" charset="-122"/>
              </a:rPr>
              <a:t>例如：</a:t>
            </a:r>
            <a:endParaRPr lang="en-US" altLang="zh-CN" dirty="0">
              <a:solidFill>
                <a:schemeClr val="tx1"/>
              </a:solidFill>
              <a:ea typeface="黑体" panose="02010609060101010101" pitchFamily="49" charset="-122"/>
            </a:endParaRPr>
          </a:p>
          <a:p>
            <a:r>
              <a:rPr lang="en-US" altLang="zh-CN" dirty="0">
                <a:solidFill>
                  <a:schemeClr val="tx1"/>
                </a:solidFill>
                <a:ea typeface="黑体" panose="02010609060101010101" pitchFamily="49" charset="-122"/>
              </a:rPr>
              <a:t>f(</a:t>
            </a:r>
            <a:r>
              <a:rPr lang="zh-CN" altLang="en-US" dirty="0">
                <a:solidFill>
                  <a:schemeClr val="tx1"/>
                </a:solidFill>
                <a:ea typeface="黑体" panose="02010609060101010101" pitchFamily="49" charset="-122"/>
              </a:rPr>
              <a:t>信息</a:t>
            </a:r>
            <a:r>
              <a:rPr lang="en-US" altLang="zh-CN" dirty="0">
                <a:solidFill>
                  <a:schemeClr val="tx1"/>
                </a:solidFill>
                <a:ea typeface="黑体" panose="02010609060101010101" pitchFamily="49" charset="-122"/>
              </a:rPr>
              <a:t>)=18, f(</a:t>
            </a:r>
            <a:r>
              <a:rPr lang="zh-CN" altLang="en-US" dirty="0">
                <a:solidFill>
                  <a:schemeClr val="tx1"/>
                </a:solidFill>
                <a:ea typeface="黑体" panose="02010609060101010101" pitchFamily="49" charset="-122"/>
              </a:rPr>
              <a:t>数据</a:t>
            </a:r>
            <a:r>
              <a:rPr lang="en-US" altLang="zh-CN" dirty="0">
                <a:solidFill>
                  <a:schemeClr val="tx1"/>
                </a:solidFill>
                <a:ea typeface="黑体" panose="02010609060101010101" pitchFamily="49" charset="-122"/>
              </a:rPr>
              <a:t>)=19</a:t>
            </a:r>
            <a:r>
              <a:rPr lang="zh-CN" altLang="en-US" dirty="0">
                <a:solidFill>
                  <a:schemeClr val="tx1"/>
                </a:solidFill>
                <a:ea typeface="黑体" panose="02010609060101010101" pitchFamily="49" charset="-122"/>
              </a:rPr>
              <a:t>，</a:t>
            </a:r>
            <a:endParaRPr lang="en-US" altLang="zh-CN" dirty="0">
              <a:solidFill>
                <a:schemeClr val="tx1"/>
              </a:solidFill>
              <a:ea typeface="黑体" panose="02010609060101010101" pitchFamily="49" charset="-122"/>
            </a:endParaRPr>
          </a:p>
          <a:p>
            <a:r>
              <a:rPr lang="en-US" altLang="zh-CN" dirty="0">
                <a:solidFill>
                  <a:schemeClr val="tx1"/>
                </a:solidFill>
                <a:ea typeface="黑体" panose="02010609060101010101" pitchFamily="49" charset="-122"/>
              </a:rPr>
              <a:t>                  f(</a:t>
            </a:r>
            <a:r>
              <a:rPr lang="zh-CN" altLang="en-US" dirty="0">
                <a:solidFill>
                  <a:schemeClr val="tx1"/>
                </a:solidFill>
                <a:ea typeface="黑体" panose="02010609060101010101" pitchFamily="49" charset="-122"/>
              </a:rPr>
              <a:t>挖掘</a:t>
            </a:r>
            <a:r>
              <a:rPr lang="en-US" altLang="zh-CN" dirty="0">
                <a:solidFill>
                  <a:schemeClr val="tx1"/>
                </a:solidFill>
                <a:ea typeface="黑体" panose="02010609060101010101" pitchFamily="49" charset="-122"/>
              </a:rPr>
              <a:t>)=22</a:t>
            </a:r>
          </a:p>
          <a:p>
            <a:endParaRPr lang="en-US" altLang="zh-CN" dirty="0">
              <a:solidFill>
                <a:schemeClr val="tx1"/>
              </a:solidFill>
              <a:ea typeface="黑体" panose="02010609060101010101" pitchFamily="49" charset="-122"/>
            </a:endParaRPr>
          </a:p>
          <a:p>
            <a:endParaRPr lang="zh-CN" altLang="en-US" dirty="0">
              <a:solidFill>
                <a:schemeClr val="tx1"/>
              </a:solidFill>
              <a:ea typeface="黑体" panose="02010609060101010101" pitchFamily="49" charset="-122"/>
            </a:endParaRPr>
          </a:p>
        </p:txBody>
      </p:sp>
      <p:sp>
        <p:nvSpPr>
          <p:cNvPr id="11" name="TextBox 10"/>
          <p:cNvSpPr txBox="1"/>
          <p:nvPr/>
        </p:nvSpPr>
        <p:spPr>
          <a:xfrm>
            <a:off x="5652120" y="2070689"/>
            <a:ext cx="792088" cy="2923877"/>
          </a:xfrm>
          <a:prstGeom prst="rect">
            <a:avLst/>
          </a:prstGeom>
          <a:noFill/>
        </p:spPr>
        <p:txBody>
          <a:bodyPr wrap="square" rtlCol="0">
            <a:spAutoFit/>
          </a:bodyPr>
          <a:lstStyle/>
          <a:p>
            <a:r>
              <a:rPr lang="en-US" altLang="zh-CN" sz="2000" dirty="0">
                <a:solidFill>
                  <a:schemeClr val="tx1"/>
                </a:solidFill>
                <a:ea typeface="黑体" panose="02010609060101010101" pitchFamily="49" charset="-122"/>
              </a:rPr>
              <a:t>18</a:t>
            </a:r>
          </a:p>
          <a:p>
            <a:endParaRPr lang="en-US" altLang="zh-CN" sz="2000" dirty="0">
              <a:solidFill>
                <a:schemeClr val="tx1"/>
              </a:solidFill>
              <a:ea typeface="黑体" panose="02010609060101010101" pitchFamily="49" charset="-122"/>
            </a:endParaRPr>
          </a:p>
          <a:p>
            <a:r>
              <a:rPr lang="en-US" altLang="zh-CN" sz="2000" dirty="0">
                <a:solidFill>
                  <a:schemeClr val="tx1"/>
                </a:solidFill>
                <a:ea typeface="黑体" panose="02010609060101010101" pitchFamily="49" charset="-122"/>
              </a:rPr>
              <a:t>19</a:t>
            </a:r>
          </a:p>
          <a:p>
            <a:endParaRPr lang="en-US" altLang="zh-CN" sz="2000" dirty="0">
              <a:solidFill>
                <a:schemeClr val="tx1"/>
              </a:solidFill>
              <a:ea typeface="黑体" panose="02010609060101010101" pitchFamily="49" charset="-122"/>
            </a:endParaRPr>
          </a:p>
          <a:p>
            <a:r>
              <a:rPr lang="en-US" altLang="zh-CN" sz="2000" dirty="0">
                <a:solidFill>
                  <a:schemeClr val="tx1"/>
                </a:solidFill>
                <a:ea typeface="黑体" panose="02010609060101010101" pitchFamily="49" charset="-122"/>
              </a:rPr>
              <a:t>20</a:t>
            </a:r>
          </a:p>
          <a:p>
            <a:endParaRPr lang="en-US" altLang="zh-CN" sz="2000" dirty="0">
              <a:solidFill>
                <a:schemeClr val="tx1"/>
              </a:solidFill>
              <a:ea typeface="黑体" panose="02010609060101010101" pitchFamily="49" charset="-122"/>
            </a:endParaRPr>
          </a:p>
          <a:p>
            <a:r>
              <a:rPr lang="en-US" altLang="zh-CN" sz="2000" dirty="0">
                <a:solidFill>
                  <a:schemeClr val="tx1"/>
                </a:solidFill>
                <a:ea typeface="黑体" panose="02010609060101010101" pitchFamily="49" charset="-122"/>
              </a:rPr>
              <a:t>21</a:t>
            </a:r>
          </a:p>
          <a:p>
            <a:endParaRPr lang="en-US" altLang="zh-CN" sz="2000" dirty="0">
              <a:solidFill>
                <a:schemeClr val="tx1"/>
              </a:solidFill>
              <a:ea typeface="黑体" panose="02010609060101010101" pitchFamily="49" charset="-122"/>
            </a:endParaRPr>
          </a:p>
          <a:p>
            <a:r>
              <a:rPr lang="en-US" altLang="zh-CN" sz="2000" dirty="0">
                <a:solidFill>
                  <a:schemeClr val="tx1"/>
                </a:solidFill>
                <a:ea typeface="黑体" panose="02010609060101010101" pitchFamily="49" charset="-122"/>
              </a:rPr>
              <a:t>22</a:t>
            </a:r>
            <a:endParaRPr lang="zh-CN" altLang="en-US" sz="2000" dirty="0">
              <a:solidFill>
                <a:schemeClr val="tx1"/>
              </a:solidFill>
              <a:ea typeface="黑体" panose="02010609060101010101" pitchFamily="49" charset="-122"/>
            </a:endParaRPr>
          </a:p>
        </p:txBody>
      </p:sp>
      <p:cxnSp>
        <p:nvCxnSpPr>
          <p:cNvPr id="24" name="形状 23"/>
          <p:cNvCxnSpPr>
            <a:stCxn id="6" idx="3"/>
          </p:cNvCxnSpPr>
          <p:nvPr/>
        </p:nvCxnSpPr>
        <p:spPr>
          <a:xfrm>
            <a:off x="7956376" y="2816932"/>
            <a:ext cx="504056" cy="205222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26" name="直接箭头连接符 25"/>
          <p:cNvCxnSpPr/>
          <p:nvPr/>
        </p:nvCxnSpPr>
        <p:spPr>
          <a:xfrm flipH="1">
            <a:off x="7884368" y="4869160"/>
            <a:ext cx="57606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A4B13084-0B8E-4B11-A581-5E8F93686D4B}" type="slidenum">
              <a:rPr lang="en-US" altLang="zh-CN" sz="1200">
                <a:solidFill>
                  <a:srgbClr val="898989"/>
                </a:solidFill>
                <a:latin typeface="Calibri" panose="020F0502020204030204" pitchFamily="34" charset="0"/>
                <a:ea typeface="黑体" panose="02010609060101010101" pitchFamily="49" charset="-122"/>
              </a:rPr>
              <a:t>22</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zh-CN" altLang="de-DE" sz="3600" dirty="0">
                <a:solidFill>
                  <a:schemeClr val="tx1"/>
                </a:solidFill>
                <a:latin typeface="Calibri" panose="020F0502020204030204" pitchFamily="34" charset="0"/>
                <a:ea typeface="黑体" panose="02010609060101010101" pitchFamily="49" charset="-122"/>
              </a:rPr>
              <a:t>哈希表</a:t>
            </a:r>
            <a:endParaRPr lang="zh-CN" altLang="en-US" sz="3600" dirty="0">
              <a:solidFill>
                <a:schemeClr val="tx1"/>
              </a:solidFill>
              <a:latin typeface="Calibri" panose="020F0502020204030204" pitchFamily="34" charset="0"/>
              <a:ea typeface="黑体" panose="02010609060101010101" pitchFamily="49" charset="-122"/>
            </a:endParaRPr>
          </a:p>
        </p:txBody>
      </p:sp>
      <p:sp>
        <p:nvSpPr>
          <p:cNvPr id="84996" name="Text Box 3"/>
          <p:cNvSpPr txBox="1">
            <a:spLocks noChangeArrowheads="1"/>
          </p:cNvSpPr>
          <p:nvPr/>
        </p:nvSpPr>
        <p:spPr bwMode="auto">
          <a:xfrm>
            <a:off x="214313" y="1643063"/>
            <a:ext cx="8572500" cy="2643187"/>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每个词项通过哈希函数映射成一个整数</a:t>
            </a:r>
            <a:endParaRPr lang="en-US" altLang="zh-CN"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de-DE" dirty="0">
                <a:solidFill>
                  <a:schemeClr val="tx1"/>
                </a:solidFill>
                <a:latin typeface="Calibri" panose="020F0502020204030204" pitchFamily="34" charset="0"/>
                <a:ea typeface="黑体" panose="02010609060101010101" pitchFamily="49" charset="-122"/>
              </a:rPr>
              <a:t>尽可能避免冲突</a:t>
            </a:r>
            <a:endParaRPr lang="de-DE" altLang="zh-CN"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查询处理时： 对查询词项进行哈希，如果有冲突，则解决冲突，最后在</a:t>
            </a:r>
            <a:r>
              <a:rPr lang="zh-CN" altLang="en-US" b="1" dirty="0">
                <a:solidFill>
                  <a:srgbClr val="FF0000"/>
                </a:solidFill>
                <a:latin typeface="Calibri" panose="020F0502020204030204" pitchFamily="34" charset="0"/>
                <a:ea typeface="黑体" panose="02010609060101010101" pitchFamily="49" charset="-122"/>
              </a:rPr>
              <a:t>定长数组中定位</a:t>
            </a:r>
            <a:endParaRPr lang="en-US" altLang="zh-CN" b="1" dirty="0">
              <a:solidFill>
                <a:srgbClr val="FF0000"/>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优点</a:t>
            </a:r>
            <a:r>
              <a:rPr lang="en-US" altLang="zh-CN" dirty="0">
                <a:solidFill>
                  <a:schemeClr val="tx1"/>
                </a:solidFill>
                <a:latin typeface="Calibri" panose="020F0502020204030204" pitchFamily="34" charset="0"/>
                <a:ea typeface="黑体" panose="02010609060101010101" pitchFamily="49" charset="-122"/>
              </a:rPr>
              <a:t>: </a:t>
            </a:r>
            <a:r>
              <a:rPr lang="zh-CN" altLang="en-US" dirty="0">
                <a:solidFill>
                  <a:schemeClr val="tx1"/>
                </a:solidFill>
                <a:latin typeface="Calibri" panose="020F0502020204030204" pitchFamily="34" charset="0"/>
                <a:ea typeface="黑体" panose="02010609060101010101" pitchFamily="49" charset="-122"/>
              </a:rPr>
              <a:t>在哈希表中的定位速度快于树中的定位速度</a:t>
            </a:r>
            <a:endParaRPr lang="en-US" altLang="zh-CN" dirty="0">
              <a:solidFill>
                <a:schemeClr val="tx1"/>
              </a:solidFill>
              <a:latin typeface="Calibri" panose="020F0502020204030204" pitchFamily="34" charset="0"/>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de-DE" sz="2200" dirty="0">
                <a:solidFill>
                  <a:srgbClr val="FF0000"/>
                </a:solidFill>
                <a:latin typeface="Calibri" panose="020F0502020204030204" pitchFamily="34" charset="0"/>
                <a:ea typeface="黑体" panose="02010609060101010101" pitchFamily="49" charset="-122"/>
              </a:rPr>
              <a:t>查询时间是常数</a:t>
            </a:r>
            <a:endParaRPr lang="de-DE" altLang="zh-CN" sz="2200" dirty="0">
              <a:solidFill>
                <a:srgbClr val="FF0000"/>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de-DE" dirty="0">
                <a:solidFill>
                  <a:schemeClr val="tx1"/>
                </a:solidFill>
                <a:latin typeface="Calibri" panose="020F0502020204030204" pitchFamily="34" charset="0"/>
                <a:ea typeface="黑体" panose="02010609060101010101" pitchFamily="49" charset="-122"/>
              </a:rPr>
              <a:t>缺点：</a:t>
            </a:r>
            <a:endParaRPr lang="de-DE" altLang="zh-CN" dirty="0">
              <a:solidFill>
                <a:schemeClr val="tx1"/>
              </a:solidFill>
              <a:latin typeface="Calibri" panose="020F0502020204030204" pitchFamily="34" charset="0"/>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Calibri" panose="020F0502020204030204" pitchFamily="34" charset="0"/>
                <a:ea typeface="黑体" panose="02010609060101010101" pitchFamily="49" charset="-122"/>
              </a:rPr>
              <a:t>没办法处理词项的微小变形</a:t>
            </a:r>
            <a:r>
              <a:rPr lang="en-US" altLang="zh-CN" sz="2200" dirty="0">
                <a:solidFill>
                  <a:schemeClr val="tx1"/>
                </a:solidFill>
                <a:latin typeface="Calibri" panose="020F0502020204030204" pitchFamily="34" charset="0"/>
                <a:ea typeface="黑体" panose="02010609060101010101" pitchFamily="49" charset="-122"/>
              </a:rPr>
              <a:t> (</a:t>
            </a:r>
            <a:r>
              <a:rPr lang="en-US" altLang="zh-CN" sz="2200" i="1" dirty="0">
                <a:solidFill>
                  <a:schemeClr val="tx1"/>
                </a:solidFill>
                <a:latin typeface="Calibri" panose="020F0502020204030204" pitchFamily="34" charset="0"/>
                <a:ea typeface="黑体" panose="02010609060101010101" pitchFamily="49" charset="-122"/>
              </a:rPr>
              <a:t>resume</a:t>
            </a:r>
            <a:r>
              <a:rPr lang="en-US" altLang="zh-CN" sz="2200" dirty="0">
                <a:solidFill>
                  <a:schemeClr val="tx1"/>
                </a:solidFill>
                <a:latin typeface="Calibri" panose="020F0502020204030204" pitchFamily="34" charset="0"/>
                <a:ea typeface="黑体" panose="02010609060101010101" pitchFamily="49" charset="-122"/>
              </a:rPr>
              <a:t> vs. </a:t>
            </a:r>
            <a:r>
              <a:rPr lang="en-US" altLang="zh-CN" sz="2200" i="1" dirty="0">
                <a:solidFill>
                  <a:schemeClr val="tx1"/>
                </a:solidFill>
                <a:latin typeface="Calibri" panose="020F0502020204030204" pitchFamily="34" charset="0"/>
                <a:ea typeface="黑体" panose="02010609060101010101" pitchFamily="49" charset="-122"/>
              </a:rPr>
              <a:t>résumé</a:t>
            </a:r>
            <a:r>
              <a:rPr lang="en-US" altLang="zh-CN" sz="2200" dirty="0">
                <a:solidFill>
                  <a:schemeClr val="tx1"/>
                </a:solidFill>
                <a:latin typeface="Calibri" panose="020F0502020204030204" pitchFamily="34" charset="0"/>
                <a:ea typeface="黑体" panose="02010609060101010101" pitchFamily="49" charset="-122"/>
              </a:rPr>
              <a:t>)</a:t>
            </a:r>
          </a:p>
          <a:p>
            <a:pPr lvl="2">
              <a:spcBef>
                <a:spcPts val="700"/>
              </a:spcBef>
              <a:buClr>
                <a:srgbClr val="336699"/>
              </a:buClr>
              <a:buFont typeface="Wingdings" panose="05000000000000000000" pitchFamily="2" charset="2"/>
              <a:buChar char="§"/>
            </a:pPr>
            <a:r>
              <a:rPr lang="zh-CN" altLang="en-US" sz="2200" dirty="0">
                <a:solidFill>
                  <a:schemeClr val="tx1"/>
                </a:solidFill>
                <a:latin typeface="Calibri" panose="020F0502020204030204" pitchFamily="34" charset="0"/>
                <a:ea typeface="黑体" panose="02010609060101010101" pitchFamily="49" charset="-122"/>
              </a:rPr>
              <a:t>不支持前缀搜索</a:t>
            </a:r>
            <a:r>
              <a:rPr lang="en-US" altLang="zh-CN" sz="2200" dirty="0">
                <a:solidFill>
                  <a:schemeClr val="tx1"/>
                </a:solidFill>
                <a:latin typeface="Calibri" panose="020F0502020204030204" pitchFamily="34" charset="0"/>
                <a:ea typeface="黑体" panose="02010609060101010101" pitchFamily="49" charset="-122"/>
              </a:rPr>
              <a:t> (</a:t>
            </a:r>
            <a:r>
              <a:rPr lang="zh-CN" altLang="en-US" sz="2200" dirty="0">
                <a:solidFill>
                  <a:schemeClr val="tx1"/>
                </a:solidFill>
                <a:latin typeface="Calibri" panose="020F0502020204030204" pitchFamily="34" charset="0"/>
                <a:ea typeface="黑体" panose="02010609060101010101" pitchFamily="49" charset="-122"/>
              </a:rPr>
              <a:t>比如所有以</a:t>
            </a:r>
            <a:r>
              <a:rPr lang="en-US" altLang="zh-CN" sz="2200" i="1" dirty="0">
                <a:solidFill>
                  <a:schemeClr val="tx1"/>
                </a:solidFill>
                <a:latin typeface="Calibri" panose="020F0502020204030204" pitchFamily="34" charset="0"/>
                <a:ea typeface="黑体" panose="02010609060101010101" pitchFamily="49" charset="-122"/>
              </a:rPr>
              <a:t>automat</a:t>
            </a:r>
            <a:r>
              <a:rPr lang="zh-CN" altLang="en-US" sz="2200" dirty="0">
                <a:solidFill>
                  <a:schemeClr val="tx1"/>
                </a:solidFill>
                <a:latin typeface="Calibri" panose="020F0502020204030204" pitchFamily="34" charset="0"/>
                <a:ea typeface="黑体" panose="02010609060101010101" pitchFamily="49" charset="-122"/>
              </a:rPr>
              <a:t>开头的词项</a:t>
            </a:r>
            <a:r>
              <a:rPr lang="en-US" altLang="zh-CN" sz="2200" dirty="0">
                <a:solidFill>
                  <a:schemeClr val="tx1"/>
                </a:solidFill>
                <a:latin typeface="Calibri" panose="020F0502020204030204" pitchFamily="34" charset="0"/>
                <a:ea typeface="黑体" panose="02010609060101010101" pitchFamily="49" charset="-122"/>
              </a:rPr>
              <a:t>)</a:t>
            </a:r>
          </a:p>
          <a:p>
            <a:pPr lvl="2">
              <a:spcBef>
                <a:spcPts val="700"/>
              </a:spcBef>
              <a:buClr>
                <a:srgbClr val="336699"/>
              </a:buClr>
              <a:buFont typeface="Wingdings" panose="05000000000000000000" pitchFamily="2" charset="2"/>
              <a:buChar char="§"/>
            </a:pPr>
            <a:r>
              <a:rPr lang="zh-CN" altLang="en-US" sz="2200" dirty="0">
                <a:solidFill>
                  <a:schemeClr val="tx1"/>
                </a:solidFill>
                <a:latin typeface="Calibri" panose="020F0502020204030204" pitchFamily="34" charset="0"/>
                <a:ea typeface="黑体" panose="02010609060101010101" pitchFamily="49" charset="-122"/>
              </a:rPr>
              <a:t>如果词汇表不断增大，需要定期对所有词项重新哈希</a:t>
            </a:r>
            <a:endParaRPr lang="en-US" altLang="zh-CN" sz="2200" dirty="0">
              <a:solidFill>
                <a:schemeClr val="tx1"/>
              </a:solidFill>
              <a:latin typeface="Calibri" panose="020F0502020204030204" pitchFamily="34" charset="0"/>
              <a:ea typeface="黑体" panose="02010609060101010101" pitchFamily="49" charset="-122"/>
            </a:endParaRPr>
          </a:p>
        </p:txBody>
      </p:sp>
      <p:sp>
        <p:nvSpPr>
          <p:cNvPr id="60420"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EC0797C8-966F-437D-9781-8A9D0A14F7CF}" type="slidenum">
              <a:rPr lang="en-US" altLang="zh-CN" smtClean="0"/>
              <a:t>22</a:t>
            </a:fld>
            <a:endParaRPr lang="en-US" altLang="zh-CN"/>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ABCA59FF-B3C8-4302-B060-C3FE589CC76C}" type="slidenum">
              <a:rPr lang="en-US" altLang="zh-CN" sz="1200">
                <a:solidFill>
                  <a:srgbClr val="898989"/>
                </a:solidFill>
                <a:latin typeface="Calibri" panose="020F0502020204030204" pitchFamily="34" charset="0"/>
                <a:ea typeface="黑体" panose="02010609060101010101" pitchFamily="49" charset="-122"/>
              </a:rPr>
              <a:t>23</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zh-CN" altLang="de-DE" sz="3600" dirty="0">
                <a:solidFill>
                  <a:schemeClr val="tx1"/>
                </a:solidFill>
                <a:latin typeface="Calibri" panose="020F0502020204030204" pitchFamily="34" charset="0"/>
                <a:ea typeface="黑体" panose="02010609060101010101" pitchFamily="49" charset="-122"/>
              </a:rPr>
              <a:t>树</a:t>
            </a:r>
            <a:endParaRPr lang="zh-CN" altLang="en-US" sz="3600" dirty="0">
              <a:solidFill>
                <a:schemeClr val="tx1"/>
              </a:solidFill>
              <a:latin typeface="Calibri" panose="020F0502020204030204" pitchFamily="34" charset="0"/>
              <a:ea typeface="黑体" panose="02010609060101010101" pitchFamily="49" charset="-122"/>
            </a:endParaRPr>
          </a:p>
        </p:txBody>
      </p:sp>
      <p:sp>
        <p:nvSpPr>
          <p:cNvPr id="84996" name="Text Box 3"/>
          <p:cNvSpPr txBox="1">
            <a:spLocks noChangeArrowheads="1"/>
          </p:cNvSpPr>
          <p:nvPr/>
        </p:nvSpPr>
        <p:spPr bwMode="auto">
          <a:xfrm>
            <a:off x="214313" y="1643063"/>
            <a:ext cx="8572500" cy="2643187"/>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树可以支持前缀查找</a:t>
            </a:r>
            <a:endParaRPr lang="de-DE" altLang="zh-CN"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de-DE" dirty="0">
                <a:solidFill>
                  <a:schemeClr val="tx1"/>
                </a:solidFill>
                <a:latin typeface="Calibri" panose="020F0502020204030204" pitchFamily="34" charset="0"/>
                <a:ea typeface="黑体" panose="02010609060101010101" pitchFamily="49" charset="-122"/>
              </a:rPr>
              <a:t>最简单的树结构：二叉树</a:t>
            </a:r>
            <a:endParaRPr lang="de-DE" altLang="zh-CN"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搜索速度略低于哈希表方式：</a:t>
            </a:r>
            <a:r>
              <a:rPr lang="en-US" altLang="zh-CN" dirty="0">
                <a:solidFill>
                  <a:schemeClr val="tx1"/>
                </a:solidFill>
                <a:latin typeface="Calibri" panose="020F0502020204030204" pitchFamily="34" charset="0"/>
                <a:ea typeface="黑体" panose="02010609060101010101" pitchFamily="49" charset="-122"/>
              </a:rPr>
              <a:t> </a:t>
            </a:r>
            <a:r>
              <a:rPr lang="en-US" altLang="zh-CN" i="1" dirty="0">
                <a:solidFill>
                  <a:schemeClr val="tx1"/>
                </a:solidFill>
                <a:latin typeface="Calibri" panose="020F0502020204030204" pitchFamily="34" charset="0"/>
                <a:ea typeface="黑体" panose="02010609060101010101" pitchFamily="49" charset="-122"/>
              </a:rPr>
              <a:t>O</a:t>
            </a:r>
            <a:r>
              <a:rPr lang="en-US" altLang="zh-CN" dirty="0">
                <a:solidFill>
                  <a:schemeClr val="tx1"/>
                </a:solidFill>
                <a:latin typeface="Calibri" panose="020F0502020204030204" pitchFamily="34" charset="0"/>
                <a:ea typeface="黑体" panose="02010609060101010101" pitchFamily="49" charset="-122"/>
              </a:rPr>
              <a:t>(</a:t>
            </a:r>
            <a:r>
              <a:rPr lang="en-US" altLang="zh-CN" dirty="0" err="1">
                <a:solidFill>
                  <a:schemeClr val="tx1"/>
                </a:solidFill>
                <a:latin typeface="Calibri" panose="020F0502020204030204" pitchFamily="34" charset="0"/>
                <a:ea typeface="黑体" panose="02010609060101010101" pitchFamily="49" charset="-122"/>
              </a:rPr>
              <a:t>log</a:t>
            </a:r>
            <a:r>
              <a:rPr lang="en-US" altLang="zh-CN" i="1" dirty="0" err="1">
                <a:solidFill>
                  <a:schemeClr val="tx1"/>
                </a:solidFill>
                <a:latin typeface="Calibri" panose="020F0502020204030204" pitchFamily="34" charset="0"/>
                <a:ea typeface="黑体" panose="02010609060101010101" pitchFamily="49" charset="-122"/>
              </a:rPr>
              <a:t>M</a:t>
            </a:r>
            <a:r>
              <a:rPr lang="en-US" altLang="zh-CN" dirty="0">
                <a:solidFill>
                  <a:schemeClr val="tx1"/>
                </a:solidFill>
                <a:latin typeface="Calibri" panose="020F0502020204030204" pitchFamily="34" charset="0"/>
                <a:ea typeface="黑体" panose="02010609060101010101" pitchFamily="49" charset="-122"/>
              </a:rPr>
              <a:t>), </a:t>
            </a:r>
            <a:r>
              <a:rPr lang="zh-CN" altLang="en-US" dirty="0">
                <a:solidFill>
                  <a:schemeClr val="tx1"/>
                </a:solidFill>
                <a:latin typeface="Calibri" panose="020F0502020204030204" pitchFamily="34" charset="0"/>
                <a:ea typeface="黑体" panose="02010609060101010101" pitchFamily="49" charset="-122"/>
              </a:rPr>
              <a:t>其中</a:t>
            </a:r>
            <a:r>
              <a:rPr lang="en-US" altLang="zh-CN" dirty="0">
                <a:solidFill>
                  <a:schemeClr val="tx1"/>
                </a:solidFill>
                <a:latin typeface="Calibri" panose="020F0502020204030204" pitchFamily="34" charset="0"/>
                <a:ea typeface="黑体" panose="02010609060101010101" pitchFamily="49" charset="-122"/>
              </a:rPr>
              <a:t> </a:t>
            </a:r>
            <a:r>
              <a:rPr lang="en-US" altLang="zh-CN" i="1" dirty="0">
                <a:solidFill>
                  <a:schemeClr val="tx1"/>
                </a:solidFill>
                <a:latin typeface="Calibri" panose="020F0502020204030204" pitchFamily="34" charset="0"/>
                <a:ea typeface="黑体" panose="02010609060101010101" pitchFamily="49" charset="-122"/>
              </a:rPr>
              <a:t>M</a:t>
            </a:r>
            <a:r>
              <a:rPr lang="en-US" altLang="zh-CN" dirty="0">
                <a:solidFill>
                  <a:schemeClr val="tx1"/>
                </a:solidFill>
                <a:latin typeface="Calibri" panose="020F0502020204030204" pitchFamily="34" charset="0"/>
                <a:ea typeface="黑体" panose="02010609060101010101" pitchFamily="49" charset="-122"/>
              </a:rPr>
              <a:t> </a:t>
            </a:r>
            <a:r>
              <a:rPr lang="zh-CN" altLang="en-US" dirty="0">
                <a:solidFill>
                  <a:schemeClr val="tx1"/>
                </a:solidFill>
                <a:latin typeface="Calibri" panose="020F0502020204030204" pitchFamily="34" charset="0"/>
                <a:ea typeface="黑体" panose="02010609060101010101" pitchFamily="49" charset="-122"/>
              </a:rPr>
              <a:t>是词汇表大小，即所有词项的数目</a:t>
            </a:r>
            <a:endParaRPr lang="en-US" altLang="zh-CN"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en-US" altLang="zh-CN" i="1" dirty="0">
                <a:solidFill>
                  <a:schemeClr val="tx1"/>
                </a:solidFill>
                <a:latin typeface="Calibri" panose="020F0502020204030204" pitchFamily="34" charset="0"/>
                <a:ea typeface="黑体" panose="02010609060101010101" pitchFamily="49" charset="-122"/>
              </a:rPr>
              <a:t>O</a:t>
            </a:r>
            <a:r>
              <a:rPr lang="en-US" altLang="zh-CN" dirty="0">
                <a:solidFill>
                  <a:schemeClr val="tx1"/>
                </a:solidFill>
                <a:latin typeface="Calibri" panose="020F0502020204030204" pitchFamily="34" charset="0"/>
                <a:ea typeface="黑体" panose="02010609060101010101" pitchFamily="49" charset="-122"/>
              </a:rPr>
              <a:t>(</a:t>
            </a:r>
            <a:r>
              <a:rPr lang="en-US" altLang="zh-CN" dirty="0" err="1">
                <a:solidFill>
                  <a:schemeClr val="tx1"/>
                </a:solidFill>
                <a:latin typeface="Calibri" panose="020F0502020204030204" pitchFamily="34" charset="0"/>
                <a:ea typeface="黑体" panose="02010609060101010101" pitchFamily="49" charset="-122"/>
              </a:rPr>
              <a:t>log</a:t>
            </a:r>
            <a:r>
              <a:rPr lang="en-US" altLang="zh-CN" i="1" dirty="0" err="1">
                <a:solidFill>
                  <a:schemeClr val="tx1"/>
                </a:solidFill>
                <a:latin typeface="Calibri" panose="020F0502020204030204" pitchFamily="34" charset="0"/>
                <a:ea typeface="黑体" panose="02010609060101010101" pitchFamily="49" charset="-122"/>
              </a:rPr>
              <a:t>M</a:t>
            </a:r>
            <a:r>
              <a:rPr lang="en-US" altLang="zh-CN" dirty="0">
                <a:solidFill>
                  <a:schemeClr val="tx1"/>
                </a:solidFill>
                <a:latin typeface="Calibri" panose="020F0502020204030204" pitchFamily="34" charset="0"/>
                <a:ea typeface="黑体" panose="02010609060101010101" pitchFamily="49" charset="-122"/>
              </a:rPr>
              <a:t>) </a:t>
            </a:r>
            <a:r>
              <a:rPr lang="zh-CN" altLang="en-US" dirty="0">
                <a:solidFill>
                  <a:schemeClr val="tx1"/>
                </a:solidFill>
                <a:latin typeface="Calibri" panose="020F0502020204030204" pitchFamily="34" charset="0"/>
                <a:ea typeface="黑体" panose="02010609060101010101" pitchFamily="49" charset="-122"/>
              </a:rPr>
              <a:t>仅仅对平衡树成立</a:t>
            </a:r>
            <a:endParaRPr lang="en-US" altLang="zh-CN"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使二叉树重新保持平衡开销很大</a:t>
            </a:r>
            <a:endParaRPr lang="en-US" altLang="zh-CN"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en-US" altLang="zh-CN" dirty="0">
                <a:solidFill>
                  <a:srgbClr val="0070C0"/>
                </a:solidFill>
                <a:latin typeface="Calibri" panose="020F0502020204030204" pitchFamily="34" charset="0"/>
                <a:ea typeface="黑体" panose="02010609060101010101" pitchFamily="49" charset="-122"/>
              </a:rPr>
              <a:t>B-</a:t>
            </a:r>
            <a:r>
              <a:rPr lang="zh-CN" altLang="en-US" dirty="0">
                <a:solidFill>
                  <a:srgbClr val="0070C0"/>
                </a:solidFill>
                <a:latin typeface="Calibri" panose="020F0502020204030204" pitchFamily="34" charset="0"/>
                <a:ea typeface="黑体" panose="02010609060101010101" pitchFamily="49" charset="-122"/>
              </a:rPr>
              <a:t>树</a:t>
            </a:r>
            <a:r>
              <a:rPr lang="zh-CN" altLang="en-US" dirty="0">
                <a:solidFill>
                  <a:schemeClr val="tx1"/>
                </a:solidFill>
                <a:latin typeface="Calibri" panose="020F0502020204030204" pitchFamily="34" charset="0"/>
                <a:ea typeface="黑体" panose="02010609060101010101" pitchFamily="49" charset="-122"/>
              </a:rPr>
              <a:t> 能够减轻上述问题</a:t>
            </a:r>
            <a:endParaRPr lang="en-US" altLang="zh-CN"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en-US" altLang="zh-CN" dirty="0">
                <a:solidFill>
                  <a:schemeClr val="tx1"/>
                </a:solidFill>
                <a:latin typeface="Calibri" panose="020F0502020204030204" pitchFamily="34" charset="0"/>
                <a:ea typeface="黑体" panose="02010609060101010101" pitchFamily="49" charset="-122"/>
              </a:rPr>
              <a:t>B-</a:t>
            </a:r>
            <a:r>
              <a:rPr lang="zh-CN" altLang="en-US" dirty="0">
                <a:solidFill>
                  <a:schemeClr val="tx1"/>
                </a:solidFill>
                <a:latin typeface="Calibri" panose="020F0502020204030204" pitchFamily="34" charset="0"/>
                <a:ea typeface="黑体" panose="02010609060101010101" pitchFamily="49" charset="-122"/>
              </a:rPr>
              <a:t>树定义：每个内部节点的子节点数目在</a:t>
            </a:r>
            <a:r>
              <a:rPr lang="en-US" altLang="zh-CN" dirty="0">
                <a:solidFill>
                  <a:schemeClr val="tx1"/>
                </a:solidFill>
                <a:latin typeface="Calibri" panose="020F0502020204030204" pitchFamily="34" charset="0"/>
                <a:ea typeface="黑体" panose="02010609060101010101" pitchFamily="49" charset="-122"/>
              </a:rPr>
              <a:t> [</a:t>
            </a:r>
            <a:r>
              <a:rPr lang="en-US" altLang="zh-CN" i="1" dirty="0">
                <a:solidFill>
                  <a:schemeClr val="tx1"/>
                </a:solidFill>
                <a:latin typeface="Calibri" panose="020F0502020204030204" pitchFamily="34" charset="0"/>
                <a:ea typeface="黑体" panose="02010609060101010101" pitchFamily="49" charset="-122"/>
              </a:rPr>
              <a:t>a</a:t>
            </a:r>
            <a:r>
              <a:rPr lang="en-US" altLang="zh-CN" dirty="0">
                <a:solidFill>
                  <a:schemeClr val="tx1"/>
                </a:solidFill>
                <a:latin typeface="Calibri" panose="020F0502020204030204" pitchFamily="34" charset="0"/>
                <a:ea typeface="黑体" panose="02010609060101010101" pitchFamily="49" charset="-122"/>
              </a:rPr>
              <a:t>,</a:t>
            </a:r>
            <a:r>
              <a:rPr lang="en-US" altLang="zh-CN" i="1" dirty="0">
                <a:solidFill>
                  <a:schemeClr val="tx1"/>
                </a:solidFill>
                <a:latin typeface="Calibri" panose="020F0502020204030204" pitchFamily="34" charset="0"/>
                <a:ea typeface="黑体" panose="02010609060101010101" pitchFamily="49" charset="-122"/>
              </a:rPr>
              <a:t> b</a:t>
            </a:r>
            <a:r>
              <a:rPr lang="en-US" altLang="zh-CN" dirty="0">
                <a:solidFill>
                  <a:schemeClr val="tx1"/>
                </a:solidFill>
                <a:latin typeface="Calibri" panose="020F0502020204030204" pitchFamily="34" charset="0"/>
                <a:ea typeface="黑体" panose="02010609060101010101" pitchFamily="49" charset="-122"/>
              </a:rPr>
              <a:t>]</a:t>
            </a:r>
            <a:r>
              <a:rPr lang="zh-CN" altLang="en-US" dirty="0">
                <a:solidFill>
                  <a:schemeClr val="tx1"/>
                </a:solidFill>
                <a:latin typeface="Calibri" panose="020F0502020204030204" pitchFamily="34" charset="0"/>
                <a:ea typeface="黑体" panose="02010609060101010101" pitchFamily="49" charset="-122"/>
              </a:rPr>
              <a:t>之间，其中 </a:t>
            </a:r>
            <a:r>
              <a:rPr lang="en-US" altLang="zh-CN" i="1" dirty="0">
                <a:solidFill>
                  <a:schemeClr val="tx1"/>
                </a:solidFill>
                <a:latin typeface="Calibri" panose="020F0502020204030204" pitchFamily="34" charset="0"/>
                <a:ea typeface="黑体" panose="02010609060101010101" pitchFamily="49" charset="-122"/>
              </a:rPr>
              <a:t>a</a:t>
            </a:r>
            <a:r>
              <a:rPr lang="en-US" altLang="zh-CN" dirty="0">
                <a:solidFill>
                  <a:schemeClr val="tx1"/>
                </a:solidFill>
                <a:latin typeface="Calibri" panose="020F0502020204030204" pitchFamily="34" charset="0"/>
                <a:ea typeface="黑体" panose="02010609060101010101" pitchFamily="49" charset="-122"/>
              </a:rPr>
              <a:t>, </a:t>
            </a:r>
            <a:r>
              <a:rPr lang="en-US" altLang="zh-CN" i="1" dirty="0">
                <a:solidFill>
                  <a:schemeClr val="tx1"/>
                </a:solidFill>
                <a:latin typeface="Calibri" panose="020F0502020204030204" pitchFamily="34" charset="0"/>
                <a:ea typeface="黑体" panose="02010609060101010101" pitchFamily="49" charset="-122"/>
              </a:rPr>
              <a:t>b</a:t>
            </a:r>
            <a:r>
              <a:rPr lang="en-US" altLang="zh-CN" dirty="0">
                <a:solidFill>
                  <a:schemeClr val="tx1"/>
                </a:solidFill>
                <a:latin typeface="Calibri" panose="020F0502020204030204" pitchFamily="34" charset="0"/>
                <a:ea typeface="黑体" panose="02010609060101010101" pitchFamily="49" charset="-122"/>
              </a:rPr>
              <a:t> </a:t>
            </a:r>
            <a:r>
              <a:rPr lang="zh-CN" altLang="en-US" dirty="0">
                <a:solidFill>
                  <a:schemeClr val="tx1"/>
                </a:solidFill>
                <a:latin typeface="Calibri" panose="020F0502020204030204" pitchFamily="34" charset="0"/>
                <a:ea typeface="黑体" panose="02010609060101010101" pitchFamily="49" charset="-122"/>
              </a:rPr>
              <a:t>为合适的正整数</a:t>
            </a:r>
            <a:r>
              <a:rPr lang="de-DE" altLang="zh-CN" dirty="0">
                <a:solidFill>
                  <a:schemeClr val="tx1"/>
                </a:solidFill>
                <a:latin typeface="Calibri" panose="020F0502020204030204" pitchFamily="34" charset="0"/>
                <a:ea typeface="黑体" panose="02010609060101010101" pitchFamily="49" charset="-122"/>
              </a:rPr>
              <a:t>, e.g., [2, 4].</a:t>
            </a:r>
            <a:endParaRPr lang="en-US" altLang="zh-CN" sz="4800" dirty="0">
              <a:solidFill>
                <a:schemeClr val="tx1"/>
              </a:solidFill>
              <a:latin typeface="Calibri" panose="020F0502020204030204" pitchFamily="34" charset="0"/>
              <a:ea typeface="黑体" panose="02010609060101010101" pitchFamily="49" charset="-122"/>
            </a:endParaRPr>
          </a:p>
        </p:txBody>
      </p:sp>
      <p:sp>
        <p:nvSpPr>
          <p:cNvPr id="62468"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F3929C82-ABD2-4A53-9CB7-8DC8D5FAA588}" type="slidenum">
              <a:rPr lang="en-US" altLang="zh-CN" smtClean="0"/>
              <a:t>23</a:t>
            </a:fld>
            <a:endParaRPr lang="en-US" altLang="zh-CN"/>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513643E5-EABE-4F69-812A-E2AC384A0872}" type="slidenum">
              <a:rPr lang="en-US" altLang="zh-CN" sz="1200">
                <a:solidFill>
                  <a:srgbClr val="898989"/>
                </a:solidFill>
                <a:latin typeface="Calibri" panose="020F0502020204030204" pitchFamily="34" charset="0"/>
                <a:ea typeface="黑体" panose="02010609060101010101" pitchFamily="49" charset="-122"/>
              </a:rPr>
              <a:t>24</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zh-CN" altLang="de-DE" sz="3600" dirty="0">
                <a:solidFill>
                  <a:schemeClr val="tx1"/>
                </a:solidFill>
                <a:latin typeface="Calibri" panose="020F0502020204030204" pitchFamily="34" charset="0"/>
                <a:ea typeface="黑体" panose="02010609060101010101" pitchFamily="49" charset="-122"/>
              </a:rPr>
              <a:t>二叉树</a:t>
            </a:r>
            <a:endParaRPr lang="zh-CN" altLang="en-US" sz="3600" dirty="0">
              <a:solidFill>
                <a:schemeClr val="tx1"/>
              </a:solidFill>
              <a:latin typeface="Calibri" panose="020F0502020204030204" pitchFamily="34" charset="0"/>
              <a:ea typeface="黑体" panose="02010609060101010101" pitchFamily="49" charset="-122"/>
            </a:endParaRPr>
          </a:p>
        </p:txBody>
      </p:sp>
      <p:sp>
        <p:nvSpPr>
          <p:cNvPr id="84996" name="Text Box 3"/>
          <p:cNvSpPr txBox="1">
            <a:spLocks noChangeArrowheads="1"/>
          </p:cNvSpPr>
          <p:nvPr/>
        </p:nvSpPr>
        <p:spPr bwMode="auto">
          <a:xfrm>
            <a:off x="214313" y="1643063"/>
            <a:ext cx="8572500" cy="2643187"/>
          </a:xfrm>
          <a:prstGeom prst="rect">
            <a:avLst/>
          </a:prstGeom>
          <a:noFill/>
          <a:ln w="9525">
            <a:noFill/>
            <a:round/>
          </a:ln>
        </p:spPr>
        <p:txBody>
          <a:bodyPr/>
          <a:lstStyle/>
          <a:p>
            <a:pPr lvl="1">
              <a:spcBef>
                <a:spcPts val="700"/>
              </a:spcBef>
              <a:buClr>
                <a:srgbClr val="336699"/>
              </a:buClr>
              <a:buFont typeface="Wingdings" panose="05000000000000000000" pitchFamily="2" charset="2"/>
              <a:buChar char="§"/>
              <a:defRPr/>
            </a:pPr>
            <a:endParaRPr lang="en-US" sz="4800" dirty="0">
              <a:solidFill>
                <a:schemeClr val="tx1"/>
              </a:solidFill>
              <a:latin typeface="+mj-lt"/>
              <a:ea typeface="黑体" panose="02010609060101010101" pitchFamily="49" charset="-122"/>
            </a:endParaRPr>
          </a:p>
        </p:txBody>
      </p:sp>
      <p:sp>
        <p:nvSpPr>
          <p:cNvPr id="64516"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C701B18D-6150-4868-A5E8-BF18C0EBD5EF}" type="slidenum">
              <a:rPr lang="en-US" altLang="zh-CN" smtClean="0"/>
              <a:t>24</a:t>
            </a:fld>
            <a:endParaRPr lang="en-US" altLang="zh-CN"/>
          </a:p>
        </p:txBody>
      </p:sp>
      <p:pic>
        <p:nvPicPr>
          <p:cNvPr id="64518" name="Picture 7" descr="320.png"/>
          <p:cNvPicPr>
            <a:picLocks noChangeAspect="1"/>
          </p:cNvPicPr>
          <p:nvPr/>
        </p:nvPicPr>
        <p:blipFill>
          <a:blip r:embed="rId3" cstate="print"/>
          <a:srcRect/>
          <a:stretch>
            <a:fillRect/>
          </a:stretch>
        </p:blipFill>
        <p:spPr bwMode="auto">
          <a:xfrm>
            <a:off x="857250" y="1571625"/>
            <a:ext cx="7429500" cy="4522788"/>
          </a:xfrm>
          <a:prstGeom prst="rect">
            <a:avLst/>
          </a:prstGeom>
          <a:noFill/>
          <a:ln w="9525">
            <a:noFill/>
            <a:miter lim="800000"/>
            <a:headEnd/>
            <a:tailEnd/>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FC89080D-EA9F-46EF-B643-8E7FD2B413BF}" type="slidenum">
              <a:rPr lang="en-US" altLang="zh-CN" sz="1200">
                <a:solidFill>
                  <a:srgbClr val="898989"/>
                </a:solidFill>
                <a:latin typeface="Calibri" panose="020F0502020204030204" pitchFamily="34" charset="0"/>
                <a:ea typeface="黑体" panose="02010609060101010101" pitchFamily="49" charset="-122"/>
              </a:rPr>
              <a:t>25</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de-DE" altLang="zh-CN" sz="3600" dirty="0">
                <a:solidFill>
                  <a:schemeClr val="tx1"/>
                </a:solidFill>
                <a:latin typeface="Calibri" panose="020F0502020204030204" pitchFamily="34" charset="0"/>
                <a:ea typeface="黑体" panose="02010609060101010101" pitchFamily="49" charset="-122"/>
              </a:rPr>
              <a:t>B-</a:t>
            </a:r>
            <a:r>
              <a:rPr lang="zh-CN" altLang="de-DE" sz="3600" dirty="0">
                <a:solidFill>
                  <a:schemeClr val="tx1"/>
                </a:solidFill>
                <a:latin typeface="Calibri" panose="020F0502020204030204" pitchFamily="34" charset="0"/>
                <a:ea typeface="黑体" panose="02010609060101010101" pitchFamily="49" charset="-122"/>
              </a:rPr>
              <a:t>树</a:t>
            </a:r>
            <a:endParaRPr lang="zh-CN" altLang="en-US" sz="3600" dirty="0">
              <a:solidFill>
                <a:schemeClr val="tx1"/>
              </a:solidFill>
              <a:latin typeface="Calibri" panose="020F0502020204030204" pitchFamily="34" charset="0"/>
              <a:ea typeface="黑体" panose="02010609060101010101" pitchFamily="49" charset="-122"/>
            </a:endParaRPr>
          </a:p>
        </p:txBody>
      </p:sp>
      <p:sp>
        <p:nvSpPr>
          <p:cNvPr id="84996" name="Text Box 3"/>
          <p:cNvSpPr txBox="1">
            <a:spLocks noChangeArrowheads="1"/>
          </p:cNvSpPr>
          <p:nvPr/>
        </p:nvSpPr>
        <p:spPr bwMode="auto">
          <a:xfrm>
            <a:off x="214313" y="1643063"/>
            <a:ext cx="8572500" cy="2643187"/>
          </a:xfrm>
          <a:prstGeom prst="rect">
            <a:avLst/>
          </a:prstGeom>
          <a:noFill/>
          <a:ln w="9525">
            <a:noFill/>
            <a:round/>
          </a:ln>
        </p:spPr>
        <p:txBody>
          <a:bodyPr/>
          <a:lstStyle/>
          <a:p>
            <a:pPr lvl="1">
              <a:spcBef>
                <a:spcPts val="700"/>
              </a:spcBef>
              <a:buClr>
                <a:srgbClr val="336699"/>
              </a:buClr>
              <a:buFont typeface="Wingdings" panose="05000000000000000000" pitchFamily="2" charset="2"/>
              <a:buChar char="§"/>
              <a:defRPr/>
            </a:pPr>
            <a:endParaRPr lang="en-US" sz="4800" dirty="0">
              <a:solidFill>
                <a:schemeClr val="tx1"/>
              </a:solidFill>
              <a:latin typeface="+mj-lt"/>
              <a:ea typeface="黑体" panose="02010609060101010101" pitchFamily="49" charset="-122"/>
            </a:endParaRPr>
          </a:p>
        </p:txBody>
      </p:sp>
      <p:sp>
        <p:nvSpPr>
          <p:cNvPr id="66564"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D724A14A-B539-478E-AF26-61EEDEFD5E8C}" type="slidenum">
              <a:rPr lang="en-US" altLang="zh-CN" smtClean="0"/>
              <a:t>25</a:t>
            </a:fld>
            <a:endParaRPr lang="en-US" altLang="zh-CN"/>
          </a:p>
        </p:txBody>
      </p:sp>
      <p:pic>
        <p:nvPicPr>
          <p:cNvPr id="66566" name="Picture 8" descr="321.png"/>
          <p:cNvPicPr>
            <a:picLocks noChangeAspect="1"/>
          </p:cNvPicPr>
          <p:nvPr/>
        </p:nvPicPr>
        <p:blipFill>
          <a:blip r:embed="rId3" cstate="print"/>
          <a:srcRect/>
          <a:stretch>
            <a:fillRect/>
          </a:stretch>
        </p:blipFill>
        <p:spPr bwMode="auto">
          <a:xfrm>
            <a:off x="1000125" y="2500313"/>
            <a:ext cx="6907213" cy="2513012"/>
          </a:xfrm>
          <a:prstGeom prst="rect">
            <a:avLst/>
          </a:prstGeom>
          <a:noFill/>
          <a:ln w="9525">
            <a:noFill/>
            <a:miter lim="800000"/>
            <a:headEnd/>
            <a:tailEnd/>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t>26</a:t>
            </a:fld>
            <a:endParaRPr lang="en-US"/>
          </a:p>
        </p:txBody>
      </p:sp>
      <p:sp>
        <p:nvSpPr>
          <p:cNvPr id="7" name="文本占位符 6"/>
          <p:cNvSpPr>
            <a:spLocks noGrp="1"/>
          </p:cNvSpPr>
          <p:nvPr>
            <p:ph type="body" sz="quarter" idx="13"/>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t>通配查询</a:t>
            </a:r>
            <a:endParaRPr lang="en-US" altLang="zh-CN" dirty="0"/>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拼写校正</a:t>
            </a:r>
            <a:endParaRPr lang="en-US" altLang="zh-CN" dirty="0">
              <a:solidFill>
                <a:schemeClr val="accent1">
                  <a:lumMod val="20000"/>
                  <a:lumOff val="80000"/>
                </a:schemeClr>
              </a:solidFill>
            </a:endParaRPr>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9FC4D66D-172D-439E-BD57-3CB847A968F2}" type="slidenum">
              <a:rPr lang="en-US" altLang="zh-CN" sz="1200">
                <a:solidFill>
                  <a:srgbClr val="898989"/>
                </a:solidFill>
                <a:latin typeface="Calibri" panose="020F0502020204030204" pitchFamily="34" charset="0"/>
                <a:ea typeface="黑体" panose="02010609060101010101" pitchFamily="49" charset="-122"/>
              </a:rPr>
              <a:t>27</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zh-CN" altLang="en-US" sz="3600" dirty="0">
                <a:solidFill>
                  <a:schemeClr val="tx1"/>
                </a:solidFill>
                <a:latin typeface="Calibri" panose="020F0502020204030204" pitchFamily="34" charset="0"/>
                <a:ea typeface="黑体" panose="02010609060101010101" pitchFamily="49" charset="-122"/>
              </a:rPr>
              <a:t>通配查询的处理</a:t>
            </a:r>
          </a:p>
        </p:txBody>
      </p:sp>
      <p:sp>
        <p:nvSpPr>
          <p:cNvPr id="84996" name="Text Box 3"/>
          <p:cNvSpPr txBox="1">
            <a:spLocks noChangeArrowheads="1"/>
          </p:cNvSpPr>
          <p:nvPr/>
        </p:nvSpPr>
        <p:spPr bwMode="auto">
          <a:xfrm>
            <a:off x="214313" y="2000250"/>
            <a:ext cx="8572500" cy="423703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en-US" altLang="zh-CN" dirty="0" err="1">
                <a:solidFill>
                  <a:schemeClr val="tx1"/>
                </a:solidFill>
                <a:latin typeface="Calibri" panose="020F0502020204030204" pitchFamily="34" charset="0"/>
                <a:ea typeface="黑体" panose="02010609060101010101" pitchFamily="49" charset="-122"/>
              </a:rPr>
              <a:t>mon</a:t>
            </a:r>
            <a:r>
              <a:rPr lang="en-US" altLang="zh-CN" dirty="0">
                <a:solidFill>
                  <a:schemeClr val="tx1"/>
                </a:solidFill>
                <a:latin typeface="Calibri" panose="020F0502020204030204" pitchFamily="34" charset="0"/>
                <a:ea typeface="黑体" panose="02010609060101010101" pitchFamily="49" charset="-122"/>
              </a:rPr>
              <a:t>*: </a:t>
            </a:r>
            <a:r>
              <a:rPr lang="zh-CN" altLang="en-US" dirty="0">
                <a:solidFill>
                  <a:schemeClr val="tx1"/>
                </a:solidFill>
                <a:latin typeface="Calibri" panose="020F0502020204030204" pitchFamily="34" charset="0"/>
                <a:ea typeface="黑体" panose="02010609060101010101" pitchFamily="49" charset="-122"/>
              </a:rPr>
              <a:t>找出所有包含以 </a:t>
            </a:r>
            <a:r>
              <a:rPr lang="en-US" altLang="zh-CN" i="1" dirty="0" err="1">
                <a:solidFill>
                  <a:schemeClr val="tx1"/>
                </a:solidFill>
                <a:latin typeface="Calibri" panose="020F0502020204030204" pitchFamily="34" charset="0"/>
                <a:ea typeface="黑体" panose="02010609060101010101" pitchFamily="49" charset="-122"/>
              </a:rPr>
              <a:t>mon</a:t>
            </a:r>
            <a:r>
              <a:rPr lang="zh-CN" altLang="en-US" dirty="0">
                <a:solidFill>
                  <a:schemeClr val="tx1"/>
                </a:solidFill>
                <a:latin typeface="Calibri" panose="020F0502020204030204" pitchFamily="34" charset="0"/>
                <a:ea typeface="黑体" panose="02010609060101010101" pitchFamily="49" charset="-122"/>
              </a:rPr>
              <a:t>开头的词项的文档</a:t>
            </a:r>
          </a:p>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如果采用</a:t>
            </a:r>
            <a:r>
              <a:rPr lang="en-US" altLang="zh-CN" dirty="0">
                <a:solidFill>
                  <a:schemeClr val="tx1"/>
                </a:solidFill>
                <a:latin typeface="Calibri" panose="020F0502020204030204" pitchFamily="34" charset="0"/>
                <a:ea typeface="黑体" panose="02010609060101010101" pitchFamily="49" charset="-122"/>
              </a:rPr>
              <a:t>B-</a:t>
            </a:r>
            <a:r>
              <a:rPr lang="zh-CN" altLang="en-US" dirty="0">
                <a:solidFill>
                  <a:schemeClr val="tx1"/>
                </a:solidFill>
                <a:latin typeface="Calibri" panose="020F0502020204030204" pitchFamily="34" charset="0"/>
                <a:ea typeface="黑体" panose="02010609060101010101" pitchFamily="49" charset="-122"/>
              </a:rPr>
              <a:t>树词典结构，那么实现起来非常容易，只需要返回区间</a:t>
            </a:r>
            <a:r>
              <a:rPr lang="de-DE" altLang="zh-CN" dirty="0">
                <a:solidFill>
                  <a:schemeClr val="tx1"/>
                </a:solidFill>
                <a:latin typeface="Calibri" panose="020F0502020204030204" pitchFamily="34" charset="0"/>
                <a:ea typeface="黑体" panose="02010609060101010101" pitchFamily="49" charset="-122"/>
              </a:rPr>
              <a:t>mon ≤ t &lt; moo</a:t>
            </a:r>
            <a:r>
              <a:rPr lang="zh-CN" altLang="de-DE" dirty="0">
                <a:solidFill>
                  <a:schemeClr val="tx1"/>
                </a:solidFill>
                <a:latin typeface="Calibri" panose="020F0502020204030204" pitchFamily="34" charset="0"/>
                <a:ea typeface="黑体" panose="02010609060101010101" pitchFamily="49" charset="-122"/>
              </a:rPr>
              <a:t>上的词项</a:t>
            </a:r>
            <a:r>
              <a:rPr lang="de-DE" altLang="zh-CN" dirty="0">
                <a:solidFill>
                  <a:schemeClr val="tx1"/>
                </a:solidFill>
                <a:ea typeface="黑体" panose="02010609060101010101" pitchFamily="49" charset="-122"/>
              </a:rPr>
              <a:t>t</a:t>
            </a:r>
            <a:r>
              <a:rPr lang="zh-CN" altLang="en-US" dirty="0">
                <a:solidFill>
                  <a:schemeClr val="tx1"/>
                </a:solidFill>
                <a:ea typeface="黑体" panose="02010609060101010101" pitchFamily="49" charset="-122"/>
              </a:rPr>
              <a:t>。</a:t>
            </a:r>
            <a:endParaRPr lang="zh-CN" altLang="de-DE"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en-US" altLang="zh-CN" dirty="0">
                <a:solidFill>
                  <a:schemeClr val="tx1"/>
                </a:solidFill>
                <a:latin typeface="Calibri" panose="020F0502020204030204" pitchFamily="34" charset="0"/>
                <a:ea typeface="黑体" panose="02010609060101010101" pitchFamily="49" charset="-122"/>
              </a:rPr>
              <a:t>*</a:t>
            </a:r>
            <a:r>
              <a:rPr lang="en-US" altLang="zh-CN" dirty="0" err="1">
                <a:solidFill>
                  <a:schemeClr val="tx1"/>
                </a:solidFill>
                <a:latin typeface="Calibri" panose="020F0502020204030204" pitchFamily="34" charset="0"/>
                <a:ea typeface="黑体" panose="02010609060101010101" pitchFamily="49" charset="-122"/>
              </a:rPr>
              <a:t>mon</a:t>
            </a:r>
            <a:r>
              <a:rPr lang="en-US" altLang="zh-CN" dirty="0">
                <a:solidFill>
                  <a:schemeClr val="tx1"/>
                </a:solidFill>
                <a:latin typeface="Calibri" panose="020F0502020204030204" pitchFamily="34" charset="0"/>
                <a:ea typeface="黑体" panose="02010609060101010101" pitchFamily="49" charset="-122"/>
              </a:rPr>
              <a:t>: </a:t>
            </a:r>
            <a:r>
              <a:rPr lang="zh-CN" altLang="en-US" dirty="0">
                <a:solidFill>
                  <a:schemeClr val="tx1"/>
                </a:solidFill>
                <a:latin typeface="Calibri" panose="020F0502020204030204" pitchFamily="34" charset="0"/>
                <a:ea typeface="黑体" panose="02010609060101010101" pitchFamily="49" charset="-122"/>
              </a:rPr>
              <a:t>找出所有包含以</a:t>
            </a:r>
            <a:r>
              <a:rPr lang="en-US" altLang="zh-CN" i="1" dirty="0" err="1">
                <a:solidFill>
                  <a:schemeClr val="tx1"/>
                </a:solidFill>
                <a:latin typeface="Calibri" panose="020F0502020204030204" pitchFamily="34" charset="0"/>
                <a:ea typeface="黑体" panose="02010609060101010101" pitchFamily="49" charset="-122"/>
              </a:rPr>
              <a:t>mon</a:t>
            </a:r>
            <a:r>
              <a:rPr lang="zh-CN" altLang="en-US" dirty="0">
                <a:solidFill>
                  <a:schemeClr val="tx1"/>
                </a:solidFill>
                <a:latin typeface="Calibri" panose="020F0502020204030204" pitchFamily="34" charset="0"/>
                <a:ea typeface="黑体" panose="02010609060101010101" pitchFamily="49" charset="-122"/>
              </a:rPr>
              <a:t>结尾的词项的文档</a:t>
            </a:r>
          </a:p>
          <a:p>
            <a:pPr lvl="2">
              <a:spcBef>
                <a:spcPts val="700"/>
              </a:spcBef>
              <a:buClr>
                <a:srgbClr val="336699"/>
              </a:buClr>
              <a:buFont typeface="Wingdings" panose="05000000000000000000" pitchFamily="2" charset="2"/>
              <a:buChar char="§"/>
            </a:pPr>
            <a:r>
              <a:rPr lang="zh-CN" altLang="en-US" sz="2200" dirty="0">
                <a:solidFill>
                  <a:schemeClr val="tx1"/>
                </a:solidFill>
                <a:latin typeface="Calibri" panose="020F0502020204030204" pitchFamily="34" charset="0"/>
                <a:ea typeface="黑体" panose="02010609060101010101" pitchFamily="49" charset="-122"/>
              </a:rPr>
              <a:t>将所有的词项倒转过来，然后基于它们建一棵附加的树</a:t>
            </a:r>
          </a:p>
          <a:p>
            <a:pPr lvl="2">
              <a:spcBef>
                <a:spcPts val="700"/>
              </a:spcBef>
              <a:buClr>
                <a:srgbClr val="336699"/>
              </a:buClr>
              <a:buFont typeface="Wingdings" panose="05000000000000000000" pitchFamily="2" charset="2"/>
              <a:buChar char="§"/>
            </a:pPr>
            <a:r>
              <a:rPr lang="zh-CN" altLang="en-US" dirty="0">
                <a:solidFill>
                  <a:schemeClr val="tx1"/>
                </a:solidFill>
                <a:ea typeface="宋体" panose="02010600030101010101" pitchFamily="2" charset="-122"/>
              </a:rPr>
              <a:t>返回区间</a:t>
            </a:r>
            <a:r>
              <a:rPr lang="en-US" altLang="zh-CN" dirty="0">
                <a:solidFill>
                  <a:schemeClr val="tx1"/>
                </a:solidFill>
                <a:latin typeface="Calibri" panose="020F0502020204030204" pitchFamily="34" charset="0"/>
                <a:ea typeface="黑体" panose="02010609060101010101" pitchFamily="49" charset="-122"/>
              </a:rPr>
              <a:t>nom ≤ t &lt; non</a:t>
            </a:r>
            <a:r>
              <a:rPr lang="zh-CN" altLang="de-DE" dirty="0">
                <a:solidFill>
                  <a:schemeClr val="tx1"/>
                </a:solidFill>
                <a:ea typeface="宋体" panose="02010600030101010101" pitchFamily="2" charset="-122"/>
              </a:rPr>
              <a:t>上的词项</a:t>
            </a:r>
            <a:r>
              <a:rPr lang="de-DE" altLang="zh-CN" dirty="0">
                <a:solidFill>
                  <a:schemeClr val="tx1"/>
                </a:solidFill>
                <a:ea typeface="宋体" panose="02010600030101010101" pitchFamily="2" charset="-122"/>
              </a:rPr>
              <a:t>t</a:t>
            </a:r>
            <a:r>
              <a:rPr lang="zh-CN" altLang="en-US" dirty="0">
                <a:solidFill>
                  <a:schemeClr val="tx1"/>
                </a:solidFill>
                <a:ea typeface="宋体" panose="02010600030101010101" pitchFamily="2" charset="-122"/>
              </a:rPr>
              <a:t>。</a:t>
            </a:r>
            <a:endParaRPr lang="en-US" altLang="zh-CN" sz="2200"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也就说，通过上述数据结构，可能得到满足通配查询的一系列词项，然后返回任一词项的文档</a:t>
            </a:r>
          </a:p>
        </p:txBody>
      </p:sp>
      <p:sp>
        <p:nvSpPr>
          <p:cNvPr id="69636"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5598EB1F-9874-475B-898F-51D6DEACD01D}" type="slidenum">
              <a:rPr lang="en-US" altLang="zh-CN" smtClean="0"/>
              <a:t>27</a:t>
            </a:fld>
            <a:endParaRPr lang="en-US" altLang="zh-CN"/>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7027CAE8-6250-4507-9BD9-9FB6076C743C}" type="slidenum">
              <a:rPr lang="en-US" altLang="zh-CN" sz="1200">
                <a:solidFill>
                  <a:srgbClr val="898989"/>
                </a:solidFill>
                <a:latin typeface="Calibri" panose="020F0502020204030204" pitchFamily="34" charset="0"/>
                <a:ea typeface="黑体" panose="02010609060101010101" pitchFamily="49" charset="-122"/>
              </a:rPr>
              <a:t>28</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zh-CN" altLang="en-US" sz="3600" dirty="0">
                <a:solidFill>
                  <a:schemeClr val="tx1"/>
                </a:solidFill>
                <a:latin typeface="Calibri" panose="020F0502020204030204" pitchFamily="34" charset="0"/>
                <a:ea typeface="黑体" panose="02010609060101010101" pitchFamily="49" charset="-122"/>
              </a:rPr>
              <a:t>词项中间的 *号处理</a:t>
            </a:r>
            <a:endParaRPr lang="en-US" altLang="zh-CN" sz="3600" dirty="0">
              <a:solidFill>
                <a:schemeClr val="tx1"/>
              </a:solidFill>
              <a:latin typeface="Calibri" panose="020F0502020204030204" pitchFamily="34" charset="0"/>
              <a:ea typeface="黑体" panose="02010609060101010101" pitchFamily="49" charset="-122"/>
            </a:endParaRPr>
          </a:p>
        </p:txBody>
      </p:sp>
      <p:sp>
        <p:nvSpPr>
          <p:cNvPr id="84996" name="Text Box 3"/>
          <p:cNvSpPr txBox="1">
            <a:spLocks noChangeArrowheads="1"/>
          </p:cNvSpPr>
          <p:nvPr/>
        </p:nvSpPr>
        <p:spPr bwMode="auto">
          <a:xfrm>
            <a:off x="214313" y="2000250"/>
            <a:ext cx="8572500" cy="264318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de-DE" dirty="0">
                <a:solidFill>
                  <a:schemeClr val="tx1"/>
                </a:solidFill>
                <a:latin typeface="Calibri" panose="020F0502020204030204" pitchFamily="34" charset="0"/>
                <a:ea typeface="黑体" panose="02010609060101010101" pitchFamily="49" charset="-122"/>
              </a:rPr>
              <a:t>例子</a:t>
            </a:r>
            <a:r>
              <a:rPr lang="de-DE" altLang="zh-CN" dirty="0">
                <a:solidFill>
                  <a:schemeClr val="tx1"/>
                </a:solidFill>
                <a:latin typeface="Calibri" panose="020F0502020204030204" pitchFamily="34" charset="0"/>
                <a:ea typeface="黑体" panose="02010609060101010101" pitchFamily="49" charset="-122"/>
              </a:rPr>
              <a:t>: m*nchen</a:t>
            </a:r>
          </a:p>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在</a:t>
            </a:r>
            <a:r>
              <a:rPr lang="en-US" altLang="zh-CN" dirty="0">
                <a:solidFill>
                  <a:schemeClr val="tx1"/>
                </a:solidFill>
                <a:latin typeface="Calibri" panose="020F0502020204030204" pitchFamily="34" charset="0"/>
                <a:ea typeface="黑体" panose="02010609060101010101" pitchFamily="49" charset="-122"/>
              </a:rPr>
              <a:t>B-</a:t>
            </a:r>
            <a:r>
              <a:rPr lang="zh-CN" altLang="en-US" dirty="0">
                <a:solidFill>
                  <a:schemeClr val="tx1"/>
                </a:solidFill>
                <a:latin typeface="Calibri" panose="020F0502020204030204" pitchFamily="34" charset="0"/>
                <a:ea typeface="黑体" panose="02010609060101010101" pitchFamily="49" charset="-122"/>
              </a:rPr>
              <a:t>树中分别查找满足</a:t>
            </a:r>
            <a:r>
              <a:rPr lang="en-US" altLang="zh-CN" dirty="0">
                <a:solidFill>
                  <a:schemeClr val="tx1"/>
                </a:solidFill>
                <a:latin typeface="Calibri" panose="020F0502020204030204" pitchFamily="34" charset="0"/>
                <a:ea typeface="黑体" panose="02010609060101010101" pitchFamily="49" charset="-122"/>
              </a:rPr>
              <a:t>m*</a:t>
            </a:r>
            <a:r>
              <a:rPr lang="zh-CN" altLang="en-US" dirty="0">
                <a:solidFill>
                  <a:schemeClr val="tx1"/>
                </a:solidFill>
                <a:latin typeface="Calibri" panose="020F0502020204030204" pitchFamily="34" charset="0"/>
                <a:ea typeface="黑体" panose="02010609060101010101" pitchFamily="49" charset="-122"/>
              </a:rPr>
              <a:t>和 *</a:t>
            </a:r>
            <a:r>
              <a:rPr lang="en-US" altLang="zh-CN" dirty="0" err="1">
                <a:solidFill>
                  <a:schemeClr val="tx1"/>
                </a:solidFill>
                <a:latin typeface="Calibri" panose="020F0502020204030204" pitchFamily="34" charset="0"/>
                <a:ea typeface="黑体" panose="02010609060101010101" pitchFamily="49" charset="-122"/>
              </a:rPr>
              <a:t>nchen</a:t>
            </a:r>
            <a:r>
              <a:rPr lang="zh-CN" altLang="en-US" dirty="0">
                <a:solidFill>
                  <a:schemeClr val="tx1"/>
                </a:solidFill>
                <a:latin typeface="Calibri" panose="020F0502020204030204" pitchFamily="34" charset="0"/>
                <a:ea typeface="黑体" panose="02010609060101010101" pitchFamily="49" charset="-122"/>
              </a:rPr>
              <a:t>的词项集合，然后求交集</a:t>
            </a:r>
            <a:endParaRPr lang="de-DE" altLang="zh-CN"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de-DE" dirty="0">
                <a:solidFill>
                  <a:schemeClr val="tx1"/>
                </a:solidFill>
                <a:latin typeface="Calibri" panose="020F0502020204030204" pitchFamily="34" charset="0"/>
                <a:ea typeface="黑体" panose="02010609060101010101" pitchFamily="49" charset="-122"/>
              </a:rPr>
              <a:t>这种做法开销很大</a:t>
            </a:r>
            <a:endParaRPr lang="de-DE" altLang="zh-CN"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de-DE" dirty="0">
                <a:solidFill>
                  <a:schemeClr val="tx1"/>
                </a:solidFill>
                <a:latin typeface="Calibri" panose="020F0502020204030204" pitchFamily="34" charset="0"/>
                <a:ea typeface="黑体" panose="02010609060101010101" pitchFamily="49" charset="-122"/>
              </a:rPr>
              <a:t>另外一种方法</a:t>
            </a:r>
            <a:r>
              <a:rPr lang="de-DE" altLang="zh-CN" dirty="0">
                <a:solidFill>
                  <a:schemeClr val="tx1"/>
                </a:solidFill>
                <a:latin typeface="Calibri" panose="020F0502020204030204" pitchFamily="34" charset="0"/>
                <a:ea typeface="黑体" panose="02010609060101010101" pitchFamily="49" charset="-122"/>
              </a:rPr>
              <a:t>: </a:t>
            </a:r>
            <a:r>
              <a:rPr lang="zh-CN" altLang="de-DE" dirty="0">
                <a:solidFill>
                  <a:schemeClr val="tx1"/>
                </a:solidFill>
                <a:latin typeface="Calibri" panose="020F0502020204030204" pitchFamily="34" charset="0"/>
                <a:ea typeface="黑体" panose="02010609060101010101" pitchFamily="49" charset="-122"/>
              </a:rPr>
              <a:t>轮排</a:t>
            </a:r>
            <a:r>
              <a:rPr lang="en-US" altLang="zh-CN" dirty="0">
                <a:solidFill>
                  <a:schemeClr val="tx1"/>
                </a:solidFill>
                <a:latin typeface="Calibri" panose="020F0502020204030204" pitchFamily="34" charset="0"/>
                <a:ea typeface="黑体" panose="02010609060101010101" pitchFamily="49" charset="-122"/>
              </a:rPr>
              <a:t>(</a:t>
            </a:r>
            <a:r>
              <a:rPr lang="de-DE" altLang="zh-CN" dirty="0">
                <a:solidFill>
                  <a:srgbClr val="0070C0"/>
                </a:solidFill>
                <a:latin typeface="Calibri" panose="020F0502020204030204" pitchFamily="34" charset="0"/>
                <a:ea typeface="黑体" panose="02010609060101010101" pitchFamily="49" charset="-122"/>
              </a:rPr>
              <a:t>permuterm)</a:t>
            </a:r>
            <a:r>
              <a:rPr lang="de-DE" altLang="zh-CN" dirty="0">
                <a:solidFill>
                  <a:schemeClr val="tx1"/>
                </a:solidFill>
                <a:latin typeface="Calibri" panose="020F0502020204030204" pitchFamily="34" charset="0"/>
                <a:ea typeface="黑体" panose="02010609060101010101" pitchFamily="49" charset="-122"/>
              </a:rPr>
              <a:t> </a:t>
            </a:r>
            <a:r>
              <a:rPr lang="zh-CN" altLang="de-DE" dirty="0">
                <a:solidFill>
                  <a:schemeClr val="tx1"/>
                </a:solidFill>
                <a:latin typeface="Calibri" panose="020F0502020204030204" pitchFamily="34" charset="0"/>
                <a:ea typeface="黑体" panose="02010609060101010101" pitchFamily="49" charset="-122"/>
              </a:rPr>
              <a:t>索引</a:t>
            </a:r>
            <a:endParaRPr lang="de-DE" altLang="zh-CN" dirty="0">
              <a:solidFill>
                <a:schemeClr val="tx1"/>
              </a:solidFill>
              <a:latin typeface="Calibri" panose="020F0502020204030204" pitchFamily="34" charset="0"/>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基本思想：将每个通配查询旋转，使</a:t>
            </a:r>
            <a:r>
              <a:rPr lang="en-US" altLang="zh-CN" dirty="0">
                <a:solidFill>
                  <a:schemeClr val="tx1"/>
                </a:solidFill>
                <a:latin typeface="Calibri" panose="020F0502020204030204" pitchFamily="34" charset="0"/>
                <a:ea typeface="黑体" panose="02010609060101010101" pitchFamily="49" charset="-122"/>
              </a:rPr>
              <a:t>*</a:t>
            </a:r>
            <a:r>
              <a:rPr lang="zh-CN" altLang="en-US" dirty="0">
                <a:solidFill>
                  <a:schemeClr val="tx1"/>
                </a:solidFill>
                <a:latin typeface="Calibri" panose="020F0502020204030204" pitchFamily="34" charset="0"/>
                <a:ea typeface="黑体" panose="02010609060101010101" pitchFamily="49" charset="-122"/>
              </a:rPr>
              <a:t>出现在末尾</a:t>
            </a:r>
            <a:endParaRPr lang="de-DE" altLang="zh-CN" dirty="0">
              <a:solidFill>
                <a:schemeClr val="tx1"/>
              </a:solidFill>
              <a:latin typeface="Calibri" panose="020F0502020204030204" pitchFamily="34" charset="0"/>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将每个旋转后的结果存放在词典中，即</a:t>
            </a:r>
            <a:r>
              <a:rPr lang="en-US" altLang="zh-CN" dirty="0">
                <a:solidFill>
                  <a:schemeClr val="tx1"/>
                </a:solidFill>
                <a:latin typeface="Calibri" panose="020F0502020204030204" pitchFamily="34" charset="0"/>
                <a:ea typeface="黑体" panose="02010609060101010101" pitchFamily="49" charset="-122"/>
              </a:rPr>
              <a:t>B-</a:t>
            </a:r>
            <a:r>
              <a:rPr lang="zh-CN" altLang="en-US" dirty="0">
                <a:solidFill>
                  <a:schemeClr val="tx1"/>
                </a:solidFill>
                <a:latin typeface="Calibri" panose="020F0502020204030204" pitchFamily="34" charset="0"/>
                <a:ea typeface="黑体" panose="02010609060101010101" pitchFamily="49" charset="-122"/>
              </a:rPr>
              <a:t>树中</a:t>
            </a:r>
            <a:endParaRPr lang="en-US" altLang="zh-CN" sz="9600" dirty="0">
              <a:solidFill>
                <a:schemeClr val="tx1"/>
              </a:solidFill>
              <a:latin typeface="Calibri" panose="020F0502020204030204" pitchFamily="34" charset="0"/>
              <a:ea typeface="黑体" panose="02010609060101010101" pitchFamily="49" charset="-122"/>
            </a:endParaRPr>
          </a:p>
        </p:txBody>
      </p:sp>
      <p:sp>
        <p:nvSpPr>
          <p:cNvPr id="71684"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9790AA1E-456D-4CBA-BF0E-5252D87B81C8}" type="slidenum">
              <a:rPr lang="en-US" altLang="zh-CN" smtClean="0"/>
              <a:t>28</a:t>
            </a:fld>
            <a:endParaRPr lang="en-US" altLang="zh-CN"/>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1ADF48F2-5ECC-4DEC-A3D1-BBF588008400}" type="slidenum">
              <a:rPr lang="en-US" altLang="zh-CN" sz="1200">
                <a:solidFill>
                  <a:srgbClr val="898989"/>
                </a:solidFill>
                <a:latin typeface="Calibri" panose="020F0502020204030204" pitchFamily="34" charset="0"/>
                <a:ea typeface="黑体" panose="02010609060101010101" pitchFamily="49" charset="-122"/>
              </a:rPr>
              <a:t>29</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zh-CN" altLang="de-DE" sz="3600" dirty="0">
                <a:solidFill>
                  <a:schemeClr val="tx1"/>
                </a:solidFill>
                <a:latin typeface="Calibri" panose="020F0502020204030204" pitchFamily="34" charset="0"/>
                <a:ea typeface="黑体" panose="02010609060101010101" pitchFamily="49" charset="-122"/>
              </a:rPr>
              <a:t>轮排索引</a:t>
            </a:r>
            <a:endParaRPr lang="zh-CN" altLang="en-US" sz="3600" dirty="0">
              <a:solidFill>
                <a:schemeClr val="tx1"/>
              </a:solidFill>
              <a:latin typeface="Calibri" panose="020F0502020204030204" pitchFamily="34" charset="0"/>
              <a:ea typeface="黑体" panose="02010609060101010101" pitchFamily="49" charset="-122"/>
            </a:endParaRPr>
          </a:p>
        </p:txBody>
      </p:sp>
      <p:sp>
        <p:nvSpPr>
          <p:cNvPr id="84996" name="Text Box 3"/>
          <p:cNvSpPr txBox="1">
            <a:spLocks noChangeArrowheads="1"/>
          </p:cNvSpPr>
          <p:nvPr/>
        </p:nvSpPr>
        <p:spPr bwMode="auto">
          <a:xfrm>
            <a:off x="214313" y="2928938"/>
            <a:ext cx="8572500" cy="2643187"/>
          </a:xfrm>
          <a:prstGeom prst="rect">
            <a:avLst/>
          </a:prstGeom>
          <a:noFill/>
          <a:ln w="9525">
            <a:noFill/>
            <a:round/>
          </a:ln>
        </p:spPr>
        <p:txBody>
          <a:bodyPr/>
          <a:lstStyle/>
          <a:p>
            <a:pPr lvl="1">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对于词项</a:t>
            </a:r>
            <a:r>
              <a:rPr lang="en-US" altLang="zh-CN" sz="2200" dirty="0">
                <a:solidFill>
                  <a:schemeClr val="tx1"/>
                </a:solidFill>
                <a:latin typeface="Calibri" panose="020F0502020204030204" pitchFamily="34" charset="0"/>
                <a:ea typeface="黑体" panose="02010609060101010101" pitchFamily="49" charset="-122"/>
              </a:rPr>
              <a:t>hello</a:t>
            </a:r>
            <a:r>
              <a:rPr lang="en-US" altLang="zh-CN" dirty="0">
                <a:solidFill>
                  <a:schemeClr val="tx1"/>
                </a:solidFill>
                <a:latin typeface="Calibri" panose="020F0502020204030204" pitchFamily="34" charset="0"/>
                <a:ea typeface="黑体" panose="02010609060101010101" pitchFamily="49" charset="-122"/>
              </a:rPr>
              <a:t>: </a:t>
            </a:r>
            <a:r>
              <a:rPr lang="zh-CN" altLang="en-US" dirty="0">
                <a:solidFill>
                  <a:schemeClr val="tx1"/>
                </a:solidFill>
                <a:latin typeface="Calibri" panose="020F0502020204030204" pitchFamily="34" charset="0"/>
                <a:ea typeface="黑体" panose="02010609060101010101" pitchFamily="49" charset="-122"/>
              </a:rPr>
              <a:t>将 </a:t>
            </a:r>
            <a:r>
              <a:rPr lang="en-US" altLang="zh-CN" i="1" dirty="0">
                <a:solidFill>
                  <a:schemeClr val="tx1"/>
                </a:solidFill>
                <a:latin typeface="Calibri" panose="020F0502020204030204" pitchFamily="34" charset="0"/>
                <a:ea typeface="黑体" panose="02010609060101010101" pitchFamily="49" charset="-122"/>
              </a:rPr>
              <a:t>hello$, </a:t>
            </a:r>
            <a:r>
              <a:rPr lang="en-US" altLang="zh-CN" i="1" dirty="0" err="1">
                <a:solidFill>
                  <a:schemeClr val="tx1"/>
                </a:solidFill>
                <a:latin typeface="Calibri" panose="020F0502020204030204" pitchFamily="34" charset="0"/>
                <a:ea typeface="黑体" panose="02010609060101010101" pitchFamily="49" charset="-122"/>
              </a:rPr>
              <a:t>ello$h</a:t>
            </a:r>
            <a:r>
              <a:rPr lang="en-US" altLang="zh-CN" i="1" dirty="0">
                <a:solidFill>
                  <a:schemeClr val="tx1"/>
                </a:solidFill>
                <a:latin typeface="Calibri" panose="020F0502020204030204" pitchFamily="34" charset="0"/>
                <a:ea typeface="黑体" panose="02010609060101010101" pitchFamily="49" charset="-122"/>
              </a:rPr>
              <a:t>, </a:t>
            </a:r>
            <a:r>
              <a:rPr lang="en-US" altLang="zh-CN" i="1" dirty="0" err="1">
                <a:solidFill>
                  <a:schemeClr val="tx1"/>
                </a:solidFill>
                <a:latin typeface="Calibri" panose="020F0502020204030204" pitchFamily="34" charset="0"/>
                <a:ea typeface="黑体" panose="02010609060101010101" pitchFamily="49" charset="-122"/>
              </a:rPr>
              <a:t>llo$he</a:t>
            </a:r>
            <a:r>
              <a:rPr lang="en-US" altLang="zh-CN" i="1" dirty="0">
                <a:solidFill>
                  <a:schemeClr val="tx1"/>
                </a:solidFill>
                <a:latin typeface="Calibri" panose="020F0502020204030204" pitchFamily="34" charset="0"/>
                <a:ea typeface="黑体" panose="02010609060101010101" pitchFamily="49" charset="-122"/>
              </a:rPr>
              <a:t>, </a:t>
            </a:r>
            <a:r>
              <a:rPr lang="en-US" altLang="zh-CN" i="1" dirty="0" err="1">
                <a:solidFill>
                  <a:schemeClr val="tx1"/>
                </a:solidFill>
                <a:latin typeface="Calibri" panose="020F0502020204030204" pitchFamily="34" charset="0"/>
                <a:ea typeface="黑体" panose="02010609060101010101" pitchFamily="49" charset="-122"/>
              </a:rPr>
              <a:t>lo$hel</a:t>
            </a:r>
            <a:r>
              <a:rPr lang="en-US" altLang="zh-CN" i="1" dirty="0">
                <a:solidFill>
                  <a:schemeClr val="tx1"/>
                </a:solidFill>
                <a:latin typeface="Calibri" panose="020F0502020204030204" pitchFamily="34" charset="0"/>
                <a:ea typeface="黑体" panose="02010609060101010101" pitchFamily="49" charset="-122"/>
              </a:rPr>
              <a:t>, </a:t>
            </a:r>
            <a:r>
              <a:rPr lang="zh-CN" altLang="en-US" dirty="0">
                <a:solidFill>
                  <a:schemeClr val="tx1"/>
                </a:solidFill>
                <a:latin typeface="Calibri" panose="020F0502020204030204" pitchFamily="34" charset="0"/>
                <a:ea typeface="黑体" panose="02010609060101010101" pitchFamily="49" charset="-122"/>
              </a:rPr>
              <a:t>和</a:t>
            </a:r>
            <a:r>
              <a:rPr lang="zh-CN" altLang="en-US" i="1" dirty="0">
                <a:solidFill>
                  <a:schemeClr val="tx1"/>
                </a:solidFill>
                <a:latin typeface="Calibri" panose="020F0502020204030204" pitchFamily="34" charset="0"/>
                <a:ea typeface="黑体" panose="02010609060101010101" pitchFamily="49" charset="-122"/>
              </a:rPr>
              <a:t> </a:t>
            </a:r>
            <a:r>
              <a:rPr lang="en-US" altLang="zh-CN" i="1" dirty="0" err="1">
                <a:solidFill>
                  <a:schemeClr val="tx1"/>
                </a:solidFill>
                <a:latin typeface="Calibri" panose="020F0502020204030204" pitchFamily="34" charset="0"/>
                <a:ea typeface="黑体" panose="02010609060101010101" pitchFamily="49" charset="-122"/>
              </a:rPr>
              <a:t>o$hell</a:t>
            </a:r>
            <a:r>
              <a:rPr lang="en-US" altLang="zh-CN" dirty="0">
                <a:solidFill>
                  <a:schemeClr val="tx1"/>
                </a:solidFill>
                <a:latin typeface="Calibri" panose="020F0502020204030204" pitchFamily="34" charset="0"/>
                <a:ea typeface="黑体" panose="02010609060101010101" pitchFamily="49" charset="-122"/>
              </a:rPr>
              <a:t> </a:t>
            </a:r>
            <a:r>
              <a:rPr lang="zh-CN" altLang="en-US" dirty="0">
                <a:solidFill>
                  <a:schemeClr val="tx1"/>
                </a:solidFill>
                <a:latin typeface="Calibri" panose="020F0502020204030204" pitchFamily="34" charset="0"/>
                <a:ea typeface="黑体" panose="02010609060101010101" pitchFamily="49" charset="-122"/>
              </a:rPr>
              <a:t>加入到 </a:t>
            </a:r>
            <a:r>
              <a:rPr lang="en-US" altLang="zh-CN" dirty="0">
                <a:solidFill>
                  <a:schemeClr val="tx1"/>
                </a:solidFill>
                <a:latin typeface="Calibri" panose="020F0502020204030204" pitchFamily="34" charset="0"/>
                <a:ea typeface="黑体" panose="02010609060101010101" pitchFamily="49" charset="-122"/>
              </a:rPr>
              <a:t>B-</a:t>
            </a:r>
            <a:r>
              <a:rPr lang="zh-CN" altLang="en-US" dirty="0">
                <a:solidFill>
                  <a:schemeClr val="tx1"/>
                </a:solidFill>
                <a:latin typeface="Calibri" panose="020F0502020204030204" pitchFamily="34" charset="0"/>
                <a:ea typeface="黑体" panose="02010609060101010101" pitchFamily="49" charset="-122"/>
              </a:rPr>
              <a:t>树中，其中</a:t>
            </a:r>
            <a:r>
              <a:rPr lang="en-US" altLang="zh-CN" dirty="0">
                <a:solidFill>
                  <a:schemeClr val="tx1"/>
                </a:solidFill>
                <a:latin typeface="Calibri" panose="020F0502020204030204" pitchFamily="34" charset="0"/>
                <a:ea typeface="黑体" panose="02010609060101010101" pitchFamily="49" charset="-122"/>
              </a:rPr>
              <a:t> $ </a:t>
            </a:r>
            <a:r>
              <a:rPr lang="zh-CN" altLang="en-US" dirty="0">
                <a:solidFill>
                  <a:schemeClr val="tx1"/>
                </a:solidFill>
                <a:latin typeface="Calibri" panose="020F0502020204030204" pitchFamily="34" charset="0"/>
                <a:ea typeface="黑体" panose="02010609060101010101" pitchFamily="49" charset="-122"/>
              </a:rPr>
              <a:t>是一个特殊符号</a:t>
            </a:r>
          </a:p>
          <a:p>
            <a:pPr lvl="1">
              <a:buClr>
                <a:srgbClr val="336699"/>
              </a:buClr>
              <a:buFont typeface="Wingdings" panose="05000000000000000000" pitchFamily="2" charset="2"/>
              <a:buChar char="§"/>
            </a:pPr>
            <a:endParaRPr lang="en-US" altLang="zh-CN" dirty="0">
              <a:solidFill>
                <a:schemeClr val="tx1"/>
              </a:solidFill>
              <a:latin typeface="Calibri" panose="020F0502020204030204" pitchFamily="34" charset="0"/>
              <a:ea typeface="黑体" panose="02010609060101010101" pitchFamily="49" charset="-122"/>
            </a:endParaRPr>
          </a:p>
          <a:p>
            <a:pPr lvl="1">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即在词项前面再加一层索引</a:t>
            </a:r>
          </a:p>
        </p:txBody>
      </p:sp>
      <p:sp>
        <p:nvSpPr>
          <p:cNvPr id="73732"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548569B-E163-4DDD-9410-0CE89DC5CB67}" type="slidenum">
              <a:rPr lang="en-US" altLang="zh-CN" smtClean="0"/>
              <a:t>29</a:t>
            </a:fld>
            <a:endParaRPr lang="en-US" altLang="zh-CN"/>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t>3</a:t>
            </a:fld>
            <a:endParaRPr lang="en-US"/>
          </a:p>
        </p:txBody>
      </p:sp>
      <p:sp>
        <p:nvSpPr>
          <p:cNvPr id="7" name="文本占位符 6"/>
          <p:cNvSpPr>
            <a:spLocks noGrp="1"/>
          </p:cNvSpPr>
          <p:nvPr>
            <p:ph type="body" sz="quarter" idx="13"/>
          </p:nvPr>
        </p:nvSpPr>
        <p:spPr/>
        <p:txBody>
          <a:bodyPr/>
          <a:lstStyle/>
          <a:p>
            <a:r>
              <a:rPr lang="zh-CN" altLang="en-US" dirty="0"/>
              <a:t>上一讲回顾</a:t>
            </a:r>
            <a:endParaRPr lang="en-US" altLang="zh-CN" dirty="0"/>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编辑距离</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拼写校正</a:t>
            </a:r>
            <a:endParaRPr lang="en-US" altLang="zh-CN" dirty="0">
              <a:solidFill>
                <a:schemeClr val="accent1">
                  <a:lumMod val="20000"/>
                  <a:lumOff val="80000"/>
                </a:schemeClr>
              </a:solidFill>
            </a:endParaRPr>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FB496DD9-99F8-412B-908E-D14F22F033D6}" type="slidenum">
              <a:rPr lang="en-US" altLang="zh-CN" sz="1200">
                <a:solidFill>
                  <a:srgbClr val="898989"/>
                </a:solidFill>
                <a:latin typeface="Calibri" panose="020F0502020204030204" pitchFamily="34" charset="0"/>
                <a:ea typeface="黑体" panose="02010609060101010101" pitchFamily="49" charset="-122"/>
              </a:rPr>
              <a:t>30</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zh-CN" altLang="de-DE" sz="3600" dirty="0">
                <a:solidFill>
                  <a:schemeClr val="tx1"/>
                </a:solidFill>
                <a:latin typeface="Calibri" panose="020F0502020204030204" pitchFamily="34" charset="0"/>
                <a:ea typeface="黑体" panose="02010609060101010101" pitchFamily="49" charset="-122"/>
              </a:rPr>
              <a:t>轮排结果 → 词项的映射示意图</a:t>
            </a:r>
            <a:endParaRPr lang="en-US" altLang="zh-CN" sz="3600" dirty="0">
              <a:solidFill>
                <a:schemeClr val="tx1"/>
              </a:solidFill>
              <a:latin typeface="Calibri" panose="020F0502020204030204" pitchFamily="34" charset="0"/>
              <a:ea typeface="黑体" panose="02010609060101010101" pitchFamily="49" charset="-122"/>
            </a:endParaRPr>
          </a:p>
        </p:txBody>
      </p:sp>
      <p:sp>
        <p:nvSpPr>
          <p:cNvPr id="84996" name="Text Box 3"/>
          <p:cNvSpPr txBox="1">
            <a:spLocks noChangeArrowheads="1"/>
          </p:cNvSpPr>
          <p:nvPr/>
        </p:nvSpPr>
        <p:spPr bwMode="auto">
          <a:xfrm>
            <a:off x="214313" y="2928938"/>
            <a:ext cx="8572500" cy="2643187"/>
          </a:xfrm>
          <a:prstGeom prst="rect">
            <a:avLst/>
          </a:prstGeom>
          <a:noFill/>
          <a:ln w="9525">
            <a:noFill/>
            <a:round/>
          </a:ln>
        </p:spPr>
        <p:txBody>
          <a:bodyPr/>
          <a:lstStyle/>
          <a:p>
            <a:pPr lvl="1">
              <a:buClr>
                <a:srgbClr val="336699"/>
              </a:buClr>
              <a:buFont typeface="Wingdings" panose="05000000000000000000" pitchFamily="2" charset="2"/>
              <a:buChar char="§"/>
              <a:defRPr/>
            </a:pPr>
            <a:endParaRPr lang="en-US" dirty="0">
              <a:solidFill>
                <a:schemeClr val="tx1"/>
              </a:solidFill>
              <a:latin typeface="+mj-lt"/>
              <a:ea typeface="黑体" panose="02010609060101010101" pitchFamily="49" charset="-122"/>
            </a:endParaRPr>
          </a:p>
        </p:txBody>
      </p:sp>
      <p:sp>
        <p:nvSpPr>
          <p:cNvPr id="75780"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F45059A7-B744-4C91-A4DB-26FA77BEAA04}" type="slidenum">
              <a:rPr lang="en-US" altLang="zh-CN" smtClean="0"/>
              <a:t>30</a:t>
            </a:fld>
            <a:endParaRPr lang="en-US" altLang="zh-CN"/>
          </a:p>
        </p:txBody>
      </p:sp>
      <p:pic>
        <p:nvPicPr>
          <p:cNvPr id="75782" name="Picture 7" descr="326.png"/>
          <p:cNvPicPr>
            <a:picLocks noChangeAspect="1"/>
          </p:cNvPicPr>
          <p:nvPr/>
        </p:nvPicPr>
        <p:blipFill>
          <a:blip r:embed="rId3" cstate="print"/>
          <a:srcRect/>
          <a:stretch>
            <a:fillRect/>
          </a:stretch>
        </p:blipFill>
        <p:spPr bwMode="auto">
          <a:xfrm>
            <a:off x="785813" y="1928813"/>
            <a:ext cx="3725862" cy="4219575"/>
          </a:xfrm>
          <a:prstGeom prst="rect">
            <a:avLst/>
          </a:prstGeom>
          <a:noFill/>
          <a:ln w="9525">
            <a:noFill/>
            <a:miter lim="800000"/>
            <a:headEnd/>
            <a:tailEnd/>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139D0878-BF95-4891-9572-3093CE3B5EB1}" type="slidenum">
              <a:rPr lang="en-US" altLang="zh-CN" sz="1200">
                <a:solidFill>
                  <a:srgbClr val="898989"/>
                </a:solidFill>
                <a:latin typeface="Calibri" panose="020F0502020204030204" pitchFamily="34" charset="0"/>
                <a:ea typeface="黑体" panose="02010609060101010101" pitchFamily="49" charset="-122"/>
              </a:rPr>
              <a:t>31</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zh-CN" altLang="de-DE" sz="3600" dirty="0">
                <a:solidFill>
                  <a:schemeClr val="tx1"/>
                </a:solidFill>
                <a:latin typeface="Calibri" panose="020F0502020204030204" pitchFamily="34" charset="0"/>
                <a:ea typeface="黑体" panose="02010609060101010101" pitchFamily="49" charset="-122"/>
              </a:rPr>
              <a:t>轮排索引</a:t>
            </a:r>
            <a:endParaRPr lang="en-US" altLang="zh-CN" sz="3600" dirty="0">
              <a:solidFill>
                <a:schemeClr val="tx1"/>
              </a:solidFill>
              <a:latin typeface="Calibri" panose="020F0502020204030204" pitchFamily="34" charset="0"/>
              <a:ea typeface="黑体" panose="02010609060101010101" pitchFamily="49" charset="-122"/>
            </a:endParaRPr>
          </a:p>
        </p:txBody>
      </p:sp>
      <p:sp>
        <p:nvSpPr>
          <p:cNvPr id="84996" name="Text Box 3"/>
          <p:cNvSpPr txBox="1">
            <a:spLocks noChangeArrowheads="1"/>
          </p:cNvSpPr>
          <p:nvPr/>
        </p:nvSpPr>
        <p:spPr bwMode="auto">
          <a:xfrm>
            <a:off x="214313" y="1571625"/>
            <a:ext cx="8572500" cy="264318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对于</a:t>
            </a:r>
            <a:r>
              <a:rPr lang="en-US" altLang="zh-CN" dirty="0">
                <a:solidFill>
                  <a:schemeClr val="tx1"/>
                </a:solidFill>
                <a:latin typeface="Calibri" panose="020F0502020204030204" pitchFamily="34" charset="0"/>
                <a:ea typeface="黑体" panose="02010609060101010101" pitchFamily="49" charset="-122"/>
              </a:rPr>
              <a:t>hello</a:t>
            </a:r>
            <a:r>
              <a:rPr lang="zh-CN" altLang="en-US" dirty="0">
                <a:solidFill>
                  <a:schemeClr val="tx1"/>
                </a:solidFill>
                <a:latin typeface="Calibri" panose="020F0502020204030204" pitchFamily="34" charset="0"/>
                <a:ea typeface="黑体" panose="02010609060101010101" pitchFamily="49" charset="-122"/>
              </a:rPr>
              <a:t>，已经存储了</a:t>
            </a:r>
            <a:r>
              <a:rPr lang="en-US" altLang="zh-CN" dirty="0">
                <a:solidFill>
                  <a:schemeClr val="tx1"/>
                </a:solidFill>
                <a:latin typeface="Calibri" panose="020F0502020204030204" pitchFamily="34" charset="0"/>
                <a:ea typeface="黑体" panose="02010609060101010101" pitchFamily="49" charset="-122"/>
              </a:rPr>
              <a:t> </a:t>
            </a:r>
            <a:r>
              <a:rPr lang="en-US" altLang="zh-CN" i="1" dirty="0">
                <a:solidFill>
                  <a:schemeClr val="tx1"/>
                </a:solidFill>
                <a:latin typeface="Calibri" panose="020F0502020204030204" pitchFamily="34" charset="0"/>
                <a:ea typeface="黑体" panose="02010609060101010101" pitchFamily="49" charset="-122"/>
              </a:rPr>
              <a:t>hello$, </a:t>
            </a:r>
            <a:r>
              <a:rPr lang="en-US" altLang="zh-CN" i="1" dirty="0" err="1">
                <a:solidFill>
                  <a:schemeClr val="tx1"/>
                </a:solidFill>
                <a:latin typeface="Calibri" panose="020F0502020204030204" pitchFamily="34" charset="0"/>
                <a:ea typeface="黑体" panose="02010609060101010101" pitchFamily="49" charset="-122"/>
              </a:rPr>
              <a:t>ello$h</a:t>
            </a:r>
            <a:r>
              <a:rPr lang="en-US" altLang="zh-CN" i="1" dirty="0">
                <a:solidFill>
                  <a:schemeClr val="tx1"/>
                </a:solidFill>
                <a:latin typeface="Calibri" panose="020F0502020204030204" pitchFamily="34" charset="0"/>
                <a:ea typeface="黑体" panose="02010609060101010101" pitchFamily="49" charset="-122"/>
              </a:rPr>
              <a:t>, </a:t>
            </a:r>
            <a:r>
              <a:rPr lang="en-US" altLang="zh-CN" i="1" dirty="0" err="1">
                <a:solidFill>
                  <a:schemeClr val="tx1"/>
                </a:solidFill>
                <a:latin typeface="Calibri" panose="020F0502020204030204" pitchFamily="34" charset="0"/>
                <a:ea typeface="黑体" panose="02010609060101010101" pitchFamily="49" charset="-122"/>
              </a:rPr>
              <a:t>llo$he</a:t>
            </a:r>
            <a:r>
              <a:rPr lang="en-US" altLang="zh-CN" i="1" dirty="0">
                <a:solidFill>
                  <a:schemeClr val="tx1"/>
                </a:solidFill>
                <a:latin typeface="Calibri" panose="020F0502020204030204" pitchFamily="34" charset="0"/>
                <a:ea typeface="黑体" panose="02010609060101010101" pitchFamily="49" charset="-122"/>
              </a:rPr>
              <a:t>, </a:t>
            </a:r>
            <a:r>
              <a:rPr lang="en-US" altLang="zh-CN" i="1" dirty="0" err="1">
                <a:solidFill>
                  <a:schemeClr val="tx1"/>
                </a:solidFill>
                <a:latin typeface="Calibri" panose="020F0502020204030204" pitchFamily="34" charset="0"/>
                <a:ea typeface="黑体" panose="02010609060101010101" pitchFamily="49" charset="-122"/>
              </a:rPr>
              <a:t>lo$hel</a:t>
            </a:r>
            <a:r>
              <a:rPr lang="en-US" altLang="zh-CN" i="1" dirty="0">
                <a:solidFill>
                  <a:schemeClr val="tx1"/>
                </a:solidFill>
                <a:latin typeface="Calibri" panose="020F0502020204030204" pitchFamily="34" charset="0"/>
                <a:ea typeface="黑体" panose="02010609060101010101" pitchFamily="49" charset="-122"/>
              </a:rPr>
              <a:t>, </a:t>
            </a:r>
            <a:r>
              <a:rPr lang="zh-CN" altLang="en-US" dirty="0">
                <a:solidFill>
                  <a:schemeClr val="tx1"/>
                </a:solidFill>
                <a:latin typeface="Calibri" panose="020F0502020204030204" pitchFamily="34" charset="0"/>
                <a:ea typeface="黑体" panose="02010609060101010101" pitchFamily="49" charset="-122"/>
              </a:rPr>
              <a:t>和</a:t>
            </a:r>
            <a:r>
              <a:rPr lang="de-DE" altLang="zh-CN" i="1" dirty="0">
                <a:solidFill>
                  <a:schemeClr val="tx1"/>
                </a:solidFill>
                <a:latin typeface="Calibri" panose="020F0502020204030204" pitchFamily="34" charset="0"/>
                <a:ea typeface="黑体" panose="02010609060101010101" pitchFamily="49" charset="-122"/>
              </a:rPr>
              <a:t>o$hell</a:t>
            </a:r>
          </a:p>
          <a:p>
            <a:pPr lvl="1">
              <a:spcBef>
                <a:spcPts val="700"/>
              </a:spcBef>
              <a:buClr>
                <a:srgbClr val="336699"/>
              </a:buClr>
              <a:buFont typeface="Wingdings" panose="05000000000000000000" pitchFamily="2" charset="2"/>
              <a:buChar char="§"/>
            </a:pPr>
            <a:r>
              <a:rPr lang="zh-CN" altLang="de-DE" dirty="0">
                <a:solidFill>
                  <a:schemeClr val="tx1"/>
                </a:solidFill>
                <a:latin typeface="Calibri" panose="020F0502020204030204" pitchFamily="34" charset="0"/>
                <a:ea typeface="黑体" panose="02010609060101010101" pitchFamily="49" charset="-122"/>
              </a:rPr>
              <a:t>查询</a:t>
            </a:r>
          </a:p>
          <a:p>
            <a:pPr lvl="2">
              <a:spcBef>
                <a:spcPts val="700"/>
              </a:spcBef>
              <a:buClr>
                <a:srgbClr val="336699"/>
              </a:buClr>
              <a:buFont typeface="Wingdings" panose="05000000000000000000" pitchFamily="2" charset="2"/>
              <a:buChar char="§"/>
            </a:pPr>
            <a:r>
              <a:rPr lang="zh-CN" altLang="en-US" sz="2200" dirty="0">
                <a:solidFill>
                  <a:schemeClr val="tx1"/>
                </a:solidFill>
                <a:latin typeface="Calibri" panose="020F0502020204030204" pitchFamily="34" charset="0"/>
                <a:ea typeface="黑体" panose="02010609060101010101" pitchFamily="49" charset="-122"/>
              </a:rPr>
              <a:t>对于 </a:t>
            </a:r>
            <a:r>
              <a:rPr lang="en-US" altLang="zh-CN" sz="2200" dirty="0">
                <a:solidFill>
                  <a:schemeClr val="tx1"/>
                </a:solidFill>
                <a:latin typeface="Calibri" panose="020F0502020204030204" pitchFamily="34" charset="0"/>
                <a:ea typeface="黑体" panose="02010609060101010101" pitchFamily="49" charset="-122"/>
              </a:rPr>
              <a:t>X, </a:t>
            </a:r>
            <a:r>
              <a:rPr lang="zh-CN" altLang="en-US" sz="2200" dirty="0">
                <a:solidFill>
                  <a:schemeClr val="tx1"/>
                </a:solidFill>
                <a:latin typeface="Calibri" panose="020F0502020204030204" pitchFamily="34" charset="0"/>
                <a:ea typeface="黑体" panose="02010609060101010101" pitchFamily="49" charset="-122"/>
              </a:rPr>
              <a:t>查询 </a:t>
            </a:r>
            <a:r>
              <a:rPr lang="en-US" altLang="zh-CN" sz="2200" dirty="0">
                <a:solidFill>
                  <a:schemeClr val="tx1"/>
                </a:solidFill>
                <a:latin typeface="Calibri" panose="020F0502020204030204" pitchFamily="34" charset="0"/>
                <a:ea typeface="黑体" panose="02010609060101010101" pitchFamily="49" charset="-122"/>
              </a:rPr>
              <a:t>X$</a:t>
            </a:r>
          </a:p>
          <a:p>
            <a:pPr lvl="2">
              <a:spcBef>
                <a:spcPts val="700"/>
              </a:spcBef>
              <a:buClr>
                <a:srgbClr val="336699"/>
              </a:buClr>
              <a:buFont typeface="Wingdings" panose="05000000000000000000" pitchFamily="2" charset="2"/>
              <a:buChar char="§"/>
            </a:pPr>
            <a:r>
              <a:rPr lang="zh-CN" altLang="en-US" sz="2200" dirty="0">
                <a:solidFill>
                  <a:schemeClr val="tx1"/>
                </a:solidFill>
                <a:latin typeface="Calibri" panose="020F0502020204030204" pitchFamily="34" charset="0"/>
                <a:ea typeface="黑体" panose="02010609060101010101" pitchFamily="49" charset="-122"/>
              </a:rPr>
              <a:t>对于 </a:t>
            </a:r>
            <a:r>
              <a:rPr lang="en-US" altLang="zh-CN" sz="2200" dirty="0">
                <a:solidFill>
                  <a:schemeClr val="tx1"/>
                </a:solidFill>
                <a:latin typeface="Calibri" panose="020F0502020204030204" pitchFamily="34" charset="0"/>
                <a:ea typeface="黑体" panose="02010609060101010101" pitchFamily="49" charset="-122"/>
              </a:rPr>
              <a:t>X*, </a:t>
            </a:r>
            <a:r>
              <a:rPr lang="zh-CN" altLang="en-US" sz="2200" dirty="0">
                <a:solidFill>
                  <a:schemeClr val="tx1"/>
                </a:solidFill>
                <a:latin typeface="Calibri" panose="020F0502020204030204" pitchFamily="34" charset="0"/>
                <a:ea typeface="黑体" panose="02010609060101010101" pitchFamily="49" charset="-122"/>
              </a:rPr>
              <a:t>查询 </a:t>
            </a:r>
            <a:r>
              <a:rPr lang="en-US" altLang="zh-CN" sz="2200" dirty="0">
                <a:solidFill>
                  <a:schemeClr val="tx1"/>
                </a:solidFill>
                <a:latin typeface="Calibri" panose="020F0502020204030204" pitchFamily="34" charset="0"/>
                <a:ea typeface="黑体" panose="02010609060101010101" pitchFamily="49" charset="-122"/>
              </a:rPr>
              <a:t>X*$</a:t>
            </a:r>
          </a:p>
          <a:p>
            <a:pPr lvl="2">
              <a:spcBef>
                <a:spcPts val="700"/>
              </a:spcBef>
              <a:buClr>
                <a:srgbClr val="336699"/>
              </a:buClr>
              <a:buFont typeface="Wingdings" panose="05000000000000000000" pitchFamily="2" charset="2"/>
              <a:buChar char="§"/>
            </a:pPr>
            <a:r>
              <a:rPr lang="zh-CN" altLang="en-US" sz="2200" dirty="0">
                <a:solidFill>
                  <a:schemeClr val="tx1"/>
                </a:solidFill>
                <a:latin typeface="Calibri" panose="020F0502020204030204" pitchFamily="34" charset="0"/>
                <a:ea typeface="黑体" panose="02010609060101010101" pitchFamily="49" charset="-122"/>
              </a:rPr>
              <a:t>对于 *</a:t>
            </a:r>
            <a:r>
              <a:rPr lang="en-US" altLang="zh-CN" sz="2200" dirty="0">
                <a:solidFill>
                  <a:schemeClr val="tx1"/>
                </a:solidFill>
                <a:latin typeface="Calibri" panose="020F0502020204030204" pitchFamily="34" charset="0"/>
                <a:ea typeface="黑体" panose="02010609060101010101" pitchFamily="49" charset="-122"/>
              </a:rPr>
              <a:t>X, </a:t>
            </a:r>
            <a:r>
              <a:rPr lang="zh-CN" altLang="en-US" sz="2200" dirty="0">
                <a:solidFill>
                  <a:schemeClr val="tx1"/>
                </a:solidFill>
                <a:latin typeface="Calibri" panose="020F0502020204030204" pitchFamily="34" charset="0"/>
                <a:ea typeface="黑体" panose="02010609060101010101" pitchFamily="49" charset="-122"/>
              </a:rPr>
              <a:t>查询 </a:t>
            </a:r>
            <a:r>
              <a:rPr lang="en-US" altLang="zh-CN" sz="2200" dirty="0">
                <a:solidFill>
                  <a:schemeClr val="tx1"/>
                </a:solidFill>
                <a:latin typeface="Calibri" panose="020F0502020204030204" pitchFamily="34" charset="0"/>
                <a:ea typeface="黑体" panose="02010609060101010101" pitchFamily="49" charset="-122"/>
              </a:rPr>
              <a:t>X$*</a:t>
            </a:r>
          </a:p>
          <a:p>
            <a:pPr lvl="2">
              <a:spcBef>
                <a:spcPts val="700"/>
              </a:spcBef>
              <a:buClr>
                <a:srgbClr val="336699"/>
              </a:buClr>
              <a:buFont typeface="Wingdings" panose="05000000000000000000" pitchFamily="2" charset="2"/>
              <a:buChar char="§"/>
            </a:pPr>
            <a:r>
              <a:rPr lang="zh-CN" altLang="en-US" sz="2200" dirty="0">
                <a:solidFill>
                  <a:schemeClr val="tx1"/>
                </a:solidFill>
                <a:latin typeface="Calibri" panose="020F0502020204030204" pitchFamily="34" charset="0"/>
                <a:ea typeface="黑体" panose="02010609060101010101" pitchFamily="49" charset="-122"/>
              </a:rPr>
              <a:t>对于 *</a:t>
            </a:r>
            <a:r>
              <a:rPr lang="en-US" altLang="zh-CN" sz="2200" dirty="0">
                <a:solidFill>
                  <a:schemeClr val="tx1"/>
                </a:solidFill>
                <a:latin typeface="Calibri" panose="020F0502020204030204" pitchFamily="34" charset="0"/>
                <a:ea typeface="黑体" panose="02010609060101010101" pitchFamily="49" charset="-122"/>
              </a:rPr>
              <a:t>X*, </a:t>
            </a:r>
            <a:r>
              <a:rPr lang="zh-CN" altLang="en-US" sz="2200" dirty="0">
                <a:solidFill>
                  <a:schemeClr val="tx1"/>
                </a:solidFill>
                <a:latin typeface="Calibri" panose="020F0502020204030204" pitchFamily="34" charset="0"/>
                <a:ea typeface="黑体" panose="02010609060101010101" pitchFamily="49" charset="-122"/>
              </a:rPr>
              <a:t>查询 </a:t>
            </a:r>
            <a:r>
              <a:rPr lang="en-US" altLang="zh-CN" sz="2200" dirty="0">
                <a:solidFill>
                  <a:schemeClr val="tx1"/>
                </a:solidFill>
                <a:latin typeface="Calibri" panose="020F0502020204030204" pitchFamily="34" charset="0"/>
                <a:ea typeface="黑体" panose="02010609060101010101" pitchFamily="49" charset="-122"/>
              </a:rPr>
              <a:t>X*</a:t>
            </a:r>
          </a:p>
          <a:p>
            <a:pPr lvl="2">
              <a:spcBef>
                <a:spcPts val="700"/>
              </a:spcBef>
              <a:buClr>
                <a:srgbClr val="336699"/>
              </a:buClr>
              <a:buFont typeface="Wingdings" panose="05000000000000000000" pitchFamily="2" charset="2"/>
              <a:buChar char="§"/>
            </a:pPr>
            <a:r>
              <a:rPr lang="zh-CN" altLang="en-US" sz="2200" dirty="0">
                <a:solidFill>
                  <a:schemeClr val="tx1"/>
                </a:solidFill>
                <a:latin typeface="Calibri" panose="020F0502020204030204" pitchFamily="34" charset="0"/>
                <a:ea typeface="黑体" panose="02010609060101010101" pitchFamily="49" charset="-122"/>
              </a:rPr>
              <a:t>对于 </a:t>
            </a:r>
            <a:r>
              <a:rPr lang="en-US" altLang="zh-CN" sz="2200" dirty="0">
                <a:solidFill>
                  <a:schemeClr val="tx1"/>
                </a:solidFill>
                <a:latin typeface="Calibri" panose="020F0502020204030204" pitchFamily="34" charset="0"/>
                <a:ea typeface="黑体" panose="02010609060101010101" pitchFamily="49" charset="-122"/>
              </a:rPr>
              <a:t>X*Y, </a:t>
            </a:r>
            <a:r>
              <a:rPr lang="zh-CN" altLang="en-US" sz="2200" dirty="0">
                <a:solidFill>
                  <a:schemeClr val="tx1"/>
                </a:solidFill>
                <a:latin typeface="Calibri" panose="020F0502020204030204" pitchFamily="34" charset="0"/>
                <a:ea typeface="黑体" panose="02010609060101010101" pitchFamily="49" charset="-122"/>
              </a:rPr>
              <a:t>查询 </a:t>
            </a:r>
            <a:r>
              <a:rPr lang="en-US" altLang="zh-CN" sz="2200" dirty="0">
                <a:solidFill>
                  <a:schemeClr val="tx1"/>
                </a:solidFill>
                <a:latin typeface="Calibri" panose="020F0502020204030204" pitchFamily="34" charset="0"/>
                <a:ea typeface="黑体" panose="02010609060101010101" pitchFamily="49" charset="-122"/>
              </a:rPr>
              <a:t>Y$X* </a:t>
            </a:r>
            <a:r>
              <a:rPr lang="zh-CN" altLang="en-US" sz="2200" dirty="0">
                <a:solidFill>
                  <a:schemeClr val="tx1"/>
                </a:solidFill>
                <a:latin typeface="Calibri" panose="020F0502020204030204" pitchFamily="34" charset="0"/>
                <a:ea typeface="黑体" panose="02010609060101010101" pitchFamily="49" charset="-122"/>
              </a:rPr>
              <a:t>（</a:t>
            </a:r>
            <a:r>
              <a:rPr lang="en-US" altLang="zh-CN" sz="2200" dirty="0">
                <a:solidFill>
                  <a:schemeClr val="tx1"/>
                </a:solidFill>
                <a:latin typeface="Calibri" panose="020F0502020204030204" pitchFamily="34" charset="0"/>
                <a:ea typeface="黑体" panose="02010609060101010101" pitchFamily="49" charset="-122"/>
              </a:rPr>
              <a:t>X*Y$</a:t>
            </a:r>
            <a:r>
              <a:rPr lang="zh-CN" altLang="en-US" sz="2200" dirty="0">
                <a:solidFill>
                  <a:schemeClr val="tx1"/>
                </a:solidFill>
                <a:latin typeface="Calibri" panose="020F0502020204030204" pitchFamily="34" charset="0"/>
                <a:ea typeface="黑体" panose="02010609060101010101" pitchFamily="49" charset="-122"/>
              </a:rPr>
              <a:t>        </a:t>
            </a:r>
            <a:r>
              <a:rPr lang="en-US" altLang="zh-CN" sz="2200" dirty="0">
                <a:solidFill>
                  <a:schemeClr val="tx1"/>
                </a:solidFill>
                <a:latin typeface="Calibri" panose="020F0502020204030204" pitchFamily="34" charset="0"/>
                <a:ea typeface="黑体" panose="02010609060101010101" pitchFamily="49" charset="-122"/>
              </a:rPr>
              <a:t>Y$X        Y$X*)</a:t>
            </a:r>
          </a:p>
          <a:p>
            <a:pPr lvl="2">
              <a:spcBef>
                <a:spcPts val="700"/>
              </a:spcBef>
              <a:buClr>
                <a:srgbClr val="336699"/>
              </a:buClr>
              <a:buFont typeface="Wingdings" panose="05000000000000000000" pitchFamily="2" charset="2"/>
              <a:buChar char="§"/>
            </a:pPr>
            <a:r>
              <a:rPr lang="zh-CN" altLang="en-US" sz="2200" dirty="0">
                <a:solidFill>
                  <a:schemeClr val="tx1"/>
                </a:solidFill>
                <a:latin typeface="Calibri" panose="020F0502020204030204" pitchFamily="34" charset="0"/>
                <a:ea typeface="黑体" panose="02010609060101010101" pitchFamily="49" charset="-122"/>
              </a:rPr>
              <a:t>例子</a:t>
            </a:r>
            <a:r>
              <a:rPr lang="en-US" altLang="zh-CN" sz="2200" dirty="0">
                <a:solidFill>
                  <a:schemeClr val="tx1"/>
                </a:solidFill>
                <a:latin typeface="Calibri" panose="020F0502020204030204" pitchFamily="34" charset="0"/>
                <a:ea typeface="黑体" panose="02010609060101010101" pitchFamily="49" charset="-122"/>
              </a:rPr>
              <a:t>: </a:t>
            </a:r>
            <a:r>
              <a:rPr lang="zh-CN" altLang="en-US" sz="2200" dirty="0">
                <a:solidFill>
                  <a:schemeClr val="tx1"/>
                </a:solidFill>
                <a:latin typeface="Calibri" panose="020F0502020204030204" pitchFamily="34" charset="0"/>
                <a:ea typeface="黑体" panose="02010609060101010101" pitchFamily="49" charset="-122"/>
              </a:rPr>
              <a:t>假定通配查询为 </a:t>
            </a:r>
            <a:r>
              <a:rPr lang="en-US" altLang="zh-CN" sz="2200" dirty="0" err="1">
                <a:solidFill>
                  <a:schemeClr val="tx1"/>
                </a:solidFill>
                <a:latin typeface="Calibri" panose="020F0502020204030204" pitchFamily="34" charset="0"/>
                <a:ea typeface="黑体" panose="02010609060101010101" pitchFamily="49" charset="-122"/>
              </a:rPr>
              <a:t>hel</a:t>
            </a:r>
            <a:r>
              <a:rPr lang="en-US" altLang="zh-CN" sz="2200" dirty="0">
                <a:solidFill>
                  <a:schemeClr val="tx1"/>
                </a:solidFill>
                <a:latin typeface="Calibri" panose="020F0502020204030204" pitchFamily="34" charset="0"/>
                <a:ea typeface="黑体" panose="02010609060101010101" pitchFamily="49" charset="-122"/>
              </a:rPr>
              <a:t>*o, </a:t>
            </a:r>
            <a:r>
              <a:rPr lang="zh-CN" altLang="en-US" sz="2200" dirty="0">
                <a:solidFill>
                  <a:schemeClr val="tx1"/>
                </a:solidFill>
                <a:latin typeface="Calibri" panose="020F0502020204030204" pitchFamily="34" charset="0"/>
                <a:ea typeface="黑体" panose="02010609060101010101" pitchFamily="49" charset="-122"/>
              </a:rPr>
              <a:t>那么相当于要查询</a:t>
            </a:r>
            <a:r>
              <a:rPr lang="en-US" altLang="zh-CN" sz="2200" dirty="0" err="1">
                <a:solidFill>
                  <a:schemeClr val="tx1"/>
                </a:solidFill>
                <a:latin typeface="Calibri" panose="020F0502020204030204" pitchFamily="34" charset="0"/>
                <a:ea typeface="黑体" panose="02010609060101010101" pitchFamily="49" charset="-122"/>
              </a:rPr>
              <a:t>o$hel</a:t>
            </a:r>
            <a:r>
              <a:rPr lang="en-US" altLang="zh-CN" sz="2200" dirty="0">
                <a:solidFill>
                  <a:schemeClr val="tx1"/>
                </a:solidFill>
                <a:latin typeface="Calibri" panose="020F0502020204030204" pitchFamily="34" charset="0"/>
                <a:ea typeface="黑体" panose="02010609060101010101" pitchFamily="49" charset="-122"/>
              </a:rPr>
              <a:t>*</a:t>
            </a:r>
          </a:p>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轮排索引称为轮排树更恰当</a:t>
            </a:r>
            <a:endParaRPr lang="en-US" altLang="zh-CN"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但是轮排索引已经使用非常普遍</a:t>
            </a:r>
            <a:endParaRPr lang="en-US" altLang="zh-CN" dirty="0">
              <a:solidFill>
                <a:schemeClr val="tx1"/>
              </a:solidFill>
              <a:latin typeface="Calibri" panose="020F0502020204030204" pitchFamily="34" charset="0"/>
              <a:ea typeface="黑体" panose="02010609060101010101" pitchFamily="49" charset="-122"/>
            </a:endParaRPr>
          </a:p>
        </p:txBody>
      </p:sp>
      <p:sp>
        <p:nvSpPr>
          <p:cNvPr id="77828"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49C9E814-F47A-46B5-97AA-601635410946}" type="slidenum">
              <a:rPr lang="en-US" altLang="zh-CN" smtClean="0"/>
              <a:t>31</a:t>
            </a:fld>
            <a:endParaRPr lang="en-US" altLang="zh-CN"/>
          </a:p>
        </p:txBody>
      </p:sp>
      <p:cxnSp>
        <p:nvCxnSpPr>
          <p:cNvPr id="3" name="直接箭头连接符 2">
            <a:extLst>
              <a:ext uri="{FF2B5EF4-FFF2-40B4-BE49-F238E27FC236}">
                <a16:creationId xmlns:a16="http://schemas.microsoft.com/office/drawing/2014/main" id="{21C4D03D-A102-48D5-8E81-6FA42FEE83E0}"/>
              </a:ext>
            </a:extLst>
          </p:cNvPr>
          <p:cNvCxnSpPr/>
          <p:nvPr/>
        </p:nvCxnSpPr>
        <p:spPr>
          <a:xfrm>
            <a:off x="4788024" y="4797152"/>
            <a:ext cx="3600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9223FE38-5D7A-49D8-8FE8-166E47280183}"/>
              </a:ext>
            </a:extLst>
          </p:cNvPr>
          <p:cNvCxnSpPr/>
          <p:nvPr/>
        </p:nvCxnSpPr>
        <p:spPr>
          <a:xfrm>
            <a:off x="5724128" y="4763738"/>
            <a:ext cx="3600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B5E2142E-EEA5-4731-A9E9-C6031BF1F4C9}" type="slidenum">
              <a:rPr lang="en-US" altLang="zh-CN" sz="1200">
                <a:solidFill>
                  <a:srgbClr val="898989"/>
                </a:solidFill>
                <a:latin typeface="Calibri" panose="020F0502020204030204" pitchFamily="34" charset="0"/>
                <a:ea typeface="黑体" panose="02010609060101010101" pitchFamily="49" charset="-122"/>
              </a:rPr>
              <a:t>32</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zh-CN" altLang="en-US" sz="3600" dirty="0">
                <a:solidFill>
                  <a:schemeClr val="tx1"/>
                </a:solidFill>
                <a:latin typeface="Calibri" panose="020F0502020204030204" pitchFamily="34" charset="0"/>
                <a:ea typeface="黑体" panose="02010609060101010101" pitchFamily="49" charset="-122"/>
              </a:rPr>
              <a:t>使用轮排索引的查找过程</a:t>
            </a:r>
            <a:endParaRPr lang="en-US" altLang="zh-CN" sz="3600" dirty="0">
              <a:solidFill>
                <a:schemeClr val="tx1"/>
              </a:solidFill>
              <a:latin typeface="Calibri" panose="020F0502020204030204" pitchFamily="34" charset="0"/>
              <a:ea typeface="黑体" panose="02010609060101010101" pitchFamily="49" charset="-122"/>
            </a:endParaRPr>
          </a:p>
        </p:txBody>
      </p:sp>
      <p:sp>
        <p:nvSpPr>
          <p:cNvPr id="84996" name="Text Box 3"/>
          <p:cNvSpPr txBox="1">
            <a:spLocks noChangeArrowheads="1"/>
          </p:cNvSpPr>
          <p:nvPr/>
        </p:nvSpPr>
        <p:spPr bwMode="auto">
          <a:xfrm>
            <a:off x="214313" y="1989138"/>
            <a:ext cx="8572500" cy="2592387"/>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sz="3200" dirty="0">
                <a:solidFill>
                  <a:schemeClr val="tx1"/>
                </a:solidFill>
                <a:latin typeface="Calibri" panose="020F0502020204030204" pitchFamily="34" charset="0"/>
                <a:ea typeface="黑体" panose="02010609060101010101" pitchFamily="49" charset="-122"/>
              </a:rPr>
              <a:t>将查询进行旋转，将通配符旋转到右部</a:t>
            </a:r>
            <a:endParaRPr lang="en-US" altLang="zh-CN" sz="3200"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sz="3200" dirty="0">
                <a:solidFill>
                  <a:schemeClr val="tx1"/>
                </a:solidFill>
                <a:latin typeface="Calibri" panose="020F0502020204030204" pitchFamily="34" charset="0"/>
                <a:ea typeface="黑体" panose="02010609060101010101" pitchFamily="49" charset="-122"/>
              </a:rPr>
              <a:t>同以往一样查找</a:t>
            </a:r>
            <a:r>
              <a:rPr lang="en-US" altLang="zh-CN" sz="3200" dirty="0">
                <a:solidFill>
                  <a:schemeClr val="tx1"/>
                </a:solidFill>
                <a:latin typeface="Calibri" panose="020F0502020204030204" pitchFamily="34" charset="0"/>
                <a:ea typeface="黑体" panose="02010609060101010101" pitchFamily="49" charset="-122"/>
              </a:rPr>
              <a:t>B-</a:t>
            </a:r>
            <a:r>
              <a:rPr lang="zh-CN" altLang="en-US" sz="3200" dirty="0">
                <a:solidFill>
                  <a:schemeClr val="tx1"/>
                </a:solidFill>
                <a:latin typeface="Calibri" panose="020F0502020204030204" pitchFamily="34" charset="0"/>
                <a:ea typeface="黑体" panose="02010609060101010101" pitchFamily="49" charset="-122"/>
              </a:rPr>
              <a:t>树</a:t>
            </a:r>
            <a:endParaRPr lang="en-US" altLang="zh-CN" sz="3200"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sz="3200" dirty="0">
                <a:solidFill>
                  <a:schemeClr val="tx1"/>
                </a:solidFill>
                <a:latin typeface="Calibri" panose="020F0502020204030204" pitchFamily="34" charset="0"/>
                <a:ea typeface="黑体" panose="02010609060101010101" pitchFamily="49" charset="-122"/>
              </a:rPr>
              <a:t>问题：相对于通常的</a:t>
            </a:r>
            <a:r>
              <a:rPr lang="en-US" altLang="zh-CN" sz="3200" dirty="0">
                <a:solidFill>
                  <a:schemeClr val="tx1"/>
                </a:solidFill>
                <a:latin typeface="Calibri" panose="020F0502020204030204" pitchFamily="34" charset="0"/>
                <a:ea typeface="黑体" panose="02010609060101010101" pitchFamily="49" charset="-122"/>
              </a:rPr>
              <a:t>B-</a:t>
            </a:r>
            <a:r>
              <a:rPr lang="zh-CN" altLang="en-US" sz="3200" dirty="0">
                <a:solidFill>
                  <a:schemeClr val="tx1"/>
                </a:solidFill>
                <a:latin typeface="Calibri" panose="020F0502020204030204" pitchFamily="34" charset="0"/>
                <a:ea typeface="黑体" panose="02010609060101010101" pitchFamily="49" charset="-122"/>
              </a:rPr>
              <a:t>树，轮排树的空间要大</a:t>
            </a:r>
            <a:r>
              <a:rPr lang="en-US" altLang="zh-CN" sz="3200" dirty="0">
                <a:solidFill>
                  <a:schemeClr val="tx1"/>
                </a:solidFill>
                <a:latin typeface="Calibri" panose="020F0502020204030204" pitchFamily="34" charset="0"/>
                <a:ea typeface="黑体" panose="02010609060101010101" pitchFamily="49" charset="-122"/>
              </a:rPr>
              <a:t>4</a:t>
            </a:r>
            <a:r>
              <a:rPr lang="zh-CN" altLang="en-US" sz="3200" dirty="0">
                <a:solidFill>
                  <a:schemeClr val="tx1"/>
                </a:solidFill>
                <a:latin typeface="Calibri" panose="020F0502020204030204" pitchFamily="34" charset="0"/>
                <a:ea typeface="黑体" panose="02010609060101010101" pitchFamily="49" charset="-122"/>
              </a:rPr>
              <a:t>倍以上</a:t>
            </a:r>
            <a:r>
              <a:rPr lang="en-US" altLang="zh-CN" sz="3200" dirty="0">
                <a:solidFill>
                  <a:schemeClr val="tx1"/>
                </a:solidFill>
                <a:latin typeface="Calibri" panose="020F0502020204030204" pitchFamily="34" charset="0"/>
                <a:ea typeface="黑体" panose="02010609060101010101" pitchFamily="49" charset="-122"/>
              </a:rPr>
              <a:t> (</a:t>
            </a:r>
            <a:r>
              <a:rPr lang="zh-CN" altLang="en-US" sz="3200" dirty="0">
                <a:solidFill>
                  <a:schemeClr val="tx1"/>
                </a:solidFill>
                <a:latin typeface="Calibri" panose="020F0502020204030204" pitchFamily="34" charset="0"/>
                <a:ea typeface="黑体" panose="02010609060101010101" pitchFamily="49" charset="-122"/>
              </a:rPr>
              <a:t>经验值</a:t>
            </a:r>
            <a:r>
              <a:rPr lang="en-US" altLang="zh-CN" sz="3200" dirty="0">
                <a:solidFill>
                  <a:schemeClr val="tx1"/>
                </a:solidFill>
                <a:latin typeface="Calibri" panose="020F0502020204030204" pitchFamily="34" charset="0"/>
                <a:ea typeface="黑体" panose="02010609060101010101" pitchFamily="49" charset="-122"/>
              </a:rPr>
              <a:t>)</a:t>
            </a:r>
          </a:p>
        </p:txBody>
      </p:sp>
      <p:sp>
        <p:nvSpPr>
          <p:cNvPr id="79876"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3A36FC18-5D1F-4129-8C9F-E24E27D36D18}" type="slidenum">
              <a:rPr lang="en-US" altLang="zh-CN" smtClean="0"/>
              <a:t>32</a:t>
            </a:fld>
            <a:endParaRPr lang="en-US" altLang="zh-CN"/>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B87F502A-9D7D-4963-B4D3-0206C1CFF637}" type="slidenum">
              <a:rPr lang="en-US" altLang="zh-CN" sz="1200">
                <a:solidFill>
                  <a:srgbClr val="898989"/>
                </a:solidFill>
                <a:latin typeface="Calibri" panose="020F0502020204030204" pitchFamily="34" charset="0"/>
                <a:ea typeface="黑体" panose="02010609060101010101" pitchFamily="49" charset="-122"/>
              </a:rPr>
              <a:t>33</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de-DE" altLang="zh-CN" sz="3600" i="1" dirty="0">
                <a:solidFill>
                  <a:schemeClr val="tx1"/>
                </a:solidFill>
                <a:latin typeface="Calibri" panose="020F0502020204030204" pitchFamily="34" charset="0"/>
                <a:ea typeface="黑体" panose="02010609060101010101" pitchFamily="49" charset="-122"/>
              </a:rPr>
              <a:t>k</a:t>
            </a:r>
            <a:r>
              <a:rPr lang="de-DE" altLang="zh-CN" sz="3600" dirty="0">
                <a:solidFill>
                  <a:schemeClr val="tx1"/>
                </a:solidFill>
                <a:latin typeface="Calibri" panose="020F0502020204030204" pitchFamily="34" charset="0"/>
                <a:ea typeface="黑体" panose="02010609060101010101" pitchFamily="49" charset="-122"/>
              </a:rPr>
              <a:t>-gram </a:t>
            </a:r>
            <a:r>
              <a:rPr lang="zh-CN" altLang="de-DE" sz="3600" dirty="0">
                <a:solidFill>
                  <a:schemeClr val="tx1"/>
                </a:solidFill>
                <a:latin typeface="Calibri" panose="020F0502020204030204" pitchFamily="34" charset="0"/>
                <a:ea typeface="黑体" panose="02010609060101010101" pitchFamily="49" charset="-122"/>
              </a:rPr>
              <a:t>索引</a:t>
            </a:r>
            <a:r>
              <a:rPr lang="zh-CN" altLang="en-US" sz="3600" dirty="0">
                <a:solidFill>
                  <a:schemeClr val="tx1"/>
                </a:solidFill>
                <a:latin typeface="Calibri" panose="020F0502020204030204" pitchFamily="34" charset="0"/>
                <a:ea typeface="黑体" panose="02010609060101010101" pitchFamily="49" charset="-122"/>
              </a:rPr>
              <a:t>技术（</a:t>
            </a:r>
            <a:r>
              <a:rPr lang="en-US" altLang="zh-CN" sz="3600" dirty="0">
                <a:solidFill>
                  <a:schemeClr val="tx1"/>
                </a:solidFill>
                <a:latin typeface="Calibri" panose="020F0502020204030204" pitchFamily="34" charset="0"/>
                <a:ea typeface="黑体" panose="02010609060101010101" pitchFamily="49" charset="-122"/>
              </a:rPr>
              <a:t>1</a:t>
            </a:r>
            <a:r>
              <a:rPr lang="zh-CN" altLang="en-US" sz="3600" dirty="0">
                <a:solidFill>
                  <a:schemeClr val="tx1"/>
                </a:solidFill>
                <a:latin typeface="Calibri" panose="020F0502020204030204" pitchFamily="34" charset="0"/>
                <a:ea typeface="黑体" panose="02010609060101010101" pitchFamily="49" charset="-122"/>
              </a:rPr>
              <a:t>）</a:t>
            </a:r>
          </a:p>
        </p:txBody>
      </p:sp>
      <p:sp>
        <p:nvSpPr>
          <p:cNvPr id="84996" name="Text Box 3"/>
          <p:cNvSpPr txBox="1">
            <a:spLocks noChangeArrowheads="1"/>
          </p:cNvSpPr>
          <p:nvPr/>
        </p:nvSpPr>
        <p:spPr bwMode="auto">
          <a:xfrm>
            <a:off x="214313" y="2214563"/>
            <a:ext cx="8572500" cy="3662362"/>
          </a:xfrm>
          <a:prstGeom prst="rect">
            <a:avLst/>
          </a:prstGeom>
          <a:noFill/>
          <a:ln w="9525">
            <a:noFill/>
            <a:round/>
          </a:ln>
        </p:spPr>
        <p:txBody>
          <a:bodyPr/>
          <a:lstStyle/>
          <a:p>
            <a:pPr marL="457200" lvl="1" indent="0">
              <a:spcBef>
                <a:spcPts val="700"/>
              </a:spcBef>
              <a:buClr>
                <a:srgbClr val="336699"/>
              </a:buClr>
            </a:pPr>
            <a:endParaRPr lang="zh-CN" altLang="en-US" sz="3200"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de-DE" altLang="zh-CN" sz="3200" i="1" dirty="0">
                <a:solidFill>
                  <a:schemeClr val="tx1"/>
                </a:solidFill>
                <a:latin typeface="Calibri" panose="020F0502020204030204" pitchFamily="34" charset="0"/>
                <a:ea typeface="黑体" panose="02010609060101010101" pitchFamily="49" charset="-122"/>
                <a:sym typeface="+mn-ea"/>
              </a:rPr>
              <a:t>k</a:t>
            </a:r>
            <a:r>
              <a:rPr lang="de-DE" altLang="zh-CN" sz="3200" dirty="0">
                <a:solidFill>
                  <a:schemeClr val="tx1"/>
                </a:solidFill>
                <a:latin typeface="Calibri" panose="020F0502020204030204" pitchFamily="34" charset="0"/>
                <a:ea typeface="黑体" panose="02010609060101010101" pitchFamily="49" charset="-122"/>
                <a:sym typeface="+mn-ea"/>
              </a:rPr>
              <a:t>-gram</a:t>
            </a:r>
            <a:r>
              <a:rPr lang="zh-CN" altLang="de-DE" sz="3200" dirty="0">
                <a:solidFill>
                  <a:schemeClr val="tx1"/>
                </a:solidFill>
                <a:latin typeface="Calibri" panose="020F0502020204030204" pitchFamily="34" charset="0"/>
                <a:ea typeface="黑体" panose="02010609060101010101" pitchFamily="49" charset="-122"/>
                <a:sym typeface="+mn-ea"/>
              </a:rPr>
              <a:t>是指由</a:t>
            </a:r>
            <a:r>
              <a:rPr lang="en-US" altLang="zh-CN" sz="3200" dirty="0">
                <a:solidFill>
                  <a:schemeClr val="tx1"/>
                </a:solidFill>
                <a:latin typeface="Calibri" panose="020F0502020204030204" pitchFamily="34" charset="0"/>
                <a:ea typeface="黑体" panose="02010609060101010101" pitchFamily="49" charset="-122"/>
                <a:sym typeface="+mn-ea"/>
              </a:rPr>
              <a:t>k</a:t>
            </a:r>
            <a:r>
              <a:rPr lang="zh-CN" altLang="en-US" sz="3200" dirty="0">
                <a:solidFill>
                  <a:schemeClr val="tx1"/>
                </a:solidFill>
                <a:latin typeface="Calibri" panose="020F0502020204030204" pitchFamily="34" charset="0"/>
                <a:ea typeface="黑体" panose="02010609060101010101" pitchFamily="49" charset="-122"/>
                <a:sym typeface="+mn-ea"/>
              </a:rPr>
              <a:t>个字符组成的序列</a:t>
            </a:r>
            <a:endParaRPr lang="en-US" altLang="zh-CN" sz="3200" dirty="0">
              <a:solidFill>
                <a:schemeClr val="tx1"/>
              </a:solidFill>
              <a:latin typeface="Calibri" panose="020F0502020204030204" pitchFamily="34" charset="0"/>
              <a:ea typeface="黑体" panose="02010609060101010101" pitchFamily="49" charset="-122"/>
              <a:sym typeface="+mn-ea"/>
            </a:endParaRPr>
          </a:p>
          <a:p>
            <a:pPr lvl="2">
              <a:spcBef>
                <a:spcPts val="700"/>
              </a:spcBef>
              <a:buClr>
                <a:srgbClr val="336699"/>
              </a:buClr>
              <a:buFont typeface="Wingdings" panose="05000000000000000000" pitchFamily="2" charset="2"/>
              <a:buChar char="§"/>
            </a:pPr>
            <a:r>
              <a:rPr lang="zh-CN" altLang="en-US" sz="3200" dirty="0">
                <a:solidFill>
                  <a:schemeClr val="tx1"/>
                </a:solidFill>
                <a:latin typeface="Calibri" panose="020F0502020204030204" pitchFamily="34" charset="0"/>
                <a:ea typeface="黑体" panose="02010609060101010101" pitchFamily="49" charset="-122"/>
              </a:rPr>
              <a:t>例如：</a:t>
            </a:r>
            <a:r>
              <a:rPr lang="en-US" altLang="zh-CN" sz="3200" dirty="0">
                <a:solidFill>
                  <a:schemeClr val="tx1"/>
                </a:solidFill>
                <a:latin typeface="Calibri" panose="020F0502020204030204" pitchFamily="34" charset="0"/>
                <a:ea typeface="黑体" panose="02010609060101010101" pitchFamily="49" charset="-122"/>
              </a:rPr>
              <a:t>castle</a:t>
            </a:r>
            <a:r>
              <a:rPr lang="zh-CN" altLang="en-US" sz="3200" dirty="0">
                <a:solidFill>
                  <a:schemeClr val="tx1"/>
                </a:solidFill>
                <a:latin typeface="Calibri" panose="020F0502020204030204" pitchFamily="34" charset="0"/>
                <a:ea typeface="黑体" panose="02010609060101010101" pitchFamily="49" charset="-122"/>
              </a:rPr>
              <a:t>， 所有的</a:t>
            </a:r>
            <a:r>
              <a:rPr lang="en-US" altLang="zh-CN" sz="3200" dirty="0">
                <a:solidFill>
                  <a:schemeClr val="tx1"/>
                </a:solidFill>
                <a:latin typeface="Calibri" panose="020F0502020204030204" pitchFamily="34" charset="0"/>
                <a:ea typeface="黑体" panose="02010609060101010101" pitchFamily="49" charset="-122"/>
              </a:rPr>
              <a:t>3-gram</a:t>
            </a:r>
            <a:r>
              <a:rPr lang="zh-CN" altLang="en-US" sz="3200" dirty="0">
                <a:solidFill>
                  <a:schemeClr val="tx1"/>
                </a:solidFill>
                <a:latin typeface="Calibri" panose="020F0502020204030204" pitchFamily="34" charset="0"/>
                <a:ea typeface="黑体" panose="02010609060101010101" pitchFamily="49" charset="-122"/>
              </a:rPr>
              <a:t>：</a:t>
            </a:r>
            <a:r>
              <a:rPr lang="en-US" altLang="zh-CN" sz="3200" dirty="0">
                <a:solidFill>
                  <a:schemeClr val="tx1"/>
                </a:solidFill>
                <a:latin typeface="Calibri" panose="020F0502020204030204" pitchFamily="34" charset="0"/>
                <a:ea typeface="黑体" panose="02010609060101010101" pitchFamily="49" charset="-122"/>
              </a:rPr>
              <a:t>$ca, </a:t>
            </a:r>
            <a:r>
              <a:rPr lang="en-US" altLang="zh-CN" sz="3200" dirty="0" err="1">
                <a:solidFill>
                  <a:schemeClr val="tx1"/>
                </a:solidFill>
                <a:latin typeface="Calibri" panose="020F0502020204030204" pitchFamily="34" charset="0"/>
                <a:ea typeface="黑体" panose="02010609060101010101" pitchFamily="49" charset="-122"/>
              </a:rPr>
              <a:t>cas</a:t>
            </a:r>
            <a:r>
              <a:rPr lang="en-US" altLang="zh-CN" sz="3200" dirty="0">
                <a:solidFill>
                  <a:schemeClr val="tx1"/>
                </a:solidFill>
                <a:latin typeface="Calibri" panose="020F0502020204030204" pitchFamily="34" charset="0"/>
                <a:ea typeface="黑体" panose="02010609060101010101" pitchFamily="49" charset="-122"/>
              </a:rPr>
              <a:t>, </a:t>
            </a:r>
            <a:r>
              <a:rPr lang="en-US" altLang="zh-CN" sz="3200" dirty="0" err="1">
                <a:solidFill>
                  <a:schemeClr val="tx1"/>
                </a:solidFill>
                <a:latin typeface="Calibri" panose="020F0502020204030204" pitchFamily="34" charset="0"/>
                <a:ea typeface="黑体" panose="02010609060101010101" pitchFamily="49" charset="-122"/>
              </a:rPr>
              <a:t>ast</a:t>
            </a:r>
            <a:r>
              <a:rPr lang="en-US" altLang="zh-CN" sz="3200" dirty="0">
                <a:solidFill>
                  <a:schemeClr val="tx1"/>
                </a:solidFill>
                <a:latin typeface="Calibri" panose="020F0502020204030204" pitchFamily="34" charset="0"/>
                <a:ea typeface="黑体" panose="02010609060101010101" pitchFamily="49" charset="-122"/>
              </a:rPr>
              <a:t>, </a:t>
            </a:r>
            <a:r>
              <a:rPr lang="en-US" altLang="zh-CN" sz="3200" dirty="0" err="1">
                <a:solidFill>
                  <a:schemeClr val="tx1"/>
                </a:solidFill>
                <a:latin typeface="Calibri" panose="020F0502020204030204" pitchFamily="34" charset="0"/>
                <a:ea typeface="黑体" panose="02010609060101010101" pitchFamily="49" charset="-122"/>
              </a:rPr>
              <a:t>stl,tle,le</a:t>
            </a:r>
            <a:r>
              <a:rPr lang="en-US" altLang="zh-CN" sz="3200" dirty="0">
                <a:solidFill>
                  <a:schemeClr val="tx1"/>
                </a:solidFill>
                <a:latin typeface="Calibri" panose="020F0502020204030204" pitchFamily="34" charset="0"/>
                <a:ea typeface="黑体" panose="02010609060101010101" pitchFamily="49" charset="-122"/>
              </a:rPr>
              <a:t>$.</a:t>
            </a:r>
            <a:endParaRPr lang="zh-CN" altLang="en-US" sz="3200"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sz="3200" dirty="0">
                <a:solidFill>
                  <a:schemeClr val="tx1"/>
                </a:solidFill>
                <a:latin typeface="Calibri" panose="020F0502020204030204" pitchFamily="34" charset="0"/>
                <a:ea typeface="黑体" panose="02010609060101010101" pitchFamily="49" charset="-122"/>
              </a:rPr>
              <a:t>而</a:t>
            </a:r>
            <a:r>
              <a:rPr lang="en-US" altLang="zh-CN" sz="3200" i="1" dirty="0">
                <a:solidFill>
                  <a:schemeClr val="tx1"/>
                </a:solidFill>
                <a:latin typeface="Calibri" panose="020F0502020204030204" pitchFamily="34" charset="0"/>
                <a:ea typeface="黑体" panose="02010609060101010101" pitchFamily="49" charset="-122"/>
              </a:rPr>
              <a:t>k</a:t>
            </a:r>
            <a:r>
              <a:rPr lang="en-US" altLang="zh-CN" sz="3200" dirty="0">
                <a:solidFill>
                  <a:schemeClr val="tx1"/>
                </a:solidFill>
                <a:latin typeface="Calibri" panose="020F0502020204030204" pitchFamily="34" charset="0"/>
                <a:ea typeface="黑体" panose="02010609060101010101" pitchFamily="49" charset="-122"/>
              </a:rPr>
              <a:t>-gram</a:t>
            </a:r>
            <a:r>
              <a:rPr lang="zh-CN" altLang="en-US" sz="3200" dirty="0">
                <a:solidFill>
                  <a:schemeClr val="tx1"/>
                </a:solidFill>
                <a:latin typeface="Calibri" panose="020F0502020204030204" pitchFamily="34" charset="0"/>
                <a:ea typeface="黑体" panose="02010609060101010101" pitchFamily="49" charset="-122"/>
              </a:rPr>
              <a:t>索引用于查找词项，基于查询包含的</a:t>
            </a:r>
            <a:r>
              <a:rPr lang="en-US" altLang="zh-CN" sz="3200" dirty="0">
                <a:solidFill>
                  <a:schemeClr val="tx1"/>
                </a:solidFill>
                <a:latin typeface="Calibri" panose="020F0502020204030204" pitchFamily="34" charset="0"/>
                <a:ea typeface="黑体" panose="02010609060101010101" pitchFamily="49" charset="-122"/>
              </a:rPr>
              <a:t>k-gram</a:t>
            </a:r>
            <a:r>
              <a:rPr lang="zh-CN" altLang="en-US" sz="3200" dirty="0">
                <a:solidFill>
                  <a:schemeClr val="tx1"/>
                </a:solidFill>
                <a:latin typeface="Calibri" panose="020F0502020204030204" pitchFamily="34" charset="0"/>
                <a:ea typeface="黑体" panose="02010609060101010101" pitchFamily="49" charset="-122"/>
              </a:rPr>
              <a:t>查找词项</a:t>
            </a:r>
            <a:endParaRPr lang="en-US" altLang="zh-CN" sz="3200" dirty="0">
              <a:solidFill>
                <a:schemeClr val="tx1"/>
              </a:solidFill>
              <a:latin typeface="Calibri" panose="020F0502020204030204" pitchFamily="34" charset="0"/>
              <a:ea typeface="黑体" panose="02010609060101010101" pitchFamily="49" charset="-122"/>
            </a:endParaRPr>
          </a:p>
        </p:txBody>
      </p:sp>
      <p:sp>
        <p:nvSpPr>
          <p:cNvPr id="86020"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D96FF115-EFD7-44BE-829C-254258E6A751}" type="slidenum">
              <a:rPr lang="en-US" altLang="zh-CN" smtClean="0"/>
              <a:t>33</a:t>
            </a:fld>
            <a:endParaRPr lang="en-US" altLang="zh-CN"/>
          </a:p>
        </p:txBody>
      </p:sp>
      <p:sp>
        <p:nvSpPr>
          <p:cNvPr id="8" name="文本框 7">
            <a:extLst>
              <a:ext uri="{FF2B5EF4-FFF2-40B4-BE49-F238E27FC236}">
                <a16:creationId xmlns:a16="http://schemas.microsoft.com/office/drawing/2014/main" id="{EDAD5599-4B34-45B2-9CB2-870B9C68E15E}"/>
              </a:ext>
            </a:extLst>
          </p:cNvPr>
          <p:cNvSpPr txBox="1"/>
          <p:nvPr/>
        </p:nvSpPr>
        <p:spPr>
          <a:xfrm>
            <a:off x="971600" y="1614488"/>
            <a:ext cx="4592548" cy="830997"/>
          </a:xfrm>
          <a:prstGeom prst="rect">
            <a:avLst/>
          </a:prstGeom>
          <a:noFill/>
        </p:spPr>
        <p:txBody>
          <a:bodyPr wrap="square">
            <a:spAutoFit/>
          </a:bodyPr>
          <a:lstStyle/>
          <a:p>
            <a:r>
              <a:rPr lang="zh-CN" altLang="en-US" sz="2400" dirty="0">
                <a:solidFill>
                  <a:schemeClr val="tx1"/>
                </a:solidFill>
                <a:latin typeface="Calibri" panose="020F0502020204030204" pitchFamily="34" charset="0"/>
                <a:ea typeface="黑体" panose="02010609060101010101" pitchFamily="49" charset="-122"/>
              </a:rPr>
              <a:t>包括：</a:t>
            </a:r>
            <a:r>
              <a:rPr lang="de-DE" altLang="zh-CN" sz="2400" dirty="0">
                <a:solidFill>
                  <a:schemeClr val="tx1"/>
                </a:solidFill>
                <a:latin typeface="Calibri" panose="020F0502020204030204" pitchFamily="34" charset="0"/>
                <a:ea typeface="黑体" panose="02010609060101010101" pitchFamily="49" charset="-122"/>
              </a:rPr>
              <a:t>bigram, trigram, . . .  </a:t>
            </a:r>
            <a:r>
              <a:rPr lang="en-US" altLang="zh-CN" dirty="0"/>
              <a:t>am, trigram, . . . ) </a:t>
            </a:r>
            <a:endParaRPr lang="zh-CN" altLang="en-US"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F465119C-EE32-4248-9160-DC39B29A58BA}" type="slidenum">
              <a:rPr lang="en-US" altLang="zh-CN" sz="1200">
                <a:solidFill>
                  <a:srgbClr val="898989"/>
                </a:solidFill>
                <a:latin typeface="Calibri" panose="020F0502020204030204" pitchFamily="34" charset="0"/>
                <a:ea typeface="黑体" panose="02010609060101010101" pitchFamily="49" charset="-122"/>
              </a:rPr>
              <a:t>34</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de-DE" altLang="zh-CN" sz="3600" i="1" dirty="0">
                <a:solidFill>
                  <a:schemeClr val="tx1"/>
                </a:solidFill>
                <a:latin typeface="Calibri" panose="020F0502020204030204" pitchFamily="34" charset="0"/>
                <a:ea typeface="黑体" panose="02010609060101010101" pitchFamily="49" charset="-122"/>
              </a:rPr>
              <a:t>k</a:t>
            </a:r>
            <a:r>
              <a:rPr lang="de-DE" altLang="zh-CN" sz="3600" dirty="0">
                <a:solidFill>
                  <a:schemeClr val="tx1"/>
                </a:solidFill>
                <a:latin typeface="Calibri" panose="020F0502020204030204" pitchFamily="34" charset="0"/>
                <a:ea typeface="黑体" panose="02010609060101010101" pitchFamily="49" charset="-122"/>
              </a:rPr>
              <a:t>-gram </a:t>
            </a:r>
            <a:r>
              <a:rPr lang="zh-CN" altLang="de-DE" sz="3600" dirty="0">
                <a:solidFill>
                  <a:schemeClr val="tx1"/>
                </a:solidFill>
                <a:latin typeface="Calibri" panose="020F0502020204030204" pitchFamily="34" charset="0"/>
                <a:ea typeface="黑体" panose="02010609060101010101" pitchFamily="49" charset="-122"/>
              </a:rPr>
              <a:t>索引</a:t>
            </a:r>
            <a:r>
              <a:rPr lang="zh-CN" altLang="en-US" sz="3600" dirty="0">
                <a:solidFill>
                  <a:schemeClr val="tx1"/>
                </a:solidFill>
                <a:latin typeface="Calibri" panose="020F0502020204030204" pitchFamily="34" charset="0"/>
                <a:ea typeface="黑体" panose="02010609060101010101" pitchFamily="49" charset="-122"/>
              </a:rPr>
              <a:t>技术（</a:t>
            </a:r>
            <a:r>
              <a:rPr lang="en-US" altLang="zh-CN" sz="3600" dirty="0">
                <a:solidFill>
                  <a:schemeClr val="tx1"/>
                </a:solidFill>
                <a:latin typeface="Calibri" panose="020F0502020204030204" pitchFamily="34" charset="0"/>
                <a:ea typeface="黑体" panose="02010609060101010101" pitchFamily="49" charset="-122"/>
              </a:rPr>
              <a:t>2</a:t>
            </a:r>
            <a:r>
              <a:rPr lang="zh-CN" altLang="en-US" sz="3600" dirty="0">
                <a:solidFill>
                  <a:schemeClr val="tx1"/>
                </a:solidFill>
                <a:latin typeface="Calibri" panose="020F0502020204030204" pitchFamily="34" charset="0"/>
                <a:ea typeface="黑体" panose="02010609060101010101" pitchFamily="49" charset="-122"/>
              </a:rPr>
              <a:t>）</a:t>
            </a:r>
          </a:p>
        </p:txBody>
      </p:sp>
      <p:sp>
        <p:nvSpPr>
          <p:cNvPr id="84996" name="Text Box 3"/>
          <p:cNvSpPr txBox="1">
            <a:spLocks noChangeArrowheads="1"/>
          </p:cNvSpPr>
          <p:nvPr/>
        </p:nvSpPr>
        <p:spPr bwMode="auto">
          <a:xfrm>
            <a:off x="214630" y="1509395"/>
            <a:ext cx="8572500" cy="2991485"/>
          </a:xfrm>
          <a:prstGeom prst="rect">
            <a:avLst/>
          </a:prstGeom>
          <a:noFill/>
          <a:ln w="9525">
            <a:noFill/>
            <a:round/>
          </a:ln>
        </p:spPr>
        <p:txBody>
          <a:bodyPr/>
          <a:lstStyle/>
          <a:p>
            <a:pPr lvl="1" algn="l">
              <a:spcBef>
                <a:spcPts val="700"/>
              </a:spcBef>
              <a:buClr>
                <a:srgbClr val="336699"/>
              </a:buClr>
              <a:buSzTx/>
              <a:buFont typeface="Wingdings" panose="05000000000000000000" pitchFamily="2" charset="2"/>
              <a:buChar char="§"/>
            </a:pPr>
            <a:r>
              <a:rPr lang="de-DE" altLang="zh-CN" dirty="0">
                <a:solidFill>
                  <a:schemeClr val="tx1"/>
                </a:solidFill>
                <a:latin typeface="Calibri" panose="020F0502020204030204" pitchFamily="34" charset="0"/>
                <a:ea typeface="黑体" panose="02010609060101010101" pitchFamily="49" charset="-122"/>
              </a:rPr>
              <a:t>比</a:t>
            </a:r>
            <a:r>
              <a:rPr lang="de-DE" altLang="zh-CN" b="1" dirty="0">
                <a:solidFill>
                  <a:srgbClr val="FF0000"/>
                </a:solidFill>
                <a:latin typeface="Calibri" panose="020F0502020204030204" pitchFamily="34" charset="0"/>
                <a:ea typeface="黑体" panose="02010609060101010101" pitchFamily="49" charset="-122"/>
              </a:rPr>
              <a:t>轮排索引</a:t>
            </a:r>
            <a:r>
              <a:rPr lang="de-DE" altLang="zh-CN" dirty="0">
                <a:solidFill>
                  <a:schemeClr val="tx1"/>
                </a:solidFill>
                <a:latin typeface="Calibri" panose="020F0502020204030204" pitchFamily="34" charset="0"/>
                <a:ea typeface="黑体" panose="02010609060101010101" pitchFamily="49" charset="-122"/>
              </a:rPr>
              <a:t>空间开销要小</a:t>
            </a:r>
          </a:p>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枚举一个词项中所有连读的</a:t>
            </a:r>
            <a:r>
              <a:rPr lang="en-US" altLang="zh-CN" dirty="0">
                <a:solidFill>
                  <a:schemeClr val="tx1"/>
                </a:solidFill>
                <a:latin typeface="Calibri" panose="020F0502020204030204" pitchFamily="34" charset="0"/>
                <a:ea typeface="黑体" panose="02010609060101010101" pitchFamily="49" charset="-122"/>
              </a:rPr>
              <a:t>k</a:t>
            </a:r>
            <a:r>
              <a:rPr lang="zh-CN" altLang="en-US" dirty="0">
                <a:solidFill>
                  <a:schemeClr val="tx1"/>
                </a:solidFill>
                <a:latin typeface="Calibri" panose="020F0502020204030204" pitchFamily="34" charset="0"/>
                <a:ea typeface="黑体" panose="02010609060101010101" pitchFamily="49" charset="-122"/>
              </a:rPr>
              <a:t>个字符构成的</a:t>
            </a:r>
            <a:r>
              <a:rPr lang="en-US" altLang="zh-CN" dirty="0">
                <a:solidFill>
                  <a:schemeClr val="tx1"/>
                </a:solidFill>
                <a:latin typeface="Calibri" panose="020F0502020204030204" pitchFamily="34" charset="0"/>
                <a:ea typeface="黑体" panose="02010609060101010101" pitchFamily="49" charset="-122"/>
              </a:rPr>
              <a:t>k-gram </a:t>
            </a:r>
            <a:r>
              <a:rPr lang="zh-CN" altLang="en-US" dirty="0">
                <a:solidFill>
                  <a:schemeClr val="tx1"/>
                </a:solidFill>
                <a:latin typeface="Calibri" panose="020F0502020204030204" pitchFamily="34" charset="0"/>
                <a:ea typeface="黑体" panose="02010609060101010101" pitchFamily="49" charset="-122"/>
              </a:rPr>
              <a:t>。</a:t>
            </a:r>
            <a:endParaRPr lang="de-DE" altLang="zh-CN"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de-DE" altLang="zh-CN" dirty="0">
                <a:solidFill>
                  <a:schemeClr val="tx1"/>
                </a:solidFill>
                <a:latin typeface="Calibri" panose="020F0502020204030204" pitchFamily="34" charset="0"/>
                <a:ea typeface="黑体" panose="02010609060101010101" pitchFamily="49" charset="-122"/>
              </a:rPr>
              <a:t>2-gram</a:t>
            </a:r>
            <a:r>
              <a:rPr lang="zh-CN" altLang="de-DE" dirty="0">
                <a:solidFill>
                  <a:schemeClr val="tx1"/>
                </a:solidFill>
                <a:latin typeface="Calibri" panose="020F0502020204030204" pitchFamily="34" charset="0"/>
                <a:ea typeface="黑体" panose="02010609060101010101" pitchFamily="49" charset="-122"/>
              </a:rPr>
              <a:t>称为二元组</a:t>
            </a:r>
            <a:r>
              <a:rPr lang="en-US" altLang="zh-CN" dirty="0">
                <a:solidFill>
                  <a:schemeClr val="tx1"/>
                </a:solidFill>
                <a:latin typeface="Calibri" panose="020F0502020204030204" pitchFamily="34" charset="0"/>
                <a:ea typeface="黑体" panose="02010609060101010101" pitchFamily="49" charset="-122"/>
              </a:rPr>
              <a:t>(</a:t>
            </a:r>
            <a:r>
              <a:rPr lang="de-DE" altLang="zh-CN" dirty="0">
                <a:solidFill>
                  <a:srgbClr val="0070C0"/>
                </a:solidFill>
                <a:latin typeface="Calibri" panose="020F0502020204030204" pitchFamily="34" charset="0"/>
                <a:ea typeface="黑体" panose="02010609060101010101" pitchFamily="49" charset="-122"/>
              </a:rPr>
              <a:t>bigram)</a:t>
            </a:r>
          </a:p>
          <a:p>
            <a:pPr lvl="2">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例子</a:t>
            </a:r>
            <a:r>
              <a:rPr lang="en-US" altLang="zh-CN" dirty="0">
                <a:solidFill>
                  <a:schemeClr val="tx1"/>
                </a:solidFill>
                <a:latin typeface="Calibri" panose="020F0502020204030204" pitchFamily="34" charset="0"/>
                <a:ea typeface="黑体" panose="02010609060101010101" pitchFamily="49" charset="-122"/>
              </a:rPr>
              <a:t>: from </a:t>
            </a:r>
            <a:r>
              <a:rPr lang="zh-CN" altLang="en-US" dirty="0">
                <a:solidFill>
                  <a:schemeClr val="tx1"/>
                </a:solidFill>
                <a:latin typeface="Calibri" panose="020F0502020204030204" pitchFamily="34" charset="0"/>
                <a:ea typeface="黑体" panose="02010609060101010101" pitchFamily="49" charset="-122"/>
              </a:rPr>
              <a:t>“</a:t>
            </a:r>
            <a:r>
              <a:rPr lang="en-US" altLang="zh-CN" i="1" dirty="0">
                <a:solidFill>
                  <a:srgbClr val="00B050"/>
                </a:solidFill>
                <a:latin typeface="Calibri" panose="020F0502020204030204" pitchFamily="34" charset="0"/>
                <a:ea typeface="黑体" panose="02010609060101010101" pitchFamily="49" charset="-122"/>
              </a:rPr>
              <a:t>April is the cruelest month</a:t>
            </a:r>
            <a:r>
              <a:rPr lang="zh-CN" altLang="en-US" i="1" dirty="0">
                <a:solidFill>
                  <a:schemeClr val="tx1"/>
                </a:solidFill>
                <a:latin typeface="Calibri" panose="020F0502020204030204" pitchFamily="34" charset="0"/>
                <a:ea typeface="黑体" panose="02010609060101010101" pitchFamily="49" charset="-122"/>
              </a:rPr>
              <a:t>“ ，</a:t>
            </a:r>
            <a:r>
              <a:rPr lang="en-US" altLang="zh-CN" i="1" dirty="0">
                <a:solidFill>
                  <a:schemeClr val="tx1"/>
                </a:solidFill>
                <a:latin typeface="Calibri" panose="020F0502020204030204" pitchFamily="34" charset="0"/>
                <a:ea typeface="黑体" panose="02010609060101010101" pitchFamily="49" charset="-122"/>
              </a:rPr>
              <a:t> </a:t>
            </a:r>
            <a:r>
              <a:rPr lang="en-US" altLang="zh-CN" dirty="0">
                <a:solidFill>
                  <a:schemeClr val="tx1"/>
                </a:solidFill>
                <a:latin typeface="Calibri" panose="020F0502020204030204" pitchFamily="34" charset="0"/>
                <a:ea typeface="黑体" panose="02010609060101010101" pitchFamily="49" charset="-122"/>
              </a:rPr>
              <a:t>we get the bigrams: </a:t>
            </a:r>
            <a:r>
              <a:rPr lang="en-US" altLang="zh-CN" i="1" dirty="0">
                <a:solidFill>
                  <a:schemeClr val="tx2"/>
                </a:solidFill>
                <a:latin typeface="Calibri" panose="020F0502020204030204" pitchFamily="34" charset="0"/>
                <a:ea typeface="黑体" panose="02010609060101010101" pitchFamily="49" charset="-122"/>
              </a:rPr>
              <a:t>$a </a:t>
            </a:r>
            <a:r>
              <a:rPr lang="en-US" altLang="zh-CN" i="1" dirty="0" err="1">
                <a:solidFill>
                  <a:schemeClr val="tx2"/>
                </a:solidFill>
                <a:latin typeface="Calibri" panose="020F0502020204030204" pitchFamily="34" charset="0"/>
                <a:ea typeface="黑体" panose="02010609060101010101" pitchFamily="49" charset="-122"/>
              </a:rPr>
              <a:t>ap</a:t>
            </a:r>
            <a:r>
              <a:rPr lang="en-US" altLang="zh-CN" i="1" dirty="0">
                <a:solidFill>
                  <a:schemeClr val="tx2"/>
                </a:solidFill>
                <a:latin typeface="Calibri" panose="020F0502020204030204" pitchFamily="34" charset="0"/>
                <a:ea typeface="黑体" panose="02010609060101010101" pitchFamily="49" charset="-122"/>
              </a:rPr>
              <a:t> pr </a:t>
            </a:r>
            <a:r>
              <a:rPr lang="en-US" altLang="zh-CN" i="1" dirty="0" err="1">
                <a:solidFill>
                  <a:schemeClr val="tx2"/>
                </a:solidFill>
                <a:latin typeface="Calibri" panose="020F0502020204030204" pitchFamily="34" charset="0"/>
                <a:ea typeface="黑体" panose="02010609060101010101" pitchFamily="49" charset="-122"/>
              </a:rPr>
              <a:t>ri</a:t>
            </a:r>
            <a:r>
              <a:rPr lang="en-US" altLang="zh-CN" i="1" dirty="0">
                <a:solidFill>
                  <a:schemeClr val="tx2"/>
                </a:solidFill>
                <a:latin typeface="Calibri" panose="020F0502020204030204" pitchFamily="34" charset="0"/>
                <a:ea typeface="黑体" panose="02010609060101010101" pitchFamily="49" charset="-122"/>
              </a:rPr>
              <a:t> </a:t>
            </a:r>
            <a:r>
              <a:rPr lang="en-US" altLang="zh-CN" i="1" dirty="0" err="1">
                <a:solidFill>
                  <a:schemeClr val="tx2"/>
                </a:solidFill>
                <a:latin typeface="Calibri" panose="020F0502020204030204" pitchFamily="34" charset="0"/>
                <a:ea typeface="黑体" panose="02010609060101010101" pitchFamily="49" charset="-122"/>
              </a:rPr>
              <a:t>il</a:t>
            </a:r>
            <a:r>
              <a:rPr lang="en-US" altLang="zh-CN" i="1" dirty="0">
                <a:solidFill>
                  <a:schemeClr val="tx2"/>
                </a:solidFill>
                <a:latin typeface="Calibri" panose="020F0502020204030204" pitchFamily="34" charset="0"/>
                <a:ea typeface="黑体" panose="02010609060101010101" pitchFamily="49" charset="-122"/>
              </a:rPr>
              <a:t> l$ $i is s$ $t </a:t>
            </a:r>
            <a:r>
              <a:rPr lang="en-US" altLang="zh-CN" i="1" dirty="0" err="1">
                <a:solidFill>
                  <a:schemeClr val="tx2"/>
                </a:solidFill>
                <a:latin typeface="Calibri" panose="020F0502020204030204" pitchFamily="34" charset="0"/>
                <a:ea typeface="黑体" panose="02010609060101010101" pitchFamily="49" charset="-122"/>
              </a:rPr>
              <a:t>th</a:t>
            </a:r>
            <a:r>
              <a:rPr lang="en-US" altLang="zh-CN" i="1" dirty="0">
                <a:solidFill>
                  <a:schemeClr val="tx2"/>
                </a:solidFill>
                <a:latin typeface="Calibri" panose="020F0502020204030204" pitchFamily="34" charset="0"/>
                <a:ea typeface="黑体" panose="02010609060101010101" pitchFamily="49" charset="-122"/>
              </a:rPr>
              <a:t> he e$ $c </a:t>
            </a:r>
            <a:r>
              <a:rPr lang="en-US" altLang="zh-CN" i="1" dirty="0" err="1">
                <a:solidFill>
                  <a:schemeClr val="tx2"/>
                </a:solidFill>
                <a:latin typeface="Calibri" panose="020F0502020204030204" pitchFamily="34" charset="0"/>
                <a:ea typeface="黑体" panose="02010609060101010101" pitchFamily="49" charset="-122"/>
              </a:rPr>
              <a:t>cr</a:t>
            </a:r>
            <a:r>
              <a:rPr lang="en-US" altLang="zh-CN" i="1" dirty="0">
                <a:solidFill>
                  <a:schemeClr val="tx2"/>
                </a:solidFill>
                <a:latin typeface="Calibri" panose="020F0502020204030204" pitchFamily="34" charset="0"/>
                <a:ea typeface="黑体" panose="02010609060101010101" pitchFamily="49" charset="-122"/>
              </a:rPr>
              <a:t> </a:t>
            </a:r>
            <a:r>
              <a:rPr lang="en-US" altLang="zh-CN" i="1" dirty="0" err="1">
                <a:solidFill>
                  <a:schemeClr val="tx2"/>
                </a:solidFill>
                <a:latin typeface="Calibri" panose="020F0502020204030204" pitchFamily="34" charset="0"/>
                <a:ea typeface="黑体" panose="02010609060101010101" pitchFamily="49" charset="-122"/>
              </a:rPr>
              <a:t>ru</a:t>
            </a:r>
            <a:r>
              <a:rPr lang="en-US" altLang="zh-CN" i="1" dirty="0">
                <a:solidFill>
                  <a:schemeClr val="tx2"/>
                </a:solidFill>
                <a:latin typeface="Calibri" panose="020F0502020204030204" pitchFamily="34" charset="0"/>
                <a:ea typeface="黑体" panose="02010609060101010101" pitchFamily="49" charset="-122"/>
              </a:rPr>
              <a:t> </a:t>
            </a:r>
            <a:r>
              <a:rPr lang="en-US" altLang="zh-CN" i="1" dirty="0" err="1">
                <a:solidFill>
                  <a:schemeClr val="tx2"/>
                </a:solidFill>
                <a:latin typeface="Calibri" panose="020F0502020204030204" pitchFamily="34" charset="0"/>
                <a:ea typeface="黑体" panose="02010609060101010101" pitchFamily="49" charset="-122"/>
              </a:rPr>
              <a:t>ue</a:t>
            </a:r>
            <a:r>
              <a:rPr lang="en-US" altLang="zh-CN" i="1" dirty="0">
                <a:solidFill>
                  <a:schemeClr val="tx2"/>
                </a:solidFill>
                <a:latin typeface="Calibri" panose="020F0502020204030204" pitchFamily="34" charset="0"/>
                <a:ea typeface="黑体" panose="02010609060101010101" pitchFamily="49" charset="-122"/>
              </a:rPr>
              <a:t> el le </a:t>
            </a:r>
            <a:r>
              <a:rPr lang="en-US" altLang="zh-CN" i="1" dirty="0" err="1">
                <a:solidFill>
                  <a:schemeClr val="tx2"/>
                </a:solidFill>
                <a:latin typeface="Calibri" panose="020F0502020204030204" pitchFamily="34" charset="0"/>
                <a:ea typeface="黑体" panose="02010609060101010101" pitchFamily="49" charset="-122"/>
              </a:rPr>
              <a:t>es</a:t>
            </a:r>
            <a:r>
              <a:rPr lang="en-US" altLang="zh-CN" i="1" dirty="0">
                <a:solidFill>
                  <a:schemeClr val="tx2"/>
                </a:solidFill>
                <a:latin typeface="Calibri" panose="020F0502020204030204" pitchFamily="34" charset="0"/>
                <a:ea typeface="黑体" panose="02010609060101010101" pitchFamily="49" charset="-122"/>
              </a:rPr>
              <a:t> </a:t>
            </a:r>
            <a:r>
              <a:rPr lang="en-US" altLang="zh-CN" i="1" dirty="0" err="1">
                <a:solidFill>
                  <a:schemeClr val="tx2"/>
                </a:solidFill>
                <a:latin typeface="Calibri" panose="020F0502020204030204" pitchFamily="34" charset="0"/>
                <a:ea typeface="黑体" panose="02010609060101010101" pitchFamily="49" charset="-122"/>
              </a:rPr>
              <a:t>st</a:t>
            </a:r>
            <a:r>
              <a:rPr lang="en-US" altLang="zh-CN" i="1" dirty="0">
                <a:solidFill>
                  <a:schemeClr val="tx2"/>
                </a:solidFill>
                <a:latin typeface="Calibri" panose="020F0502020204030204" pitchFamily="34" charset="0"/>
                <a:ea typeface="黑体" panose="02010609060101010101" pitchFamily="49" charset="-122"/>
              </a:rPr>
              <a:t> t$ $m </a:t>
            </a:r>
            <a:r>
              <a:rPr lang="de-DE" altLang="zh-CN" i="1" dirty="0">
                <a:solidFill>
                  <a:schemeClr val="tx2"/>
                </a:solidFill>
                <a:latin typeface="Calibri" panose="020F0502020204030204" pitchFamily="34" charset="0"/>
                <a:ea typeface="黑体" panose="02010609060101010101" pitchFamily="49" charset="-122"/>
              </a:rPr>
              <a:t>mo on nt h$</a:t>
            </a:r>
            <a:endParaRPr lang="de-DE" altLang="zh-CN" i="1"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同前面一样，</a:t>
            </a:r>
            <a:r>
              <a:rPr lang="en-US" altLang="zh-CN" dirty="0">
                <a:solidFill>
                  <a:schemeClr val="tx1"/>
                </a:solidFill>
                <a:latin typeface="Calibri" panose="020F0502020204030204" pitchFamily="34" charset="0"/>
                <a:ea typeface="黑体" panose="02010609060101010101" pitchFamily="49" charset="-122"/>
              </a:rPr>
              <a:t>$ </a:t>
            </a:r>
            <a:r>
              <a:rPr lang="zh-CN" altLang="en-US" dirty="0">
                <a:solidFill>
                  <a:schemeClr val="tx1"/>
                </a:solidFill>
                <a:latin typeface="Calibri" panose="020F0502020204030204" pitchFamily="34" charset="0"/>
                <a:ea typeface="黑体" panose="02010609060101010101" pitchFamily="49" charset="-122"/>
              </a:rPr>
              <a:t>是一个特殊字符</a:t>
            </a:r>
            <a:endParaRPr lang="en-US" altLang="zh-CN"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构建一个倒排索引，</a:t>
            </a:r>
            <a:r>
              <a:rPr lang="zh-CN" altLang="en-US" dirty="0">
                <a:solidFill>
                  <a:srgbClr val="FF0000"/>
                </a:solidFill>
                <a:latin typeface="Calibri" panose="020F0502020204030204" pitchFamily="34" charset="0"/>
                <a:ea typeface="黑体" panose="02010609060101010101" pitchFamily="49" charset="-122"/>
              </a:rPr>
              <a:t>此时词典部分是所有的</a:t>
            </a:r>
            <a:r>
              <a:rPr lang="en-US" altLang="zh-CN" dirty="0">
                <a:solidFill>
                  <a:srgbClr val="FF0000"/>
                </a:solidFill>
                <a:latin typeface="Calibri" panose="020F0502020204030204" pitchFamily="34" charset="0"/>
                <a:ea typeface="黑体" panose="02010609060101010101" pitchFamily="49" charset="-122"/>
              </a:rPr>
              <a:t>2-gram</a:t>
            </a:r>
            <a:r>
              <a:rPr lang="zh-CN" altLang="en-US" dirty="0">
                <a:solidFill>
                  <a:srgbClr val="FF0000"/>
                </a:solidFill>
                <a:latin typeface="Calibri" panose="020F0502020204030204" pitchFamily="34" charset="0"/>
                <a:ea typeface="黑体" panose="02010609060101010101" pitchFamily="49" charset="-122"/>
              </a:rPr>
              <a:t>，倒排记录表部分是包含某个</a:t>
            </a:r>
            <a:r>
              <a:rPr lang="en-US" altLang="zh-CN" dirty="0">
                <a:solidFill>
                  <a:srgbClr val="FF0000"/>
                </a:solidFill>
                <a:latin typeface="Calibri" panose="020F0502020204030204" pitchFamily="34" charset="0"/>
                <a:ea typeface="黑体" panose="02010609060101010101" pitchFamily="49" charset="-122"/>
              </a:rPr>
              <a:t>2-gram</a:t>
            </a:r>
            <a:r>
              <a:rPr lang="zh-CN" altLang="en-US" dirty="0">
                <a:solidFill>
                  <a:srgbClr val="FF0000"/>
                </a:solidFill>
                <a:latin typeface="Calibri" panose="020F0502020204030204" pitchFamily="34" charset="0"/>
                <a:ea typeface="黑体" panose="02010609060101010101" pitchFamily="49" charset="-122"/>
              </a:rPr>
              <a:t>的所有词项</a:t>
            </a:r>
            <a:endParaRPr lang="zh-CN" altLang="en-US"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相当于对词项再构建一个倒排索引</a:t>
            </a:r>
            <a:r>
              <a:rPr lang="en-US" altLang="zh-CN" dirty="0">
                <a:solidFill>
                  <a:schemeClr val="tx1"/>
                </a:solidFill>
                <a:latin typeface="Calibri" panose="020F0502020204030204" pitchFamily="34" charset="0"/>
                <a:ea typeface="黑体" panose="02010609060101010101" pitchFamily="49" charset="-122"/>
              </a:rPr>
              <a:t>(</a:t>
            </a:r>
            <a:r>
              <a:rPr lang="zh-CN" altLang="en-US" dirty="0">
                <a:solidFill>
                  <a:schemeClr val="tx1"/>
                </a:solidFill>
                <a:latin typeface="Calibri" panose="020F0502020204030204" pitchFamily="34" charset="0"/>
                <a:ea typeface="黑体" panose="02010609060101010101" pitchFamily="49" charset="-122"/>
              </a:rPr>
              <a:t>二级索引</a:t>
            </a:r>
            <a:r>
              <a:rPr lang="en-US" altLang="zh-CN" dirty="0">
                <a:solidFill>
                  <a:schemeClr val="tx1"/>
                </a:solidFill>
                <a:latin typeface="Calibri" panose="020F0502020204030204" pitchFamily="34" charset="0"/>
                <a:ea typeface="黑体" panose="02010609060101010101" pitchFamily="49" charset="-122"/>
              </a:rPr>
              <a:t>)</a:t>
            </a:r>
          </a:p>
        </p:txBody>
      </p:sp>
      <p:sp>
        <p:nvSpPr>
          <p:cNvPr id="81924"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86F71A77-D485-476E-9467-1149CC8F7928}" type="slidenum">
              <a:rPr lang="en-US" altLang="zh-CN" smtClean="0"/>
              <a:t>34</a:t>
            </a:fld>
            <a:endParaRPr lang="en-US" altLang="zh-CN"/>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604BB987-3093-4F29-BFCA-64310F351986}" type="slidenum">
              <a:rPr lang="en-US" altLang="zh-CN" sz="1200">
                <a:solidFill>
                  <a:srgbClr val="898989"/>
                </a:solidFill>
                <a:latin typeface="Calibri" panose="020F0502020204030204" pitchFamily="34" charset="0"/>
                <a:ea typeface="黑体" panose="02010609060101010101" pitchFamily="49" charset="-122"/>
              </a:rPr>
              <a:t>35</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en-US" altLang="zh-CN" sz="3600" dirty="0">
                <a:solidFill>
                  <a:schemeClr val="tx1"/>
                </a:solidFill>
                <a:latin typeface="Calibri" panose="020F0502020204030204" pitchFamily="34" charset="0"/>
                <a:ea typeface="黑体" panose="02010609060101010101" pitchFamily="49" charset="-122"/>
              </a:rPr>
              <a:t>3-gram(trigram)</a:t>
            </a:r>
            <a:r>
              <a:rPr lang="zh-CN" altLang="en-US" sz="3600" dirty="0">
                <a:solidFill>
                  <a:schemeClr val="tx1"/>
                </a:solidFill>
                <a:latin typeface="Calibri" panose="020F0502020204030204" pitchFamily="34" charset="0"/>
                <a:ea typeface="黑体" panose="02010609060101010101" pitchFamily="49" charset="-122"/>
              </a:rPr>
              <a:t>索引的例子</a:t>
            </a:r>
          </a:p>
        </p:txBody>
      </p:sp>
      <p:sp>
        <p:nvSpPr>
          <p:cNvPr id="84996" name="Text Box 3"/>
          <p:cNvSpPr txBox="1">
            <a:spLocks noChangeArrowheads="1"/>
          </p:cNvSpPr>
          <p:nvPr/>
        </p:nvSpPr>
        <p:spPr bwMode="auto">
          <a:xfrm>
            <a:off x="214313" y="1857375"/>
            <a:ext cx="8572500" cy="2643188"/>
          </a:xfrm>
          <a:prstGeom prst="rect">
            <a:avLst/>
          </a:prstGeom>
          <a:noFill/>
          <a:ln w="9525">
            <a:noFill/>
            <a:round/>
          </a:ln>
        </p:spPr>
        <p:txBody>
          <a:bodyPr/>
          <a:lstStyle/>
          <a:p>
            <a:pPr lvl="1">
              <a:spcBef>
                <a:spcPts val="700"/>
              </a:spcBef>
              <a:buClr>
                <a:srgbClr val="336699"/>
              </a:buClr>
              <a:buFont typeface="Wingdings" panose="05000000000000000000" pitchFamily="2" charset="2"/>
              <a:buChar char="§"/>
              <a:defRPr/>
            </a:pPr>
            <a:r>
              <a:rPr lang="en-US" dirty="0">
                <a:solidFill>
                  <a:schemeClr val="tx1"/>
                </a:solidFill>
                <a:latin typeface="+mj-lt"/>
                <a:ea typeface="黑体" panose="02010609060101010101" pitchFamily="49" charset="-122"/>
              </a:rPr>
              <a:t>3- </a:t>
            </a:r>
            <a:r>
              <a:rPr lang="en-US" altLang="zh-CN" dirty="0">
                <a:solidFill>
                  <a:schemeClr val="tx1"/>
                </a:solidFill>
                <a:latin typeface="+mj-lt"/>
                <a:ea typeface="黑体" panose="02010609060101010101" pitchFamily="49" charset="-122"/>
              </a:rPr>
              <a:t>gram </a:t>
            </a:r>
            <a:r>
              <a:rPr lang="en-US" altLang="zh-CN" dirty="0" err="1">
                <a:solidFill>
                  <a:schemeClr val="tx1"/>
                </a:solidFill>
                <a:latin typeface="+mj-lt"/>
                <a:ea typeface="黑体" panose="02010609060101010101" pitchFamily="49" charset="-122"/>
              </a:rPr>
              <a:t>etr</a:t>
            </a:r>
            <a:r>
              <a:rPr lang="zh-CN" altLang="en-US" dirty="0">
                <a:solidFill>
                  <a:schemeClr val="tx1"/>
                </a:solidFill>
                <a:latin typeface="+mj-lt"/>
                <a:ea typeface="黑体" panose="02010609060101010101" pitchFamily="49" charset="-122"/>
              </a:rPr>
              <a:t>， 可能包括 </a:t>
            </a:r>
            <a:r>
              <a:rPr lang="en-US" altLang="zh-CN" dirty="0">
                <a:solidFill>
                  <a:schemeClr val="tx1"/>
                </a:solidFill>
                <a:latin typeface="+mj-lt"/>
                <a:ea typeface="黑体" panose="02010609060101010101" pitchFamily="49" charset="-122"/>
              </a:rPr>
              <a:t>metric</a:t>
            </a:r>
            <a:r>
              <a:rPr lang="zh-CN" altLang="en-US" dirty="0">
                <a:solidFill>
                  <a:schemeClr val="tx1"/>
                </a:solidFill>
                <a:latin typeface="+mj-lt"/>
                <a:ea typeface="黑体" panose="02010609060101010101" pitchFamily="49" charset="-122"/>
              </a:rPr>
              <a:t>，</a:t>
            </a:r>
            <a:r>
              <a:rPr lang="en-US" altLang="zh-CN" dirty="0">
                <a:solidFill>
                  <a:schemeClr val="tx1"/>
                </a:solidFill>
                <a:latin typeface="+mj-lt"/>
                <a:ea typeface="黑体" panose="02010609060101010101" pitchFamily="49" charset="-122"/>
              </a:rPr>
              <a:t>retrieval </a:t>
            </a:r>
            <a:r>
              <a:rPr lang="zh-CN" altLang="en-US" dirty="0">
                <a:solidFill>
                  <a:schemeClr val="tx1"/>
                </a:solidFill>
                <a:latin typeface="+mj-lt"/>
                <a:ea typeface="黑体" panose="02010609060101010101" pitchFamily="49" charset="-122"/>
              </a:rPr>
              <a:t>在内的这些词项， 下图给出了一个例子：</a:t>
            </a:r>
            <a:endParaRPr lang="en-US" dirty="0">
              <a:solidFill>
                <a:schemeClr val="tx1"/>
              </a:solidFill>
              <a:latin typeface="+mj-lt"/>
              <a:ea typeface="黑体" panose="02010609060101010101" pitchFamily="49" charset="-122"/>
            </a:endParaRPr>
          </a:p>
        </p:txBody>
      </p:sp>
      <p:sp>
        <p:nvSpPr>
          <p:cNvPr id="83972"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6B702095-7FB0-4A6D-A3F5-D0AFF011AE87}" type="slidenum">
              <a:rPr lang="en-US" altLang="zh-CN" smtClean="0"/>
              <a:t>35</a:t>
            </a:fld>
            <a:endParaRPr lang="en-US" altLang="zh-CN"/>
          </a:p>
        </p:txBody>
      </p:sp>
      <p:pic>
        <p:nvPicPr>
          <p:cNvPr id="83974" name="Picture 7" descr="330.png"/>
          <p:cNvPicPr>
            <a:picLocks noChangeAspect="1"/>
          </p:cNvPicPr>
          <p:nvPr/>
        </p:nvPicPr>
        <p:blipFill>
          <a:blip r:embed="rId3" cstate="print"/>
          <a:srcRect/>
          <a:stretch>
            <a:fillRect/>
          </a:stretch>
        </p:blipFill>
        <p:spPr bwMode="auto">
          <a:xfrm>
            <a:off x="928688" y="3227388"/>
            <a:ext cx="7405687" cy="844550"/>
          </a:xfrm>
          <a:prstGeom prst="rect">
            <a:avLst/>
          </a:prstGeom>
          <a:noFill/>
          <a:ln w="9525">
            <a:noFill/>
            <a:miter lim="800000"/>
            <a:headEnd/>
            <a:tailEnd/>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897767F6-CF6C-4414-A18F-F12945B7EB4C}" type="slidenum">
              <a:rPr lang="en-US" altLang="zh-CN" sz="1200">
                <a:solidFill>
                  <a:srgbClr val="898989"/>
                </a:solidFill>
                <a:latin typeface="Calibri" panose="020F0502020204030204" pitchFamily="34" charset="0"/>
                <a:ea typeface="黑体" panose="02010609060101010101" pitchFamily="49" charset="-122"/>
              </a:rPr>
              <a:t>36</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zh-CN" altLang="en-US" sz="3400" dirty="0">
                <a:solidFill>
                  <a:schemeClr val="tx1"/>
                </a:solidFill>
                <a:latin typeface="Calibri" panose="020F0502020204030204" pitchFamily="34" charset="0"/>
                <a:ea typeface="黑体" panose="02010609060101010101" pitchFamily="49" charset="-122"/>
              </a:rPr>
              <a:t>利用</a:t>
            </a:r>
            <a:r>
              <a:rPr lang="en-US" altLang="zh-CN" sz="3400" dirty="0">
                <a:solidFill>
                  <a:schemeClr val="tx1"/>
                </a:solidFill>
                <a:latin typeface="Calibri" panose="020F0502020204030204" pitchFamily="34" charset="0"/>
                <a:ea typeface="黑体" panose="02010609060101010101" pitchFamily="49" charset="-122"/>
              </a:rPr>
              <a:t>2-gram</a:t>
            </a:r>
            <a:r>
              <a:rPr lang="zh-CN" altLang="en-US" sz="3400" dirty="0">
                <a:solidFill>
                  <a:schemeClr val="tx1"/>
                </a:solidFill>
                <a:latin typeface="Calibri" panose="020F0502020204030204" pitchFamily="34" charset="0"/>
                <a:ea typeface="黑体" panose="02010609060101010101" pitchFamily="49" charset="-122"/>
              </a:rPr>
              <a:t>索引处理通配符查询</a:t>
            </a:r>
            <a:endParaRPr lang="en-US" altLang="zh-CN" sz="3400" dirty="0">
              <a:solidFill>
                <a:schemeClr val="tx1"/>
              </a:solidFill>
              <a:latin typeface="Calibri" panose="020F0502020204030204" pitchFamily="34" charset="0"/>
              <a:ea typeface="黑体" panose="02010609060101010101" pitchFamily="49" charset="-122"/>
            </a:endParaRPr>
          </a:p>
        </p:txBody>
      </p:sp>
      <p:sp>
        <p:nvSpPr>
          <p:cNvPr id="84996" name="Text Box 3"/>
          <p:cNvSpPr txBox="1">
            <a:spLocks noChangeArrowheads="1"/>
          </p:cNvSpPr>
          <p:nvPr/>
        </p:nvSpPr>
        <p:spPr bwMode="auto">
          <a:xfrm>
            <a:off x="0" y="1857375"/>
            <a:ext cx="8786813" cy="4308475"/>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查询</a:t>
            </a:r>
            <a:r>
              <a:rPr lang="en-US" altLang="zh-CN" dirty="0" err="1">
                <a:solidFill>
                  <a:schemeClr val="tx1"/>
                </a:solidFill>
                <a:latin typeface="Calibri" panose="020F0502020204030204" pitchFamily="34" charset="0"/>
                <a:ea typeface="黑体" panose="02010609060101010101" pitchFamily="49" charset="-122"/>
              </a:rPr>
              <a:t>mon</a:t>
            </a:r>
            <a:r>
              <a:rPr lang="en-US" altLang="zh-CN" dirty="0">
                <a:solidFill>
                  <a:schemeClr val="tx1"/>
                </a:solidFill>
                <a:latin typeface="Calibri" panose="020F0502020204030204" pitchFamily="34" charset="0"/>
                <a:ea typeface="黑体" panose="02010609060101010101" pitchFamily="49" charset="-122"/>
              </a:rPr>
              <a:t>* </a:t>
            </a:r>
            <a:r>
              <a:rPr lang="zh-CN" altLang="en-US" dirty="0">
                <a:solidFill>
                  <a:schemeClr val="tx1"/>
                </a:solidFill>
                <a:latin typeface="Calibri" panose="020F0502020204030204" pitchFamily="34" charset="0"/>
                <a:ea typeface="黑体" panose="02010609060101010101" pitchFamily="49" charset="-122"/>
              </a:rPr>
              <a:t>可以先执行布尔查询</a:t>
            </a:r>
            <a:r>
              <a:rPr lang="en-US" altLang="zh-CN" dirty="0">
                <a:solidFill>
                  <a:schemeClr val="tx1"/>
                </a:solidFill>
                <a:latin typeface="Calibri" panose="020F0502020204030204" pitchFamily="34" charset="0"/>
                <a:ea typeface="黑体" panose="02010609060101010101" pitchFamily="49" charset="-122"/>
              </a:rPr>
              <a:t>: $m </a:t>
            </a:r>
            <a:r>
              <a:rPr lang="en-US" altLang="zh-CN" sz="2200" dirty="0">
                <a:solidFill>
                  <a:schemeClr val="tx1"/>
                </a:solidFill>
                <a:latin typeface="Calibri" panose="020F0502020204030204" pitchFamily="34" charset="0"/>
                <a:ea typeface="黑体" panose="02010609060101010101" pitchFamily="49" charset="-122"/>
              </a:rPr>
              <a:t>AND</a:t>
            </a:r>
            <a:r>
              <a:rPr lang="en-US" altLang="zh-CN" dirty="0">
                <a:solidFill>
                  <a:schemeClr val="tx1"/>
                </a:solidFill>
                <a:latin typeface="Calibri" panose="020F0502020204030204" pitchFamily="34" charset="0"/>
                <a:ea typeface="黑体" panose="02010609060101010101" pitchFamily="49" charset="-122"/>
              </a:rPr>
              <a:t> mo </a:t>
            </a:r>
            <a:r>
              <a:rPr lang="en-US" altLang="zh-CN" sz="2200" dirty="0">
                <a:solidFill>
                  <a:schemeClr val="tx1"/>
                </a:solidFill>
                <a:latin typeface="Calibri" panose="020F0502020204030204" pitchFamily="34" charset="0"/>
                <a:ea typeface="黑体" panose="02010609060101010101" pitchFamily="49" charset="-122"/>
              </a:rPr>
              <a:t>AND</a:t>
            </a:r>
            <a:r>
              <a:rPr lang="en-US" altLang="zh-CN" dirty="0">
                <a:solidFill>
                  <a:schemeClr val="tx1"/>
                </a:solidFill>
                <a:latin typeface="Calibri" panose="020F0502020204030204" pitchFamily="34" charset="0"/>
                <a:ea typeface="黑体" panose="02010609060101010101" pitchFamily="49" charset="-122"/>
              </a:rPr>
              <a:t> on</a:t>
            </a:r>
          </a:p>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该布尔查询会返回所有以前缀</a:t>
            </a:r>
            <a:r>
              <a:rPr lang="en-US" altLang="zh-CN" i="1" dirty="0" err="1">
                <a:solidFill>
                  <a:schemeClr val="tx1"/>
                </a:solidFill>
                <a:latin typeface="Calibri" panose="020F0502020204030204" pitchFamily="34" charset="0"/>
                <a:ea typeface="黑体" panose="02010609060101010101" pitchFamily="49" charset="-122"/>
              </a:rPr>
              <a:t>mon</a:t>
            </a:r>
            <a:r>
              <a:rPr lang="zh-CN" altLang="en-US" dirty="0">
                <a:solidFill>
                  <a:schemeClr val="tx1"/>
                </a:solidFill>
                <a:latin typeface="Calibri" panose="020F0502020204030204" pitchFamily="34" charset="0"/>
                <a:ea typeface="黑体" panose="02010609060101010101" pitchFamily="49" charset="-122"/>
              </a:rPr>
              <a:t>开始的词项 </a:t>
            </a:r>
            <a:r>
              <a:rPr lang="en-US" altLang="zh-CN" dirty="0">
                <a:solidFill>
                  <a:schemeClr val="tx1"/>
                </a:solidFill>
                <a:latin typeface="Calibri" panose="020F0502020204030204" pitchFamily="34" charset="0"/>
                <a:ea typeface="黑体" panose="02010609060101010101" pitchFamily="49" charset="-122"/>
              </a:rPr>
              <a:t>. . .</a:t>
            </a:r>
          </a:p>
          <a:p>
            <a:pPr lvl="1">
              <a:spcBef>
                <a:spcPts val="700"/>
              </a:spcBef>
              <a:buClr>
                <a:srgbClr val="336699"/>
              </a:buClr>
              <a:buFont typeface="Wingdings" panose="05000000000000000000" pitchFamily="2" charset="2"/>
              <a:buChar char="§"/>
            </a:pPr>
            <a:r>
              <a:rPr lang="en-US" altLang="zh-CN" dirty="0">
                <a:solidFill>
                  <a:schemeClr val="tx1"/>
                </a:solidFill>
                <a:latin typeface="Calibri" panose="020F0502020204030204" pitchFamily="34" charset="0"/>
                <a:ea typeface="黑体" panose="02010609060101010101" pitchFamily="49" charset="-122"/>
              </a:rPr>
              <a:t>. . . </a:t>
            </a:r>
            <a:r>
              <a:rPr lang="zh-CN" altLang="en-US" dirty="0">
                <a:solidFill>
                  <a:schemeClr val="tx1"/>
                </a:solidFill>
                <a:latin typeface="Calibri" panose="020F0502020204030204" pitchFamily="34" charset="0"/>
                <a:ea typeface="黑体" panose="02010609060101010101" pitchFamily="49" charset="-122"/>
              </a:rPr>
              <a:t>当然也可能返回许多伪正例，比如</a:t>
            </a:r>
            <a:r>
              <a:rPr lang="en-US" altLang="zh-CN" sz="2200" dirty="0">
                <a:solidFill>
                  <a:schemeClr val="tx1"/>
                </a:solidFill>
                <a:latin typeface="Calibri" panose="020F0502020204030204" pitchFamily="34" charset="0"/>
                <a:ea typeface="黑体" panose="02010609060101010101" pitchFamily="49" charset="-122"/>
              </a:rPr>
              <a:t>MOON</a:t>
            </a:r>
            <a:r>
              <a:rPr lang="en-US" altLang="zh-CN" dirty="0">
                <a:solidFill>
                  <a:schemeClr val="tx1"/>
                </a:solidFill>
                <a:latin typeface="Calibri" panose="020F0502020204030204" pitchFamily="34" charset="0"/>
                <a:ea typeface="黑体" panose="02010609060101010101" pitchFamily="49" charset="-122"/>
              </a:rPr>
              <a:t>.</a:t>
            </a:r>
          </a:p>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因此，必须要做</a:t>
            </a:r>
            <a:r>
              <a:rPr lang="zh-CN" altLang="en-US" dirty="0">
                <a:solidFill>
                  <a:srgbClr val="FF0000"/>
                </a:solidFill>
                <a:latin typeface="Calibri" panose="020F0502020204030204" pitchFamily="34" charset="0"/>
                <a:ea typeface="黑体" panose="02010609060101010101" pitchFamily="49" charset="-122"/>
              </a:rPr>
              <a:t>后续的过滤处理  </a:t>
            </a:r>
            <a:r>
              <a:rPr lang="en-US" altLang="zh-CN" dirty="0">
                <a:solidFill>
                  <a:srgbClr val="FF0000"/>
                </a:solidFill>
                <a:latin typeface="Calibri" panose="020F0502020204030204" pitchFamily="34" charset="0"/>
                <a:ea typeface="黑体" panose="02010609060101010101" pitchFamily="49" charset="-122"/>
              </a:rPr>
              <a:t>–  </a:t>
            </a:r>
            <a:r>
              <a:rPr lang="zh-CN" altLang="en-US" dirty="0">
                <a:solidFill>
                  <a:srgbClr val="FF0000"/>
                </a:solidFill>
                <a:latin typeface="Calibri" panose="020F0502020204030204" pitchFamily="34" charset="0"/>
                <a:ea typeface="黑体" panose="02010609060101010101" pitchFamily="49" charset="-122"/>
              </a:rPr>
              <a:t>后过滤</a:t>
            </a:r>
            <a:endParaRPr lang="en-US" altLang="zh-CN" dirty="0">
              <a:solidFill>
                <a:srgbClr val="FF0000"/>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余下的词项将在词项</a:t>
            </a:r>
            <a:r>
              <a:rPr lang="en-US" altLang="zh-CN" dirty="0">
                <a:solidFill>
                  <a:schemeClr val="tx1"/>
                </a:solidFill>
                <a:latin typeface="Calibri" panose="020F0502020204030204" pitchFamily="34" charset="0"/>
                <a:ea typeface="黑体" panose="02010609060101010101" pitchFamily="49" charset="-122"/>
              </a:rPr>
              <a:t>-</a:t>
            </a:r>
            <a:r>
              <a:rPr lang="zh-CN" altLang="en-US" dirty="0">
                <a:solidFill>
                  <a:schemeClr val="tx1"/>
                </a:solidFill>
                <a:latin typeface="Calibri" panose="020F0502020204030204" pitchFamily="34" charset="0"/>
                <a:ea typeface="黑体" panose="02010609060101010101" pitchFamily="49" charset="-122"/>
              </a:rPr>
              <a:t>文档倒排索引中查找文档</a:t>
            </a:r>
            <a:endParaRPr lang="de-DE" altLang="zh-CN"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de-DE" altLang="zh-CN" i="1" dirty="0">
                <a:solidFill>
                  <a:schemeClr val="tx1"/>
                </a:solidFill>
                <a:latin typeface="Calibri" panose="020F0502020204030204" pitchFamily="34" charset="0"/>
                <a:ea typeface="黑体" panose="02010609060101010101" pitchFamily="49" charset="-122"/>
              </a:rPr>
              <a:t>k</a:t>
            </a:r>
            <a:r>
              <a:rPr lang="de-DE" altLang="zh-CN" dirty="0">
                <a:solidFill>
                  <a:schemeClr val="tx1"/>
                </a:solidFill>
                <a:latin typeface="Calibri" panose="020F0502020204030204" pitchFamily="34" charset="0"/>
                <a:ea typeface="黑体" panose="02010609060101010101" pitchFamily="49" charset="-122"/>
              </a:rPr>
              <a:t>-gram</a:t>
            </a:r>
            <a:r>
              <a:rPr lang="zh-CN" altLang="de-DE" dirty="0">
                <a:solidFill>
                  <a:schemeClr val="tx1"/>
                </a:solidFill>
                <a:latin typeface="Calibri" panose="020F0502020204030204" pitchFamily="34" charset="0"/>
                <a:ea typeface="黑体" panose="02010609060101010101" pitchFamily="49" charset="-122"/>
              </a:rPr>
              <a:t>索引 </a:t>
            </a:r>
            <a:r>
              <a:rPr lang="de-DE" altLang="zh-CN" dirty="0">
                <a:solidFill>
                  <a:schemeClr val="tx1"/>
                </a:solidFill>
                <a:latin typeface="Calibri" panose="020F0502020204030204" pitchFamily="34" charset="0"/>
                <a:ea typeface="黑体" panose="02010609060101010101" pitchFamily="49" charset="-122"/>
              </a:rPr>
              <a:t>vs. </a:t>
            </a:r>
            <a:r>
              <a:rPr lang="zh-CN" altLang="de-DE" dirty="0">
                <a:solidFill>
                  <a:schemeClr val="tx1"/>
                </a:solidFill>
                <a:latin typeface="Calibri" panose="020F0502020204030204" pitchFamily="34" charset="0"/>
                <a:ea typeface="黑体" panose="02010609060101010101" pitchFamily="49" charset="-122"/>
              </a:rPr>
              <a:t>轮排索引</a:t>
            </a:r>
          </a:p>
          <a:p>
            <a:pPr lvl="2">
              <a:spcBef>
                <a:spcPts val="700"/>
              </a:spcBef>
              <a:buClr>
                <a:srgbClr val="336699"/>
              </a:buClr>
              <a:buFont typeface="Wingdings" panose="05000000000000000000" pitchFamily="2" charset="2"/>
              <a:buChar char="§"/>
            </a:pPr>
            <a:r>
              <a:rPr lang="en-US" altLang="zh-CN" sz="2200" i="1" dirty="0">
                <a:solidFill>
                  <a:schemeClr val="tx1"/>
                </a:solidFill>
                <a:latin typeface="Calibri" panose="020F0502020204030204" pitchFamily="34" charset="0"/>
                <a:ea typeface="黑体" panose="02010609060101010101" pitchFamily="49" charset="-122"/>
              </a:rPr>
              <a:t>k</a:t>
            </a:r>
            <a:r>
              <a:rPr lang="en-US" altLang="zh-CN" sz="2200" dirty="0">
                <a:solidFill>
                  <a:schemeClr val="tx1"/>
                </a:solidFill>
                <a:latin typeface="Calibri" panose="020F0502020204030204" pitchFamily="34" charset="0"/>
                <a:ea typeface="黑体" panose="02010609060101010101" pitchFamily="49" charset="-122"/>
              </a:rPr>
              <a:t>-gram</a:t>
            </a:r>
            <a:r>
              <a:rPr lang="zh-CN" altLang="en-US" sz="2200" dirty="0">
                <a:solidFill>
                  <a:schemeClr val="tx1"/>
                </a:solidFill>
                <a:latin typeface="Calibri" panose="020F0502020204030204" pitchFamily="34" charset="0"/>
                <a:ea typeface="黑体" panose="02010609060101010101" pitchFamily="49" charset="-122"/>
              </a:rPr>
              <a:t>索引的空间消耗小</a:t>
            </a:r>
            <a:endParaRPr lang="en-US" altLang="zh-CN" sz="2200" dirty="0">
              <a:solidFill>
                <a:schemeClr val="tx1"/>
              </a:solidFill>
              <a:latin typeface="Calibri" panose="020F0502020204030204" pitchFamily="34" charset="0"/>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Calibri" panose="020F0502020204030204" pitchFamily="34" charset="0"/>
                <a:ea typeface="黑体" panose="02010609060101010101" pitchFamily="49" charset="-122"/>
              </a:rPr>
              <a:t>轮排索引不需要进行后过滤</a:t>
            </a:r>
            <a:endParaRPr lang="en-US" altLang="zh-CN" sz="2200" dirty="0">
              <a:solidFill>
                <a:schemeClr val="tx1"/>
              </a:solidFill>
              <a:latin typeface="Calibri" panose="020F0502020204030204" pitchFamily="34" charset="0"/>
              <a:ea typeface="黑体" panose="02010609060101010101" pitchFamily="49" charset="-122"/>
            </a:endParaRPr>
          </a:p>
        </p:txBody>
      </p:sp>
      <p:sp>
        <p:nvSpPr>
          <p:cNvPr id="88068"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6A6ADEC7-763C-4024-8E74-8B44FD932C3D}" type="slidenum">
              <a:rPr lang="en-US" altLang="zh-CN" smtClean="0"/>
              <a:t>36</a:t>
            </a:fld>
            <a:endParaRPr lang="en-US" altLang="zh-CN"/>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300A72B6-6EF7-4ECB-B867-E6CDAFFCA3E0}" type="slidenum">
              <a:rPr lang="en-US" altLang="zh-CN" sz="1200">
                <a:solidFill>
                  <a:srgbClr val="898989"/>
                </a:solidFill>
                <a:latin typeface="Calibri" panose="020F0502020204030204" pitchFamily="34" charset="0"/>
                <a:ea typeface="黑体" panose="02010609060101010101" pitchFamily="49" charset="-122"/>
              </a:rPr>
              <a:t>37</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zh-CN" altLang="de-DE" sz="3600" dirty="0">
                <a:solidFill>
                  <a:schemeClr val="tx1"/>
                </a:solidFill>
                <a:latin typeface="Calibri" panose="020F0502020204030204" pitchFamily="34" charset="0"/>
                <a:ea typeface="黑体" panose="02010609060101010101" pitchFamily="49" charset="-122"/>
              </a:rPr>
              <a:t>课堂练习</a:t>
            </a:r>
            <a:endParaRPr lang="zh-CN" altLang="en-US" sz="3400" dirty="0">
              <a:solidFill>
                <a:schemeClr val="tx1"/>
              </a:solidFill>
              <a:latin typeface="Calibri" panose="020F0502020204030204" pitchFamily="34" charset="0"/>
              <a:ea typeface="黑体" panose="02010609060101010101" pitchFamily="49" charset="-122"/>
            </a:endParaRPr>
          </a:p>
        </p:txBody>
      </p:sp>
      <p:sp>
        <p:nvSpPr>
          <p:cNvPr id="84996" name="Text Box 3"/>
          <p:cNvSpPr txBox="1">
            <a:spLocks noChangeArrowheads="1"/>
          </p:cNvSpPr>
          <p:nvPr/>
        </p:nvSpPr>
        <p:spPr bwMode="auto">
          <a:xfrm>
            <a:off x="323850" y="1643063"/>
            <a:ext cx="8462963" cy="4665662"/>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en-US" altLang="zh-CN" sz="2800" dirty="0">
                <a:solidFill>
                  <a:schemeClr val="tx1"/>
                </a:solidFill>
                <a:latin typeface="Calibri" panose="020F0502020204030204" pitchFamily="34" charset="0"/>
                <a:ea typeface="黑体" panose="02010609060101010101" pitchFamily="49" charset="-122"/>
              </a:rPr>
              <a:t>Google</a:t>
            </a:r>
            <a:r>
              <a:rPr lang="zh-CN" altLang="en-US" sz="2800" dirty="0">
                <a:solidFill>
                  <a:schemeClr val="tx1"/>
                </a:solidFill>
                <a:latin typeface="Calibri" panose="020F0502020204030204" pitchFamily="34" charset="0"/>
                <a:ea typeface="黑体" panose="02010609060101010101" pitchFamily="49" charset="-122"/>
              </a:rPr>
              <a:t>对通配符查询的支持极其有限</a:t>
            </a:r>
            <a:endParaRPr lang="en-US" altLang="zh-CN" sz="2800"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sz="2800" dirty="0">
                <a:solidFill>
                  <a:schemeClr val="tx1"/>
                </a:solidFill>
                <a:latin typeface="Calibri" panose="020F0502020204030204" pitchFamily="34" charset="0"/>
                <a:ea typeface="黑体" panose="02010609060101010101" pitchFamily="49" charset="-122"/>
              </a:rPr>
              <a:t>比如：在 </a:t>
            </a:r>
            <a:r>
              <a:rPr lang="en-US" altLang="zh-CN" sz="2800" dirty="0">
                <a:solidFill>
                  <a:schemeClr val="tx1"/>
                </a:solidFill>
                <a:latin typeface="Calibri" panose="020F0502020204030204" pitchFamily="34" charset="0"/>
                <a:ea typeface="黑体" panose="02010609060101010101" pitchFamily="49" charset="-122"/>
              </a:rPr>
              <a:t>Google</a:t>
            </a:r>
            <a:r>
              <a:rPr lang="zh-CN" altLang="en-US" sz="2800" dirty="0">
                <a:solidFill>
                  <a:schemeClr val="tx1"/>
                </a:solidFill>
                <a:latin typeface="Calibri" panose="020F0502020204030204" pitchFamily="34" charset="0"/>
                <a:ea typeface="黑体" panose="02010609060101010101" pitchFamily="49" charset="-122"/>
              </a:rPr>
              <a:t>中查询 </a:t>
            </a:r>
            <a:r>
              <a:rPr lang="en-US" altLang="zh-CN" sz="2800" dirty="0">
                <a:solidFill>
                  <a:schemeClr val="tx1"/>
                </a:solidFill>
                <a:latin typeface="Calibri" panose="020F0502020204030204" pitchFamily="34" charset="0"/>
                <a:ea typeface="黑体" panose="02010609060101010101" pitchFamily="49" charset="-122"/>
              </a:rPr>
              <a:t> </a:t>
            </a:r>
            <a:r>
              <a:rPr lang="de-DE" altLang="zh-CN" sz="2800" dirty="0">
                <a:solidFill>
                  <a:schemeClr val="tx1"/>
                </a:solidFill>
                <a:latin typeface="Calibri" panose="020F0502020204030204" pitchFamily="34" charset="0"/>
                <a:ea typeface="黑体" panose="02010609060101010101" pitchFamily="49" charset="-122"/>
              </a:rPr>
              <a:t>[gen* universit*]</a:t>
            </a:r>
          </a:p>
          <a:p>
            <a:pPr lvl="2">
              <a:spcBef>
                <a:spcPts val="700"/>
              </a:spcBef>
              <a:buClr>
                <a:srgbClr val="336699"/>
              </a:buClr>
              <a:buFont typeface="Wingdings" panose="05000000000000000000" pitchFamily="2" charset="2"/>
              <a:buChar char="§"/>
            </a:pPr>
            <a:r>
              <a:rPr lang="zh-CN" altLang="en-US" sz="2600" dirty="0">
                <a:solidFill>
                  <a:schemeClr val="tx1"/>
                </a:solidFill>
                <a:latin typeface="Calibri" panose="020F0502020204030204" pitchFamily="34" charset="0"/>
                <a:ea typeface="黑体" panose="02010609060101010101" pitchFamily="49" charset="-122"/>
              </a:rPr>
              <a:t>意图：想查 </a:t>
            </a:r>
            <a:r>
              <a:rPr lang="en-US" altLang="zh-CN" sz="2600" dirty="0">
                <a:solidFill>
                  <a:schemeClr val="tx1"/>
                </a:solidFill>
                <a:latin typeface="Calibri" panose="020F0502020204030204" pitchFamily="34" charset="0"/>
                <a:ea typeface="黑体" panose="02010609060101010101" pitchFamily="49" charset="-122"/>
              </a:rPr>
              <a:t>University of Geneva, </a:t>
            </a:r>
            <a:r>
              <a:rPr lang="zh-CN" altLang="en-US" sz="2600" dirty="0">
                <a:solidFill>
                  <a:schemeClr val="tx1"/>
                </a:solidFill>
                <a:latin typeface="Calibri" panose="020F0502020204030204" pitchFamily="34" charset="0"/>
                <a:ea typeface="黑体" panose="02010609060101010101" pitchFamily="49" charset="-122"/>
              </a:rPr>
              <a:t>但是不知道如何拼写，特别是法语中的拼写</a:t>
            </a:r>
            <a:endParaRPr lang="de-DE" altLang="zh-CN" sz="2600"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sz="2800" dirty="0">
                <a:solidFill>
                  <a:schemeClr val="tx1"/>
                </a:solidFill>
                <a:latin typeface="Calibri" panose="020F0502020204030204" pitchFamily="34" charset="0"/>
                <a:ea typeface="黑体" panose="02010609060101010101" pitchFamily="49" charset="-122"/>
              </a:rPr>
              <a:t>按照</a:t>
            </a:r>
            <a:r>
              <a:rPr lang="en-US" altLang="zh-CN" sz="2800" dirty="0">
                <a:solidFill>
                  <a:schemeClr val="tx1"/>
                </a:solidFill>
                <a:latin typeface="Calibri" panose="020F0502020204030204" pitchFamily="34" charset="0"/>
                <a:ea typeface="黑体" panose="02010609060101010101" pitchFamily="49" charset="-122"/>
              </a:rPr>
              <a:t>Google</a:t>
            </a:r>
            <a:r>
              <a:rPr lang="zh-CN" altLang="en-US" sz="2800" dirty="0">
                <a:solidFill>
                  <a:schemeClr val="tx1"/>
                </a:solidFill>
                <a:latin typeface="Calibri" panose="020F0502020204030204" pitchFamily="34" charset="0"/>
                <a:ea typeface="黑体" panose="02010609060101010101" pitchFamily="49" charset="-122"/>
              </a:rPr>
              <a:t>自己的说法</a:t>
            </a:r>
            <a:r>
              <a:rPr lang="en-US" altLang="zh-CN" sz="2800" dirty="0">
                <a:solidFill>
                  <a:schemeClr val="tx1"/>
                </a:solidFill>
                <a:latin typeface="Calibri" panose="020F0502020204030204" pitchFamily="34" charset="0"/>
                <a:ea typeface="黑体" panose="02010609060101010101" pitchFamily="49" charset="-122"/>
              </a:rPr>
              <a:t>, 2010-04-29: “* </a:t>
            </a:r>
            <a:r>
              <a:rPr lang="zh-CN" altLang="en-US" sz="2800" dirty="0">
                <a:solidFill>
                  <a:schemeClr val="tx1"/>
                </a:solidFill>
                <a:latin typeface="Calibri" panose="020F0502020204030204" pitchFamily="34" charset="0"/>
                <a:ea typeface="黑体" panose="02010609060101010101" pitchFamily="49" charset="-122"/>
              </a:rPr>
              <a:t>操作符只能作为一个整体单词使用，而不能作为单词的一部分使用</a:t>
            </a:r>
            <a:r>
              <a:rPr lang="en-US" altLang="zh-CN" sz="2800" dirty="0">
                <a:solidFill>
                  <a:schemeClr val="tx1"/>
                </a:solidFill>
                <a:latin typeface="Calibri" panose="020F0502020204030204" pitchFamily="34" charset="0"/>
                <a:ea typeface="黑体" panose="02010609060101010101" pitchFamily="49" charset="-122"/>
              </a:rPr>
              <a:t>”</a:t>
            </a:r>
          </a:p>
          <a:p>
            <a:pPr lvl="1">
              <a:spcBef>
                <a:spcPts val="700"/>
              </a:spcBef>
              <a:buClr>
                <a:srgbClr val="336699"/>
              </a:buClr>
              <a:buFont typeface="Wingdings" panose="05000000000000000000" pitchFamily="2" charset="2"/>
              <a:buChar char="§"/>
            </a:pPr>
            <a:r>
              <a:rPr lang="zh-CN" altLang="en-US" sz="2800" dirty="0">
                <a:solidFill>
                  <a:schemeClr val="tx1"/>
                </a:solidFill>
                <a:latin typeface="Calibri" panose="020F0502020204030204" pitchFamily="34" charset="0"/>
                <a:ea typeface="黑体" panose="02010609060101010101" pitchFamily="49" charset="-122"/>
              </a:rPr>
              <a:t>但是这点并不完全对，尝试一下 </a:t>
            </a:r>
            <a:r>
              <a:rPr lang="en-US" altLang="zh-CN" sz="2800" dirty="0">
                <a:solidFill>
                  <a:schemeClr val="tx1"/>
                </a:solidFill>
                <a:latin typeface="Calibri" panose="020F0502020204030204" pitchFamily="34" charset="0"/>
                <a:ea typeface="黑体" panose="02010609060101010101" pitchFamily="49" charset="-122"/>
              </a:rPr>
              <a:t>[</a:t>
            </a:r>
            <a:r>
              <a:rPr lang="en-US" altLang="zh-CN" sz="2800" dirty="0" err="1">
                <a:solidFill>
                  <a:schemeClr val="tx1"/>
                </a:solidFill>
                <a:latin typeface="Calibri" panose="020F0502020204030204" pitchFamily="34" charset="0"/>
                <a:ea typeface="黑体" panose="02010609060101010101" pitchFamily="49" charset="-122"/>
              </a:rPr>
              <a:t>pythag</a:t>
            </a:r>
            <a:r>
              <a:rPr lang="en-US" altLang="zh-CN" sz="2800" dirty="0">
                <a:solidFill>
                  <a:schemeClr val="tx1"/>
                </a:solidFill>
                <a:latin typeface="Calibri" panose="020F0502020204030204" pitchFamily="34" charset="0"/>
                <a:ea typeface="黑体" panose="02010609060101010101" pitchFamily="49" charset="-122"/>
              </a:rPr>
              <a:t>*] </a:t>
            </a:r>
            <a:r>
              <a:rPr lang="zh-CN" altLang="en-US" sz="2800" dirty="0">
                <a:solidFill>
                  <a:schemeClr val="tx1"/>
                </a:solidFill>
                <a:latin typeface="Calibri" panose="020F0502020204030204" pitchFamily="34" charset="0"/>
                <a:ea typeface="黑体" panose="02010609060101010101" pitchFamily="49" charset="-122"/>
              </a:rPr>
              <a:t>和 </a:t>
            </a:r>
            <a:r>
              <a:rPr lang="en-US" altLang="zh-CN" sz="2800" dirty="0">
                <a:solidFill>
                  <a:schemeClr val="tx1"/>
                </a:solidFill>
                <a:latin typeface="Calibri" panose="020F0502020204030204" pitchFamily="34" charset="0"/>
                <a:ea typeface="黑体" panose="02010609060101010101" pitchFamily="49" charset="-122"/>
              </a:rPr>
              <a:t>[m*</a:t>
            </a:r>
            <a:r>
              <a:rPr lang="en-US" altLang="zh-CN" sz="2800" dirty="0" err="1">
                <a:solidFill>
                  <a:schemeClr val="tx1"/>
                </a:solidFill>
                <a:latin typeface="Calibri" panose="020F0502020204030204" pitchFamily="34" charset="0"/>
                <a:ea typeface="黑体" panose="02010609060101010101" pitchFamily="49" charset="-122"/>
              </a:rPr>
              <a:t>nchen</a:t>
            </a:r>
            <a:r>
              <a:rPr lang="en-US" altLang="zh-CN" sz="2800" dirty="0">
                <a:solidFill>
                  <a:schemeClr val="tx1"/>
                </a:solidFill>
                <a:latin typeface="Calibri" panose="020F0502020204030204" pitchFamily="34" charset="0"/>
                <a:ea typeface="黑体" panose="02010609060101010101" pitchFamily="49" charset="-122"/>
              </a:rPr>
              <a:t>]</a:t>
            </a:r>
          </a:p>
          <a:p>
            <a:pPr lvl="1">
              <a:spcBef>
                <a:spcPts val="700"/>
              </a:spcBef>
              <a:buClr>
                <a:srgbClr val="336699"/>
              </a:buClr>
              <a:buFont typeface="Wingdings" panose="05000000000000000000" pitchFamily="2" charset="2"/>
              <a:buChar char="§"/>
            </a:pPr>
            <a:r>
              <a:rPr lang="zh-CN" altLang="en-US" sz="2800" dirty="0">
                <a:solidFill>
                  <a:schemeClr val="tx1"/>
                </a:solidFill>
                <a:latin typeface="Calibri" panose="020F0502020204030204" pitchFamily="34" charset="0"/>
                <a:ea typeface="黑体" panose="02010609060101010101" pitchFamily="49" charset="-122"/>
              </a:rPr>
              <a:t>问题</a:t>
            </a:r>
            <a:r>
              <a:rPr lang="en-US" altLang="zh-CN" sz="2800" dirty="0">
                <a:solidFill>
                  <a:schemeClr val="tx1"/>
                </a:solidFill>
                <a:latin typeface="Calibri" panose="020F0502020204030204" pitchFamily="34" charset="0"/>
                <a:ea typeface="黑体" panose="02010609060101010101" pitchFamily="49" charset="-122"/>
              </a:rPr>
              <a:t>: </a:t>
            </a:r>
            <a:r>
              <a:rPr lang="zh-CN" altLang="en-US" sz="2800" dirty="0">
                <a:solidFill>
                  <a:schemeClr val="tx1"/>
                </a:solidFill>
                <a:latin typeface="Calibri" panose="020F0502020204030204" pitchFamily="34" charset="0"/>
                <a:ea typeface="黑体" panose="02010609060101010101" pitchFamily="49" charset="-122"/>
              </a:rPr>
              <a:t>为什么</a:t>
            </a:r>
            <a:r>
              <a:rPr lang="en-US" altLang="zh-CN" sz="2800" dirty="0">
                <a:solidFill>
                  <a:schemeClr val="tx1"/>
                </a:solidFill>
                <a:latin typeface="Calibri" panose="020F0502020204030204" pitchFamily="34" charset="0"/>
                <a:ea typeface="黑体" panose="02010609060101010101" pitchFamily="49" charset="-122"/>
              </a:rPr>
              <a:t>Google</a:t>
            </a:r>
            <a:r>
              <a:rPr lang="zh-CN" altLang="en-US" sz="2800" dirty="0">
                <a:solidFill>
                  <a:schemeClr val="tx1"/>
                </a:solidFill>
                <a:latin typeface="Calibri" panose="020F0502020204030204" pitchFamily="34" charset="0"/>
                <a:ea typeface="黑体" panose="02010609060101010101" pitchFamily="49" charset="-122"/>
              </a:rPr>
              <a:t>对通配查询并不充分支持？</a:t>
            </a:r>
            <a:endParaRPr lang="en-US" altLang="zh-CN" sz="5400" dirty="0">
              <a:solidFill>
                <a:srgbClr val="00B050"/>
              </a:solidFill>
              <a:latin typeface="Calibri" panose="020F0502020204030204" pitchFamily="34" charset="0"/>
              <a:ea typeface="黑体" panose="02010609060101010101" pitchFamily="49" charset="-122"/>
            </a:endParaRPr>
          </a:p>
        </p:txBody>
      </p:sp>
      <p:sp>
        <p:nvSpPr>
          <p:cNvPr id="90116"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F97FFBA3-A50F-4C80-9A70-F2F41C64331C}" type="slidenum">
              <a:rPr lang="en-US" altLang="zh-CN" smtClean="0"/>
              <a:t>37</a:t>
            </a:fld>
            <a:endParaRPr lang="en-US" altLang="zh-CN"/>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9EF9CFFD-CFED-4254-802E-5647E62F52C9}" type="slidenum">
              <a:rPr lang="en-US" altLang="zh-CN" sz="1200">
                <a:solidFill>
                  <a:srgbClr val="898989"/>
                </a:solidFill>
                <a:latin typeface="Calibri" panose="020F0502020204030204" pitchFamily="34" charset="0"/>
                <a:ea typeface="黑体" panose="02010609060101010101" pitchFamily="49" charset="-122"/>
              </a:rPr>
              <a:t>38</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zh-CN" altLang="en-US" sz="3400" dirty="0">
                <a:solidFill>
                  <a:schemeClr val="tx1"/>
                </a:solidFill>
                <a:latin typeface="Calibri" panose="020F0502020204030204" pitchFamily="34" charset="0"/>
                <a:ea typeface="黑体" panose="02010609060101010101" pitchFamily="49" charset="-122"/>
              </a:rPr>
              <a:t>原因</a:t>
            </a:r>
          </a:p>
        </p:txBody>
      </p:sp>
      <p:sp>
        <p:nvSpPr>
          <p:cNvPr id="84996" name="Text Box 3"/>
          <p:cNvSpPr txBox="1">
            <a:spLocks noChangeArrowheads="1"/>
          </p:cNvSpPr>
          <p:nvPr/>
        </p:nvSpPr>
        <p:spPr bwMode="auto">
          <a:xfrm>
            <a:off x="214313" y="1571625"/>
            <a:ext cx="8572500" cy="2643188"/>
          </a:xfrm>
          <a:prstGeom prst="rect">
            <a:avLst/>
          </a:prstGeom>
          <a:noFill/>
          <a:ln w="9525">
            <a:noFill/>
            <a:round/>
          </a:ln>
        </p:spPr>
        <p:txBody>
          <a:bodyPr/>
          <a:lstStyle/>
          <a:p>
            <a:pPr lvl="1">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问题 </a:t>
            </a:r>
            <a:r>
              <a:rPr lang="en-US" altLang="zh-CN" dirty="0">
                <a:solidFill>
                  <a:schemeClr val="tx1"/>
                </a:solidFill>
                <a:latin typeface="Calibri" panose="020F0502020204030204" pitchFamily="34" charset="0"/>
                <a:ea typeface="黑体" panose="02010609060101010101" pitchFamily="49" charset="-122"/>
              </a:rPr>
              <a:t>1: </a:t>
            </a:r>
            <a:r>
              <a:rPr lang="zh-CN" altLang="en-US" dirty="0">
                <a:solidFill>
                  <a:schemeClr val="tx1"/>
                </a:solidFill>
                <a:latin typeface="Calibri" panose="020F0502020204030204" pitchFamily="34" charset="0"/>
                <a:ea typeface="黑体" panose="02010609060101010101" pitchFamily="49" charset="-122"/>
              </a:rPr>
              <a:t>一条通配符查询往往相当于执行非常多的布尔查询</a:t>
            </a:r>
            <a:endParaRPr lang="en-US" altLang="zh-CN" dirty="0">
              <a:solidFill>
                <a:schemeClr val="tx1"/>
              </a:solidFill>
              <a:latin typeface="Calibri" panose="020F0502020204030204" pitchFamily="34" charset="0"/>
              <a:ea typeface="黑体" panose="02010609060101010101" pitchFamily="49" charset="-122"/>
            </a:endParaRPr>
          </a:p>
          <a:p>
            <a:pPr lvl="1">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对于</a:t>
            </a:r>
            <a:r>
              <a:rPr lang="en-US" altLang="zh-CN" dirty="0">
                <a:solidFill>
                  <a:schemeClr val="tx1"/>
                </a:solidFill>
                <a:latin typeface="Calibri" panose="020F0502020204030204" pitchFamily="34" charset="0"/>
                <a:ea typeface="黑体" panose="02010609060101010101" pitchFamily="49" charset="-122"/>
              </a:rPr>
              <a:t> [gen* </a:t>
            </a:r>
            <a:r>
              <a:rPr lang="en-US" altLang="zh-CN" dirty="0" err="1">
                <a:solidFill>
                  <a:schemeClr val="tx1"/>
                </a:solidFill>
                <a:latin typeface="Calibri" panose="020F0502020204030204" pitchFamily="34" charset="0"/>
                <a:ea typeface="黑体" panose="02010609060101010101" pitchFamily="49" charset="-122"/>
              </a:rPr>
              <a:t>universit</a:t>
            </a:r>
            <a:r>
              <a:rPr lang="en-US" altLang="zh-CN" dirty="0">
                <a:solidFill>
                  <a:schemeClr val="tx1"/>
                </a:solidFill>
                <a:latin typeface="Calibri" panose="020F0502020204030204" pitchFamily="34" charset="0"/>
                <a:ea typeface="黑体" panose="02010609060101010101" pitchFamily="49" charset="-122"/>
              </a:rPr>
              <a:t>*]: </a:t>
            </a:r>
            <a:r>
              <a:rPr lang="en-US" altLang="zh-CN" dirty="0" err="1">
                <a:solidFill>
                  <a:schemeClr val="tx1"/>
                </a:solidFill>
                <a:latin typeface="Calibri" panose="020F0502020204030204" pitchFamily="34" charset="0"/>
                <a:ea typeface="黑体" panose="02010609060101010101" pitchFamily="49" charset="-122"/>
              </a:rPr>
              <a:t>geneva</a:t>
            </a:r>
            <a:r>
              <a:rPr lang="en-US" altLang="zh-CN" dirty="0">
                <a:solidFill>
                  <a:schemeClr val="tx1"/>
                </a:solidFill>
                <a:latin typeface="Calibri" panose="020F0502020204030204" pitchFamily="34" charset="0"/>
                <a:ea typeface="黑体" panose="02010609060101010101" pitchFamily="49" charset="-122"/>
              </a:rPr>
              <a:t> university </a:t>
            </a:r>
            <a:r>
              <a:rPr lang="en-US" altLang="zh-CN" sz="2200" dirty="0">
                <a:solidFill>
                  <a:schemeClr val="tx1"/>
                </a:solidFill>
                <a:latin typeface="Calibri" panose="020F0502020204030204" pitchFamily="34" charset="0"/>
                <a:ea typeface="黑体" panose="02010609060101010101" pitchFamily="49" charset="-122"/>
              </a:rPr>
              <a:t>OR </a:t>
            </a:r>
            <a:r>
              <a:rPr lang="en-US" altLang="zh-CN" dirty="0" err="1">
                <a:solidFill>
                  <a:schemeClr val="tx1"/>
                </a:solidFill>
                <a:latin typeface="Calibri" panose="020F0502020204030204" pitchFamily="34" charset="0"/>
                <a:ea typeface="黑体" panose="02010609060101010101" pitchFamily="49" charset="-122"/>
              </a:rPr>
              <a:t>geneva</a:t>
            </a:r>
            <a:r>
              <a:rPr lang="en-US" altLang="zh-CN" dirty="0">
                <a:solidFill>
                  <a:schemeClr val="tx1"/>
                </a:solidFill>
                <a:latin typeface="Calibri" panose="020F0502020204030204" pitchFamily="34" charset="0"/>
                <a:ea typeface="黑体" panose="02010609060101010101" pitchFamily="49" charset="-122"/>
              </a:rPr>
              <a:t> </a:t>
            </a:r>
            <a:r>
              <a:rPr lang="en-US" altLang="zh-CN" dirty="0" err="1">
                <a:solidFill>
                  <a:schemeClr val="tx1"/>
                </a:solidFill>
                <a:latin typeface="Calibri" panose="020F0502020204030204" pitchFamily="34" charset="0"/>
                <a:ea typeface="黑体" panose="02010609060101010101" pitchFamily="49" charset="-122"/>
              </a:rPr>
              <a:t>université</a:t>
            </a:r>
            <a:r>
              <a:rPr lang="en-US" altLang="zh-CN" dirty="0">
                <a:solidFill>
                  <a:schemeClr val="tx1"/>
                </a:solidFill>
                <a:latin typeface="Calibri" panose="020F0502020204030204" pitchFamily="34" charset="0"/>
                <a:ea typeface="黑体" panose="02010609060101010101" pitchFamily="49" charset="-122"/>
              </a:rPr>
              <a:t> </a:t>
            </a:r>
            <a:r>
              <a:rPr lang="de-DE" altLang="zh-CN" sz="2200" dirty="0">
                <a:solidFill>
                  <a:schemeClr val="tx1"/>
                </a:solidFill>
                <a:latin typeface="Calibri" panose="020F0502020204030204" pitchFamily="34" charset="0"/>
                <a:ea typeface="黑体" panose="02010609060101010101" pitchFamily="49" charset="-122"/>
              </a:rPr>
              <a:t>OR </a:t>
            </a:r>
            <a:r>
              <a:rPr lang="de-DE" altLang="zh-CN" dirty="0">
                <a:solidFill>
                  <a:schemeClr val="tx1"/>
                </a:solidFill>
                <a:latin typeface="Calibri" panose="020F0502020204030204" pitchFamily="34" charset="0"/>
                <a:ea typeface="黑体" panose="02010609060101010101" pitchFamily="49" charset="-122"/>
              </a:rPr>
              <a:t>genève university </a:t>
            </a:r>
            <a:r>
              <a:rPr lang="de-DE" altLang="zh-CN" sz="2200" dirty="0">
                <a:solidFill>
                  <a:schemeClr val="tx1"/>
                </a:solidFill>
                <a:latin typeface="Calibri" panose="020F0502020204030204" pitchFamily="34" charset="0"/>
                <a:ea typeface="黑体" panose="02010609060101010101" pitchFamily="49" charset="-122"/>
              </a:rPr>
              <a:t>OR</a:t>
            </a:r>
            <a:r>
              <a:rPr lang="de-DE" altLang="zh-CN" dirty="0">
                <a:solidFill>
                  <a:schemeClr val="tx1"/>
                </a:solidFill>
                <a:latin typeface="Calibri" panose="020F0502020204030204" pitchFamily="34" charset="0"/>
                <a:ea typeface="黑体" panose="02010609060101010101" pitchFamily="49" charset="-122"/>
              </a:rPr>
              <a:t> genève université </a:t>
            </a:r>
            <a:r>
              <a:rPr lang="de-DE" altLang="zh-CN" sz="2200" dirty="0">
                <a:solidFill>
                  <a:schemeClr val="tx1"/>
                </a:solidFill>
                <a:latin typeface="Calibri" panose="020F0502020204030204" pitchFamily="34" charset="0"/>
                <a:ea typeface="黑体" panose="02010609060101010101" pitchFamily="49" charset="-122"/>
              </a:rPr>
              <a:t>OR </a:t>
            </a:r>
            <a:r>
              <a:rPr lang="de-DE" altLang="zh-CN" dirty="0">
                <a:solidFill>
                  <a:schemeClr val="tx1"/>
                </a:solidFill>
                <a:latin typeface="Calibri" panose="020F0502020204030204" pitchFamily="34" charset="0"/>
                <a:ea typeface="黑体" panose="02010609060101010101" pitchFamily="49" charset="-122"/>
              </a:rPr>
              <a:t>general universities </a:t>
            </a:r>
            <a:r>
              <a:rPr lang="de-DE" altLang="zh-CN" sz="2200" dirty="0">
                <a:solidFill>
                  <a:schemeClr val="tx1"/>
                </a:solidFill>
                <a:latin typeface="Calibri" panose="020F0502020204030204" pitchFamily="34" charset="0"/>
                <a:ea typeface="黑体" panose="02010609060101010101" pitchFamily="49" charset="-122"/>
              </a:rPr>
              <a:t>OR</a:t>
            </a:r>
            <a:r>
              <a:rPr lang="de-DE" altLang="zh-CN" dirty="0">
                <a:solidFill>
                  <a:schemeClr val="tx1"/>
                </a:solidFill>
                <a:latin typeface="Calibri" panose="020F0502020204030204" pitchFamily="34" charset="0"/>
                <a:ea typeface="黑体" panose="02010609060101010101" pitchFamily="49" charset="-122"/>
              </a:rPr>
              <a:t> . . .</a:t>
            </a:r>
          </a:p>
          <a:p>
            <a:pPr lvl="1">
              <a:buClr>
                <a:srgbClr val="336699"/>
              </a:buClr>
              <a:buFont typeface="Wingdings" panose="05000000000000000000" pitchFamily="2" charset="2"/>
              <a:buChar char="§"/>
            </a:pPr>
            <a:r>
              <a:rPr lang="zh-CN" altLang="de-DE" dirty="0">
                <a:solidFill>
                  <a:schemeClr val="tx1"/>
                </a:solidFill>
                <a:latin typeface="Calibri" panose="020F0502020204030204" pitchFamily="34" charset="0"/>
                <a:ea typeface="黑体" panose="02010609060101010101" pitchFamily="49" charset="-122"/>
              </a:rPr>
              <a:t>开销非常大</a:t>
            </a:r>
          </a:p>
          <a:p>
            <a:pPr lvl="1">
              <a:buClr>
                <a:srgbClr val="336699"/>
              </a:buClr>
              <a:buFont typeface="Wingdings" panose="05000000000000000000" pitchFamily="2" charset="2"/>
              <a:buChar char="§"/>
            </a:pPr>
            <a:endParaRPr lang="de-DE" altLang="zh-CN" dirty="0">
              <a:solidFill>
                <a:schemeClr val="tx1"/>
              </a:solidFill>
              <a:latin typeface="Calibri" panose="020F0502020204030204" pitchFamily="34" charset="0"/>
              <a:ea typeface="黑体" panose="02010609060101010101" pitchFamily="49" charset="-122"/>
            </a:endParaRPr>
          </a:p>
          <a:p>
            <a:pPr lvl="1">
              <a:buClr>
                <a:srgbClr val="336699"/>
              </a:buClr>
              <a:buFont typeface="Wingdings" panose="05000000000000000000" pitchFamily="2" charset="2"/>
              <a:buChar char="§"/>
            </a:pPr>
            <a:r>
              <a:rPr lang="zh-CN" altLang="de-DE" dirty="0">
                <a:solidFill>
                  <a:schemeClr val="tx1"/>
                </a:solidFill>
                <a:latin typeface="Calibri" panose="020F0502020204030204" pitchFamily="34" charset="0"/>
                <a:ea typeface="黑体" panose="02010609060101010101" pitchFamily="49" charset="-122"/>
              </a:rPr>
              <a:t>问题 </a:t>
            </a:r>
            <a:r>
              <a:rPr lang="de-DE" altLang="zh-CN" dirty="0">
                <a:solidFill>
                  <a:schemeClr val="tx1"/>
                </a:solidFill>
                <a:latin typeface="Calibri" panose="020F0502020204030204" pitchFamily="34" charset="0"/>
                <a:ea typeface="黑体" panose="02010609060101010101" pitchFamily="49" charset="-122"/>
              </a:rPr>
              <a:t>2: </a:t>
            </a:r>
            <a:r>
              <a:rPr lang="zh-CN" altLang="de-DE" dirty="0">
                <a:solidFill>
                  <a:schemeClr val="tx1"/>
                </a:solidFill>
                <a:latin typeface="Calibri" panose="020F0502020204030204" pitchFamily="34" charset="0"/>
                <a:ea typeface="黑体" panose="02010609060101010101" pitchFamily="49" charset="-122"/>
              </a:rPr>
              <a:t>用户不愿意敲击更多的键盘</a:t>
            </a:r>
            <a:endParaRPr lang="de-DE" altLang="zh-CN" dirty="0">
              <a:solidFill>
                <a:schemeClr val="tx1"/>
              </a:solidFill>
              <a:latin typeface="Calibri" panose="020F0502020204030204" pitchFamily="34" charset="0"/>
              <a:ea typeface="黑体" panose="02010609060101010101" pitchFamily="49" charset="-122"/>
            </a:endParaRPr>
          </a:p>
          <a:p>
            <a:pPr lvl="1">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如果允许</a:t>
            </a:r>
            <a:r>
              <a:rPr lang="en-US" altLang="zh-CN" dirty="0">
                <a:solidFill>
                  <a:schemeClr val="tx1"/>
                </a:solidFill>
                <a:latin typeface="Calibri" panose="020F0502020204030204" pitchFamily="34" charset="0"/>
                <a:ea typeface="黑体" panose="02010609060101010101" pitchFamily="49" charset="-122"/>
              </a:rPr>
              <a:t>[</a:t>
            </a:r>
            <a:r>
              <a:rPr lang="en-US" altLang="zh-CN" dirty="0" err="1">
                <a:solidFill>
                  <a:schemeClr val="tx1"/>
                </a:solidFill>
                <a:latin typeface="Calibri" panose="020F0502020204030204" pitchFamily="34" charset="0"/>
                <a:ea typeface="黑体" panose="02010609060101010101" pitchFamily="49" charset="-122"/>
              </a:rPr>
              <a:t>pyth</a:t>
            </a:r>
            <a:r>
              <a:rPr lang="en-US" altLang="zh-CN" dirty="0">
                <a:solidFill>
                  <a:schemeClr val="tx1"/>
                </a:solidFill>
                <a:latin typeface="Calibri" panose="020F0502020204030204" pitchFamily="34" charset="0"/>
                <a:ea typeface="黑体" panose="02010609060101010101" pitchFamily="49" charset="-122"/>
              </a:rPr>
              <a:t>* </a:t>
            </a:r>
            <a:r>
              <a:rPr lang="en-US" altLang="zh-CN" dirty="0" err="1">
                <a:solidFill>
                  <a:schemeClr val="tx1"/>
                </a:solidFill>
                <a:latin typeface="Calibri" panose="020F0502020204030204" pitchFamily="34" charset="0"/>
                <a:ea typeface="黑体" panose="02010609060101010101" pitchFamily="49" charset="-122"/>
              </a:rPr>
              <a:t>theo</a:t>
            </a:r>
            <a:r>
              <a:rPr lang="en-US" altLang="zh-CN" dirty="0">
                <a:solidFill>
                  <a:schemeClr val="tx1"/>
                </a:solidFill>
                <a:latin typeface="Calibri" panose="020F0502020204030204" pitchFamily="34" charset="0"/>
                <a:ea typeface="黑体" panose="02010609060101010101" pitchFamily="49" charset="-122"/>
              </a:rPr>
              <a:t>*]</a:t>
            </a:r>
            <a:r>
              <a:rPr lang="zh-CN" altLang="en-US" dirty="0">
                <a:solidFill>
                  <a:schemeClr val="tx1"/>
                </a:solidFill>
                <a:latin typeface="Calibri" panose="020F0502020204030204" pitchFamily="34" charset="0"/>
                <a:ea typeface="黑体" panose="02010609060101010101" pitchFamily="49" charset="-122"/>
              </a:rPr>
              <a:t>代替 </a:t>
            </a:r>
            <a:r>
              <a:rPr lang="en-US" altLang="zh-CN" dirty="0">
                <a:solidFill>
                  <a:schemeClr val="tx1"/>
                </a:solidFill>
                <a:latin typeface="Calibri" panose="020F0502020204030204" pitchFamily="34" charset="0"/>
                <a:ea typeface="黑体" panose="02010609060101010101" pitchFamily="49" charset="-122"/>
              </a:rPr>
              <a:t>[</a:t>
            </a:r>
            <a:r>
              <a:rPr lang="en-US" altLang="zh-CN" dirty="0" err="1">
                <a:solidFill>
                  <a:schemeClr val="tx1"/>
                </a:solidFill>
                <a:latin typeface="Calibri" panose="020F0502020204030204" pitchFamily="34" charset="0"/>
                <a:ea typeface="黑体" panose="02010609060101010101" pitchFamily="49" charset="-122"/>
              </a:rPr>
              <a:t>pythagoras</a:t>
            </a:r>
            <a:r>
              <a:rPr lang="en-US" altLang="zh-CN" dirty="0">
                <a:solidFill>
                  <a:schemeClr val="tx1"/>
                </a:solidFill>
                <a:latin typeface="Calibri" panose="020F0502020204030204" pitchFamily="34" charset="0"/>
                <a:ea typeface="黑体" panose="02010609060101010101" pitchFamily="49" charset="-122"/>
              </a:rPr>
              <a:t>’ theorem]</a:t>
            </a:r>
            <a:r>
              <a:rPr lang="zh-CN" altLang="en-US" dirty="0">
                <a:solidFill>
                  <a:schemeClr val="tx1"/>
                </a:solidFill>
                <a:latin typeface="Calibri" panose="020F0502020204030204" pitchFamily="34" charset="0"/>
                <a:ea typeface="黑体" panose="02010609060101010101" pitchFamily="49" charset="-122"/>
              </a:rPr>
              <a:t>的话，用户会倾向于使用前者</a:t>
            </a:r>
            <a:endParaRPr lang="en-US" altLang="zh-CN" dirty="0">
              <a:solidFill>
                <a:schemeClr val="tx1"/>
              </a:solidFill>
              <a:latin typeface="Calibri" panose="020F0502020204030204" pitchFamily="34" charset="0"/>
              <a:ea typeface="黑体" panose="02010609060101010101" pitchFamily="49" charset="-122"/>
            </a:endParaRPr>
          </a:p>
          <a:p>
            <a:pPr lvl="1">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这样会大大加重搜索引擎的负担</a:t>
            </a:r>
            <a:endParaRPr lang="en-US" altLang="zh-CN" dirty="0">
              <a:solidFill>
                <a:schemeClr val="tx1"/>
              </a:solidFill>
              <a:latin typeface="Calibri" panose="020F0502020204030204" pitchFamily="34" charset="0"/>
              <a:ea typeface="黑体" panose="02010609060101010101" pitchFamily="49" charset="-122"/>
            </a:endParaRPr>
          </a:p>
          <a:p>
            <a:pPr lvl="1">
              <a:buClr>
                <a:srgbClr val="336699"/>
              </a:buClr>
              <a:buFont typeface="Wingdings" panose="05000000000000000000" pitchFamily="2" charset="2"/>
              <a:buChar char="§"/>
            </a:pPr>
            <a:r>
              <a:rPr lang="en-US" altLang="zh-CN" dirty="0">
                <a:solidFill>
                  <a:schemeClr val="tx1"/>
                </a:solidFill>
                <a:latin typeface="Calibri" panose="020F0502020204030204" pitchFamily="34" charset="0"/>
                <a:ea typeface="黑体" panose="02010609060101010101" pitchFamily="49" charset="-122"/>
              </a:rPr>
              <a:t>Google Suggest</a:t>
            </a:r>
            <a:r>
              <a:rPr lang="zh-CN" altLang="en-US" dirty="0">
                <a:solidFill>
                  <a:schemeClr val="tx1"/>
                </a:solidFill>
                <a:latin typeface="Calibri" panose="020F0502020204030204" pitchFamily="34" charset="0"/>
                <a:ea typeface="黑体" panose="02010609060101010101" pitchFamily="49" charset="-122"/>
              </a:rPr>
              <a:t>是一种减轻用户输入负担的</a:t>
            </a:r>
            <a:r>
              <a:rPr lang="zh-CN" altLang="en-US" dirty="0">
                <a:solidFill>
                  <a:schemeClr val="tx1"/>
                </a:solidFill>
                <a:ea typeface="宋体" panose="02010600030101010101" pitchFamily="2" charset="-122"/>
              </a:rPr>
              <a:t>好</a:t>
            </a:r>
            <a:r>
              <a:rPr lang="zh-CN" altLang="en-US" dirty="0">
                <a:solidFill>
                  <a:schemeClr val="tx1"/>
                </a:solidFill>
                <a:latin typeface="Calibri" panose="020F0502020204030204" pitchFamily="34" charset="0"/>
                <a:ea typeface="黑体" panose="02010609060101010101" pitchFamily="49" charset="-122"/>
              </a:rPr>
              <a:t>方法</a:t>
            </a:r>
          </a:p>
        </p:txBody>
      </p:sp>
      <p:sp>
        <p:nvSpPr>
          <p:cNvPr id="92164"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6B5EE9D8-EC69-4551-9048-5981760EBD4C}" type="slidenum">
              <a:rPr lang="en-US" altLang="zh-CN" smtClean="0"/>
              <a:t>38</a:t>
            </a:fld>
            <a:endParaRPr lang="en-US" altLang="zh-CN"/>
          </a:p>
        </p:txBody>
      </p:sp>
      <p:sp>
        <p:nvSpPr>
          <p:cNvPr id="2" name="文本框 1"/>
          <p:cNvSpPr txBox="1"/>
          <p:nvPr/>
        </p:nvSpPr>
        <p:spPr>
          <a:xfrm>
            <a:off x="955040" y="6261100"/>
            <a:ext cx="4916170" cy="460375"/>
          </a:xfrm>
          <a:prstGeom prst="rect">
            <a:avLst/>
          </a:prstGeom>
          <a:noFill/>
        </p:spPr>
        <p:txBody>
          <a:bodyPr wrap="none" rtlCol="0" anchor="t">
            <a:spAutoFit/>
          </a:bodyPr>
          <a:lstStyle/>
          <a:p>
            <a:r>
              <a:rPr lang="en-US" altLang="zh-CN" dirty="0">
                <a:solidFill>
                  <a:srgbClr val="FF0000"/>
                </a:solidFill>
                <a:latin typeface="Calibri" panose="020F0502020204030204" pitchFamily="34" charset="0"/>
                <a:ea typeface="黑体" panose="02010609060101010101" pitchFamily="49" charset="-122"/>
                <a:sym typeface="+mn-ea"/>
              </a:rPr>
              <a:t>Baidu </a:t>
            </a:r>
            <a:r>
              <a:rPr lang="zh-CN" altLang="en-US" dirty="0">
                <a:solidFill>
                  <a:srgbClr val="FF0000"/>
                </a:solidFill>
                <a:latin typeface="Calibri" panose="020F0502020204030204" pitchFamily="34" charset="0"/>
                <a:ea typeface="黑体" panose="02010609060101010101" pitchFamily="49" charset="-122"/>
                <a:sym typeface="+mn-ea"/>
              </a:rPr>
              <a:t>对通配符查询的支持怎么样？</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t>39</a:t>
            </a:fld>
            <a:endParaRPr lang="en-US"/>
          </a:p>
        </p:txBody>
      </p:sp>
      <p:sp>
        <p:nvSpPr>
          <p:cNvPr id="7" name="文本占位符 6"/>
          <p:cNvSpPr>
            <a:spLocks noGrp="1"/>
          </p:cNvSpPr>
          <p:nvPr>
            <p:ph type="body" sz="quarter" idx="13"/>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r>
              <a:rPr lang="zh-CN" altLang="en-US" dirty="0">
                <a:sym typeface="+mn-ea"/>
              </a:rPr>
              <a:t>拼写校正</a:t>
            </a:r>
            <a:endParaRPr lang="en-US" altLang="zh-CN" dirty="0"/>
          </a:p>
          <a:p>
            <a:r>
              <a:rPr lang="en-US" altLang="zh-CN" dirty="0" err="1">
                <a:solidFill>
                  <a:schemeClr val="accent1">
                    <a:lumMod val="20000"/>
                    <a:lumOff val="80000"/>
                  </a:schemeClr>
                </a:solidFill>
                <a:sym typeface="+mn-ea"/>
              </a:rPr>
              <a:t>编辑距离</a:t>
            </a:r>
            <a:endParaRPr lang="en-US" altLang="zh-CN" dirty="0" err="1">
              <a:solidFill>
                <a:schemeClr val="accent1">
                  <a:lumMod val="20000"/>
                  <a:lumOff val="80000"/>
                </a:schemeClr>
              </a:solidFill>
            </a:endParaRPr>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上一讲内容</a:t>
            </a:r>
          </a:p>
        </p:txBody>
      </p:sp>
      <p:sp>
        <p:nvSpPr>
          <p:cNvPr id="3" name="内容占位符 2"/>
          <p:cNvSpPr>
            <a:spLocks noGrp="1"/>
          </p:cNvSpPr>
          <p:nvPr>
            <p:ph idx="1"/>
          </p:nvPr>
        </p:nvSpPr>
        <p:spPr/>
        <p:txBody>
          <a:bodyPr/>
          <a:lstStyle/>
          <a:p>
            <a:r>
              <a:rPr lang="zh-CN" altLang="en-US"/>
              <a:t>文档</a:t>
            </a:r>
            <a:endParaRPr lang="en-US" altLang="zh-CN"/>
          </a:p>
          <a:p>
            <a:endParaRPr lang="en-US" altLang="zh-CN"/>
          </a:p>
          <a:p>
            <a:r>
              <a:rPr lang="zh-CN" altLang="en-US"/>
              <a:t>词条</a:t>
            </a:r>
            <a:r>
              <a:rPr lang="en-US" altLang="zh-CN"/>
              <a:t>/</a:t>
            </a:r>
            <a:r>
              <a:rPr lang="zh-CN" altLang="en-US"/>
              <a:t>词项</a:t>
            </a:r>
            <a:endParaRPr lang="en-US" altLang="zh-CN"/>
          </a:p>
          <a:p>
            <a:endParaRPr lang="en-US" altLang="zh-CN"/>
          </a:p>
          <a:p>
            <a:r>
              <a:rPr lang="zh-CN" altLang="en-US"/>
              <a:t>基于跳表指针的合并</a:t>
            </a:r>
            <a:endParaRPr lang="en-US" altLang="zh-CN"/>
          </a:p>
          <a:p>
            <a:endParaRPr lang="en-US" altLang="zh-CN"/>
          </a:p>
          <a:p>
            <a:r>
              <a:rPr lang="zh-CN" altLang="en-US"/>
              <a:t>短语查询的处理</a:t>
            </a:r>
            <a:r>
              <a:rPr lang="en-US" altLang="zh-CN"/>
              <a:t>(</a:t>
            </a:r>
            <a:r>
              <a:rPr lang="zh-CN" altLang="en-US"/>
              <a:t>双词索引和位置索引</a:t>
            </a:r>
            <a:r>
              <a:rPr lang="en-US" altLang="zh-CN"/>
              <a:t>)</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6CF8C0A-8F13-422C-886C-A0248A5D8F4F}" type="slidenum">
              <a:rPr lang="en-US" altLang="zh-CN" sz="1200">
                <a:solidFill>
                  <a:srgbClr val="898989"/>
                </a:solidFill>
                <a:latin typeface="Calibri" panose="020F0502020204030204" pitchFamily="34" charset="0"/>
                <a:ea typeface="黑体" panose="02010609060101010101" pitchFamily="49" charset="-122"/>
              </a:rPr>
              <a:t>40</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zh-CN" altLang="de-DE" sz="3600" dirty="0">
                <a:solidFill>
                  <a:schemeClr val="tx1"/>
                </a:solidFill>
                <a:latin typeface="Calibri" panose="020F0502020204030204" pitchFamily="34" charset="0"/>
                <a:ea typeface="黑体" panose="02010609060101010101" pitchFamily="49" charset="-122"/>
              </a:rPr>
              <a:t>拼写校正</a:t>
            </a:r>
            <a:endParaRPr lang="zh-CN" altLang="en-US" sz="3400" dirty="0">
              <a:solidFill>
                <a:schemeClr val="tx1"/>
              </a:solidFill>
              <a:latin typeface="Calibri" panose="020F0502020204030204" pitchFamily="34" charset="0"/>
              <a:ea typeface="黑体" panose="02010609060101010101" pitchFamily="49" charset="-122"/>
            </a:endParaRPr>
          </a:p>
        </p:txBody>
      </p:sp>
      <p:sp>
        <p:nvSpPr>
          <p:cNvPr id="84996" name="Text Box 3"/>
          <p:cNvSpPr txBox="1">
            <a:spLocks noChangeArrowheads="1"/>
          </p:cNvSpPr>
          <p:nvPr/>
        </p:nvSpPr>
        <p:spPr bwMode="auto">
          <a:xfrm>
            <a:off x="214313" y="1571625"/>
            <a:ext cx="8572500" cy="264318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de-DE" dirty="0">
                <a:solidFill>
                  <a:schemeClr val="tx1"/>
                </a:solidFill>
                <a:latin typeface="Calibri" panose="020F0502020204030204" pitchFamily="34" charset="0"/>
                <a:ea typeface="黑体" panose="02010609060101010101" pitchFamily="49" charset="-122"/>
              </a:rPr>
              <a:t>两个主要用途</a:t>
            </a:r>
          </a:p>
          <a:p>
            <a:pPr lvl="3">
              <a:spcBef>
                <a:spcPts val="700"/>
              </a:spcBef>
              <a:buClr>
                <a:srgbClr val="336699"/>
              </a:buClr>
              <a:buFont typeface="Wingdings" panose="05000000000000000000" pitchFamily="2" charset="2"/>
              <a:buChar char="§"/>
            </a:pPr>
            <a:r>
              <a:rPr lang="zh-CN" altLang="de-DE" sz="2200" dirty="0">
                <a:solidFill>
                  <a:schemeClr val="tx1"/>
                </a:solidFill>
                <a:latin typeface="Calibri" panose="020F0502020204030204" pitchFamily="34" charset="0"/>
                <a:ea typeface="黑体" panose="02010609060101010101" pitchFamily="49" charset="-122"/>
              </a:rPr>
              <a:t>纠正待索引文档</a:t>
            </a:r>
            <a:r>
              <a:rPr lang="zh-CN" altLang="en-US" sz="2200" dirty="0">
                <a:solidFill>
                  <a:schemeClr val="tx1"/>
                </a:solidFill>
                <a:latin typeface="Calibri" panose="020F0502020204030204" pitchFamily="34" charset="0"/>
                <a:ea typeface="黑体" panose="02010609060101010101" pitchFamily="49" charset="-122"/>
              </a:rPr>
              <a:t>，</a:t>
            </a:r>
            <a:endParaRPr lang="de-DE" altLang="zh-CN" sz="2200" dirty="0">
              <a:solidFill>
                <a:schemeClr val="tx1"/>
              </a:solidFill>
              <a:latin typeface="Calibri" panose="020F0502020204030204" pitchFamily="34" charset="0"/>
              <a:ea typeface="黑体" panose="02010609060101010101" pitchFamily="49" charset="-122"/>
            </a:endParaRPr>
          </a:p>
          <a:p>
            <a:pPr lvl="3">
              <a:spcBef>
                <a:spcPts val="700"/>
              </a:spcBef>
              <a:buClr>
                <a:srgbClr val="336699"/>
              </a:buClr>
              <a:buFont typeface="Wingdings" panose="05000000000000000000" pitchFamily="2" charset="2"/>
              <a:buChar char="§"/>
            </a:pPr>
            <a:r>
              <a:rPr lang="zh-CN" altLang="de-DE" sz="2200" dirty="0">
                <a:solidFill>
                  <a:schemeClr val="tx1"/>
                </a:solidFill>
                <a:latin typeface="Calibri" panose="020F0502020204030204" pitchFamily="34" charset="0"/>
                <a:ea typeface="黑体" panose="02010609060101010101" pitchFamily="49" charset="-122"/>
              </a:rPr>
              <a:t>纠正用户的查询</a:t>
            </a:r>
            <a:r>
              <a:rPr lang="zh-CN" altLang="en-US" sz="2200" dirty="0">
                <a:solidFill>
                  <a:schemeClr val="tx1"/>
                </a:solidFill>
                <a:latin typeface="Calibri" panose="020F0502020204030204" pitchFamily="34" charset="0"/>
                <a:ea typeface="黑体" panose="02010609060101010101" pitchFamily="49" charset="-122"/>
              </a:rPr>
              <a:t>。</a:t>
            </a:r>
            <a:endParaRPr lang="de-DE" altLang="zh-CN" sz="2200"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Calibri" panose="020F0502020204030204" pitchFamily="34" charset="0"/>
                <a:ea typeface="黑体" panose="02010609060101010101" pitchFamily="49" charset="-122"/>
              </a:rPr>
              <a:t>两种拼写校正的方法</a:t>
            </a:r>
            <a:endParaRPr lang="en-US" altLang="zh-CN" dirty="0">
              <a:solidFill>
                <a:schemeClr val="tx1"/>
              </a:solidFill>
              <a:latin typeface="Calibri" panose="020F0502020204030204" pitchFamily="34" charset="0"/>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de-DE" dirty="0">
                <a:solidFill>
                  <a:srgbClr val="0070C0"/>
                </a:solidFill>
                <a:latin typeface="Calibri" panose="020F0502020204030204" pitchFamily="34" charset="0"/>
                <a:ea typeface="黑体" panose="02010609060101010101" pitchFamily="49" charset="-122"/>
              </a:rPr>
              <a:t>词独立</a:t>
            </a:r>
            <a:r>
              <a:rPr lang="en-US" altLang="zh-CN" dirty="0">
                <a:solidFill>
                  <a:srgbClr val="0070C0"/>
                </a:solidFill>
                <a:latin typeface="Calibri" panose="020F0502020204030204" pitchFamily="34" charset="0"/>
                <a:ea typeface="黑体" panose="02010609060101010101" pitchFamily="49" charset="-122"/>
              </a:rPr>
              <a:t>(</a:t>
            </a:r>
            <a:r>
              <a:rPr lang="de-DE" altLang="zh-CN" dirty="0">
                <a:solidFill>
                  <a:srgbClr val="0070C0"/>
                </a:solidFill>
                <a:latin typeface="Calibri" panose="020F0502020204030204" pitchFamily="34" charset="0"/>
                <a:ea typeface="黑体" panose="02010609060101010101" pitchFamily="49" charset="-122"/>
              </a:rPr>
              <a:t>Isolated word)</a:t>
            </a:r>
            <a:r>
              <a:rPr lang="zh-CN" altLang="de-DE" dirty="0">
                <a:solidFill>
                  <a:srgbClr val="0070C0"/>
                </a:solidFill>
                <a:latin typeface="Calibri" panose="020F0502020204030204" pitchFamily="34" charset="0"/>
                <a:ea typeface="黑体" panose="02010609060101010101" pitchFamily="49" charset="-122"/>
              </a:rPr>
              <a:t>法</a:t>
            </a:r>
            <a:endParaRPr lang="de-DE" altLang="zh-CN" dirty="0">
              <a:solidFill>
                <a:schemeClr val="tx1"/>
              </a:solidFill>
              <a:latin typeface="Calibri" panose="020F0502020204030204" pitchFamily="34" charset="0"/>
              <a:ea typeface="黑体" panose="02010609060101010101" pitchFamily="49" charset="-122"/>
            </a:endParaRPr>
          </a:p>
          <a:p>
            <a:pPr lvl="3">
              <a:spcBef>
                <a:spcPts val="700"/>
              </a:spcBef>
              <a:buClr>
                <a:srgbClr val="336699"/>
              </a:buClr>
              <a:buFont typeface="Wingdings" panose="05000000000000000000" pitchFamily="2" charset="2"/>
              <a:buChar char="§"/>
            </a:pPr>
            <a:r>
              <a:rPr lang="zh-CN" altLang="en-US" sz="2200" dirty="0">
                <a:solidFill>
                  <a:schemeClr val="tx1"/>
                </a:solidFill>
                <a:latin typeface="Calibri" panose="020F0502020204030204" pitchFamily="34" charset="0"/>
                <a:ea typeface="黑体" panose="02010609060101010101" pitchFamily="49" charset="-122"/>
              </a:rPr>
              <a:t>只检查每个单词本身的拼写错误</a:t>
            </a:r>
            <a:endParaRPr lang="en-US" altLang="zh-CN" sz="2200" dirty="0">
              <a:solidFill>
                <a:schemeClr val="tx1"/>
              </a:solidFill>
              <a:latin typeface="Calibri" panose="020F0502020204030204" pitchFamily="34" charset="0"/>
              <a:ea typeface="黑体" panose="02010609060101010101" pitchFamily="49" charset="-122"/>
            </a:endParaRPr>
          </a:p>
          <a:p>
            <a:pPr lvl="3">
              <a:spcBef>
                <a:spcPts val="700"/>
              </a:spcBef>
              <a:buClr>
                <a:srgbClr val="336699"/>
              </a:buClr>
              <a:buFont typeface="Wingdings" panose="05000000000000000000" pitchFamily="2" charset="2"/>
              <a:buChar char="§"/>
            </a:pPr>
            <a:r>
              <a:rPr lang="zh-CN" altLang="en-US" sz="2200" dirty="0">
                <a:solidFill>
                  <a:schemeClr val="tx1"/>
                </a:solidFill>
                <a:latin typeface="Calibri" panose="020F0502020204030204" pitchFamily="34" charset="0"/>
                <a:ea typeface="黑体" panose="02010609060101010101" pitchFamily="49" charset="-122"/>
              </a:rPr>
              <a:t>如果某个单词拼写错误后变成另外一个单词，则无法查出</a:t>
            </a:r>
            <a:r>
              <a:rPr lang="en-US" altLang="zh-CN" sz="2200" dirty="0">
                <a:solidFill>
                  <a:schemeClr val="tx1"/>
                </a:solidFill>
                <a:latin typeface="Calibri" panose="020F0502020204030204" pitchFamily="34" charset="0"/>
                <a:ea typeface="黑体" panose="02010609060101010101" pitchFamily="49" charset="-122"/>
              </a:rPr>
              <a:t>, e.g., </a:t>
            </a:r>
            <a:r>
              <a:rPr lang="en-US" altLang="zh-CN" sz="2200" i="1" dirty="0">
                <a:solidFill>
                  <a:schemeClr val="tx1"/>
                </a:solidFill>
                <a:latin typeface="Calibri" panose="020F0502020204030204" pitchFamily="34" charset="0"/>
                <a:ea typeface="黑体" panose="02010609060101010101" pitchFamily="49" charset="-122"/>
              </a:rPr>
              <a:t>an asteroid that fell </a:t>
            </a:r>
            <a:r>
              <a:rPr lang="en-US" altLang="zh-CN" sz="2200" i="1" dirty="0">
                <a:solidFill>
                  <a:srgbClr val="0070C0"/>
                </a:solidFill>
                <a:latin typeface="Calibri" panose="020F0502020204030204" pitchFamily="34" charset="0"/>
                <a:ea typeface="黑体" panose="02010609060101010101" pitchFamily="49" charset="-122"/>
              </a:rPr>
              <a:t>form</a:t>
            </a:r>
            <a:r>
              <a:rPr lang="en-US" altLang="zh-CN" sz="2200" i="1" dirty="0">
                <a:solidFill>
                  <a:schemeClr val="tx1"/>
                </a:solidFill>
                <a:latin typeface="Calibri" panose="020F0502020204030204" pitchFamily="34" charset="0"/>
                <a:ea typeface="黑体" panose="02010609060101010101" pitchFamily="49" charset="-122"/>
              </a:rPr>
              <a:t> the sky</a:t>
            </a:r>
          </a:p>
          <a:p>
            <a:pPr lvl="2">
              <a:spcBef>
                <a:spcPts val="700"/>
              </a:spcBef>
              <a:buClr>
                <a:srgbClr val="336699"/>
              </a:buClr>
              <a:buFont typeface="Wingdings" panose="05000000000000000000" pitchFamily="2" charset="2"/>
              <a:buChar char="§"/>
            </a:pPr>
            <a:r>
              <a:rPr lang="zh-CN" altLang="de-DE" dirty="0">
                <a:solidFill>
                  <a:srgbClr val="0070C0"/>
                </a:solidFill>
                <a:latin typeface="Calibri" panose="020F0502020204030204" pitchFamily="34" charset="0"/>
                <a:ea typeface="黑体" panose="02010609060101010101" pitchFamily="49" charset="-122"/>
              </a:rPr>
              <a:t>上下文敏感</a:t>
            </a:r>
            <a:r>
              <a:rPr lang="en-US" altLang="zh-CN" dirty="0">
                <a:solidFill>
                  <a:srgbClr val="0070C0"/>
                </a:solidFill>
                <a:latin typeface="Calibri" panose="020F0502020204030204" pitchFamily="34" charset="0"/>
                <a:ea typeface="黑体" panose="02010609060101010101" pitchFamily="49" charset="-122"/>
              </a:rPr>
              <a:t>(</a:t>
            </a:r>
            <a:r>
              <a:rPr lang="de-DE" altLang="zh-CN" dirty="0">
                <a:solidFill>
                  <a:srgbClr val="0070C0"/>
                </a:solidFill>
                <a:latin typeface="Calibri" panose="020F0502020204030204" pitchFamily="34" charset="0"/>
                <a:ea typeface="黑体" panose="02010609060101010101" pitchFamily="49" charset="-122"/>
              </a:rPr>
              <a:t>Context-sensitive)</a:t>
            </a:r>
            <a:r>
              <a:rPr lang="zh-CN" altLang="de-DE" dirty="0">
                <a:solidFill>
                  <a:srgbClr val="0070C0"/>
                </a:solidFill>
                <a:latin typeface="Calibri" panose="020F0502020204030204" pitchFamily="34" charset="0"/>
                <a:ea typeface="黑体" panose="02010609060101010101" pitchFamily="49" charset="-122"/>
              </a:rPr>
              <a:t>法</a:t>
            </a:r>
            <a:endParaRPr lang="de-DE" altLang="zh-CN" dirty="0">
              <a:solidFill>
                <a:schemeClr val="tx1"/>
              </a:solidFill>
              <a:latin typeface="Calibri" panose="020F0502020204030204" pitchFamily="34" charset="0"/>
              <a:ea typeface="黑体" panose="02010609060101010101" pitchFamily="49" charset="-122"/>
            </a:endParaRPr>
          </a:p>
          <a:p>
            <a:pPr lvl="3">
              <a:spcBef>
                <a:spcPts val="700"/>
              </a:spcBef>
              <a:buClr>
                <a:srgbClr val="336699"/>
              </a:buClr>
              <a:buFont typeface="Wingdings" panose="05000000000000000000" pitchFamily="2" charset="2"/>
              <a:buChar char="§"/>
            </a:pPr>
            <a:r>
              <a:rPr lang="zh-CN" altLang="de-DE" sz="2200" dirty="0">
                <a:solidFill>
                  <a:schemeClr val="tx1"/>
                </a:solidFill>
                <a:latin typeface="Calibri" panose="020F0502020204030204" pitchFamily="34" charset="0"/>
                <a:ea typeface="黑体" panose="02010609060101010101" pitchFamily="49" charset="-122"/>
              </a:rPr>
              <a:t>纠错时要考虑周围的单词</a:t>
            </a:r>
            <a:endParaRPr lang="de-DE" altLang="zh-CN" sz="2200" dirty="0">
              <a:solidFill>
                <a:schemeClr val="tx1"/>
              </a:solidFill>
              <a:latin typeface="Calibri" panose="020F0502020204030204" pitchFamily="34" charset="0"/>
              <a:ea typeface="黑体" panose="02010609060101010101" pitchFamily="49" charset="-122"/>
            </a:endParaRPr>
          </a:p>
          <a:p>
            <a:pPr lvl="3">
              <a:spcBef>
                <a:spcPts val="700"/>
              </a:spcBef>
              <a:buClr>
                <a:srgbClr val="336699"/>
              </a:buClr>
              <a:buFont typeface="Wingdings" panose="05000000000000000000" pitchFamily="2" charset="2"/>
              <a:buChar char="§"/>
            </a:pPr>
            <a:r>
              <a:rPr lang="zh-CN" altLang="en-US" sz="2200" dirty="0">
                <a:solidFill>
                  <a:schemeClr val="tx1"/>
                </a:solidFill>
                <a:latin typeface="Calibri" panose="020F0502020204030204" pitchFamily="34" charset="0"/>
                <a:ea typeface="黑体" panose="02010609060101010101" pitchFamily="49" charset="-122"/>
              </a:rPr>
              <a:t>能</a:t>
            </a:r>
            <a:r>
              <a:rPr lang="zh-CN" altLang="en-US" dirty="0">
                <a:solidFill>
                  <a:schemeClr val="tx1"/>
                </a:solidFill>
                <a:ea typeface="宋体" panose="02010600030101010101" pitchFamily="2" charset="-122"/>
              </a:rPr>
              <a:t>纠正</a:t>
            </a:r>
            <a:r>
              <a:rPr lang="zh-CN" altLang="en-US" sz="2200" dirty="0">
                <a:solidFill>
                  <a:schemeClr val="tx1"/>
                </a:solidFill>
                <a:latin typeface="Calibri" panose="020F0502020204030204" pitchFamily="34" charset="0"/>
                <a:ea typeface="黑体" panose="02010609060101010101" pitchFamily="49" charset="-122"/>
              </a:rPr>
              <a:t>上例中的错误</a:t>
            </a:r>
            <a:r>
              <a:rPr lang="en-US" altLang="zh-CN" sz="2200" dirty="0">
                <a:solidFill>
                  <a:schemeClr val="tx1"/>
                </a:solidFill>
                <a:latin typeface="Calibri" panose="020F0502020204030204" pitchFamily="34" charset="0"/>
                <a:ea typeface="黑体" panose="02010609060101010101" pitchFamily="49" charset="-122"/>
              </a:rPr>
              <a:t> </a:t>
            </a:r>
            <a:r>
              <a:rPr lang="en-US" altLang="zh-CN" sz="2200" i="1" dirty="0">
                <a:solidFill>
                  <a:schemeClr val="tx1"/>
                </a:solidFill>
                <a:latin typeface="Calibri" panose="020F0502020204030204" pitchFamily="34" charset="0"/>
                <a:ea typeface="黑体" panose="02010609060101010101" pitchFamily="49" charset="-122"/>
              </a:rPr>
              <a:t>form               from</a:t>
            </a:r>
            <a:endParaRPr lang="zh-CN" altLang="en-US" sz="2200" i="1" dirty="0">
              <a:solidFill>
                <a:schemeClr val="tx1"/>
              </a:solidFill>
              <a:latin typeface="Calibri" panose="020F0502020204030204" pitchFamily="34" charset="0"/>
              <a:ea typeface="黑体" panose="02010609060101010101" pitchFamily="49" charset="-122"/>
            </a:endParaRPr>
          </a:p>
        </p:txBody>
      </p:sp>
      <p:sp>
        <p:nvSpPr>
          <p:cNvPr id="95236"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65C614D0-3BE1-444F-BC85-AC0D3C7F542A}" type="slidenum">
              <a:rPr lang="en-US" altLang="zh-CN" smtClean="0"/>
              <a:t>40</a:t>
            </a:fld>
            <a:endParaRPr lang="en-US" altLang="zh-CN"/>
          </a:p>
        </p:txBody>
      </p:sp>
      <p:cxnSp>
        <p:nvCxnSpPr>
          <p:cNvPr id="3" name="直接箭头连接符 2">
            <a:extLst>
              <a:ext uri="{FF2B5EF4-FFF2-40B4-BE49-F238E27FC236}">
                <a16:creationId xmlns:a16="http://schemas.microsoft.com/office/drawing/2014/main" id="{DD0F2FCD-F300-4966-AE7F-FF3199F6E020}"/>
              </a:ext>
            </a:extLst>
          </p:cNvPr>
          <p:cNvCxnSpPr>
            <a:cxnSpLocks/>
          </p:cNvCxnSpPr>
          <p:nvPr/>
        </p:nvCxnSpPr>
        <p:spPr>
          <a:xfrm>
            <a:off x="5148064" y="6093296"/>
            <a:ext cx="8640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C0D5085F-A215-48B2-BD7A-E86028F236C9}" type="slidenum">
              <a:rPr lang="en-US" altLang="zh-CN" sz="1200">
                <a:solidFill>
                  <a:srgbClr val="898989"/>
                </a:solidFill>
                <a:latin typeface="Calibri" panose="020F0502020204030204" pitchFamily="34" charset="0"/>
                <a:ea typeface="黑体" panose="02010609060101010101" pitchFamily="49" charset="-122"/>
              </a:rPr>
              <a:t>41</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643938" cy="1403350"/>
          </a:xfrm>
          <a:prstGeom prst="rect">
            <a:avLst/>
          </a:prstGeom>
          <a:noFill/>
          <a:ln w="9525">
            <a:noFill/>
            <a:round/>
          </a:ln>
        </p:spPr>
        <p:txBody>
          <a:bodyPr anchor="b"/>
          <a:lstStyle/>
          <a:p>
            <a:r>
              <a:rPr lang="zh-CN" altLang="de-DE" sz="3600" dirty="0">
                <a:solidFill>
                  <a:schemeClr val="tx1"/>
                </a:solidFill>
                <a:latin typeface="Calibri" panose="020F0502020204030204" pitchFamily="34" charset="0"/>
                <a:ea typeface="黑体" panose="02010609060101010101" pitchFamily="49" charset="-122"/>
              </a:rPr>
              <a:t>关于文档校正</a:t>
            </a:r>
            <a:endParaRPr lang="zh-CN" altLang="en-US" sz="3400" dirty="0">
              <a:solidFill>
                <a:schemeClr val="tx1"/>
              </a:solidFill>
              <a:latin typeface="Calibri" panose="020F0502020204030204" pitchFamily="34" charset="0"/>
              <a:ea typeface="黑体" panose="02010609060101010101" pitchFamily="49" charset="-122"/>
            </a:endParaRPr>
          </a:p>
        </p:txBody>
      </p:sp>
      <p:sp>
        <p:nvSpPr>
          <p:cNvPr id="84996" name="Text Box 3"/>
          <p:cNvSpPr txBox="1">
            <a:spLocks noChangeArrowheads="1"/>
          </p:cNvSpPr>
          <p:nvPr/>
        </p:nvSpPr>
        <p:spPr bwMode="auto">
          <a:xfrm>
            <a:off x="76200" y="2428875"/>
            <a:ext cx="8710930" cy="4048125"/>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sz="2800" dirty="0">
                <a:solidFill>
                  <a:schemeClr val="tx1"/>
                </a:solidFill>
                <a:latin typeface="Calibri" panose="020F0502020204030204" pitchFamily="34" charset="0"/>
                <a:ea typeface="黑体" panose="02010609060101010101" pitchFamily="49" charset="-122"/>
              </a:rPr>
              <a:t>注意我们不关心</a:t>
            </a:r>
            <a:r>
              <a:rPr lang="zh-CN" altLang="en-US" sz="2800" dirty="0">
                <a:solidFill>
                  <a:srgbClr val="FF0000"/>
                </a:solidFill>
                <a:latin typeface="Calibri" panose="020F0502020204030204" pitchFamily="34" charset="0"/>
                <a:ea typeface="黑体" panose="02010609060101010101" pitchFamily="49" charset="-122"/>
              </a:rPr>
              <a:t>文档的拼写</a:t>
            </a:r>
            <a:r>
              <a:rPr lang="zh-CN" altLang="en-US" sz="2800" dirty="0">
                <a:solidFill>
                  <a:schemeClr val="tx1"/>
                </a:solidFill>
                <a:latin typeface="Calibri" panose="020F0502020204030204" pitchFamily="34" charset="0"/>
                <a:ea typeface="黑体" panose="02010609060101010101" pitchFamily="49" charset="-122"/>
              </a:rPr>
              <a:t>校正问题</a:t>
            </a:r>
            <a:r>
              <a:rPr lang="en-US" altLang="zh-CN" sz="2800" dirty="0">
                <a:solidFill>
                  <a:schemeClr val="tx1"/>
                </a:solidFill>
                <a:latin typeface="Calibri" panose="020F0502020204030204" pitchFamily="34" charset="0"/>
                <a:ea typeface="黑体" panose="02010609060101010101" pitchFamily="49" charset="-122"/>
              </a:rPr>
              <a:t> (e.g., MS Word)</a:t>
            </a:r>
          </a:p>
          <a:p>
            <a:pPr lvl="1">
              <a:spcBef>
                <a:spcPts val="700"/>
              </a:spcBef>
              <a:buClr>
                <a:srgbClr val="336699"/>
              </a:buClr>
              <a:buFont typeface="Wingdings" panose="05000000000000000000" pitchFamily="2" charset="2"/>
              <a:buChar char="§"/>
            </a:pPr>
            <a:r>
              <a:rPr lang="en-US" altLang="zh-CN" sz="2800" dirty="0">
                <a:solidFill>
                  <a:schemeClr val="tx1"/>
                </a:solidFill>
                <a:latin typeface="Calibri" panose="020F0502020204030204" pitchFamily="34" charset="0"/>
                <a:ea typeface="黑体" panose="02010609060101010101" pitchFamily="49" charset="-122"/>
                <a:sym typeface="+mn-ea"/>
              </a:rPr>
              <a:t>IR</a:t>
            </a:r>
            <a:r>
              <a:rPr lang="zh-CN" altLang="en-US" sz="2800" dirty="0">
                <a:solidFill>
                  <a:schemeClr val="tx1"/>
                </a:solidFill>
                <a:latin typeface="Calibri" panose="020F0502020204030204" pitchFamily="34" charset="0"/>
                <a:ea typeface="黑体" panose="02010609060101010101" pitchFamily="49" charset="-122"/>
                <a:sym typeface="+mn-ea"/>
              </a:rPr>
              <a:t>领域的一般做法是：不改变文档（被搜索的文档）</a:t>
            </a:r>
          </a:p>
          <a:p>
            <a:pPr lvl="1">
              <a:spcBef>
                <a:spcPts val="700"/>
              </a:spcBef>
              <a:buClr>
                <a:srgbClr val="336699"/>
              </a:buClr>
              <a:buFont typeface="Wingdings" panose="05000000000000000000" pitchFamily="2" charset="2"/>
              <a:buChar char="§"/>
            </a:pPr>
            <a:r>
              <a:rPr lang="zh-CN" altLang="en-US" sz="2800" dirty="0">
                <a:solidFill>
                  <a:schemeClr val="tx1"/>
                </a:solidFill>
                <a:latin typeface="Calibri" panose="020F0502020204030204" pitchFamily="34" charset="0"/>
                <a:ea typeface="黑体" panose="02010609060101010101" pitchFamily="49" charset="-122"/>
              </a:rPr>
              <a:t>在</a:t>
            </a:r>
            <a:r>
              <a:rPr lang="en-US" altLang="zh-CN" sz="2800" dirty="0">
                <a:solidFill>
                  <a:schemeClr val="tx1"/>
                </a:solidFill>
                <a:latin typeface="Calibri" panose="020F0502020204030204" pitchFamily="34" charset="0"/>
                <a:ea typeface="黑体" panose="02010609060101010101" pitchFamily="49" charset="-122"/>
              </a:rPr>
              <a:t>IR</a:t>
            </a:r>
            <a:r>
              <a:rPr lang="zh-CN" altLang="en-US" sz="2800" dirty="0">
                <a:solidFill>
                  <a:schemeClr val="tx1"/>
                </a:solidFill>
                <a:latin typeface="Calibri" panose="020F0502020204030204" pitchFamily="34" charset="0"/>
                <a:ea typeface="黑体" panose="02010609060101010101" pitchFamily="49" charset="-122"/>
              </a:rPr>
              <a:t>领域</a:t>
            </a:r>
            <a:r>
              <a:rPr lang="en-US" altLang="zh-CN" sz="2800" dirty="0">
                <a:solidFill>
                  <a:schemeClr val="tx1"/>
                </a:solidFill>
                <a:latin typeface="Calibri" panose="020F0502020204030204" pitchFamily="34" charset="0"/>
                <a:ea typeface="黑体" panose="02010609060101010101" pitchFamily="49" charset="-122"/>
              </a:rPr>
              <a:t>, </a:t>
            </a:r>
            <a:r>
              <a:rPr lang="zh-CN" altLang="en-US" sz="2800" dirty="0">
                <a:solidFill>
                  <a:schemeClr val="tx1"/>
                </a:solidFill>
                <a:latin typeface="Calibri" panose="020F0502020204030204" pitchFamily="34" charset="0"/>
                <a:ea typeface="黑体" panose="02010609060101010101" pitchFamily="49" charset="-122"/>
              </a:rPr>
              <a:t>我们主要针</a:t>
            </a:r>
          </a:p>
          <a:p>
            <a:pPr lvl="3">
              <a:spcBef>
                <a:spcPts val="700"/>
              </a:spcBef>
              <a:buClr>
                <a:srgbClr val="336699"/>
              </a:buClr>
              <a:buFont typeface="Wingdings" panose="05000000000000000000" pitchFamily="2" charset="2"/>
              <a:buChar char="§"/>
            </a:pPr>
            <a:r>
              <a:rPr lang="zh-CN" altLang="en-US" sz="2800" dirty="0">
                <a:solidFill>
                  <a:schemeClr val="tx1"/>
                </a:solidFill>
                <a:latin typeface="Calibri" panose="020F0502020204030204" pitchFamily="34" charset="0"/>
                <a:ea typeface="黑体" panose="02010609060101010101" pitchFamily="49" charset="-122"/>
              </a:rPr>
              <a:t>对</a:t>
            </a:r>
            <a:r>
              <a:rPr lang="en-US" altLang="zh-CN" sz="2800" dirty="0">
                <a:solidFill>
                  <a:schemeClr val="tx1"/>
                </a:solidFill>
                <a:latin typeface="Calibri" panose="020F0502020204030204" pitchFamily="34" charset="0"/>
                <a:ea typeface="黑体" panose="02010609060101010101" pitchFamily="49" charset="-122"/>
              </a:rPr>
              <a:t>OCR</a:t>
            </a:r>
            <a:r>
              <a:rPr lang="zh-CN" altLang="en-US" sz="2800" dirty="0">
                <a:solidFill>
                  <a:schemeClr val="tx1"/>
                </a:solidFill>
                <a:latin typeface="Calibri" panose="020F0502020204030204" pitchFamily="34" charset="0"/>
                <a:ea typeface="黑体" panose="02010609060101010101" pitchFamily="49" charset="-122"/>
              </a:rPr>
              <a:t>处理后的文档进行拼写校正处理</a:t>
            </a:r>
            <a:r>
              <a:rPr lang="de-DE" altLang="zh-CN" sz="2800" dirty="0">
                <a:solidFill>
                  <a:schemeClr val="tx1"/>
                </a:solidFill>
                <a:latin typeface="Calibri" panose="020F0502020204030204" pitchFamily="34" charset="0"/>
                <a:ea typeface="黑体" panose="02010609060101010101" pitchFamily="49" charset="-122"/>
              </a:rPr>
              <a:t>. (OCR = optical character recognition</a:t>
            </a:r>
            <a:r>
              <a:rPr lang="zh-CN" altLang="de-DE" sz="2800" dirty="0">
                <a:solidFill>
                  <a:schemeClr val="tx1"/>
                </a:solidFill>
                <a:latin typeface="Calibri" panose="020F0502020204030204" pitchFamily="34" charset="0"/>
                <a:ea typeface="黑体" panose="02010609060101010101" pitchFamily="49" charset="-122"/>
              </a:rPr>
              <a:t>，光学字符识别</a:t>
            </a:r>
            <a:r>
              <a:rPr lang="de-DE" altLang="zh-CN" sz="2800" dirty="0">
                <a:solidFill>
                  <a:schemeClr val="tx1"/>
                </a:solidFill>
                <a:latin typeface="Calibri" panose="020F0502020204030204" pitchFamily="34" charset="0"/>
                <a:ea typeface="黑体" panose="02010609060101010101" pitchFamily="49" charset="-122"/>
              </a:rPr>
              <a:t>)</a:t>
            </a:r>
            <a:r>
              <a:rPr lang="en-US" altLang="de-DE" sz="2800" dirty="0">
                <a:solidFill>
                  <a:schemeClr val="tx1"/>
                </a:solidFill>
                <a:latin typeface="Calibri" panose="020F0502020204030204" pitchFamily="34" charset="0"/>
                <a:ea typeface="黑体" panose="02010609060101010101" pitchFamily="49" charset="-122"/>
              </a:rPr>
              <a:t> </a:t>
            </a:r>
          </a:p>
          <a:p>
            <a:pPr lvl="3">
              <a:spcBef>
                <a:spcPts val="700"/>
              </a:spcBef>
              <a:buClr>
                <a:srgbClr val="336699"/>
              </a:buClr>
              <a:buFont typeface="Wingdings" panose="05000000000000000000" pitchFamily="2" charset="2"/>
              <a:buChar char="§"/>
            </a:pPr>
            <a:r>
              <a:rPr lang="en-US" altLang="de-DE" sz="2800" dirty="0">
                <a:solidFill>
                  <a:schemeClr val="tx1"/>
                </a:solidFill>
                <a:latin typeface="Calibri" panose="020F0502020204030204" pitchFamily="34" charset="0"/>
                <a:ea typeface="黑体" panose="02010609060101010101" pitchFamily="49" charset="-122"/>
              </a:rPr>
              <a:t> 	</a:t>
            </a:r>
            <a:r>
              <a:rPr lang="zh-CN" altLang="en-US" sz="2800" dirty="0">
                <a:solidFill>
                  <a:schemeClr val="tx1"/>
                </a:solidFill>
                <a:latin typeface="Calibri" panose="020F0502020204030204" pitchFamily="34" charset="0"/>
                <a:ea typeface="黑体" panose="02010609060101010101" pitchFamily="49" charset="-122"/>
              </a:rPr>
              <a:t>查询时的</a:t>
            </a:r>
            <a:r>
              <a:rPr lang="zh-CN" altLang="en-US" sz="2800" dirty="0">
                <a:solidFill>
                  <a:schemeClr val="tx1"/>
                </a:solidFill>
                <a:latin typeface="Calibri" panose="020F0502020204030204" pitchFamily="34" charset="0"/>
                <a:ea typeface="黑体" panose="02010609060101010101" pitchFamily="49" charset="-122"/>
                <a:sym typeface="+mn-ea"/>
              </a:rPr>
              <a:t>校正问题</a:t>
            </a:r>
            <a:endParaRPr lang="de-DE" altLang="zh-CN" sz="2800" dirty="0">
              <a:solidFill>
                <a:schemeClr val="tx1"/>
              </a:solidFill>
              <a:latin typeface="Calibri" panose="020F0502020204030204" pitchFamily="34" charset="0"/>
              <a:ea typeface="黑体" panose="02010609060101010101" pitchFamily="49" charset="-122"/>
            </a:endParaRPr>
          </a:p>
          <a:p>
            <a:pPr lvl="1">
              <a:spcBef>
                <a:spcPts val="700"/>
              </a:spcBef>
              <a:buClr>
                <a:srgbClr val="336699"/>
              </a:buClr>
              <a:buFont typeface="Wingdings" panose="05000000000000000000" pitchFamily="2" charset="2"/>
              <a:buChar char="§"/>
            </a:pPr>
            <a:endParaRPr lang="en-US" altLang="zh-CN" sz="5400" dirty="0">
              <a:solidFill>
                <a:schemeClr val="tx1"/>
              </a:solidFill>
              <a:latin typeface="Calibri" panose="020F0502020204030204" pitchFamily="34" charset="0"/>
              <a:ea typeface="黑体" panose="02010609060101010101" pitchFamily="49" charset="-122"/>
            </a:endParaRPr>
          </a:p>
        </p:txBody>
      </p:sp>
      <p:sp>
        <p:nvSpPr>
          <p:cNvPr id="97284"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altLang="zh-CN"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92A31B2E-F92D-4DAD-B34F-62E984683057}" type="slidenum">
              <a:rPr lang="en-US" altLang="zh-CN" smtClean="0"/>
              <a:t>41</a:t>
            </a:fld>
            <a:endParaRPr lang="en-US" altLang="zh-CN"/>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42</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b="1" dirty="0">
                <a:gradFill>
                  <a:gsLst>
                    <a:gs pos="0">
                      <a:srgbClr val="14CD68"/>
                    </a:gs>
                    <a:gs pos="100000">
                      <a:srgbClr val="035C7D"/>
                    </a:gs>
                  </a:gsLst>
                  <a:lin scaled="0"/>
                </a:gradFill>
                <a:latin typeface="+mj-lt"/>
                <a:ea typeface="黑体" panose="02010609060101010101" pitchFamily="49" charset="-122"/>
              </a:rPr>
              <a:t>查询校正</a:t>
            </a:r>
          </a:p>
        </p:txBody>
      </p:sp>
      <p:sp>
        <p:nvSpPr>
          <p:cNvPr id="84996" name="Text Box 3"/>
          <p:cNvSpPr txBox="1">
            <a:spLocks noChangeArrowheads="1"/>
          </p:cNvSpPr>
          <p:nvPr/>
        </p:nvSpPr>
        <p:spPr bwMode="auto">
          <a:xfrm>
            <a:off x="214282" y="1714488"/>
            <a:ext cx="8572560" cy="43788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第一种方法</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词独立</a:t>
            </a:r>
            <a:r>
              <a:rPr lang="en-US" altLang="zh-CN" dirty="0">
                <a:solidFill>
                  <a:schemeClr val="tx1"/>
                </a:solidFill>
                <a:latin typeface="+mj-lt"/>
                <a:ea typeface="黑体" panose="02010609060101010101" pitchFamily="49" charset="-122"/>
              </a:rPr>
              <a:t>(</a:t>
            </a:r>
            <a:r>
              <a:rPr lang="en-US" dirty="0">
                <a:solidFill>
                  <a:schemeClr val="tx1"/>
                </a:solidFill>
                <a:latin typeface="+mj-lt"/>
                <a:ea typeface="黑体" panose="02010609060101010101" pitchFamily="49" charset="-122"/>
              </a:rPr>
              <a:t>isolated word)</a:t>
            </a:r>
            <a:r>
              <a:rPr lang="zh-CN" altLang="en-US" dirty="0">
                <a:solidFill>
                  <a:schemeClr val="tx1"/>
                </a:solidFill>
                <a:latin typeface="+mj-lt"/>
                <a:ea typeface="黑体" panose="02010609060101010101" pitchFamily="49" charset="-122"/>
              </a:rPr>
              <a:t>法</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假设</a:t>
            </a:r>
            <a:r>
              <a:rPr lang="en-US" dirty="0">
                <a:solidFill>
                  <a:schemeClr val="tx1"/>
                </a:solidFill>
                <a:latin typeface="+mj-lt"/>
                <a:ea typeface="黑体" panose="02010609060101010101" pitchFamily="49" charset="-122"/>
              </a:rPr>
              <a:t>1: </a:t>
            </a:r>
            <a:r>
              <a:rPr lang="zh-CN" altLang="en-US" dirty="0">
                <a:solidFill>
                  <a:schemeClr val="tx1"/>
                </a:solidFill>
                <a:latin typeface="+mj-lt"/>
                <a:ea typeface="黑体" panose="02010609060101010101" pitchFamily="49" charset="-122"/>
              </a:rPr>
              <a:t>对需要纠错的词存在一系列“正确单词形式”</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假设</a:t>
            </a:r>
            <a:r>
              <a:rPr lang="en-US" dirty="0">
                <a:solidFill>
                  <a:schemeClr val="tx1"/>
                </a:solidFill>
                <a:latin typeface="+mj-lt"/>
                <a:ea typeface="黑体" panose="02010609060101010101" pitchFamily="49" charset="-122"/>
              </a:rPr>
              <a:t>2: </a:t>
            </a:r>
            <a:r>
              <a:rPr lang="zh-CN" altLang="en-US" dirty="0">
                <a:solidFill>
                  <a:schemeClr val="tx1"/>
                </a:solidFill>
                <a:latin typeface="+mj-lt"/>
                <a:ea typeface="黑体" panose="02010609060101010101" pitchFamily="49" charset="-122"/>
              </a:rPr>
              <a:t>需要提供存在错误拼写的单词和正确单词之间的距离计算方式</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b="1" dirty="0">
                <a:solidFill>
                  <a:srgbClr val="FF0000"/>
                </a:solidFill>
                <a:latin typeface="+mj-lt"/>
                <a:ea typeface="黑体" panose="02010609060101010101" pitchFamily="49" charset="-122"/>
              </a:rPr>
              <a:t>简单的拼写校正算法</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返回与错误单词具有最小距离的</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正确</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单词</a:t>
            </a:r>
            <a:endParaRPr lang="en-US"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例子</a:t>
            </a:r>
            <a:r>
              <a:rPr lang="de-DE" dirty="0">
                <a:solidFill>
                  <a:schemeClr val="tx1"/>
                </a:solidFill>
                <a:latin typeface="+mj-lt"/>
                <a:ea typeface="黑体" panose="02010609060101010101" pitchFamily="49" charset="-122"/>
              </a:rPr>
              <a:t>: i</a:t>
            </a:r>
            <a:r>
              <a:rPr lang="de-DE" i="1" dirty="0">
                <a:solidFill>
                  <a:schemeClr val="tx1"/>
                </a:solidFill>
                <a:latin typeface="+mj-lt"/>
                <a:ea typeface="黑体" panose="02010609060101010101" pitchFamily="49" charset="-122"/>
              </a:rPr>
              <a:t>nformaton → informat</a:t>
            </a:r>
            <a:r>
              <a:rPr lang="de-DE" i="1" dirty="0">
                <a:solidFill>
                  <a:srgbClr val="FF0000"/>
                </a:solidFill>
                <a:latin typeface="+mj-lt"/>
                <a:ea typeface="黑体" panose="02010609060101010101" pitchFamily="49" charset="-122"/>
              </a:rPr>
              <a:t>i</a:t>
            </a:r>
            <a:r>
              <a:rPr lang="de-DE" i="1" dirty="0">
                <a:solidFill>
                  <a:schemeClr val="tx1"/>
                </a:solidFill>
                <a:latin typeface="+mj-lt"/>
                <a:ea typeface="黑体" panose="02010609060101010101" pitchFamily="49" charset="-122"/>
              </a:rPr>
              <a:t>on</a:t>
            </a: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将词汇表中所有的单词都作为候选的“正确”单词</a:t>
            </a:r>
            <a:endParaRPr lang="en-US" dirty="0">
              <a:solidFill>
                <a:schemeClr val="tx1"/>
              </a:solidFill>
              <a:latin typeface="+mj-lt"/>
              <a:ea typeface="黑体" panose="02010609060101010101" pitchFamily="49" charset="-122"/>
            </a:endParaRPr>
          </a:p>
          <a:p>
            <a:pPr lvl="3">
              <a:spcBef>
                <a:spcPts val="700"/>
              </a:spcBef>
              <a:buClr>
                <a:srgbClr val="336699"/>
              </a:buClr>
              <a:buFont typeface="Wingdings" panose="05000000000000000000" pitchFamily="2" charset="2"/>
              <a:buChar char="§"/>
            </a:pPr>
            <a:r>
              <a:rPr lang="zh-CN" altLang="en-US" dirty="0">
                <a:solidFill>
                  <a:srgbClr val="00B050"/>
                </a:solidFill>
                <a:latin typeface="+mj-lt"/>
                <a:ea typeface="黑体" panose="02010609060101010101" pitchFamily="49" charset="-122"/>
              </a:rPr>
              <a:t>这种方式为什么有一些问题？</a:t>
            </a:r>
            <a:endParaRPr lang="en-US" sz="8800" dirty="0">
              <a:solidFill>
                <a:srgbClr val="00B050"/>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42</a:t>
            </a:fld>
            <a:endParaRPr lang="en-US"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43</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400" dirty="0">
                <a:solidFill>
                  <a:schemeClr val="tx1"/>
                </a:solidFill>
                <a:latin typeface="+mj-lt"/>
                <a:ea typeface="黑体" panose="02010609060101010101" pitchFamily="49" charset="-122"/>
              </a:rPr>
              <a:t>使用词汇表的几种其他方式</a:t>
            </a:r>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571744"/>
            <a:ext cx="8572560" cy="264320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采用标准词典</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韦伯词典</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牛津词典等等</a:t>
            </a:r>
            <a:r>
              <a:rPr lang="en-US" dirty="0">
                <a:solidFill>
                  <a:schemeClr val="tx1"/>
                </a:solidFill>
                <a:latin typeface="+mj-lt"/>
                <a:ea typeface="黑体" panose="02010609060101010101" pitchFamily="49" charset="-122"/>
              </a:rPr>
              <a:t>)</a:t>
            </a: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采用领域词典</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面向特定领域的</a:t>
            </a:r>
            <a:r>
              <a:rPr lang="en-US" altLang="zh-CN" dirty="0">
                <a:solidFill>
                  <a:schemeClr val="tx1"/>
                </a:solidFill>
                <a:latin typeface="+mj-lt"/>
                <a:ea typeface="黑体" panose="02010609060101010101" pitchFamily="49" charset="-122"/>
              </a:rPr>
              <a:t>IR</a:t>
            </a:r>
            <a:r>
              <a:rPr lang="zh-CN" altLang="en-US" dirty="0">
                <a:solidFill>
                  <a:schemeClr val="tx1"/>
                </a:solidFill>
                <a:latin typeface="+mj-lt"/>
                <a:ea typeface="黑体" panose="02010609060101010101" pitchFamily="49" charset="-122"/>
              </a:rPr>
              <a:t>系统</a:t>
            </a:r>
            <a:r>
              <a:rPr lang="en-US" dirty="0">
                <a:solidFill>
                  <a:schemeClr val="tx1"/>
                </a:solidFill>
                <a:latin typeface="+mj-lt"/>
                <a:ea typeface="黑体" panose="02010609060101010101" pitchFamily="49" charset="-122"/>
              </a:rPr>
              <a:t>)</a:t>
            </a: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采用文档集上的词项词汇表，但是每个词项均带有权重</a:t>
            </a:r>
            <a:endParaRPr lang="en-US" sz="9600"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43</a:t>
            </a:fld>
            <a:endParaRPr lang="en-US"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t>44</a:t>
            </a:fld>
            <a:endParaRPr lang="en-US"/>
          </a:p>
        </p:txBody>
      </p:sp>
      <p:sp>
        <p:nvSpPr>
          <p:cNvPr id="7" name="文本占位符 6"/>
          <p:cNvSpPr>
            <a:spLocks noGrp="1"/>
          </p:cNvSpPr>
          <p:nvPr>
            <p:ph type="body" sz="quarter" idx="13"/>
          </p:nvPr>
        </p:nvSpPr>
        <p:spPr/>
        <p:txBody>
          <a:bodyPr/>
          <a:lstStyle/>
          <a:p>
            <a:r>
              <a:rPr lang="zh-CN" altLang="en-US" dirty="0">
                <a:solidFill>
                  <a:schemeClr val="accent1">
                    <a:lumMod val="20000"/>
                    <a:lumOff val="80000"/>
                  </a:schemeClr>
                </a:solidFill>
              </a:rPr>
              <a:t>上一讲回顾</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词典</a:t>
            </a:r>
            <a:endParaRPr lang="en-US" altLang="zh-CN" dirty="0">
              <a:solidFill>
                <a:schemeClr val="accent1">
                  <a:lumMod val="20000"/>
                  <a:lumOff val="80000"/>
                </a:schemeClr>
              </a:solidFill>
            </a:endParaRPr>
          </a:p>
          <a:p>
            <a:r>
              <a:rPr lang="zh-CN" altLang="en-US" dirty="0">
                <a:solidFill>
                  <a:schemeClr val="accent1">
                    <a:lumMod val="20000"/>
                    <a:lumOff val="80000"/>
                  </a:schemeClr>
                </a:solidFill>
              </a:rPr>
              <a:t>通配查询</a:t>
            </a:r>
            <a:endParaRPr lang="en-US" altLang="zh-CN" dirty="0">
              <a:solidFill>
                <a:schemeClr val="accent1">
                  <a:lumMod val="20000"/>
                  <a:lumOff val="80000"/>
                </a:schemeClr>
              </a:solidFill>
            </a:endParaRPr>
          </a:p>
          <a:p>
            <a:pPr algn="l">
              <a:buSzTx/>
            </a:pPr>
            <a:r>
              <a:rPr lang="zh-CN" altLang="en-US" dirty="0">
                <a:solidFill>
                  <a:schemeClr val="accent1">
                    <a:lumMod val="20000"/>
                    <a:lumOff val="80000"/>
                  </a:schemeClr>
                </a:solidFill>
                <a:sym typeface="+mn-ea"/>
              </a:rPr>
              <a:t>拼写校正</a:t>
            </a:r>
            <a:endParaRPr lang="zh-CN" altLang="en-US" dirty="0">
              <a:solidFill>
                <a:schemeClr val="accent1">
                  <a:lumMod val="20000"/>
                  <a:lumOff val="80000"/>
                </a:schemeClr>
              </a:solidFill>
            </a:endParaRPr>
          </a:p>
          <a:p>
            <a:r>
              <a:rPr lang="zh-CN" altLang="en-US" dirty="0">
                <a:sym typeface="+mn-ea"/>
              </a:rPr>
              <a:t>编辑距离</a:t>
            </a:r>
            <a:endParaRPr lang="zh-CN" altLang="en-US" dirty="0"/>
          </a:p>
          <a:p>
            <a:r>
              <a:rPr lang="en-US" altLang="zh-CN" dirty="0" err="1">
                <a:solidFill>
                  <a:schemeClr val="accent1">
                    <a:lumMod val="20000"/>
                    <a:lumOff val="80000"/>
                  </a:schemeClr>
                </a:solidFill>
              </a:rPr>
              <a:t>Soundex</a:t>
            </a:r>
            <a:endParaRPr lang="en-US" altLang="zh-CN" dirty="0">
              <a:solidFill>
                <a:schemeClr val="accent1">
                  <a:lumMod val="20000"/>
                  <a:lumOff val="80000"/>
                </a:schemeClr>
              </a:solidFill>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45</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400" dirty="0">
                <a:solidFill>
                  <a:schemeClr val="tx1"/>
                </a:solidFill>
                <a:latin typeface="+mj-lt"/>
                <a:ea typeface="黑体" panose="02010609060101010101" pitchFamily="49" charset="-122"/>
              </a:rPr>
              <a:t>单词间距离的计算</a:t>
            </a:r>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5720" y="2571744"/>
            <a:ext cx="8572560" cy="264320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以下将介绍几种计算方法</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编辑距离</a:t>
            </a:r>
            <a:r>
              <a:rPr lang="en-US" altLang="zh-CN" dirty="0">
                <a:solidFill>
                  <a:schemeClr val="tx1"/>
                </a:solidFill>
                <a:latin typeface="+mj-lt"/>
                <a:ea typeface="黑体" panose="02010609060101010101" pitchFamily="49" charset="-122"/>
              </a:rPr>
              <a:t>(Edit distance</a:t>
            </a:r>
            <a:r>
              <a:rPr lang="zh-CN" altLang="en-US" dirty="0">
                <a:solidFill>
                  <a:schemeClr val="tx1"/>
                </a:solidFill>
                <a:latin typeface="+mj-lt"/>
                <a:ea typeface="黑体" panose="02010609060101010101" pitchFamily="49" charset="-122"/>
              </a:rPr>
              <a:t>或者</a:t>
            </a:r>
            <a:r>
              <a:rPr lang="de-DE" dirty="0">
                <a:solidFill>
                  <a:schemeClr val="tx1"/>
                </a:solidFill>
                <a:latin typeface="+mj-lt"/>
                <a:ea typeface="黑体" panose="02010609060101010101" pitchFamily="49" charset="-122"/>
              </a:rPr>
              <a:t>Levenshtein distance</a:t>
            </a:r>
            <a:r>
              <a:rPr lang="en-US" dirty="0">
                <a:solidFill>
                  <a:schemeClr val="tx1"/>
                </a:solidFill>
                <a:latin typeface="+mj-lt"/>
                <a:ea typeface="黑体" panose="02010609060101010101" pitchFamily="49" charset="-122"/>
              </a:rPr>
              <a:t>)</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带权重的编辑距离</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de-DE" i="1" dirty="0">
                <a:solidFill>
                  <a:schemeClr val="tx1"/>
                </a:solidFill>
                <a:latin typeface="+mj-lt"/>
                <a:ea typeface="黑体" panose="02010609060101010101" pitchFamily="49" charset="-122"/>
              </a:rPr>
              <a:t>k</a:t>
            </a:r>
            <a:r>
              <a:rPr lang="de-DE" dirty="0">
                <a:solidFill>
                  <a:schemeClr val="tx1"/>
                </a:solidFill>
                <a:latin typeface="+mj-lt"/>
                <a:ea typeface="黑体" panose="02010609060101010101" pitchFamily="49" charset="-122"/>
              </a:rPr>
              <a:t>-gram </a:t>
            </a:r>
            <a:r>
              <a:rPr lang="zh-CN" altLang="en-US" dirty="0">
                <a:solidFill>
                  <a:schemeClr val="tx1"/>
                </a:solidFill>
                <a:latin typeface="+mj-lt"/>
                <a:ea typeface="黑体" panose="02010609060101010101" pitchFamily="49" charset="-122"/>
              </a:rPr>
              <a:t>重叠率</a:t>
            </a:r>
            <a:endParaRPr lang="en-US" sz="20900"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45</a:t>
            </a:fld>
            <a:endParaRPr lang="en-US" dirty="0"/>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46</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编辑距离</a:t>
            </a:r>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321310" y="1589405"/>
            <a:ext cx="8715375" cy="4714875"/>
          </a:xfrm>
          <a:prstGeom prst="rect">
            <a:avLst/>
          </a:prstGeom>
          <a:noFill/>
          <a:ln w="9525">
            <a:noFill/>
            <a:round/>
          </a:ln>
        </p:spPr>
        <p:txBody>
          <a:bodyPr/>
          <a:lstStyle/>
          <a:p>
            <a:pPr marL="342900" lvl="0" indent="-342900">
              <a:spcBef>
                <a:spcPts val="700"/>
              </a:spcBef>
              <a:buClr>
                <a:srgbClr val="336699"/>
              </a:buClr>
              <a:buFont typeface="Wingdings" panose="05000000000000000000" charset="0"/>
              <a:buChar char="n"/>
            </a:pPr>
            <a:r>
              <a:rPr lang="de-DE" b="1" dirty="0">
                <a:solidFill>
                  <a:srgbClr val="FF0000"/>
                </a:solidFill>
                <a:latin typeface="+mj-lt"/>
                <a:ea typeface="黑体" panose="02010609060101010101" pitchFamily="49" charset="-122"/>
              </a:rPr>
              <a:t>两个字符串s1和s2编辑距离是指从 s1 转换成s2所需要的最短的基本操作数目</a:t>
            </a:r>
          </a:p>
          <a:p>
            <a:pPr marL="1257300" lvl="2" indent="-342900">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sym typeface="+mn-ea"/>
              </a:rPr>
              <a:t> 基本操作：插入</a:t>
            </a:r>
            <a:r>
              <a:rPr lang="en-US" altLang="zh-CN" dirty="0">
                <a:solidFill>
                  <a:schemeClr val="tx1"/>
                </a:solidFill>
                <a:latin typeface="+mj-lt"/>
                <a:ea typeface="黑体" panose="02010609060101010101" pitchFamily="49" charset="-122"/>
                <a:sym typeface="+mn-ea"/>
              </a:rPr>
              <a:t>(</a:t>
            </a:r>
            <a:r>
              <a:rPr lang="de-DE" dirty="0">
                <a:solidFill>
                  <a:schemeClr val="tx1"/>
                </a:solidFill>
                <a:latin typeface="+mj-lt"/>
                <a:ea typeface="黑体" panose="02010609060101010101" pitchFamily="49" charset="-122"/>
                <a:sym typeface="+mn-ea"/>
              </a:rPr>
              <a:t>insert)</a:t>
            </a:r>
            <a:r>
              <a:rPr lang="zh-CN" altLang="en-US" dirty="0">
                <a:solidFill>
                  <a:schemeClr val="tx1"/>
                </a:solidFill>
                <a:latin typeface="+mj-lt"/>
                <a:ea typeface="黑体" panose="02010609060101010101" pitchFamily="49" charset="-122"/>
                <a:sym typeface="+mn-ea"/>
              </a:rPr>
              <a:t>、删除</a:t>
            </a:r>
            <a:r>
              <a:rPr lang="en-US" altLang="zh-CN" dirty="0">
                <a:solidFill>
                  <a:schemeClr val="tx1"/>
                </a:solidFill>
                <a:latin typeface="+mj-lt"/>
                <a:ea typeface="黑体" panose="02010609060101010101" pitchFamily="49" charset="-122"/>
                <a:sym typeface="+mn-ea"/>
              </a:rPr>
              <a:t>(</a:t>
            </a:r>
            <a:r>
              <a:rPr lang="de-DE" dirty="0">
                <a:solidFill>
                  <a:schemeClr val="tx1"/>
                </a:solidFill>
                <a:latin typeface="+mj-lt"/>
                <a:ea typeface="黑体" panose="02010609060101010101" pitchFamily="49" charset="-122"/>
                <a:sym typeface="+mn-ea"/>
              </a:rPr>
              <a:t>delete)</a:t>
            </a:r>
            <a:r>
              <a:rPr lang="zh-CN" altLang="en-US" dirty="0">
                <a:solidFill>
                  <a:schemeClr val="tx1"/>
                </a:solidFill>
                <a:latin typeface="+mj-lt"/>
                <a:ea typeface="黑体" panose="02010609060101010101" pitchFamily="49" charset="-122"/>
                <a:sym typeface="+mn-ea"/>
              </a:rPr>
              <a:t>和替换</a:t>
            </a:r>
            <a:r>
              <a:rPr lang="en-US" altLang="zh-CN" dirty="0">
                <a:solidFill>
                  <a:schemeClr val="tx1"/>
                </a:solidFill>
                <a:latin typeface="+mj-lt"/>
                <a:ea typeface="黑体" panose="02010609060101010101" pitchFamily="49" charset="-122"/>
                <a:sym typeface="+mn-ea"/>
              </a:rPr>
              <a:t>(</a:t>
            </a:r>
            <a:r>
              <a:rPr lang="de-DE" dirty="0">
                <a:solidFill>
                  <a:schemeClr val="tx1"/>
                </a:solidFill>
                <a:latin typeface="+mj-lt"/>
                <a:ea typeface="黑体" panose="02010609060101010101" pitchFamily="49" charset="-122"/>
                <a:sym typeface="+mn-ea"/>
              </a:rPr>
              <a:t>replace)</a:t>
            </a:r>
            <a:endParaRPr lang="en-US"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采用上面的三个基本操作数也称为</a:t>
            </a:r>
            <a:r>
              <a:rPr lang="en-US" dirty="0" err="1">
                <a:solidFill>
                  <a:schemeClr val="tx1"/>
                </a:solidFill>
                <a:latin typeface="+mj-lt"/>
                <a:ea typeface="黑体" panose="02010609060101010101" pitchFamily="49" charset="-122"/>
                <a:sym typeface="+mn-ea"/>
              </a:rPr>
              <a:t>Levenshtein</a:t>
            </a:r>
            <a:r>
              <a:rPr lang="zh-CN" altLang="en-US" dirty="0">
                <a:solidFill>
                  <a:schemeClr val="tx1"/>
                </a:solidFill>
                <a:latin typeface="+mj-lt"/>
                <a:ea typeface="黑体" panose="02010609060101010101" pitchFamily="49" charset="-122"/>
                <a:sym typeface="+mn-ea"/>
              </a:rPr>
              <a:t>距离。</a:t>
            </a:r>
            <a:endParaRPr lang="de-DE"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de-DE" dirty="0">
                <a:solidFill>
                  <a:schemeClr val="tx1"/>
                </a:solidFill>
                <a:latin typeface="+mj-lt"/>
                <a:ea typeface="黑体" panose="02010609060101010101" pitchFamily="49" charset="-122"/>
              </a:rPr>
              <a:t>例如：</a:t>
            </a:r>
            <a:r>
              <a:rPr lang="de-DE" dirty="0">
                <a:solidFill>
                  <a:schemeClr val="tx1"/>
                </a:solidFill>
                <a:latin typeface="+mj-lt"/>
                <a:ea typeface="黑体" panose="02010609060101010101" pitchFamily="49" charset="-122"/>
              </a:rPr>
              <a:t>Levenshtein</a:t>
            </a:r>
            <a:r>
              <a:rPr lang="zh-CN" altLang="en-US" dirty="0">
                <a:solidFill>
                  <a:schemeClr val="tx1"/>
                </a:solidFill>
                <a:latin typeface="+mj-lt"/>
                <a:ea typeface="黑体" panose="02010609060101010101" pitchFamily="49" charset="-122"/>
              </a:rPr>
              <a:t>距离 </a:t>
            </a:r>
            <a:r>
              <a:rPr lang="de-DE" i="1" dirty="0">
                <a:solidFill>
                  <a:schemeClr val="tx1"/>
                </a:solidFill>
                <a:latin typeface="+mj-lt"/>
                <a:ea typeface="黑体" panose="02010609060101010101" pitchFamily="49" charset="-122"/>
              </a:rPr>
              <a:t>dog-do</a:t>
            </a:r>
            <a:r>
              <a:rPr lang="de-DE" dirty="0">
                <a:solidFill>
                  <a:schemeClr val="tx1"/>
                </a:solidFill>
                <a:latin typeface="+mj-lt"/>
                <a:ea typeface="黑体" panose="02010609060101010101" pitchFamily="49" charset="-122"/>
              </a:rPr>
              <a:t>: 1</a:t>
            </a:r>
          </a:p>
          <a:p>
            <a:pPr lvl="4">
              <a:spcBef>
                <a:spcPts val="700"/>
              </a:spcBef>
              <a:buClr>
                <a:srgbClr val="336699"/>
              </a:buClr>
              <a:buFont typeface="Wingdings" panose="05000000000000000000" pitchFamily="2" charset="2"/>
              <a:buChar char="§"/>
            </a:pPr>
            <a:r>
              <a:rPr lang="de-DE" dirty="0">
                <a:solidFill>
                  <a:schemeClr val="tx1"/>
                </a:solidFill>
                <a:latin typeface="+mj-lt"/>
                <a:ea typeface="黑体" panose="02010609060101010101" pitchFamily="49" charset="-122"/>
              </a:rPr>
              <a:t>Levenshtein</a:t>
            </a:r>
            <a:r>
              <a:rPr lang="zh-CN" altLang="en-US" dirty="0">
                <a:solidFill>
                  <a:schemeClr val="tx1"/>
                </a:solidFill>
                <a:ea typeface="黑体" panose="02010609060101010101" pitchFamily="49" charset="-122"/>
              </a:rPr>
              <a:t>距离</a:t>
            </a:r>
            <a:r>
              <a:rPr lang="de-DE" dirty="0">
                <a:solidFill>
                  <a:schemeClr val="tx1"/>
                </a:solidFill>
                <a:latin typeface="+mj-lt"/>
                <a:ea typeface="黑体" panose="02010609060101010101" pitchFamily="49" charset="-122"/>
              </a:rPr>
              <a:t> </a:t>
            </a:r>
            <a:r>
              <a:rPr lang="de-DE" i="1" dirty="0">
                <a:solidFill>
                  <a:schemeClr val="tx1"/>
                </a:solidFill>
                <a:latin typeface="+mj-lt"/>
                <a:ea typeface="黑体" panose="02010609060101010101" pitchFamily="49" charset="-122"/>
              </a:rPr>
              <a:t>cat-cart</a:t>
            </a:r>
            <a:r>
              <a:rPr lang="de-DE" dirty="0">
                <a:solidFill>
                  <a:schemeClr val="tx1"/>
                </a:solidFill>
                <a:latin typeface="+mj-lt"/>
                <a:ea typeface="黑体" panose="02010609060101010101" pitchFamily="49" charset="-122"/>
              </a:rPr>
              <a:t>: 1</a:t>
            </a:r>
          </a:p>
          <a:p>
            <a:pPr lvl="4">
              <a:spcBef>
                <a:spcPts val="700"/>
              </a:spcBef>
              <a:buClr>
                <a:srgbClr val="336699"/>
              </a:buClr>
              <a:buFont typeface="Wingdings" panose="05000000000000000000" pitchFamily="2" charset="2"/>
              <a:buChar char="§"/>
            </a:pPr>
            <a:r>
              <a:rPr lang="de-DE" dirty="0">
                <a:solidFill>
                  <a:schemeClr val="tx1"/>
                </a:solidFill>
                <a:latin typeface="+mj-lt"/>
                <a:ea typeface="黑体" panose="02010609060101010101" pitchFamily="49" charset="-122"/>
              </a:rPr>
              <a:t>Levenshtein</a:t>
            </a:r>
            <a:r>
              <a:rPr lang="zh-CN" altLang="en-US" dirty="0">
                <a:solidFill>
                  <a:schemeClr val="tx1"/>
                </a:solidFill>
                <a:ea typeface="黑体" panose="02010609060101010101" pitchFamily="49" charset="-122"/>
              </a:rPr>
              <a:t>距离</a:t>
            </a:r>
            <a:r>
              <a:rPr lang="de-DE" dirty="0">
                <a:solidFill>
                  <a:schemeClr val="tx1"/>
                </a:solidFill>
                <a:latin typeface="+mj-lt"/>
                <a:ea typeface="黑体" panose="02010609060101010101" pitchFamily="49" charset="-122"/>
              </a:rPr>
              <a:t> </a:t>
            </a:r>
            <a:r>
              <a:rPr lang="de-DE" i="1" dirty="0">
                <a:solidFill>
                  <a:schemeClr val="tx1"/>
                </a:solidFill>
                <a:latin typeface="+mj-lt"/>
                <a:ea typeface="黑体" panose="02010609060101010101" pitchFamily="49" charset="-122"/>
              </a:rPr>
              <a:t>cat-cut</a:t>
            </a:r>
            <a:r>
              <a:rPr lang="de-DE" dirty="0">
                <a:solidFill>
                  <a:schemeClr val="tx1"/>
                </a:solidFill>
                <a:latin typeface="+mj-lt"/>
                <a:ea typeface="黑体" panose="02010609060101010101" pitchFamily="49" charset="-122"/>
              </a:rPr>
              <a:t>: 1</a:t>
            </a:r>
          </a:p>
          <a:p>
            <a:pPr lvl="4">
              <a:spcBef>
                <a:spcPts val="700"/>
              </a:spcBef>
              <a:buClr>
                <a:srgbClr val="336699"/>
              </a:buClr>
              <a:buFont typeface="Wingdings" panose="05000000000000000000" pitchFamily="2" charset="2"/>
              <a:buChar char="§"/>
            </a:pPr>
            <a:r>
              <a:rPr lang="de-DE" dirty="0">
                <a:solidFill>
                  <a:schemeClr val="tx1"/>
                </a:solidFill>
                <a:latin typeface="+mj-lt"/>
                <a:ea typeface="黑体" panose="02010609060101010101" pitchFamily="49" charset="-122"/>
              </a:rPr>
              <a:t>Levenshtein</a:t>
            </a:r>
            <a:r>
              <a:rPr lang="zh-CN" altLang="en-US" dirty="0">
                <a:solidFill>
                  <a:schemeClr val="tx1"/>
                </a:solidFill>
                <a:ea typeface="黑体" panose="02010609060101010101" pitchFamily="49" charset="-122"/>
              </a:rPr>
              <a:t>距离</a:t>
            </a:r>
            <a:r>
              <a:rPr lang="de-DE" dirty="0">
                <a:solidFill>
                  <a:schemeClr val="tx1"/>
                </a:solidFill>
                <a:latin typeface="+mj-lt"/>
                <a:ea typeface="黑体" panose="02010609060101010101" pitchFamily="49" charset="-122"/>
              </a:rPr>
              <a:t> </a:t>
            </a:r>
            <a:r>
              <a:rPr lang="de-DE" i="1" dirty="0">
                <a:solidFill>
                  <a:schemeClr val="tx1"/>
                </a:solidFill>
                <a:latin typeface="+mj-lt"/>
                <a:ea typeface="黑体" panose="02010609060101010101" pitchFamily="49" charset="-122"/>
              </a:rPr>
              <a:t>cat-act</a:t>
            </a:r>
            <a:r>
              <a:rPr lang="de-DE" dirty="0">
                <a:solidFill>
                  <a:schemeClr val="tx1"/>
                </a:solidFill>
                <a:latin typeface="+mj-lt"/>
                <a:ea typeface="黑体" panose="02010609060101010101" pitchFamily="49" charset="-122"/>
              </a:rPr>
              <a:t>: 2</a:t>
            </a:r>
          </a:p>
          <a:p>
            <a:pPr marL="342900" lvl="1" indent="-342900">
              <a:spcBef>
                <a:spcPts val="700"/>
              </a:spcBef>
              <a:buClr>
                <a:srgbClr val="336699"/>
              </a:buClr>
              <a:buFont typeface="Wingdings" panose="05000000000000000000" charset="0"/>
              <a:buChar char="n"/>
            </a:pPr>
            <a:r>
              <a:rPr lang="de-DE" dirty="0">
                <a:solidFill>
                  <a:schemeClr val="tx1"/>
                </a:solidFill>
                <a:latin typeface="+mj-lt"/>
                <a:ea typeface="黑体" panose="02010609060101010101" pitchFamily="49" charset="-122"/>
              </a:rPr>
              <a:t>Damerau-Levenshtein</a:t>
            </a:r>
            <a:r>
              <a:rPr lang="zh-CN" altLang="en-US" dirty="0">
                <a:solidFill>
                  <a:schemeClr val="tx1"/>
                </a:solidFill>
                <a:latin typeface="+mj-lt"/>
                <a:ea typeface="黑体" panose="02010609060101010101" pitchFamily="49" charset="-122"/>
                <a:sym typeface="+mn-ea"/>
              </a:rPr>
              <a:t>距离：除了采用上面的三个基本操作外，</a:t>
            </a:r>
            <a:r>
              <a:rPr lang="de-DE"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还包括两个字符之间的交换（</a:t>
            </a:r>
            <a:r>
              <a:rPr lang="de-DE" altLang="zh-CN" dirty="0">
                <a:solidFill>
                  <a:schemeClr val="tx1"/>
                </a:solidFill>
                <a:latin typeface="+mj-lt"/>
                <a:ea typeface="黑体" panose="02010609060101010101" pitchFamily="49" charset="-122"/>
              </a:rPr>
              <a:t> transposition</a:t>
            </a:r>
            <a:r>
              <a:rPr lang="zh-CN" altLang="en-US" dirty="0">
                <a:solidFill>
                  <a:schemeClr val="tx1"/>
                </a:solidFill>
                <a:latin typeface="+mj-lt"/>
                <a:ea typeface="黑体" panose="02010609060101010101" pitchFamily="49" charset="-122"/>
              </a:rPr>
              <a:t>）操作</a:t>
            </a:r>
          </a:p>
          <a:p>
            <a:pPr marL="914400" lvl="3">
              <a:spcBef>
                <a:spcPts val="700"/>
              </a:spcBef>
              <a:buClr>
                <a:srgbClr val="336699"/>
              </a:buClr>
              <a:buFont typeface="Wingdings" panose="05000000000000000000" pitchFamily="2" charset="2"/>
              <a:buChar char="§"/>
            </a:pPr>
            <a:r>
              <a:rPr lang="zh-CN" altLang="de-DE" dirty="0">
                <a:solidFill>
                  <a:schemeClr val="tx1"/>
                </a:solidFill>
                <a:latin typeface="+mj-lt"/>
                <a:ea typeface="黑体" panose="02010609060101010101" pitchFamily="49" charset="-122"/>
                <a:sym typeface="+mn-ea"/>
              </a:rPr>
              <a:t>例如：</a:t>
            </a:r>
            <a:r>
              <a:rPr lang="de-DE" dirty="0">
                <a:solidFill>
                  <a:schemeClr val="tx1"/>
                </a:solidFill>
                <a:latin typeface="+mj-lt"/>
                <a:ea typeface="黑体" panose="02010609060101010101" pitchFamily="49" charset="-122"/>
                <a:sym typeface="+mn-ea"/>
              </a:rPr>
              <a:t>Damerau-Levenshtein</a:t>
            </a:r>
            <a:r>
              <a:rPr lang="zh-CN" altLang="en-US" dirty="0">
                <a:solidFill>
                  <a:schemeClr val="tx1"/>
                </a:solidFill>
                <a:latin typeface="+mj-lt"/>
                <a:ea typeface="黑体" panose="02010609060101010101" pitchFamily="49" charset="-122"/>
                <a:sym typeface="+mn-ea"/>
              </a:rPr>
              <a:t>距离</a:t>
            </a:r>
            <a:r>
              <a:rPr lang="de-DE" dirty="0">
                <a:solidFill>
                  <a:schemeClr val="tx1"/>
                </a:solidFill>
                <a:latin typeface="+mj-lt"/>
                <a:ea typeface="黑体" panose="02010609060101010101" pitchFamily="49" charset="-122"/>
                <a:sym typeface="+mn-ea"/>
              </a:rPr>
              <a:t> </a:t>
            </a:r>
            <a:r>
              <a:rPr lang="de-DE" i="1" dirty="0">
                <a:solidFill>
                  <a:schemeClr val="tx1"/>
                </a:solidFill>
                <a:latin typeface="+mj-lt"/>
                <a:ea typeface="黑体" panose="02010609060101010101" pitchFamily="49" charset="-122"/>
                <a:sym typeface="+mn-ea"/>
              </a:rPr>
              <a:t>cat-act</a:t>
            </a:r>
            <a:r>
              <a:rPr lang="de-DE" dirty="0">
                <a:solidFill>
                  <a:schemeClr val="tx1"/>
                </a:solidFill>
                <a:latin typeface="+mj-lt"/>
                <a:ea typeface="黑体" panose="02010609060101010101" pitchFamily="49" charset="-122"/>
                <a:sym typeface="+mn-ea"/>
              </a:rPr>
              <a:t>: 1</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46</a:t>
            </a:fld>
            <a:endParaRPr lang="en-US" dirty="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47</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编辑距离</a:t>
            </a:r>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编辑距离的概念可以进一步推广：比如：允许不同的</a:t>
            </a:r>
            <a:r>
              <a:rPr lang="zh-CN" altLang="en-US" dirty="0">
                <a:solidFill>
                  <a:schemeClr val="tx1"/>
                </a:solidFill>
                <a:latin typeface="+mj-lt"/>
                <a:ea typeface="黑体" panose="02010609060101010101" pitchFamily="49" charset="-122"/>
                <a:sym typeface="+mn-ea"/>
              </a:rPr>
              <a:t>编辑</a:t>
            </a:r>
            <a:r>
              <a:rPr lang="zh-CN" alt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sym typeface="+mn-ea"/>
              </a:rPr>
              <a:t>操作具有不同的权值， 例如：</a:t>
            </a:r>
            <a:r>
              <a:rPr lang="zh-CN" altLang="en-US" dirty="0">
                <a:solidFill>
                  <a:schemeClr val="tx1"/>
                </a:solidFill>
                <a:latin typeface="+mj-lt"/>
                <a:ea typeface="黑体" panose="02010609060101010101" pitchFamily="49" charset="-122"/>
              </a:rPr>
              <a:t>从</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s</a:t>
            </a:r>
            <a:r>
              <a:rPr lang="zh-CN" altLang="en-US" dirty="0">
                <a:solidFill>
                  <a:schemeClr val="tx1"/>
                </a:solidFill>
                <a:latin typeface="+mj-lt"/>
                <a:ea typeface="黑体" panose="02010609060101010101" pitchFamily="49" charset="-122"/>
              </a:rPr>
              <a:t>转换成</a:t>
            </a:r>
            <a:r>
              <a:rPr lang="en-US" altLang="zh-CN" dirty="0">
                <a:solidFill>
                  <a:schemeClr val="tx1"/>
                </a:solidFill>
                <a:latin typeface="+mj-lt"/>
                <a:ea typeface="黑体" panose="02010609060101010101" pitchFamily="49" charset="-122"/>
              </a:rPr>
              <a:t>a</a:t>
            </a:r>
            <a:r>
              <a:rPr lang="zh-CN" altLang="en-US" dirty="0">
                <a:solidFill>
                  <a:schemeClr val="tx1"/>
                </a:solidFill>
                <a:latin typeface="+mj-lt"/>
                <a:ea typeface="黑体" panose="02010609060101010101" pitchFamily="49" charset="-122"/>
              </a:rPr>
              <a:t>的权重比</a:t>
            </a:r>
            <a:r>
              <a:rPr lang="en-US" altLang="zh-CN"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s </a:t>
            </a:r>
            <a:r>
              <a:rPr lang="zh-CN" altLang="en-US" dirty="0">
                <a:solidFill>
                  <a:schemeClr val="tx1"/>
                </a:solidFill>
                <a:latin typeface="+mj-lt"/>
                <a:ea typeface="黑体" panose="02010609060101010101" pitchFamily="49" charset="-122"/>
                <a:sym typeface="+mn-ea"/>
              </a:rPr>
              <a:t>转换成</a:t>
            </a:r>
            <a:r>
              <a:rPr lang="en-US" altLang="zh-CN" dirty="0">
                <a:solidFill>
                  <a:schemeClr val="tx1"/>
                </a:solidFill>
                <a:latin typeface="+mj-lt"/>
                <a:ea typeface="黑体" panose="02010609060101010101" pitchFamily="49" charset="-122"/>
                <a:sym typeface="+mn-ea"/>
              </a:rPr>
              <a:t>p</a:t>
            </a:r>
            <a:r>
              <a:rPr lang="zh-CN" altLang="en-US" dirty="0">
                <a:solidFill>
                  <a:schemeClr val="tx1"/>
                </a:solidFill>
                <a:latin typeface="+mj-lt"/>
                <a:ea typeface="黑体" panose="02010609060101010101" pitchFamily="49" charset="-122"/>
                <a:sym typeface="+mn-ea"/>
              </a:rPr>
              <a:t>的权重</a:t>
            </a:r>
            <a:r>
              <a:rPr lang="zh-CN" altLang="en-US" b="1" dirty="0">
                <a:solidFill>
                  <a:schemeClr val="tx1"/>
                </a:solidFill>
                <a:latin typeface="+mj-lt"/>
                <a:ea typeface="黑体" panose="02010609060101010101" pitchFamily="49" charset="-122"/>
                <a:sym typeface="+mn-ea"/>
              </a:rPr>
              <a:t>小</a:t>
            </a:r>
            <a:r>
              <a:rPr lang="zh-CN" altLang="en-US" dirty="0">
                <a:solidFill>
                  <a:schemeClr val="tx1"/>
                </a:solidFill>
                <a:latin typeface="+mj-lt"/>
                <a:ea typeface="黑体" panose="02010609060101010101" pitchFamily="49" charset="-122"/>
                <a:sym typeface="+mn-ea"/>
              </a:rPr>
              <a:t>， 因为键盘上 </a:t>
            </a:r>
            <a:r>
              <a:rPr lang="en-US" altLang="zh-CN" dirty="0">
                <a:solidFill>
                  <a:schemeClr val="tx1"/>
                </a:solidFill>
                <a:latin typeface="+mj-lt"/>
                <a:ea typeface="黑体" panose="02010609060101010101" pitchFamily="49" charset="-122"/>
                <a:sym typeface="+mn-ea"/>
              </a:rPr>
              <a:t>a</a:t>
            </a:r>
            <a:r>
              <a:rPr lang="zh-CN" altLang="en-US" dirty="0">
                <a:solidFill>
                  <a:schemeClr val="tx1"/>
                </a:solidFill>
                <a:latin typeface="+mj-lt"/>
                <a:ea typeface="黑体" panose="02010609060101010101" pitchFamily="49" charset="-122"/>
                <a:sym typeface="+mn-ea"/>
              </a:rPr>
              <a:t>离</a:t>
            </a:r>
            <a:r>
              <a:rPr lang="en-US" altLang="zh-CN" dirty="0">
                <a:solidFill>
                  <a:schemeClr val="tx1"/>
                </a:solidFill>
                <a:latin typeface="+mj-lt"/>
                <a:ea typeface="黑体" panose="02010609060101010101" pitchFamily="49" charset="-122"/>
                <a:sym typeface="+mn-ea"/>
              </a:rPr>
              <a:t>s</a:t>
            </a:r>
            <a:r>
              <a:rPr lang="zh-CN" altLang="en-US" dirty="0">
                <a:solidFill>
                  <a:schemeClr val="tx1"/>
                </a:solidFill>
                <a:latin typeface="+mj-lt"/>
                <a:ea typeface="黑体" panose="02010609060101010101" pitchFamily="49" charset="-122"/>
                <a:sym typeface="+mn-ea"/>
              </a:rPr>
              <a:t>更近，因此花费的代价更小。</a:t>
            </a:r>
            <a:endParaRPr lang="zh-CN" altLang="en-US" dirty="0">
              <a:solidFill>
                <a:schemeClr val="tx1"/>
              </a:solidFill>
              <a:latin typeface="+mj-lt"/>
              <a:ea typeface="黑体" panose="02010609060101010101" pitchFamily="49" charset="-122"/>
            </a:endParaRPr>
          </a:p>
          <a:p>
            <a:pPr marL="0"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sym typeface="+mn-ea"/>
              </a:rPr>
              <a:t>    可以在</a:t>
            </a:r>
            <a:r>
              <a:rPr lang="en-US" altLang="zh-CN" dirty="0">
                <a:solidFill>
                  <a:schemeClr val="tx1"/>
                </a:solidFill>
                <a:latin typeface="+mj-lt"/>
                <a:ea typeface="黑体" panose="02010609060101010101" pitchFamily="49" charset="-122"/>
                <a:sym typeface="+mn-ea"/>
              </a:rPr>
              <a:t>O</a:t>
            </a:r>
            <a:r>
              <a:rPr lang="zh-CN" altLang="en-US" dirty="0">
                <a:solidFill>
                  <a:schemeClr val="tx1"/>
                </a:solidFill>
                <a:latin typeface="+mj-lt"/>
                <a:ea typeface="黑体" panose="02010609060101010101" pitchFamily="49" charset="-122"/>
                <a:sym typeface="+mn-ea"/>
              </a:rPr>
              <a:t>（</a:t>
            </a:r>
            <a:r>
              <a:rPr lang="en-US" altLang="zh-CN" dirty="0">
                <a:solidFill>
                  <a:schemeClr val="tx1"/>
                </a:solidFill>
                <a:latin typeface="+mj-lt"/>
                <a:ea typeface="黑体" panose="02010609060101010101" pitchFamily="49" charset="-122"/>
                <a:sym typeface="+mn-ea"/>
              </a:rPr>
              <a:t>|S1| X |S2|</a:t>
            </a:r>
            <a:r>
              <a:rPr lang="zh-CN" altLang="en-US" dirty="0">
                <a:solidFill>
                  <a:schemeClr val="tx1"/>
                </a:solidFill>
                <a:latin typeface="+mj-lt"/>
                <a:ea typeface="黑体" panose="02010609060101010101" pitchFamily="49" charset="-122"/>
                <a:sym typeface="+mn-ea"/>
              </a:rPr>
              <a:t>）的时间复杂度下计算二个字符串</a:t>
            </a:r>
            <a:r>
              <a:rPr lang="en-US" altLang="zh-CN" dirty="0">
                <a:solidFill>
                  <a:schemeClr val="tx1"/>
                </a:solidFill>
                <a:latin typeface="+mj-lt"/>
                <a:ea typeface="黑体" panose="02010609060101010101" pitchFamily="49" charset="-122"/>
                <a:sym typeface="+mn-ea"/>
              </a:rPr>
              <a:t>S1</a:t>
            </a:r>
            <a:r>
              <a:rPr lang="zh-CN" altLang="en-US" dirty="0">
                <a:solidFill>
                  <a:schemeClr val="tx1"/>
                </a:solidFill>
                <a:latin typeface="+mj-lt"/>
                <a:ea typeface="黑体" panose="02010609060101010101" pitchFamily="49" charset="-122"/>
                <a:sym typeface="+mn-ea"/>
              </a:rPr>
              <a:t>和</a:t>
            </a:r>
            <a:r>
              <a:rPr lang="en-US" altLang="zh-CN" dirty="0">
                <a:solidFill>
                  <a:schemeClr val="tx1"/>
                </a:solidFill>
                <a:latin typeface="+mj-lt"/>
                <a:ea typeface="黑体" panose="02010609060101010101" pitchFamily="49" charset="-122"/>
                <a:sym typeface="+mn-ea"/>
              </a:rPr>
              <a:t>S2</a:t>
            </a:r>
            <a:r>
              <a:rPr lang="zh-CN" altLang="en-US" dirty="0">
                <a:solidFill>
                  <a:schemeClr val="tx1"/>
                </a:solidFill>
                <a:latin typeface="+mj-lt"/>
                <a:ea typeface="黑体" panose="02010609060101010101" pitchFamily="49" charset="-122"/>
                <a:sym typeface="+mn-ea"/>
              </a:rPr>
              <a:t>的 编辑距离， </a:t>
            </a:r>
            <a:r>
              <a:rPr lang="en-US" altLang="zh-CN" dirty="0">
                <a:solidFill>
                  <a:schemeClr val="tx1"/>
                </a:solidFill>
                <a:latin typeface="+mj-lt"/>
                <a:ea typeface="黑体" panose="02010609060101010101" pitchFamily="49" charset="-122"/>
                <a:sym typeface="+mn-ea"/>
              </a:rPr>
              <a:t>|Si|</a:t>
            </a:r>
            <a:r>
              <a:rPr lang="zh-CN" altLang="en-US" dirty="0">
                <a:solidFill>
                  <a:schemeClr val="tx1"/>
                </a:solidFill>
                <a:latin typeface="+mj-lt"/>
                <a:ea typeface="黑体" panose="02010609060101010101" pitchFamily="49" charset="-122"/>
                <a:sym typeface="+mn-ea"/>
              </a:rPr>
              <a:t>（</a:t>
            </a:r>
            <a:r>
              <a:rPr lang="en-US" altLang="zh-CN" dirty="0">
                <a:solidFill>
                  <a:schemeClr val="tx1"/>
                </a:solidFill>
                <a:latin typeface="+mj-lt"/>
                <a:ea typeface="黑体" panose="02010609060101010101" pitchFamily="49" charset="-122"/>
                <a:sym typeface="+mn-ea"/>
              </a:rPr>
              <a:t>i=1</a:t>
            </a:r>
            <a:r>
              <a:rPr lang="zh-CN" altLang="en-US" dirty="0">
                <a:solidFill>
                  <a:schemeClr val="tx1"/>
                </a:solidFill>
                <a:latin typeface="+mj-lt"/>
                <a:ea typeface="黑体" panose="02010609060101010101" pitchFamily="49" charset="-122"/>
                <a:sym typeface="+mn-ea"/>
              </a:rPr>
              <a:t>，</a:t>
            </a:r>
            <a:r>
              <a:rPr lang="en-US" altLang="zh-CN" dirty="0">
                <a:solidFill>
                  <a:schemeClr val="tx1"/>
                </a:solidFill>
                <a:latin typeface="+mj-lt"/>
                <a:ea typeface="黑体" panose="02010609060101010101" pitchFamily="49" charset="-122"/>
                <a:sym typeface="+mn-ea"/>
              </a:rPr>
              <a:t>2</a:t>
            </a:r>
            <a:r>
              <a:rPr lang="zh-CN" altLang="en-US" dirty="0">
                <a:solidFill>
                  <a:schemeClr val="tx1"/>
                </a:solidFill>
                <a:latin typeface="+mj-lt"/>
                <a:ea typeface="黑体" panose="02010609060101010101" pitchFamily="49" charset="-122"/>
                <a:sym typeface="+mn-ea"/>
              </a:rPr>
              <a:t>）表示  字符串</a:t>
            </a:r>
            <a:r>
              <a:rPr lang="en-US" altLang="zh-CN" dirty="0">
                <a:solidFill>
                  <a:schemeClr val="tx1"/>
                </a:solidFill>
                <a:latin typeface="+mj-lt"/>
                <a:ea typeface="黑体" panose="02010609060101010101" pitchFamily="49" charset="-122"/>
                <a:sym typeface="+mn-ea"/>
              </a:rPr>
              <a:t>Si</a:t>
            </a:r>
            <a:r>
              <a:rPr lang="zh-CN" altLang="en-US" dirty="0">
                <a:solidFill>
                  <a:schemeClr val="tx1"/>
                </a:solidFill>
                <a:latin typeface="+mj-lt"/>
                <a:ea typeface="黑体" panose="02010609060101010101" pitchFamily="49" charset="-122"/>
                <a:sym typeface="+mn-ea"/>
              </a:rPr>
              <a:t>   的长度。</a:t>
            </a:r>
          </a:p>
          <a:p>
            <a:pPr marL="0" lvl="1">
              <a:spcBef>
                <a:spcPts val="700"/>
              </a:spcBef>
              <a:buClr>
                <a:srgbClr val="336699"/>
              </a:buClr>
              <a:buFont typeface="Wingdings" panose="05000000000000000000" pitchFamily="2" charset="2"/>
              <a:buChar char="§"/>
            </a:pPr>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47</a:t>
            </a:fld>
            <a:endParaRPr lang="en-US" dirty="0"/>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Vladimir Iosifovich Levenshtein</a:t>
            </a:r>
            <a:endParaRPr lang="zh-CN" altLang="en-US" dirty="0"/>
          </a:p>
        </p:txBody>
      </p:sp>
      <p:sp>
        <p:nvSpPr>
          <p:cNvPr id="3" name="内容占位符 2"/>
          <p:cNvSpPr>
            <a:spLocks noGrp="1"/>
          </p:cNvSpPr>
          <p:nvPr>
            <p:ph idx="1"/>
          </p:nvPr>
        </p:nvSpPr>
        <p:spPr/>
        <p:txBody>
          <a:bodyPr/>
          <a:lstStyle/>
          <a:p>
            <a:r>
              <a:rPr lang="zh-CN" altLang="en-US" dirty="0"/>
              <a:t>俄罗斯科学家</a:t>
            </a:r>
            <a:r>
              <a:rPr lang="en-US" altLang="zh-CN" dirty="0"/>
              <a:t>(1935-)</a:t>
            </a:r>
          </a:p>
          <a:p>
            <a:endParaRPr lang="en-US" altLang="zh-CN" dirty="0"/>
          </a:p>
          <a:p>
            <a:r>
              <a:rPr lang="zh-CN" altLang="en-US" dirty="0"/>
              <a:t>研究信息论、纠错理论</a:t>
            </a:r>
            <a:endParaRPr lang="en-US" altLang="zh-CN" dirty="0"/>
          </a:p>
          <a:p>
            <a:endParaRPr lang="en-US" altLang="zh-CN" dirty="0"/>
          </a:p>
          <a:p>
            <a:r>
              <a:rPr lang="zh-CN" altLang="en-US" dirty="0"/>
              <a:t>毕业于莫斯科国立大学</a:t>
            </a:r>
            <a:endParaRPr lang="en-US" altLang="zh-CN" dirty="0"/>
          </a:p>
          <a:p>
            <a:endParaRPr lang="en-US" altLang="zh-CN" dirty="0"/>
          </a:p>
          <a:p>
            <a:r>
              <a:rPr lang="en-US" altLang="zh-CN" dirty="0"/>
              <a:t>1965</a:t>
            </a:r>
            <a:r>
              <a:rPr lang="zh-CN" altLang="en-US" dirty="0"/>
              <a:t>年提出</a:t>
            </a:r>
            <a:r>
              <a:rPr lang="de-DE" altLang="zh-CN" dirty="0"/>
              <a:t>Levenshtein</a:t>
            </a:r>
            <a:r>
              <a:rPr lang="zh-CN" altLang="en-US" dirty="0"/>
              <a:t>距离</a:t>
            </a:r>
            <a:endParaRPr lang="en-US" altLang="zh-CN" dirty="0"/>
          </a:p>
          <a:p>
            <a:endParaRPr lang="en-US" altLang="zh-CN" dirty="0"/>
          </a:p>
          <a:p>
            <a:r>
              <a:rPr lang="en-US" altLang="zh-CN" dirty="0"/>
              <a:t>2006</a:t>
            </a:r>
            <a:r>
              <a:rPr lang="zh-CN" altLang="en-US" dirty="0"/>
              <a:t>年获得</a:t>
            </a:r>
            <a:r>
              <a:rPr lang="en-US" altLang="zh-CN" dirty="0"/>
              <a:t>IEEE Richard W. Hamming Medal</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t>48</a:t>
            </a:fld>
            <a:endParaRPr lang="en-US"/>
          </a:p>
        </p:txBody>
      </p:sp>
      <p:pic>
        <p:nvPicPr>
          <p:cNvPr id="5" name="图片 4" descr="vova.jpg"/>
          <p:cNvPicPr>
            <a:picLocks noChangeAspect="1"/>
          </p:cNvPicPr>
          <p:nvPr/>
        </p:nvPicPr>
        <p:blipFill>
          <a:blip r:embed="rId2" cstate="print"/>
          <a:stretch>
            <a:fillRect/>
          </a:stretch>
        </p:blipFill>
        <p:spPr>
          <a:xfrm>
            <a:off x="6804248" y="1700808"/>
            <a:ext cx="1440160" cy="2142387"/>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49</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de-DE" sz="3600" dirty="0">
                <a:solidFill>
                  <a:schemeClr val="tx1"/>
                </a:solidFill>
                <a:latin typeface="+mj-lt"/>
                <a:ea typeface="黑体" panose="02010609060101010101" pitchFamily="49" charset="-122"/>
              </a:rPr>
              <a:t>Levenshtein</a:t>
            </a:r>
            <a:r>
              <a:rPr lang="zh-CN" altLang="en-US" sz="3600" dirty="0">
                <a:solidFill>
                  <a:schemeClr val="tx1"/>
                </a:solidFill>
                <a:latin typeface="+mj-lt"/>
                <a:ea typeface="黑体" panose="02010609060101010101" pitchFamily="49" charset="-122"/>
              </a:rPr>
              <a:t>距离</a:t>
            </a:r>
            <a:r>
              <a:rPr lang="de-DE" sz="3600" dirty="0">
                <a:solidFill>
                  <a:schemeClr val="tx1"/>
                </a:solidFill>
                <a:latin typeface="+mj-lt"/>
                <a:ea typeface="黑体" panose="02010609060101010101" pitchFamily="49" charset="-122"/>
              </a:rPr>
              <a:t>: </a:t>
            </a:r>
            <a:r>
              <a:rPr lang="zh-CN" altLang="en-US" sz="3600" dirty="0">
                <a:solidFill>
                  <a:schemeClr val="tx1"/>
                </a:solidFill>
                <a:latin typeface="+mj-lt"/>
                <a:ea typeface="黑体" panose="02010609060101010101" pitchFamily="49" charset="-122"/>
              </a:rPr>
              <a:t>算法</a:t>
            </a:r>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49</a:t>
            </a:fld>
            <a:endParaRPr lang="en-US" dirty="0"/>
          </a:p>
        </p:txBody>
      </p:sp>
      <p:pic>
        <p:nvPicPr>
          <p:cNvPr id="9" name="Picture 8" descr="343.png"/>
          <p:cNvPicPr>
            <a:picLocks noChangeAspect="1"/>
          </p:cNvPicPr>
          <p:nvPr/>
        </p:nvPicPr>
        <p:blipFill>
          <a:blip r:embed="rId3" cstate="print"/>
          <a:stretch>
            <a:fillRect/>
          </a:stretch>
        </p:blipFill>
        <p:spPr bwMode="auto">
          <a:xfrm>
            <a:off x="357158" y="1643050"/>
            <a:ext cx="8326965" cy="4571906"/>
          </a:xfrm>
          <a:prstGeom prst="rect">
            <a:avLst/>
          </a:prstGeom>
          <a:noFill/>
          <a:ln w="9525">
            <a:noFill/>
            <a:round/>
          </a:ln>
        </p:spPr>
      </p:pic>
      <p:sp>
        <p:nvSpPr>
          <p:cNvPr id="8" name="矩形 7"/>
          <p:cNvSpPr/>
          <p:nvPr/>
        </p:nvSpPr>
        <p:spPr>
          <a:xfrm>
            <a:off x="5580112"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(i-1,j-1)</a:t>
            </a:r>
            <a:endParaRPr lang="zh-CN" altLang="en-US" dirty="0"/>
          </a:p>
        </p:txBody>
      </p:sp>
      <p:sp>
        <p:nvSpPr>
          <p:cNvPr id="11" name="矩形 10"/>
          <p:cNvSpPr/>
          <p:nvPr/>
        </p:nvSpPr>
        <p:spPr>
          <a:xfrm>
            <a:off x="6588224"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a:t>
            </a:r>
            <a:endParaRPr lang="zh-CN" altLang="en-US" dirty="0"/>
          </a:p>
        </p:txBody>
      </p:sp>
      <p:sp>
        <p:nvSpPr>
          <p:cNvPr id="12" name="矩形 11"/>
          <p:cNvSpPr/>
          <p:nvPr/>
        </p:nvSpPr>
        <p:spPr>
          <a:xfrm>
            <a:off x="5580112"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(i,j-1)</a:t>
            </a:r>
            <a:endParaRPr lang="zh-CN" altLang="en-US" dirty="0"/>
          </a:p>
        </p:txBody>
      </p:sp>
      <p:sp>
        <p:nvSpPr>
          <p:cNvPr id="13" name="矩形 12"/>
          <p:cNvSpPr/>
          <p:nvPr/>
        </p:nvSpPr>
        <p:spPr>
          <a:xfrm>
            <a:off x="6588224"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a:t>
            </a:r>
            <a:r>
              <a:rPr lang="en-US" altLang="zh-CN" dirty="0" err="1"/>
              <a:t>i,j</a:t>
            </a:r>
            <a:r>
              <a:rPr lang="en-US" altLang="zh-CN" dirty="0"/>
              <a:t>)</a:t>
            </a:r>
            <a:endParaRPr lang="zh-CN" altLang="en-US"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a:t>
            </a:r>
          </a:p>
        </p:txBody>
      </p:sp>
      <p:sp>
        <p:nvSpPr>
          <p:cNvPr id="3" name="内容占位符 2"/>
          <p:cNvSpPr>
            <a:spLocks noGrp="1"/>
          </p:cNvSpPr>
          <p:nvPr>
            <p:ph idx="1"/>
          </p:nvPr>
        </p:nvSpPr>
        <p:spPr/>
        <p:txBody>
          <a:bodyPr/>
          <a:lstStyle/>
          <a:p>
            <a:r>
              <a:rPr lang="zh-CN" altLang="en-US"/>
              <a:t>索引的基本单位</a:t>
            </a:r>
            <a:endParaRPr lang="en-US" altLang="zh-CN"/>
          </a:p>
          <a:p>
            <a:pPr lvl="1"/>
            <a:r>
              <a:rPr lang="zh-CN" altLang="en-US"/>
              <a:t>与文件不是一回事，严格地说，一篇文档可能包含多个文件，也可能一个文件包含多篇文档</a:t>
            </a:r>
            <a:endParaRPr lang="en-US" altLang="zh-CN"/>
          </a:p>
          <a:p>
            <a:pPr lvl="1"/>
            <a:endParaRPr lang="en-US" altLang="zh-CN"/>
          </a:p>
          <a:p>
            <a:pPr lvl="1"/>
            <a:r>
              <a:rPr lang="zh-CN" altLang="en-US"/>
              <a:t>依赖于具体应用</a:t>
            </a:r>
            <a:endParaRPr lang="en-US" altLang="zh-CN"/>
          </a:p>
          <a:p>
            <a:pPr lvl="2"/>
            <a:r>
              <a:rPr lang="zh-CN" altLang="en-US"/>
              <a:t>句子级检索： 一个句子为一篇文档</a:t>
            </a:r>
            <a:endParaRPr lang="en-US" altLang="zh-CN"/>
          </a:p>
          <a:p>
            <a:pPr lvl="2"/>
            <a:r>
              <a:rPr lang="zh-CN" altLang="en-US"/>
              <a:t>段落级检索： 一段文本为一篇文档</a:t>
            </a:r>
            <a:endParaRPr lang="en-US" altLang="zh-CN"/>
          </a:p>
          <a:p>
            <a:pPr lvl="2"/>
            <a:r>
              <a:rPr lang="en-US" altLang="zh-CN"/>
              <a:t>……</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50</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de-DE" sz="3600" dirty="0">
                <a:solidFill>
                  <a:schemeClr val="tx1"/>
                </a:solidFill>
                <a:latin typeface="+mj-lt"/>
                <a:ea typeface="黑体" panose="02010609060101010101" pitchFamily="49" charset="-122"/>
              </a:rPr>
              <a:t>Levenshtein</a:t>
            </a:r>
            <a:r>
              <a:rPr lang="zh-CN" altLang="en-US" sz="3600" dirty="0">
                <a:solidFill>
                  <a:schemeClr val="tx1"/>
                </a:solidFill>
                <a:latin typeface="+mj-lt"/>
                <a:ea typeface="黑体" panose="02010609060101010101" pitchFamily="49" charset="-122"/>
              </a:rPr>
              <a:t>距离</a:t>
            </a:r>
            <a:r>
              <a:rPr lang="de-DE" sz="3600" dirty="0">
                <a:solidFill>
                  <a:schemeClr val="tx1"/>
                </a:solidFill>
                <a:latin typeface="+mj-lt"/>
                <a:ea typeface="黑体" panose="02010609060101010101" pitchFamily="49" charset="-122"/>
              </a:rPr>
              <a:t>: </a:t>
            </a:r>
            <a:r>
              <a:rPr lang="zh-CN" altLang="en-US" sz="3600" dirty="0">
                <a:solidFill>
                  <a:schemeClr val="tx1"/>
                </a:solidFill>
                <a:latin typeface="+mj-lt"/>
                <a:ea typeface="黑体" panose="02010609060101010101" pitchFamily="49" charset="-122"/>
              </a:rPr>
              <a:t>计算</a:t>
            </a:r>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04757" y="166642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sym typeface="+mn-ea"/>
              </a:rPr>
              <a:t>例如：</a:t>
            </a:r>
            <a:r>
              <a:rPr lang="en-US" altLang="zh-CN" dirty="0">
                <a:solidFill>
                  <a:schemeClr val="tx1"/>
                </a:solidFill>
                <a:ea typeface="黑体" panose="02010609060101010101" pitchFamily="49" charset="-122"/>
              </a:rPr>
              <a:t> fast             cats</a:t>
            </a:r>
          </a:p>
          <a:p>
            <a:pPr marL="457200" lvl="1" indent="0">
              <a:spcBef>
                <a:spcPts val="700"/>
              </a:spcBef>
              <a:buClr>
                <a:srgbClr val="336699"/>
              </a:buClr>
            </a:pPr>
            <a:endParaRPr lang="zh-CN" altLang="en-US" dirty="0">
              <a:solidFill>
                <a:schemeClr val="tx1"/>
              </a:solidFill>
              <a:latin typeface="+mj-lt"/>
              <a:ea typeface="黑体" panose="02010609060101010101" pitchFamily="49" charset="-122"/>
              <a:sym typeface="+mn-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50</a:t>
            </a:fld>
            <a:endParaRPr lang="en-US" dirty="0"/>
          </a:p>
        </p:txBody>
      </p:sp>
      <p:pic>
        <p:nvPicPr>
          <p:cNvPr id="8" name="Picture 7" descr="342.png"/>
          <p:cNvPicPr>
            <a:picLocks noChangeAspect="1"/>
          </p:cNvPicPr>
          <p:nvPr/>
        </p:nvPicPr>
        <p:blipFill>
          <a:blip r:embed="rId3" cstate="print"/>
          <a:stretch>
            <a:fillRect/>
          </a:stretch>
        </p:blipFill>
        <p:spPr>
          <a:xfrm>
            <a:off x="714348" y="2811646"/>
            <a:ext cx="3287150" cy="2772000"/>
          </a:xfrm>
          <a:prstGeom prst="rect">
            <a:avLst/>
          </a:prstGeom>
        </p:spPr>
      </p:pic>
      <p:sp>
        <p:nvSpPr>
          <p:cNvPr id="9" name="TextBox 8"/>
          <p:cNvSpPr txBox="1"/>
          <p:nvPr/>
        </p:nvSpPr>
        <p:spPr>
          <a:xfrm>
            <a:off x="4211960" y="2924944"/>
            <a:ext cx="4320480" cy="1200329"/>
          </a:xfrm>
          <a:prstGeom prst="rect">
            <a:avLst/>
          </a:prstGeom>
          <a:noFill/>
        </p:spPr>
        <p:txBody>
          <a:bodyPr wrap="square" rtlCol="0">
            <a:spAutoFit/>
          </a:bodyPr>
          <a:lstStyle/>
          <a:p>
            <a:r>
              <a:rPr lang="en-US" altLang="zh-CN" dirty="0">
                <a:solidFill>
                  <a:schemeClr val="tx1"/>
                </a:solidFill>
                <a:ea typeface="黑体" panose="02010609060101010101" pitchFamily="49" charset="-122"/>
              </a:rPr>
              <a:t>fast</a:t>
            </a:r>
            <a:r>
              <a:rPr lang="zh-CN" altLang="en-US" dirty="0">
                <a:solidFill>
                  <a:schemeClr val="tx1"/>
                </a:solidFill>
                <a:ea typeface="黑体" panose="02010609060101010101" pitchFamily="49" charset="-122"/>
              </a:rPr>
              <a:t>中的</a:t>
            </a:r>
            <a:r>
              <a:rPr lang="en-US" altLang="zh-CN" dirty="0">
                <a:solidFill>
                  <a:schemeClr val="tx1"/>
                </a:solidFill>
                <a:ea typeface="黑体" panose="02010609060101010101" pitchFamily="49" charset="-122"/>
              </a:rPr>
              <a:t>f</a:t>
            </a:r>
            <a:r>
              <a:rPr lang="zh-CN" altLang="en-US" dirty="0">
                <a:solidFill>
                  <a:schemeClr val="tx1"/>
                </a:solidFill>
                <a:ea typeface="黑体" panose="02010609060101010101" pitchFamily="49" charset="-122"/>
              </a:rPr>
              <a:t>、</a:t>
            </a:r>
            <a:r>
              <a:rPr lang="en-US" altLang="zh-CN" dirty="0">
                <a:solidFill>
                  <a:schemeClr val="tx1"/>
                </a:solidFill>
                <a:ea typeface="黑体" panose="02010609060101010101" pitchFamily="49" charset="-122"/>
              </a:rPr>
              <a:t>s</a:t>
            </a:r>
            <a:r>
              <a:rPr lang="zh-CN" altLang="en-US" dirty="0">
                <a:solidFill>
                  <a:schemeClr val="tx1"/>
                </a:solidFill>
                <a:ea typeface="黑体" panose="02010609060101010101" pitchFamily="49" charset="-122"/>
              </a:rPr>
              <a:t>、</a:t>
            </a:r>
            <a:r>
              <a:rPr lang="en-US" altLang="zh-CN" dirty="0">
                <a:solidFill>
                  <a:schemeClr val="tx1"/>
                </a:solidFill>
                <a:ea typeface="黑体" panose="02010609060101010101" pitchFamily="49" charset="-122"/>
              </a:rPr>
              <a:t>t</a:t>
            </a:r>
            <a:r>
              <a:rPr lang="zh-CN" altLang="en-US" dirty="0">
                <a:solidFill>
                  <a:schemeClr val="tx1"/>
                </a:solidFill>
                <a:ea typeface="黑体" panose="02010609060101010101" pitchFamily="49" charset="-122"/>
              </a:rPr>
              <a:t>分别用</a:t>
            </a:r>
            <a:r>
              <a:rPr lang="en-US" altLang="zh-CN" dirty="0">
                <a:solidFill>
                  <a:schemeClr val="tx1"/>
                </a:solidFill>
                <a:ea typeface="黑体" panose="02010609060101010101" pitchFamily="49" charset="-122"/>
              </a:rPr>
              <a:t>c</a:t>
            </a:r>
            <a:r>
              <a:rPr lang="zh-CN" altLang="en-US" dirty="0">
                <a:solidFill>
                  <a:schemeClr val="tx1"/>
                </a:solidFill>
                <a:ea typeface="黑体" panose="02010609060101010101" pitchFamily="49" charset="-122"/>
              </a:rPr>
              <a:t>、</a:t>
            </a:r>
            <a:r>
              <a:rPr lang="en-US" altLang="zh-CN" dirty="0">
                <a:solidFill>
                  <a:schemeClr val="tx1"/>
                </a:solidFill>
                <a:ea typeface="黑体" panose="02010609060101010101" pitchFamily="49" charset="-122"/>
              </a:rPr>
              <a:t>t</a:t>
            </a:r>
            <a:r>
              <a:rPr lang="zh-CN" altLang="en-US" dirty="0">
                <a:solidFill>
                  <a:schemeClr val="tx1"/>
                </a:solidFill>
                <a:ea typeface="黑体" panose="02010609060101010101" pitchFamily="49" charset="-122"/>
              </a:rPr>
              <a:t>、</a:t>
            </a:r>
            <a:r>
              <a:rPr lang="en-US" altLang="zh-CN" dirty="0">
                <a:solidFill>
                  <a:schemeClr val="tx1"/>
                </a:solidFill>
                <a:ea typeface="黑体" panose="02010609060101010101" pitchFamily="49" charset="-122"/>
              </a:rPr>
              <a:t>s</a:t>
            </a:r>
            <a:r>
              <a:rPr lang="zh-CN" altLang="en-US" dirty="0">
                <a:solidFill>
                  <a:schemeClr val="tx1"/>
                </a:solidFill>
                <a:ea typeface="黑体" panose="02010609060101010101" pitchFamily="49" charset="-122"/>
              </a:rPr>
              <a:t>替换，即可得到</a:t>
            </a:r>
            <a:r>
              <a:rPr lang="en-US" altLang="zh-CN" dirty="0">
                <a:solidFill>
                  <a:schemeClr val="tx1"/>
                </a:solidFill>
                <a:ea typeface="黑体" panose="02010609060101010101" pitchFamily="49" charset="-122"/>
              </a:rPr>
              <a:t>cats</a:t>
            </a:r>
            <a:r>
              <a:rPr lang="zh-CN" altLang="en-US" dirty="0">
                <a:solidFill>
                  <a:schemeClr val="tx1"/>
                </a:solidFill>
                <a:ea typeface="黑体" panose="02010609060101010101" pitchFamily="49" charset="-122"/>
              </a:rPr>
              <a:t>，所以代价是</a:t>
            </a:r>
            <a:r>
              <a:rPr lang="en-US" altLang="zh-CN" dirty="0">
                <a:solidFill>
                  <a:schemeClr val="tx1"/>
                </a:solidFill>
                <a:ea typeface="黑体" panose="02010609060101010101" pitchFamily="49" charset="-122"/>
              </a:rPr>
              <a:t>3</a:t>
            </a:r>
            <a:r>
              <a:rPr lang="zh-CN" altLang="en-US" dirty="0">
                <a:solidFill>
                  <a:schemeClr val="tx1"/>
                </a:solidFill>
                <a:ea typeface="黑体" panose="02010609060101010101" pitchFamily="49" charset="-122"/>
              </a:rPr>
              <a:t>，即距离是</a:t>
            </a:r>
            <a:r>
              <a:rPr lang="en-US" altLang="zh-CN" dirty="0">
                <a:solidFill>
                  <a:schemeClr val="tx1"/>
                </a:solidFill>
                <a:ea typeface="黑体" panose="02010609060101010101" pitchFamily="49" charset="-122"/>
              </a:rPr>
              <a:t>3</a:t>
            </a:r>
            <a:r>
              <a:rPr lang="zh-CN" altLang="en-US" dirty="0">
                <a:solidFill>
                  <a:schemeClr val="tx1"/>
                </a:solidFill>
                <a:ea typeface="黑体" panose="02010609060101010101" pitchFamily="49" charset="-122"/>
              </a:rPr>
              <a:t>。</a:t>
            </a:r>
          </a:p>
        </p:txBody>
      </p:sp>
      <p:cxnSp>
        <p:nvCxnSpPr>
          <p:cNvPr id="3" name="直接箭头连接符 2">
            <a:extLst>
              <a:ext uri="{FF2B5EF4-FFF2-40B4-BE49-F238E27FC236}">
                <a16:creationId xmlns:a16="http://schemas.microsoft.com/office/drawing/2014/main" id="{7FD37970-05A8-4CDF-B1B3-9DF296AEC41D}"/>
              </a:ext>
            </a:extLst>
          </p:cNvPr>
          <p:cNvCxnSpPr/>
          <p:nvPr/>
        </p:nvCxnSpPr>
        <p:spPr>
          <a:xfrm>
            <a:off x="2987824" y="1916832"/>
            <a:ext cx="7200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51</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de-DE" sz="3600" dirty="0">
                <a:solidFill>
                  <a:schemeClr val="tx1"/>
                </a:solidFill>
                <a:latin typeface="+mj-lt"/>
                <a:ea typeface="黑体" panose="02010609060101010101" pitchFamily="49" charset="-122"/>
              </a:rPr>
              <a:t>Levenshtein</a:t>
            </a:r>
            <a:r>
              <a:rPr lang="zh-CN" altLang="en-US" sz="3600" dirty="0">
                <a:solidFill>
                  <a:schemeClr val="tx1"/>
                </a:solidFill>
                <a:latin typeface="+mj-lt"/>
                <a:ea typeface="黑体" panose="02010609060101010101" pitchFamily="49" charset="-122"/>
              </a:rPr>
              <a:t>距离</a:t>
            </a:r>
            <a:r>
              <a:rPr lang="de-DE" sz="3600" dirty="0">
                <a:solidFill>
                  <a:schemeClr val="tx1"/>
                </a:solidFill>
                <a:latin typeface="+mj-lt"/>
                <a:ea typeface="黑体" panose="02010609060101010101" pitchFamily="49" charset="-122"/>
              </a:rPr>
              <a:t>: </a:t>
            </a:r>
            <a:r>
              <a:rPr lang="zh-CN" altLang="en-US" sz="3600" dirty="0">
                <a:solidFill>
                  <a:schemeClr val="tx1"/>
                </a:solidFill>
                <a:latin typeface="+mj-lt"/>
                <a:ea typeface="黑体" panose="02010609060101010101" pitchFamily="49" charset="-122"/>
              </a:rPr>
              <a:t>算法</a:t>
            </a:r>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51</a:t>
            </a:fld>
            <a:endParaRPr lang="en-US" dirty="0"/>
          </a:p>
        </p:txBody>
      </p:sp>
      <p:pic>
        <p:nvPicPr>
          <p:cNvPr id="8" name="Picture 7" descr="344.png"/>
          <p:cNvPicPr>
            <a:picLocks noChangeAspect="1"/>
          </p:cNvPicPr>
          <p:nvPr/>
        </p:nvPicPr>
        <p:blipFill>
          <a:blip r:embed="rId3" cstate="print"/>
          <a:stretch>
            <a:fillRect/>
          </a:stretch>
        </p:blipFill>
        <p:spPr>
          <a:xfrm>
            <a:off x="251799" y="1628800"/>
            <a:ext cx="8392167" cy="4572032"/>
          </a:xfrm>
          <a:prstGeom prst="rect">
            <a:avLst/>
          </a:prstGeom>
        </p:spPr>
      </p:pic>
      <p:sp>
        <p:nvSpPr>
          <p:cNvPr id="9" name="矩形 8"/>
          <p:cNvSpPr/>
          <p:nvPr/>
        </p:nvSpPr>
        <p:spPr>
          <a:xfrm>
            <a:off x="5580112"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(i-1,j-1)</a:t>
            </a:r>
            <a:endParaRPr lang="zh-CN" altLang="en-US" dirty="0"/>
          </a:p>
        </p:txBody>
      </p:sp>
      <p:sp>
        <p:nvSpPr>
          <p:cNvPr id="10" name="矩形 9"/>
          <p:cNvSpPr/>
          <p:nvPr/>
        </p:nvSpPr>
        <p:spPr>
          <a:xfrm>
            <a:off x="6588224"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a:t>
            </a:r>
            <a:endParaRPr lang="zh-CN" altLang="en-US" dirty="0"/>
          </a:p>
        </p:txBody>
      </p:sp>
      <p:sp>
        <p:nvSpPr>
          <p:cNvPr id="11" name="矩形 10"/>
          <p:cNvSpPr/>
          <p:nvPr/>
        </p:nvSpPr>
        <p:spPr>
          <a:xfrm>
            <a:off x="5580112"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(i,j-1)</a:t>
            </a:r>
            <a:endParaRPr lang="zh-CN" altLang="en-US" dirty="0"/>
          </a:p>
        </p:txBody>
      </p:sp>
      <p:sp>
        <p:nvSpPr>
          <p:cNvPr id="12" name="矩形 11"/>
          <p:cNvSpPr/>
          <p:nvPr/>
        </p:nvSpPr>
        <p:spPr>
          <a:xfrm>
            <a:off x="6588224"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a:t>
            </a:r>
            <a:r>
              <a:rPr lang="en-US" altLang="zh-CN" dirty="0" err="1"/>
              <a:t>i,j</a:t>
            </a:r>
            <a:r>
              <a:rPr lang="en-US" altLang="zh-CN" dirty="0"/>
              <a:t>)</a:t>
            </a:r>
            <a:endParaRPr lang="zh-CN" altLang="en-US" dirty="0"/>
          </a:p>
        </p:txBody>
      </p:sp>
      <p:sp>
        <p:nvSpPr>
          <p:cNvPr id="13" name="TextBox 12"/>
          <p:cNvSpPr txBox="1"/>
          <p:nvPr/>
        </p:nvSpPr>
        <p:spPr>
          <a:xfrm>
            <a:off x="2771800" y="5877272"/>
            <a:ext cx="1296144" cy="461665"/>
          </a:xfrm>
          <a:prstGeom prst="rect">
            <a:avLst/>
          </a:prstGeom>
          <a:noFill/>
        </p:spPr>
        <p:txBody>
          <a:bodyPr wrap="square" rtlCol="0">
            <a:spAutoFit/>
          </a:bodyPr>
          <a:lstStyle/>
          <a:p>
            <a:r>
              <a:rPr lang="zh-CN" altLang="en-US" dirty="0">
                <a:solidFill>
                  <a:schemeClr val="tx1"/>
                </a:solidFill>
                <a:ea typeface="黑体" panose="02010609060101010101" pitchFamily="49" charset="-122"/>
              </a:rPr>
              <a:t>左邻居</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52</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de-DE" altLang="zh-CN" sz="3600" dirty="0">
                <a:solidFill>
                  <a:schemeClr val="tx1"/>
                </a:solidFill>
                <a:ea typeface="黑体" panose="02010609060101010101" pitchFamily="49" charset="-122"/>
              </a:rPr>
              <a:t>Levenshtein</a:t>
            </a:r>
            <a:r>
              <a:rPr lang="zh-CN" altLang="en-US" sz="3600" dirty="0">
                <a:solidFill>
                  <a:schemeClr val="tx1"/>
                </a:solidFill>
                <a:ea typeface="黑体" panose="02010609060101010101" pitchFamily="49" charset="-122"/>
              </a:rPr>
              <a:t>距离</a:t>
            </a:r>
            <a:r>
              <a:rPr lang="de-DE" altLang="zh-CN" sz="3600" dirty="0">
                <a:solidFill>
                  <a:schemeClr val="tx1"/>
                </a:solidFill>
                <a:ea typeface="黑体" panose="02010609060101010101" pitchFamily="49" charset="-122"/>
              </a:rPr>
              <a:t>: </a:t>
            </a:r>
            <a:r>
              <a:rPr lang="zh-CN" altLang="en-US" sz="3600" dirty="0">
                <a:solidFill>
                  <a:schemeClr val="tx1"/>
                </a:solidFill>
                <a:ea typeface="黑体" panose="02010609060101010101" pitchFamily="49" charset="-122"/>
              </a:rPr>
              <a:t>算法</a:t>
            </a:r>
            <a:endParaRPr lang="en-US" altLang="zh-CN" sz="3400" dirty="0">
              <a:solidFill>
                <a:schemeClr val="tx1"/>
              </a:solidFill>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52</a:t>
            </a:fld>
            <a:endParaRPr lang="en-US" dirty="0"/>
          </a:p>
        </p:txBody>
      </p:sp>
      <p:pic>
        <p:nvPicPr>
          <p:cNvPr id="9" name="Picture 8" descr="345.png"/>
          <p:cNvPicPr>
            <a:picLocks noChangeAspect="1"/>
          </p:cNvPicPr>
          <p:nvPr/>
        </p:nvPicPr>
        <p:blipFill>
          <a:blip r:embed="rId3" cstate="print"/>
          <a:stretch>
            <a:fillRect/>
          </a:stretch>
        </p:blipFill>
        <p:spPr>
          <a:xfrm>
            <a:off x="285719" y="1571612"/>
            <a:ext cx="8526029" cy="4716000"/>
          </a:xfrm>
          <a:prstGeom prst="rect">
            <a:avLst/>
          </a:prstGeom>
        </p:spPr>
      </p:pic>
      <p:sp>
        <p:nvSpPr>
          <p:cNvPr id="8" name="矩形 7"/>
          <p:cNvSpPr/>
          <p:nvPr/>
        </p:nvSpPr>
        <p:spPr>
          <a:xfrm>
            <a:off x="5580112"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(i-1,j-1)</a:t>
            </a:r>
            <a:endParaRPr lang="zh-CN" altLang="en-US" dirty="0"/>
          </a:p>
        </p:txBody>
      </p:sp>
      <p:sp>
        <p:nvSpPr>
          <p:cNvPr id="10" name="矩形 9"/>
          <p:cNvSpPr/>
          <p:nvPr/>
        </p:nvSpPr>
        <p:spPr>
          <a:xfrm>
            <a:off x="6588224"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a:t>
            </a:r>
            <a:endParaRPr lang="zh-CN" altLang="en-US" dirty="0"/>
          </a:p>
        </p:txBody>
      </p:sp>
      <p:sp>
        <p:nvSpPr>
          <p:cNvPr id="11" name="矩形 10"/>
          <p:cNvSpPr/>
          <p:nvPr/>
        </p:nvSpPr>
        <p:spPr>
          <a:xfrm>
            <a:off x="5580112"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(i,j-1)</a:t>
            </a:r>
            <a:endParaRPr lang="zh-CN" altLang="en-US" dirty="0"/>
          </a:p>
        </p:txBody>
      </p:sp>
      <p:sp>
        <p:nvSpPr>
          <p:cNvPr id="12" name="矩形 11"/>
          <p:cNvSpPr/>
          <p:nvPr/>
        </p:nvSpPr>
        <p:spPr>
          <a:xfrm>
            <a:off x="6588224"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a:t>
            </a:r>
            <a:r>
              <a:rPr lang="en-US" altLang="zh-CN" dirty="0" err="1"/>
              <a:t>i,j</a:t>
            </a:r>
            <a:r>
              <a:rPr lang="en-US" altLang="zh-CN" dirty="0"/>
              <a:t>)</a:t>
            </a:r>
            <a:endParaRPr lang="zh-CN" altLang="en-US" dirty="0"/>
          </a:p>
        </p:txBody>
      </p:sp>
      <p:sp>
        <p:nvSpPr>
          <p:cNvPr id="13" name="TextBox 12"/>
          <p:cNvSpPr txBox="1"/>
          <p:nvPr/>
        </p:nvSpPr>
        <p:spPr>
          <a:xfrm>
            <a:off x="2771800" y="5877272"/>
            <a:ext cx="1296144" cy="461665"/>
          </a:xfrm>
          <a:prstGeom prst="rect">
            <a:avLst/>
          </a:prstGeom>
          <a:noFill/>
        </p:spPr>
        <p:txBody>
          <a:bodyPr wrap="square" rtlCol="0">
            <a:spAutoFit/>
          </a:bodyPr>
          <a:lstStyle/>
          <a:p>
            <a:r>
              <a:rPr lang="zh-CN" altLang="en-US" dirty="0">
                <a:solidFill>
                  <a:schemeClr val="tx1"/>
                </a:solidFill>
                <a:ea typeface="黑体" panose="02010609060101010101" pitchFamily="49" charset="-122"/>
              </a:rPr>
              <a:t>上邻居</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53</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de-DE" altLang="zh-CN" sz="3600" dirty="0">
                <a:solidFill>
                  <a:schemeClr val="tx1"/>
                </a:solidFill>
                <a:ea typeface="黑体" panose="02010609060101010101" pitchFamily="49" charset="-122"/>
              </a:rPr>
              <a:t>Levenshtein</a:t>
            </a:r>
            <a:r>
              <a:rPr lang="zh-CN" altLang="en-US" sz="3600" dirty="0">
                <a:solidFill>
                  <a:schemeClr val="tx1"/>
                </a:solidFill>
                <a:ea typeface="黑体" panose="02010609060101010101" pitchFamily="49" charset="-122"/>
              </a:rPr>
              <a:t>距离</a:t>
            </a:r>
            <a:r>
              <a:rPr lang="de-DE" altLang="zh-CN" sz="3600" dirty="0">
                <a:solidFill>
                  <a:schemeClr val="tx1"/>
                </a:solidFill>
                <a:ea typeface="黑体" panose="02010609060101010101" pitchFamily="49" charset="-122"/>
              </a:rPr>
              <a:t>: </a:t>
            </a:r>
            <a:r>
              <a:rPr lang="zh-CN" altLang="en-US" sz="3600" dirty="0">
                <a:solidFill>
                  <a:schemeClr val="tx1"/>
                </a:solidFill>
                <a:ea typeface="黑体" panose="02010609060101010101" pitchFamily="49" charset="-122"/>
              </a:rPr>
              <a:t>算法</a:t>
            </a:r>
            <a:endParaRPr lang="en-US" altLang="zh-CN" sz="3400" dirty="0">
              <a:solidFill>
                <a:schemeClr val="tx1"/>
              </a:solidFill>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53</a:t>
            </a:fld>
            <a:endParaRPr lang="en-US" dirty="0"/>
          </a:p>
        </p:txBody>
      </p:sp>
      <p:pic>
        <p:nvPicPr>
          <p:cNvPr id="8" name="Picture 7" descr="346.png"/>
          <p:cNvPicPr>
            <a:picLocks noChangeAspect="1"/>
          </p:cNvPicPr>
          <p:nvPr/>
        </p:nvPicPr>
        <p:blipFill>
          <a:blip r:embed="rId3" cstate="print"/>
          <a:stretch>
            <a:fillRect/>
          </a:stretch>
        </p:blipFill>
        <p:spPr>
          <a:xfrm>
            <a:off x="281375" y="1643050"/>
            <a:ext cx="8456188" cy="4680000"/>
          </a:xfrm>
          <a:prstGeom prst="rect">
            <a:avLst/>
          </a:prstGeom>
        </p:spPr>
      </p:pic>
      <p:sp>
        <p:nvSpPr>
          <p:cNvPr id="9" name="矩形 8"/>
          <p:cNvSpPr/>
          <p:nvPr/>
        </p:nvSpPr>
        <p:spPr>
          <a:xfrm>
            <a:off x="5580112"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(i-1,j-1)</a:t>
            </a:r>
            <a:endParaRPr lang="zh-CN" altLang="en-US" dirty="0"/>
          </a:p>
        </p:txBody>
      </p:sp>
      <p:sp>
        <p:nvSpPr>
          <p:cNvPr id="10" name="矩形 9"/>
          <p:cNvSpPr/>
          <p:nvPr/>
        </p:nvSpPr>
        <p:spPr>
          <a:xfrm>
            <a:off x="6588224"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a:t>
            </a:r>
            <a:endParaRPr lang="zh-CN" altLang="en-US" dirty="0"/>
          </a:p>
        </p:txBody>
      </p:sp>
      <p:sp>
        <p:nvSpPr>
          <p:cNvPr id="11" name="矩形 10"/>
          <p:cNvSpPr/>
          <p:nvPr/>
        </p:nvSpPr>
        <p:spPr>
          <a:xfrm>
            <a:off x="5580112"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(i,j-1)</a:t>
            </a:r>
            <a:endParaRPr lang="zh-CN" altLang="en-US" dirty="0"/>
          </a:p>
        </p:txBody>
      </p:sp>
      <p:sp>
        <p:nvSpPr>
          <p:cNvPr id="12" name="矩形 11"/>
          <p:cNvSpPr/>
          <p:nvPr/>
        </p:nvSpPr>
        <p:spPr>
          <a:xfrm>
            <a:off x="6588224"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a:t>
            </a:r>
            <a:r>
              <a:rPr lang="en-US" altLang="zh-CN" dirty="0" err="1"/>
              <a:t>i,j</a:t>
            </a:r>
            <a:r>
              <a:rPr lang="en-US" altLang="zh-CN" dirty="0"/>
              <a:t>)</a:t>
            </a:r>
            <a:endParaRPr lang="zh-CN" altLang="en-US" dirty="0"/>
          </a:p>
        </p:txBody>
      </p:sp>
      <p:sp>
        <p:nvSpPr>
          <p:cNvPr id="13" name="TextBox 12"/>
          <p:cNvSpPr txBox="1"/>
          <p:nvPr/>
        </p:nvSpPr>
        <p:spPr>
          <a:xfrm>
            <a:off x="2771800" y="5877272"/>
            <a:ext cx="1584176" cy="461665"/>
          </a:xfrm>
          <a:prstGeom prst="rect">
            <a:avLst/>
          </a:prstGeom>
          <a:noFill/>
        </p:spPr>
        <p:txBody>
          <a:bodyPr wrap="square" rtlCol="0">
            <a:spAutoFit/>
          </a:bodyPr>
          <a:lstStyle/>
          <a:p>
            <a:r>
              <a:rPr lang="zh-CN" altLang="en-US" dirty="0">
                <a:solidFill>
                  <a:schemeClr val="tx1"/>
                </a:solidFill>
                <a:ea typeface="黑体" panose="02010609060101010101" pitchFamily="49" charset="-122"/>
              </a:rPr>
              <a:t>左上邻居</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54</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de-DE" altLang="zh-CN" sz="3600" dirty="0">
                <a:solidFill>
                  <a:schemeClr val="tx1"/>
                </a:solidFill>
                <a:ea typeface="黑体" panose="02010609060101010101" pitchFamily="49" charset="-122"/>
              </a:rPr>
              <a:t>Levenshtein</a:t>
            </a:r>
            <a:r>
              <a:rPr lang="zh-CN" altLang="en-US" sz="3600" dirty="0">
                <a:solidFill>
                  <a:schemeClr val="tx1"/>
                </a:solidFill>
                <a:ea typeface="黑体" panose="02010609060101010101" pitchFamily="49" charset="-122"/>
              </a:rPr>
              <a:t>距离</a:t>
            </a:r>
            <a:r>
              <a:rPr lang="de-DE" altLang="zh-CN" sz="3600" dirty="0">
                <a:solidFill>
                  <a:schemeClr val="tx1"/>
                </a:solidFill>
                <a:ea typeface="黑体" panose="02010609060101010101" pitchFamily="49" charset="-122"/>
              </a:rPr>
              <a:t>: </a:t>
            </a:r>
            <a:r>
              <a:rPr lang="zh-CN" altLang="en-US" sz="3600" dirty="0">
                <a:solidFill>
                  <a:schemeClr val="tx1"/>
                </a:solidFill>
                <a:ea typeface="黑体" panose="02010609060101010101" pitchFamily="49" charset="-122"/>
              </a:rPr>
              <a:t>算法</a:t>
            </a:r>
            <a:endParaRPr lang="en-US" altLang="zh-CN" sz="3400" dirty="0">
              <a:solidFill>
                <a:schemeClr val="tx1"/>
              </a:solidFill>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54</a:t>
            </a:fld>
            <a:endParaRPr lang="en-US" dirty="0"/>
          </a:p>
        </p:txBody>
      </p:sp>
      <p:pic>
        <p:nvPicPr>
          <p:cNvPr id="9" name="Picture 8" descr="347.png"/>
          <p:cNvPicPr>
            <a:picLocks noChangeAspect="1"/>
          </p:cNvPicPr>
          <p:nvPr/>
        </p:nvPicPr>
        <p:blipFill>
          <a:blip r:embed="rId3" cstate="print"/>
          <a:stretch>
            <a:fillRect/>
          </a:stretch>
        </p:blipFill>
        <p:spPr>
          <a:xfrm>
            <a:off x="285720" y="1643050"/>
            <a:ext cx="8399045" cy="4556667"/>
          </a:xfrm>
          <a:prstGeom prst="rect">
            <a:avLst/>
          </a:prstGeom>
        </p:spPr>
      </p:pic>
      <p:sp>
        <p:nvSpPr>
          <p:cNvPr id="8" name="矩形 7"/>
          <p:cNvSpPr/>
          <p:nvPr/>
        </p:nvSpPr>
        <p:spPr>
          <a:xfrm>
            <a:off x="5580112"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(i-1,j-1)</a:t>
            </a:r>
            <a:endParaRPr lang="zh-CN" altLang="en-US" dirty="0"/>
          </a:p>
        </p:txBody>
      </p:sp>
      <p:sp>
        <p:nvSpPr>
          <p:cNvPr id="10" name="矩形 9"/>
          <p:cNvSpPr/>
          <p:nvPr/>
        </p:nvSpPr>
        <p:spPr>
          <a:xfrm>
            <a:off x="6588224" y="292494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(i-1,j)</a:t>
            </a:r>
            <a:endParaRPr lang="zh-CN" altLang="en-US" dirty="0"/>
          </a:p>
        </p:txBody>
      </p:sp>
      <p:sp>
        <p:nvSpPr>
          <p:cNvPr id="11" name="矩形 10"/>
          <p:cNvSpPr/>
          <p:nvPr/>
        </p:nvSpPr>
        <p:spPr>
          <a:xfrm>
            <a:off x="5580112"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(i,j-1)</a:t>
            </a:r>
            <a:endParaRPr lang="zh-CN" altLang="en-US" dirty="0"/>
          </a:p>
        </p:txBody>
      </p:sp>
      <p:sp>
        <p:nvSpPr>
          <p:cNvPr id="12" name="矩形 11"/>
          <p:cNvSpPr/>
          <p:nvPr/>
        </p:nvSpPr>
        <p:spPr>
          <a:xfrm>
            <a:off x="6588224" y="364502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a:t>
            </a:r>
            <a:r>
              <a:rPr lang="en-US" altLang="zh-CN" dirty="0" err="1"/>
              <a:t>i,j</a:t>
            </a:r>
            <a:r>
              <a:rPr lang="en-US" altLang="zh-CN" dirty="0"/>
              <a:t>)</a:t>
            </a:r>
            <a:endParaRPr lang="zh-CN" altLang="en-US" dirty="0"/>
          </a:p>
        </p:txBody>
      </p:sp>
      <p:sp>
        <p:nvSpPr>
          <p:cNvPr id="13" name="TextBox 12"/>
          <p:cNvSpPr txBox="1"/>
          <p:nvPr/>
        </p:nvSpPr>
        <p:spPr>
          <a:xfrm>
            <a:off x="2771800" y="5877272"/>
            <a:ext cx="2016224" cy="461665"/>
          </a:xfrm>
          <a:prstGeom prst="rect">
            <a:avLst/>
          </a:prstGeom>
          <a:noFill/>
        </p:spPr>
        <p:txBody>
          <a:bodyPr wrap="square" rtlCol="0">
            <a:spAutoFit/>
          </a:bodyPr>
          <a:lstStyle/>
          <a:p>
            <a:r>
              <a:rPr lang="zh-CN" altLang="en-US" dirty="0">
                <a:solidFill>
                  <a:schemeClr val="tx1"/>
                </a:solidFill>
                <a:ea typeface="黑体" panose="02010609060101010101" pitchFamily="49" charset="-122"/>
              </a:rPr>
              <a:t>左上邻居</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55</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de-DE" altLang="zh-CN" sz="3600" dirty="0">
                <a:solidFill>
                  <a:schemeClr val="tx1"/>
                </a:solidFill>
                <a:ea typeface="黑体" panose="02010609060101010101" pitchFamily="49" charset="-122"/>
              </a:rPr>
              <a:t>Levenshtein</a:t>
            </a:r>
            <a:r>
              <a:rPr lang="zh-CN" altLang="en-US" sz="3600" dirty="0">
                <a:solidFill>
                  <a:schemeClr val="tx1"/>
                </a:solidFill>
                <a:ea typeface="黑体" panose="02010609060101010101" pitchFamily="49" charset="-122"/>
              </a:rPr>
              <a:t>距离</a:t>
            </a:r>
            <a:r>
              <a:rPr lang="de-DE" altLang="zh-CN" sz="3600" dirty="0">
                <a:solidFill>
                  <a:schemeClr val="tx1"/>
                </a:solidFill>
                <a:ea typeface="黑体" panose="02010609060101010101" pitchFamily="49" charset="-122"/>
              </a:rPr>
              <a:t>: </a:t>
            </a:r>
            <a:r>
              <a:rPr lang="zh-CN" altLang="en-US" sz="3600" dirty="0">
                <a:solidFill>
                  <a:schemeClr val="tx1"/>
                </a:solidFill>
                <a:ea typeface="黑体" panose="02010609060101010101" pitchFamily="49" charset="-122"/>
              </a:rPr>
              <a:t>例子</a:t>
            </a:r>
            <a:endParaRPr lang="en-US" altLang="zh-CN" sz="3400" dirty="0">
              <a:solidFill>
                <a:schemeClr val="tx1"/>
              </a:solidFill>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55</a:t>
            </a:fld>
            <a:endParaRPr lang="en-US" dirty="0"/>
          </a:p>
        </p:txBody>
      </p:sp>
      <p:pic>
        <p:nvPicPr>
          <p:cNvPr id="8" name="Picture 7" descr="348.png"/>
          <p:cNvPicPr>
            <a:picLocks noChangeAspect="1"/>
          </p:cNvPicPr>
          <p:nvPr/>
        </p:nvPicPr>
        <p:blipFill>
          <a:blip r:embed="rId3" cstate="print"/>
          <a:stretch>
            <a:fillRect/>
          </a:stretch>
        </p:blipFill>
        <p:spPr>
          <a:xfrm>
            <a:off x="857224" y="1928802"/>
            <a:ext cx="6929486" cy="4428527"/>
          </a:xfrm>
          <a:prstGeom prst="rect">
            <a:avLst/>
          </a:prstGeom>
        </p:spPr>
      </p:pic>
      <p:sp>
        <p:nvSpPr>
          <p:cNvPr id="9" name="矩形 8"/>
          <p:cNvSpPr/>
          <p:nvPr/>
        </p:nvSpPr>
        <p:spPr>
          <a:xfrm>
            <a:off x="6300192" y="40466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t>Copy </a:t>
            </a:r>
          </a:p>
          <a:p>
            <a:pPr algn="ctr"/>
            <a:r>
              <a:rPr lang="en-US" altLang="zh-CN" sz="2000" dirty="0"/>
              <a:t>Replace </a:t>
            </a:r>
            <a:endParaRPr lang="zh-CN" altLang="en-US" dirty="0"/>
          </a:p>
        </p:txBody>
      </p:sp>
      <p:sp>
        <p:nvSpPr>
          <p:cNvPr id="10" name="矩形 9"/>
          <p:cNvSpPr/>
          <p:nvPr/>
        </p:nvSpPr>
        <p:spPr>
          <a:xfrm>
            <a:off x="7308304" y="404664"/>
            <a:ext cx="1008112" cy="720080"/>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t>delete</a:t>
            </a:r>
            <a:endParaRPr lang="zh-CN" altLang="en-US" sz="2000" dirty="0"/>
          </a:p>
        </p:txBody>
      </p:sp>
      <p:sp>
        <p:nvSpPr>
          <p:cNvPr id="11" name="矩形 10"/>
          <p:cNvSpPr/>
          <p:nvPr/>
        </p:nvSpPr>
        <p:spPr>
          <a:xfrm>
            <a:off x="6300192" y="112474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000" dirty="0"/>
              <a:t>insert</a:t>
            </a:r>
            <a:endParaRPr lang="zh-CN" altLang="en-US" sz="2000" dirty="0"/>
          </a:p>
        </p:txBody>
      </p:sp>
      <p:sp>
        <p:nvSpPr>
          <p:cNvPr id="12" name="矩形 11"/>
          <p:cNvSpPr/>
          <p:nvPr/>
        </p:nvSpPr>
        <p:spPr>
          <a:xfrm>
            <a:off x="7308304" y="1124744"/>
            <a:ext cx="1008112" cy="576064"/>
          </a:xfrm>
          <a:prstGeom prst="rect">
            <a:avLst/>
          </a:prstGeom>
          <a:gradFill>
            <a:gsLst>
              <a:gs pos="0">
                <a:schemeClr val="accent1">
                  <a:tint val="100000"/>
                  <a:shade val="100000"/>
                  <a:satMod val="130000"/>
                </a:schemeClr>
              </a:gs>
              <a:gs pos="100000">
                <a:schemeClr val="accent1">
                  <a:tint val="50000"/>
                  <a:shade val="100000"/>
                  <a:satMod val="350000"/>
                </a:schemeClr>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56</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en-US" sz="3600" dirty="0" err="1">
                <a:solidFill>
                  <a:schemeClr val="tx1"/>
                </a:solidFill>
                <a:latin typeface="+mj-lt"/>
                <a:ea typeface="黑体" panose="02010609060101010101" pitchFamily="49" charset="-122"/>
              </a:rPr>
              <a:t>Levenshtein</a:t>
            </a:r>
            <a:r>
              <a:rPr lang="zh-CN" altLang="en-US" sz="3600" dirty="0">
                <a:solidFill>
                  <a:schemeClr val="tx1"/>
                </a:solidFill>
                <a:latin typeface="+mj-lt"/>
                <a:ea typeface="黑体" panose="02010609060101010101" pitchFamily="49" charset="-122"/>
              </a:rPr>
              <a:t>矩阵中每个单元包含</a:t>
            </a:r>
            <a:r>
              <a:rPr lang="en-US" altLang="zh-CN" sz="3600" dirty="0">
                <a:solidFill>
                  <a:schemeClr val="tx1"/>
                </a:solidFill>
                <a:latin typeface="+mj-lt"/>
                <a:ea typeface="黑体" panose="02010609060101010101" pitchFamily="49" charset="-122"/>
              </a:rPr>
              <a:t>4</a:t>
            </a:r>
            <a:r>
              <a:rPr lang="zh-CN" altLang="en-US" sz="3600" dirty="0">
                <a:solidFill>
                  <a:schemeClr val="tx1"/>
                </a:solidFill>
                <a:latin typeface="+mj-lt"/>
                <a:ea typeface="黑体" panose="02010609060101010101" pitchFamily="49" charset="-122"/>
              </a:rPr>
              <a:t>个元素</a:t>
            </a:r>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56</a:t>
            </a:fld>
            <a:endParaRPr lang="en-US" dirty="0"/>
          </a:p>
        </p:txBody>
      </p:sp>
      <p:graphicFrame>
        <p:nvGraphicFramePr>
          <p:cNvPr id="9" name="Table 8"/>
          <p:cNvGraphicFramePr>
            <a:graphicFrameLocks noGrp="1"/>
          </p:cNvGraphicFramePr>
          <p:nvPr>
            <p:custDataLst>
              <p:tags r:id="rId1"/>
            </p:custDataLst>
          </p:nvPr>
        </p:nvGraphicFramePr>
        <p:xfrm>
          <a:off x="1000100" y="2185044"/>
          <a:ext cx="7143800" cy="2133131"/>
        </p:xfrm>
        <a:graphic>
          <a:graphicData uri="http://schemas.openxmlformats.org/drawingml/2006/table">
            <a:tbl>
              <a:tblPr firstRow="1" bandRow="1">
                <a:tableStyleId>{C083E6E3-FA7D-4D7B-A595-EF9225AFEA82}</a:tableStyleId>
              </a:tblPr>
              <a:tblGrid>
                <a:gridCol w="3500462">
                  <a:extLst>
                    <a:ext uri="{9D8B030D-6E8A-4147-A177-3AD203B41FA5}">
                      <a16:colId xmlns:a16="http://schemas.microsoft.com/office/drawing/2014/main" val="20000"/>
                    </a:ext>
                  </a:extLst>
                </a:gridCol>
                <a:gridCol w="3643338">
                  <a:extLst>
                    <a:ext uri="{9D8B030D-6E8A-4147-A177-3AD203B41FA5}">
                      <a16:colId xmlns:a16="http://schemas.microsoft.com/office/drawing/2014/main" val="20001"/>
                    </a:ext>
                  </a:extLst>
                </a:gridCol>
              </a:tblGrid>
              <a:tr h="1035851">
                <a:tc>
                  <a:txBody>
                    <a:bodyPr/>
                    <a:lstStyle/>
                    <a:p>
                      <a:pPr rtl="0"/>
                      <a:r>
                        <a:rPr lang="zh-CN" altLang="en-US" sz="2200" b="0" kern="1200" baseline="0" dirty="0"/>
                        <a:t>从左上角邻居到来的开销</a:t>
                      </a:r>
                      <a:r>
                        <a:rPr lang="en-US" sz="2200" b="0" kern="1200" baseline="0" dirty="0"/>
                        <a:t> </a:t>
                      </a:r>
                      <a:r>
                        <a:rPr lang="de-DE" sz="2200" b="0" kern="1200" baseline="0" dirty="0"/>
                        <a:t>(copy </a:t>
                      </a:r>
                      <a:r>
                        <a:rPr lang="zh-CN" altLang="en-US" sz="2200" b="0" kern="1200" baseline="0" dirty="0"/>
                        <a:t>或</a:t>
                      </a:r>
                      <a:r>
                        <a:rPr lang="de-DE" sz="2200" b="0" kern="1200" baseline="0" dirty="0"/>
                        <a:t> replace)</a:t>
                      </a:r>
                      <a:r>
                        <a:rPr lang="zh-CN" altLang="en-US" sz="2200" dirty="0">
                          <a:sym typeface="+mn-ea"/>
                        </a:rPr>
                        <a:t>（</a:t>
                      </a:r>
                      <a:r>
                        <a:rPr lang="en-US" altLang="zh-CN" sz="2200" dirty="0">
                          <a:sym typeface="+mn-ea"/>
                        </a:rPr>
                        <a:t>i-1</a:t>
                      </a:r>
                      <a:r>
                        <a:rPr lang="zh-CN" altLang="en-US" sz="2200" dirty="0">
                          <a:sym typeface="+mn-ea"/>
                        </a:rPr>
                        <a:t>，</a:t>
                      </a:r>
                      <a:r>
                        <a:rPr lang="en-US" altLang="zh-CN" sz="2200" dirty="0">
                          <a:sym typeface="+mn-ea"/>
                        </a:rPr>
                        <a:t>j-1)</a:t>
                      </a:r>
                      <a:endParaRPr lang="en-US" altLang="zh-CN" sz="2200" kern="1200" baseline="0" dirty="0"/>
                    </a:p>
                    <a:p>
                      <a:pPr rtl="0"/>
                      <a:endParaRPr lang="de-DE" sz="2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zh-CN" altLang="en-US" sz="2200" b="0" kern="1200" baseline="0" dirty="0"/>
                        <a:t>从上方邻居到来的代价</a:t>
                      </a:r>
                      <a:r>
                        <a:rPr lang="de-DE" sz="2200" b="0" kern="1200" baseline="0" dirty="0"/>
                        <a:t> (delete)</a:t>
                      </a:r>
                      <a:r>
                        <a:rPr lang="en-US" altLang="de-DE" sz="2200" b="0" kern="1200" baseline="0" dirty="0"/>
                        <a:t>  </a:t>
                      </a:r>
                      <a:r>
                        <a:rPr lang="zh-CN" altLang="en-US" sz="2200" dirty="0">
                          <a:sym typeface="+mn-ea"/>
                        </a:rPr>
                        <a:t>（</a:t>
                      </a:r>
                      <a:r>
                        <a:rPr lang="en-US" altLang="zh-CN" sz="2200" dirty="0">
                          <a:sym typeface="+mn-ea"/>
                        </a:rPr>
                        <a:t>i-1</a:t>
                      </a:r>
                      <a:r>
                        <a:rPr lang="zh-CN" altLang="en-US" sz="2200" dirty="0">
                          <a:sym typeface="+mn-ea"/>
                        </a:rPr>
                        <a:t>，</a:t>
                      </a:r>
                      <a:r>
                        <a:rPr lang="en-US" altLang="zh-CN" sz="2200" dirty="0">
                          <a:sym typeface="+mn-ea"/>
                        </a:rPr>
                        <a:t>j)</a:t>
                      </a:r>
                      <a:endParaRPr lang="en-US" altLang="zh-CN" sz="2200" kern="1200" baseline="0" dirty="0"/>
                    </a:p>
                    <a:p>
                      <a:pPr rtl="0"/>
                      <a:endParaRPr lang="en-US" altLang="de-DE" sz="2200" b="0" kern="120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35851">
                <a:tc>
                  <a:txBody>
                    <a:bodyPr/>
                    <a:lstStyle/>
                    <a:p>
                      <a:pPr rtl="0"/>
                      <a:r>
                        <a:rPr lang="zh-CN" altLang="en-US" sz="2200" kern="1200" baseline="0" dirty="0"/>
                        <a:t>从左方邻居到来的代价</a:t>
                      </a:r>
                      <a:r>
                        <a:rPr lang="en-US" sz="2200" kern="1200" baseline="0" dirty="0"/>
                        <a:t> </a:t>
                      </a:r>
                      <a:r>
                        <a:rPr lang="de-DE" sz="2200" kern="1200" baseline="0" dirty="0"/>
                        <a:t>(insert)</a:t>
                      </a:r>
                      <a:r>
                        <a:rPr lang="en-US" altLang="de-DE" sz="2200" kern="1200" baseline="0" dirty="0"/>
                        <a:t> </a:t>
                      </a:r>
                      <a:r>
                        <a:rPr lang="zh-CN" altLang="en-US" sz="2200" kern="1200" baseline="0" dirty="0"/>
                        <a:t>（</a:t>
                      </a:r>
                      <a:r>
                        <a:rPr lang="en-US" altLang="zh-CN" sz="2200" kern="1200" baseline="0" dirty="0"/>
                        <a:t>i</a:t>
                      </a:r>
                      <a:r>
                        <a:rPr lang="zh-CN" altLang="en-US" sz="2200" kern="1200" baseline="0" dirty="0"/>
                        <a:t>，</a:t>
                      </a:r>
                      <a:r>
                        <a:rPr lang="en-US" altLang="zh-CN" sz="2200" kern="1200" baseline="0" dirty="0"/>
                        <a:t>j-1)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a:r>
                        <a:rPr lang="zh-CN" altLang="en-US" sz="2200" kern="1200" baseline="0" dirty="0"/>
                        <a:t>上述三者之中最低的代价</a:t>
                      </a:r>
                      <a:endParaRPr lang="de-DE"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57</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de-DE" altLang="zh-CN" sz="3600" dirty="0">
                <a:solidFill>
                  <a:schemeClr val="tx1"/>
                </a:solidFill>
                <a:ea typeface="黑体" panose="02010609060101010101" pitchFamily="49" charset="-122"/>
              </a:rPr>
              <a:t>Levenshtein</a:t>
            </a:r>
            <a:r>
              <a:rPr lang="zh-CN" altLang="en-US" sz="3600" dirty="0">
                <a:solidFill>
                  <a:schemeClr val="tx1"/>
                </a:solidFill>
                <a:ea typeface="黑体" panose="02010609060101010101" pitchFamily="49" charset="-122"/>
              </a:rPr>
              <a:t>距离</a:t>
            </a:r>
            <a:r>
              <a:rPr lang="de-DE" altLang="zh-CN" sz="3600" dirty="0">
                <a:solidFill>
                  <a:schemeClr val="tx1"/>
                </a:solidFill>
                <a:ea typeface="黑体" panose="02010609060101010101" pitchFamily="49" charset="-122"/>
              </a:rPr>
              <a:t>: </a:t>
            </a:r>
            <a:r>
              <a:rPr lang="zh-CN" altLang="en-US" sz="3600" dirty="0">
                <a:solidFill>
                  <a:schemeClr val="tx1"/>
                </a:solidFill>
                <a:ea typeface="黑体" panose="02010609060101010101" pitchFamily="49" charset="-122"/>
              </a:rPr>
              <a:t>例子</a:t>
            </a:r>
            <a:endParaRPr lang="en-US" altLang="zh-CN" sz="3400" dirty="0">
              <a:solidFill>
                <a:schemeClr val="tx1"/>
              </a:solidFill>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57</a:t>
            </a:fld>
            <a:endParaRPr lang="en-US" dirty="0"/>
          </a:p>
        </p:txBody>
      </p:sp>
      <p:pic>
        <p:nvPicPr>
          <p:cNvPr id="9" name="Picture 8" descr="350.png"/>
          <p:cNvPicPr>
            <a:picLocks noChangeAspect="1"/>
          </p:cNvPicPr>
          <p:nvPr/>
        </p:nvPicPr>
        <p:blipFill>
          <a:blip r:embed="rId3" cstate="print"/>
          <a:stretch>
            <a:fillRect/>
          </a:stretch>
        </p:blipFill>
        <p:spPr>
          <a:xfrm>
            <a:off x="785786" y="1928802"/>
            <a:ext cx="6929486" cy="4388674"/>
          </a:xfrm>
          <a:prstGeom prst="rect">
            <a:avLst/>
          </a:prstGeom>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58</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动态规划算法</a:t>
            </a:r>
            <a:r>
              <a:rPr lang="nb-NO" sz="3600" dirty="0">
                <a:solidFill>
                  <a:schemeClr val="tx1"/>
                </a:solidFill>
                <a:latin typeface="+mj-lt"/>
                <a:ea typeface="黑体" panose="02010609060101010101" pitchFamily="49" charset="-122"/>
              </a:rPr>
              <a:t>(Cormen et al.)</a:t>
            </a:r>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最优子结构</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最优的问题解决方案中包括子解决方案，及子问题的最优解决方案（两点最短路径问题最典型的解法就是动态规划算法）</a:t>
            </a: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重叠的子解决方案</a:t>
            </a:r>
            <a:r>
              <a:rPr lang="en-US" dirty="0">
                <a:solidFill>
                  <a:schemeClr val="tx1"/>
                </a:solidFill>
                <a:latin typeface="+mj-lt"/>
                <a:ea typeface="黑体" panose="02010609060101010101" pitchFamily="49" charset="-122"/>
              </a:rPr>
              <a:t>Overlapping </a:t>
            </a:r>
            <a:r>
              <a:rPr lang="en-US" dirty="0" err="1">
                <a:solidFill>
                  <a:schemeClr val="tx1"/>
                </a:solidFill>
                <a:latin typeface="+mj-lt"/>
                <a:ea typeface="黑体" panose="02010609060101010101" pitchFamily="49" charset="-122"/>
              </a:rPr>
              <a:t>subsolutions</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子解决方案中有重叠，如果采用暴力计算方法</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穷举法</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，子解决方案将会被反复计算，从而使得计算开销很大</a:t>
            </a:r>
            <a:r>
              <a:rPr lang="de-DE" dirty="0">
                <a:solidFill>
                  <a:schemeClr val="tx1"/>
                </a:solidFill>
                <a:latin typeface="+mj-lt"/>
                <a:ea typeface="黑体" panose="02010609060101010101" pitchFamily="49" charset="-122"/>
              </a:rPr>
              <a:t>.</a:t>
            </a:r>
          </a:p>
          <a:p>
            <a:pPr lvl="1">
              <a:spcBef>
                <a:spcPts val="700"/>
              </a:spcBef>
              <a:buClr>
                <a:srgbClr val="336699"/>
              </a:buClr>
              <a:buFont typeface="Wingdings" panose="05000000000000000000" pitchFamily="2" charset="2"/>
              <a:buChar char="§"/>
            </a:pP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编辑距离计算中的子问题</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两个前缀之间的编辑距离计算</a:t>
            </a:r>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58</a:t>
            </a:fld>
            <a:endParaRPr lang="en-US" dirty="0"/>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59</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带权重的编辑距离</a:t>
            </a:r>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700808"/>
            <a:ext cx="8572560" cy="508577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思路： 对不同的字符进行操作时权重不同</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希望能更敏锐地捕捉到键盘输入的错误</a:t>
            </a:r>
            <a:r>
              <a:rPr lang="en-US" dirty="0">
                <a:solidFill>
                  <a:schemeClr val="tx1"/>
                </a:solidFill>
                <a:latin typeface="+mj-lt"/>
                <a:ea typeface="黑体" panose="02010609060101010101" pitchFamily="49" charset="-122"/>
              </a:rPr>
              <a:t>, e.g., </a:t>
            </a:r>
            <a:r>
              <a:rPr lang="en-US" i="1" dirty="0">
                <a:solidFill>
                  <a:schemeClr val="tx1"/>
                </a:solidFill>
                <a:latin typeface="+mj-lt"/>
                <a:ea typeface="黑体" panose="02010609060101010101" pitchFamily="49" charset="-122"/>
              </a:rPr>
              <a:t>m</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更可能被输成 </a:t>
            </a:r>
            <a:r>
              <a:rPr lang="en-US" i="1" dirty="0">
                <a:solidFill>
                  <a:schemeClr val="tx1"/>
                </a:solidFill>
                <a:latin typeface="+mj-lt"/>
                <a:ea typeface="黑体" panose="02010609060101010101" pitchFamily="49" charset="-122"/>
              </a:rPr>
              <a:t>n</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而不是</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q</a:t>
            </a:r>
          </a:p>
          <a:p>
            <a:pPr lvl="1">
              <a:spcBef>
                <a:spcPts val="700"/>
              </a:spcBef>
              <a:buClr>
                <a:srgbClr val="336699"/>
              </a:buClr>
              <a:buFont typeface="Wingdings" panose="05000000000000000000" pitchFamily="2" charset="2"/>
              <a:buChar char="§"/>
            </a:pPr>
            <a:endParaRPr lang="en-US" i="1"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en-US" i="1"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因此，将</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m</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替换为</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n</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的编辑距离将高于替换为</a:t>
            </a:r>
            <a:r>
              <a:rPr lang="de-DE" i="1" dirty="0">
                <a:solidFill>
                  <a:schemeClr val="tx1"/>
                </a:solidFill>
                <a:latin typeface="+mj-lt"/>
                <a:ea typeface="黑体" panose="02010609060101010101" pitchFamily="49" charset="-122"/>
              </a:rPr>
              <a:t>q</a:t>
            </a:r>
            <a:r>
              <a:rPr lang="zh-CN" altLang="en-US" dirty="0">
                <a:solidFill>
                  <a:schemeClr val="tx1"/>
                </a:solidFill>
                <a:latin typeface="+mj-lt"/>
                <a:ea typeface="黑体" panose="02010609060101010101" pitchFamily="49" charset="-122"/>
              </a:rPr>
              <a:t>的距离</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也就是输入的操作代价矩阵是一个带权重的矩阵</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对上述动态规划算法进行修改便可以处理权重计算</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59</a:t>
            </a:fld>
            <a:endParaRPr lang="en-US" dirty="0"/>
          </a:p>
        </p:txBody>
      </p:sp>
      <p:pic>
        <p:nvPicPr>
          <p:cNvPr id="8" name="图片 7" descr="qwerty.gif"/>
          <p:cNvPicPr>
            <a:picLocks noChangeAspect="1"/>
          </p:cNvPicPr>
          <p:nvPr/>
        </p:nvPicPr>
        <p:blipFill>
          <a:blip r:embed="rId3" cstate="print"/>
          <a:stretch>
            <a:fillRect/>
          </a:stretch>
        </p:blipFill>
        <p:spPr>
          <a:xfrm>
            <a:off x="3635896" y="2780928"/>
            <a:ext cx="3667125" cy="182880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6</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词条类</a:t>
            </a:r>
            <a:r>
              <a:rPr lang="en-US" altLang="zh-CN" sz="3600" dirty="0">
                <a:solidFill>
                  <a:schemeClr val="tx1"/>
                </a:solidFill>
                <a:latin typeface="+mj-lt"/>
                <a:ea typeface="黑体" panose="02010609060101010101" pitchFamily="49" charset="-122"/>
              </a:rPr>
              <a:t>(type)</a:t>
            </a:r>
            <a:r>
              <a:rPr lang="de-DE" sz="3600" dirty="0">
                <a:solidFill>
                  <a:schemeClr val="tx1"/>
                </a:solidFill>
                <a:latin typeface="+mj-lt"/>
                <a:ea typeface="黑体" panose="02010609060101010101" pitchFamily="49" charset="-122"/>
              </a:rPr>
              <a:t>/</a:t>
            </a:r>
            <a:r>
              <a:rPr lang="zh-CN" altLang="en-US" sz="3600" dirty="0">
                <a:solidFill>
                  <a:schemeClr val="tx1"/>
                </a:solidFill>
                <a:latin typeface="+mj-lt"/>
                <a:ea typeface="黑体" panose="02010609060101010101" pitchFamily="49" charset="-122"/>
              </a:rPr>
              <a:t>词条</a:t>
            </a:r>
            <a:r>
              <a:rPr lang="en-US" altLang="zh-CN" sz="3600" dirty="0">
                <a:solidFill>
                  <a:schemeClr val="tx1"/>
                </a:solidFill>
                <a:latin typeface="+mj-lt"/>
                <a:ea typeface="黑体" panose="02010609060101010101" pitchFamily="49" charset="-122"/>
              </a:rPr>
              <a:t>(</a:t>
            </a:r>
            <a:r>
              <a:rPr lang="de-DE" sz="3600" dirty="0">
                <a:solidFill>
                  <a:schemeClr val="tx1"/>
                </a:solidFill>
                <a:latin typeface="+mj-lt"/>
                <a:ea typeface="黑体" panose="02010609060101010101" pitchFamily="49" charset="-122"/>
              </a:rPr>
              <a:t>token)</a:t>
            </a:r>
            <a:r>
              <a:rPr lang="zh-CN" altLang="en-US" sz="3600" dirty="0">
                <a:solidFill>
                  <a:schemeClr val="tx1"/>
                </a:solidFill>
                <a:latin typeface="+mj-lt"/>
                <a:ea typeface="黑体" panose="02010609060101010101" pitchFamily="49" charset="-122"/>
              </a:rPr>
              <a:t>的区别</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071678"/>
            <a:ext cx="8572560" cy="394961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rgbClr val="0070C0"/>
                </a:solidFill>
                <a:latin typeface="+mj-ea"/>
                <a:ea typeface="+mj-ea"/>
              </a:rPr>
              <a:t>词条</a:t>
            </a:r>
            <a:r>
              <a:rPr lang="en-US" altLang="zh-CN" dirty="0">
                <a:solidFill>
                  <a:srgbClr val="0070C0"/>
                </a:solidFill>
                <a:latin typeface="+mj-ea"/>
                <a:ea typeface="+mj-ea"/>
              </a:rPr>
              <a:t>(</a:t>
            </a:r>
            <a:r>
              <a:rPr lang="en-US" dirty="0">
                <a:solidFill>
                  <a:srgbClr val="0070C0"/>
                </a:solidFill>
                <a:latin typeface="+mj-ea"/>
                <a:ea typeface="+mj-ea"/>
              </a:rPr>
              <a:t>Token)</a:t>
            </a:r>
            <a:r>
              <a:rPr lang="en-US" dirty="0">
                <a:solidFill>
                  <a:schemeClr val="tx1"/>
                </a:solidFill>
                <a:latin typeface="+mj-ea"/>
                <a:ea typeface="+mj-ea"/>
              </a:rPr>
              <a:t> – </a:t>
            </a:r>
            <a:r>
              <a:rPr lang="zh-CN" altLang="en-US" dirty="0">
                <a:solidFill>
                  <a:schemeClr val="tx1"/>
                </a:solidFill>
                <a:latin typeface="+mj-ea"/>
                <a:ea typeface="+mj-ea"/>
              </a:rPr>
              <a:t>词或者词项在文档中出现的实例，出现多次算多个词条</a:t>
            </a:r>
            <a:endParaRPr lang="de-DE" dirty="0">
              <a:solidFill>
                <a:schemeClr val="tx1"/>
              </a:solidFill>
              <a:latin typeface="+mj-ea"/>
              <a:ea typeface="+mj-ea"/>
            </a:endParaRPr>
          </a:p>
          <a:p>
            <a:pPr lvl="1">
              <a:spcBef>
                <a:spcPts val="700"/>
              </a:spcBef>
              <a:buClr>
                <a:srgbClr val="336699"/>
              </a:buClr>
              <a:buFont typeface="Wingdings" panose="05000000000000000000" pitchFamily="2" charset="2"/>
              <a:buChar char="§"/>
            </a:pPr>
            <a:r>
              <a:rPr lang="zh-CN" altLang="en-US" dirty="0">
                <a:solidFill>
                  <a:srgbClr val="0070C0"/>
                </a:solidFill>
                <a:latin typeface="+mj-ea"/>
                <a:ea typeface="+mj-ea"/>
              </a:rPr>
              <a:t>词条类</a:t>
            </a:r>
            <a:r>
              <a:rPr lang="en-US" altLang="zh-CN" dirty="0">
                <a:solidFill>
                  <a:srgbClr val="0070C0"/>
                </a:solidFill>
                <a:latin typeface="+mj-ea"/>
                <a:ea typeface="+mj-ea"/>
              </a:rPr>
              <a:t>(</a:t>
            </a:r>
            <a:r>
              <a:rPr lang="en-US" dirty="0">
                <a:solidFill>
                  <a:srgbClr val="0070C0"/>
                </a:solidFill>
                <a:latin typeface="+mj-ea"/>
                <a:ea typeface="+mj-ea"/>
              </a:rPr>
              <a:t>Type)</a:t>
            </a:r>
            <a:r>
              <a:rPr lang="en-US" dirty="0">
                <a:solidFill>
                  <a:schemeClr val="tx1"/>
                </a:solidFill>
                <a:latin typeface="+mj-ea"/>
                <a:ea typeface="+mj-ea"/>
              </a:rPr>
              <a:t> </a:t>
            </a:r>
            <a:r>
              <a:rPr lang="zh-CN" altLang="en-US" dirty="0">
                <a:solidFill>
                  <a:schemeClr val="tx1"/>
                </a:solidFill>
                <a:latin typeface="+mj-ea"/>
                <a:ea typeface="+mj-ea"/>
              </a:rPr>
              <a:t>（简称词类）</a:t>
            </a:r>
            <a:r>
              <a:rPr lang="en-US" dirty="0">
                <a:solidFill>
                  <a:schemeClr val="tx1"/>
                </a:solidFill>
                <a:latin typeface="+mj-ea"/>
                <a:ea typeface="+mj-ea"/>
              </a:rPr>
              <a:t>– </a:t>
            </a:r>
            <a:r>
              <a:rPr lang="zh-CN" altLang="en-US" dirty="0">
                <a:solidFill>
                  <a:schemeClr val="tx1"/>
                </a:solidFill>
                <a:latin typeface="+mj-ea"/>
                <a:ea typeface="+mj-ea"/>
              </a:rPr>
              <a:t>多个词条构成的等价类</a:t>
            </a:r>
            <a:r>
              <a:rPr lang="en-US" altLang="zh-CN" dirty="0">
                <a:solidFill>
                  <a:schemeClr val="tx1"/>
                </a:solidFill>
                <a:latin typeface="+mj-ea"/>
                <a:ea typeface="+mj-ea"/>
              </a:rPr>
              <a:t>(equivalence class)</a:t>
            </a:r>
            <a:r>
              <a:rPr lang="zh-CN" altLang="en-US" dirty="0">
                <a:solidFill>
                  <a:schemeClr val="tx1"/>
                </a:solidFill>
                <a:latin typeface="+mj-ea"/>
                <a:ea typeface="+mj-ea"/>
              </a:rPr>
              <a:t>集合</a:t>
            </a:r>
            <a:endParaRPr lang="en-US" dirty="0">
              <a:solidFill>
                <a:schemeClr val="tx1"/>
              </a:solidFill>
              <a:latin typeface="+mj-ea"/>
              <a:ea typeface="+mj-ea"/>
            </a:endParaRPr>
          </a:p>
          <a:p>
            <a:pPr lvl="1">
              <a:spcBef>
                <a:spcPts val="700"/>
              </a:spcBef>
              <a:buClr>
                <a:srgbClr val="336699"/>
              </a:buClr>
              <a:buFont typeface="Wingdings" panose="05000000000000000000" pitchFamily="2" charset="2"/>
              <a:buChar char="§"/>
            </a:pPr>
            <a:r>
              <a:rPr lang="en-US" i="1" dirty="0">
                <a:solidFill>
                  <a:schemeClr val="tx1"/>
                </a:solidFill>
                <a:latin typeface="Times New Roman" panose="02020603050405020304" pitchFamily="18" charset="0"/>
                <a:ea typeface="+mj-ea"/>
                <a:cs typeface="Times New Roman" panose="02020603050405020304" pitchFamily="18" charset="0"/>
              </a:rPr>
              <a:t>In June, the dog likes to chase the cat in the barn.</a:t>
            </a:r>
          </a:p>
          <a:p>
            <a:pPr lvl="1">
              <a:spcBef>
                <a:spcPts val="700"/>
              </a:spcBef>
              <a:buClr>
                <a:srgbClr val="336699"/>
              </a:buClr>
              <a:buFont typeface="Wingdings" panose="05000000000000000000" pitchFamily="2" charset="2"/>
              <a:buChar char="§"/>
            </a:pPr>
            <a:r>
              <a:rPr lang="en-US" dirty="0">
                <a:solidFill>
                  <a:schemeClr val="tx1"/>
                </a:solidFill>
                <a:latin typeface="+mj-ea"/>
                <a:ea typeface="+mj-ea"/>
              </a:rPr>
              <a:t>12 </a:t>
            </a:r>
            <a:r>
              <a:rPr lang="zh-CN" altLang="en-US" dirty="0">
                <a:solidFill>
                  <a:schemeClr val="tx1"/>
                </a:solidFill>
                <a:latin typeface="+mj-ea"/>
                <a:ea typeface="+mj-ea"/>
              </a:rPr>
              <a:t>个词条</a:t>
            </a:r>
            <a:r>
              <a:rPr lang="en-US" dirty="0">
                <a:solidFill>
                  <a:schemeClr val="tx1"/>
                </a:solidFill>
                <a:latin typeface="+mj-ea"/>
                <a:ea typeface="+mj-ea"/>
              </a:rPr>
              <a:t>, 9</a:t>
            </a:r>
            <a:r>
              <a:rPr lang="zh-CN" altLang="en-US" dirty="0">
                <a:solidFill>
                  <a:schemeClr val="tx1"/>
                </a:solidFill>
                <a:latin typeface="+mj-ea"/>
                <a:ea typeface="+mj-ea"/>
              </a:rPr>
              <a:t>个词类</a:t>
            </a:r>
            <a:endParaRPr lang="en-US" altLang="zh-CN" dirty="0">
              <a:solidFill>
                <a:schemeClr val="tx1"/>
              </a:solidFill>
              <a:latin typeface="+mj-ea"/>
              <a:ea typeface="+mj-ea"/>
            </a:endParaRPr>
          </a:p>
          <a:p>
            <a:pPr lvl="1">
              <a:spcBef>
                <a:spcPts val="700"/>
              </a:spcBef>
              <a:buClr>
                <a:srgbClr val="336699"/>
              </a:buClr>
              <a:buFont typeface="Wingdings" panose="05000000000000000000" pitchFamily="2" charset="2"/>
              <a:buChar char="§"/>
            </a:pPr>
            <a:endParaRPr lang="en-US" dirty="0">
              <a:solidFill>
                <a:schemeClr val="tx1"/>
              </a:solidFill>
              <a:latin typeface="+mj-ea"/>
              <a:ea typeface="+mj-ea"/>
            </a:endParaRPr>
          </a:p>
          <a:p>
            <a:pPr lvl="1">
              <a:spcBef>
                <a:spcPts val="700"/>
              </a:spcBef>
              <a:buClr>
                <a:srgbClr val="336699"/>
              </a:buClr>
              <a:buFont typeface="Wingdings" panose="05000000000000000000" pitchFamily="2" charset="2"/>
              <a:buChar char="§"/>
            </a:pPr>
            <a:r>
              <a:rPr lang="zh-CN" altLang="en-US" dirty="0">
                <a:solidFill>
                  <a:srgbClr val="FF0000"/>
                </a:solidFill>
                <a:latin typeface="+mj-ea"/>
                <a:ea typeface="+mj-ea"/>
              </a:rPr>
              <a:t>词条类经过一些处理</a:t>
            </a:r>
            <a:r>
              <a:rPr lang="en-US" altLang="zh-CN" dirty="0">
                <a:solidFill>
                  <a:schemeClr val="tx1"/>
                </a:solidFill>
                <a:latin typeface="+mj-ea"/>
                <a:ea typeface="+mj-ea"/>
              </a:rPr>
              <a:t>(</a:t>
            </a:r>
            <a:r>
              <a:rPr lang="zh-CN" altLang="en-US" dirty="0">
                <a:solidFill>
                  <a:schemeClr val="tx1"/>
                </a:solidFill>
                <a:latin typeface="+mj-ea"/>
                <a:ea typeface="+mj-ea"/>
              </a:rPr>
              <a:t>去除停用词、归一化</a:t>
            </a:r>
            <a:r>
              <a:rPr lang="en-US" altLang="zh-CN" dirty="0">
                <a:solidFill>
                  <a:schemeClr val="tx1"/>
                </a:solidFill>
                <a:latin typeface="+mj-ea"/>
                <a:ea typeface="+mj-ea"/>
              </a:rPr>
              <a:t>)</a:t>
            </a:r>
            <a:r>
              <a:rPr lang="zh-CN" altLang="en-US" dirty="0">
                <a:solidFill>
                  <a:schemeClr val="tx1"/>
                </a:solidFill>
                <a:latin typeface="+mj-ea"/>
                <a:ea typeface="+mj-ea"/>
              </a:rPr>
              <a:t>之后，最后用于</a:t>
            </a:r>
            <a:r>
              <a:rPr lang="zh-CN" altLang="en-US" dirty="0">
                <a:solidFill>
                  <a:srgbClr val="FF0000"/>
                </a:solidFill>
                <a:latin typeface="+mj-ea"/>
                <a:ea typeface="+mj-ea"/>
              </a:rPr>
              <a:t>索引的称为词项</a:t>
            </a:r>
            <a:endParaRPr lang="en-US" dirty="0">
              <a:solidFill>
                <a:srgbClr val="FF0000"/>
              </a:solidFill>
              <a:latin typeface="+mj-ea"/>
              <a:ea typeface="+mj-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996">
                                            <p:txEl>
                                              <p:pRg st="0" end="0"/>
                                            </p:txEl>
                                          </p:spTgt>
                                        </p:tgtEl>
                                        <p:attrNameLst>
                                          <p:attrName>style.visibility</p:attrName>
                                        </p:attrNameLst>
                                      </p:cBhvr>
                                      <p:to>
                                        <p:strVal val="visible"/>
                                      </p:to>
                                    </p:set>
                                    <p:anim calcmode="lin" valueType="num">
                                      <p:cBhvr additive="base">
                                        <p:cTn id="7" dur="500" fill="hold"/>
                                        <p:tgtEl>
                                          <p:spTgt spid="849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4996">
                                            <p:txEl>
                                              <p:pRg st="1" end="1"/>
                                            </p:txEl>
                                          </p:spTgt>
                                        </p:tgtEl>
                                        <p:attrNameLst>
                                          <p:attrName>style.visibility</p:attrName>
                                        </p:attrNameLst>
                                      </p:cBhvr>
                                      <p:to>
                                        <p:strVal val="visible"/>
                                      </p:to>
                                    </p:set>
                                    <p:anim calcmode="lin" valueType="num">
                                      <p:cBhvr additive="base">
                                        <p:cTn id="11" dur="500" fill="hold"/>
                                        <p:tgtEl>
                                          <p:spTgt spid="8499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49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4996">
                                            <p:txEl>
                                              <p:pRg st="2" end="2"/>
                                            </p:txEl>
                                          </p:spTgt>
                                        </p:tgtEl>
                                        <p:attrNameLst>
                                          <p:attrName>style.visibility</p:attrName>
                                        </p:attrNameLst>
                                      </p:cBhvr>
                                      <p:to>
                                        <p:strVal val="visible"/>
                                      </p:to>
                                    </p:set>
                                    <p:anim calcmode="lin" valueType="num">
                                      <p:cBhvr additive="base">
                                        <p:cTn id="17" dur="500" fill="hold"/>
                                        <p:tgtEl>
                                          <p:spTgt spid="8499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499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4996">
                                            <p:txEl>
                                              <p:pRg st="3" end="3"/>
                                            </p:txEl>
                                          </p:spTgt>
                                        </p:tgtEl>
                                        <p:attrNameLst>
                                          <p:attrName>style.visibility</p:attrName>
                                        </p:attrNameLst>
                                      </p:cBhvr>
                                      <p:to>
                                        <p:strVal val="visible"/>
                                      </p:to>
                                    </p:set>
                                    <p:anim calcmode="lin" valueType="num">
                                      <p:cBhvr additive="base">
                                        <p:cTn id="21" dur="500" fill="hold"/>
                                        <p:tgtEl>
                                          <p:spTgt spid="8499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49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4996">
                                            <p:txEl>
                                              <p:pRg st="5" end="5"/>
                                            </p:txEl>
                                          </p:spTgt>
                                        </p:tgtEl>
                                        <p:attrNameLst>
                                          <p:attrName>style.visibility</p:attrName>
                                        </p:attrNameLst>
                                      </p:cBhvr>
                                      <p:to>
                                        <p:strVal val="visible"/>
                                      </p:to>
                                    </p:set>
                                    <p:anim calcmode="lin" valueType="num">
                                      <p:cBhvr additive="base">
                                        <p:cTn id="27" dur="500" fill="hold"/>
                                        <p:tgtEl>
                                          <p:spTgt spid="8499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499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60</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利用编辑距离进行拼写校正</a:t>
            </a:r>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357430"/>
            <a:ext cx="8572560" cy="4167914"/>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给定查询词，穷举词汇表中和该查询的编辑距离</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或带权重的编辑聚类</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低于某个预定值的所有单词</a:t>
            </a: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求上述结果和给定的某个“正确”词表之间的交集</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将交集结果推荐给用户</a:t>
            </a: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代价很大，实际当中往往通过启发式策略提高查找效率</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如：保证两者之间具有较长公共子串</a:t>
            </a:r>
            <a:r>
              <a:rPr lang="en-US" altLang="zh-CN" dirty="0">
                <a:solidFill>
                  <a:schemeClr val="tx1"/>
                </a:solidFill>
                <a:latin typeface="+mj-lt"/>
                <a:ea typeface="黑体" panose="02010609060101010101" pitchFamily="49" charset="-122"/>
              </a:rPr>
              <a:t>)</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60</a:t>
            </a:fld>
            <a:endParaRPr lang="en-US" dirty="0"/>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61</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课堂练习</a:t>
            </a:r>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786058"/>
            <a:ext cx="8572560" cy="2428892"/>
          </a:xfrm>
          <a:prstGeom prst="rect">
            <a:avLst/>
          </a:prstGeom>
          <a:noFill/>
          <a:ln w="9525">
            <a:noFill/>
            <a:round/>
          </a:ln>
        </p:spPr>
        <p:txBody>
          <a:bodyPr/>
          <a:lstStyle/>
          <a:p>
            <a:pPr lvl="1">
              <a:spcBef>
                <a:spcPts val="700"/>
              </a:spcBef>
              <a:buClr>
                <a:srgbClr val="336699"/>
              </a:buClr>
              <a:buSzPct val="70000"/>
              <a:buFont typeface="Calibri" panose="020F0502020204030204" pitchFamily="34" charset="0"/>
              <a:buChar char="❶"/>
            </a:pPr>
            <a:r>
              <a:rPr lang="zh-CN" altLang="en-US" dirty="0">
                <a:solidFill>
                  <a:schemeClr val="tx1"/>
                </a:solidFill>
                <a:latin typeface="+mj-lt"/>
                <a:ea typeface="黑体" panose="02010609060101010101" pitchFamily="49" charset="-122"/>
              </a:rPr>
              <a:t>给出计算</a:t>
            </a:r>
            <a:r>
              <a:rPr lang="de-DE" altLang="zh-CN" i="1" dirty="0">
                <a:solidFill>
                  <a:schemeClr val="tx1"/>
                </a:solidFill>
                <a:ea typeface="黑体" panose="02010609060101010101" pitchFamily="49" charset="-122"/>
              </a:rPr>
              <a:t>OSLO – SNOW </a:t>
            </a:r>
            <a:r>
              <a:rPr lang="zh-CN" altLang="en-US" dirty="0">
                <a:solidFill>
                  <a:schemeClr val="tx1"/>
                </a:solidFill>
                <a:ea typeface="黑体" panose="02010609060101010101" pitchFamily="49" charset="-122"/>
              </a:rPr>
              <a:t>之间</a:t>
            </a:r>
            <a:r>
              <a:rPr lang="de-DE" dirty="0">
                <a:solidFill>
                  <a:schemeClr val="tx1"/>
                </a:solidFill>
                <a:latin typeface="+mj-lt"/>
                <a:ea typeface="黑体" panose="02010609060101010101" pitchFamily="49" charset="-122"/>
              </a:rPr>
              <a:t>Levenshtein</a:t>
            </a:r>
            <a:r>
              <a:rPr lang="zh-CN" altLang="en-US" dirty="0">
                <a:solidFill>
                  <a:schemeClr val="tx1"/>
                </a:solidFill>
                <a:latin typeface="+mj-lt"/>
                <a:ea typeface="黑体" panose="02010609060101010101" pitchFamily="49" charset="-122"/>
              </a:rPr>
              <a:t>距离的距离矩阵</a:t>
            </a:r>
            <a:endParaRPr lang="en-US" altLang="zh-CN" dirty="0">
              <a:solidFill>
                <a:schemeClr val="tx1"/>
              </a:solidFill>
              <a:latin typeface="+mj-lt"/>
              <a:ea typeface="黑体" panose="02010609060101010101" pitchFamily="49" charset="-122"/>
            </a:endParaRPr>
          </a:p>
          <a:p>
            <a:pPr lvl="1">
              <a:spcBef>
                <a:spcPts val="700"/>
              </a:spcBef>
              <a:buClr>
                <a:srgbClr val="336699"/>
              </a:buClr>
              <a:buSzPct val="70000"/>
            </a:pPr>
            <a:endParaRPr lang="de-DE" sz="2200" dirty="0">
              <a:solidFill>
                <a:schemeClr val="tx1"/>
              </a:solidFill>
              <a:latin typeface="+mj-lt"/>
              <a:ea typeface="黑体" panose="02010609060101010101" pitchFamily="49" charset="-122"/>
            </a:endParaRPr>
          </a:p>
          <a:p>
            <a:pPr lvl="1">
              <a:spcBef>
                <a:spcPts val="700"/>
              </a:spcBef>
              <a:buClr>
                <a:srgbClr val="336699"/>
              </a:buClr>
              <a:buSzPct val="70000"/>
              <a:buFont typeface="Calibri" panose="020F0502020204030204" pitchFamily="34" charset="0"/>
              <a:buChar char="❷"/>
            </a:pPr>
            <a:r>
              <a:rPr lang="zh-CN" altLang="en-US" dirty="0">
                <a:solidFill>
                  <a:schemeClr val="tx1"/>
                </a:solidFill>
                <a:latin typeface="+mj-lt"/>
                <a:ea typeface="黑体" panose="02010609060101010101" pitchFamily="49" charset="-122"/>
              </a:rPr>
              <a:t>将</a:t>
            </a:r>
            <a:r>
              <a:rPr lang="de-DE" altLang="zh-CN" i="1" dirty="0">
                <a:solidFill>
                  <a:schemeClr val="tx1"/>
                </a:solidFill>
                <a:ea typeface="黑体" panose="02010609060101010101" pitchFamily="49" charset="-122"/>
              </a:rPr>
              <a:t>cat</a:t>
            </a:r>
            <a:r>
              <a:rPr lang="zh-CN" altLang="en-US" i="1" dirty="0">
                <a:solidFill>
                  <a:schemeClr val="tx1"/>
                </a:solidFill>
                <a:ea typeface="黑体" panose="02010609060101010101" pitchFamily="49" charset="-122"/>
              </a:rPr>
              <a:t>转</a:t>
            </a:r>
            <a:r>
              <a:rPr lang="zh-CN" altLang="en-US" dirty="0">
                <a:solidFill>
                  <a:schemeClr val="tx1"/>
                </a:solidFill>
                <a:latin typeface="+mj-lt"/>
                <a:ea typeface="黑体" panose="02010609060101010101" pitchFamily="49" charset="-122"/>
              </a:rPr>
              <a:t>换成</a:t>
            </a:r>
            <a:r>
              <a:rPr lang="de-DE" altLang="zh-CN" i="1" dirty="0">
                <a:solidFill>
                  <a:schemeClr val="tx1"/>
                </a:solidFill>
                <a:ea typeface="黑体" panose="02010609060101010101" pitchFamily="49" charset="-122"/>
              </a:rPr>
              <a:t>catcat</a:t>
            </a:r>
            <a:r>
              <a:rPr lang="zh-CN" altLang="en-US" dirty="0">
                <a:solidFill>
                  <a:schemeClr val="tx1"/>
                </a:solidFill>
                <a:latin typeface="+mj-lt"/>
                <a:ea typeface="黑体" panose="02010609060101010101" pitchFamily="49" charset="-122"/>
              </a:rPr>
              <a:t>需要哪几步</a:t>
            </a:r>
            <a:r>
              <a:rPr lang="en-US" altLang="en-US" dirty="0" err="1">
                <a:solidFill>
                  <a:schemeClr val="tx1"/>
                </a:solidFill>
                <a:latin typeface="+mj-lt"/>
                <a:ea typeface="黑体" panose="02010609060101010101" pitchFamily="49" charset="-122"/>
              </a:rPr>
              <a:t>Levenshtein</a:t>
            </a:r>
            <a:r>
              <a:rPr lang="zh-CN" altLang="en-US" dirty="0">
                <a:solidFill>
                  <a:schemeClr val="tx1"/>
                </a:solidFill>
                <a:latin typeface="+mj-lt"/>
                <a:ea typeface="黑体" panose="02010609060101010101" pitchFamily="49" charset="-122"/>
              </a:rPr>
              <a:t>编辑操作？</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61</a:t>
            </a:fld>
            <a:endParaRPr lang="en-US" dirty="0"/>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62</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62</a:t>
            </a:fld>
            <a:endParaRPr lang="en-US" dirty="0"/>
          </a:p>
        </p:txBody>
      </p:sp>
      <p:pic>
        <p:nvPicPr>
          <p:cNvPr id="8" name="Picture 7" descr="355.png"/>
          <p:cNvPicPr>
            <a:picLocks noChangeAspect="1"/>
          </p:cNvPicPr>
          <p:nvPr/>
        </p:nvPicPr>
        <p:blipFill>
          <a:blip r:embed="rId3" cstate="print"/>
          <a:stretch>
            <a:fillRect/>
          </a:stretch>
        </p:blipFill>
        <p:spPr>
          <a:xfrm>
            <a:off x="142844" y="1571612"/>
            <a:ext cx="5759254" cy="3571900"/>
          </a:xfrm>
          <a:prstGeom prst="rect">
            <a:avLst/>
          </a:prstGeom>
        </p:spPr>
      </p:pic>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63</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63</a:t>
            </a:fld>
            <a:endParaRPr lang="en-US" dirty="0"/>
          </a:p>
        </p:txBody>
      </p:sp>
      <p:pic>
        <p:nvPicPr>
          <p:cNvPr id="9" name="Picture 8" descr="356.png"/>
          <p:cNvPicPr>
            <a:picLocks noChangeAspect="1"/>
          </p:cNvPicPr>
          <p:nvPr/>
        </p:nvPicPr>
        <p:blipFill>
          <a:blip r:embed="rId3" cstate="print"/>
          <a:stretch>
            <a:fillRect/>
          </a:stretch>
        </p:blipFill>
        <p:spPr>
          <a:xfrm>
            <a:off x="142843" y="1571612"/>
            <a:ext cx="5703517" cy="3571900"/>
          </a:xfrm>
          <a:prstGeom prst="rect">
            <a:avLst/>
          </a:prstGeom>
        </p:spPr>
      </p:pic>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64</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64</a:t>
            </a:fld>
            <a:endParaRPr lang="en-US" dirty="0"/>
          </a:p>
        </p:txBody>
      </p:sp>
      <p:pic>
        <p:nvPicPr>
          <p:cNvPr id="8" name="Picture 7" descr="357.png"/>
          <p:cNvPicPr>
            <a:picLocks noChangeAspect="1"/>
          </p:cNvPicPr>
          <p:nvPr/>
        </p:nvPicPr>
        <p:blipFill>
          <a:blip r:embed="rId3" cstate="print"/>
          <a:stretch>
            <a:fillRect/>
          </a:stretch>
        </p:blipFill>
        <p:spPr>
          <a:xfrm>
            <a:off x="136138" y="1571612"/>
            <a:ext cx="5789254" cy="3643338"/>
          </a:xfrm>
          <a:prstGeom prst="rect">
            <a:avLst/>
          </a:prstGeom>
        </p:spPr>
      </p:pic>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65</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65</a:t>
            </a:fld>
            <a:endParaRPr lang="en-US" dirty="0"/>
          </a:p>
        </p:txBody>
      </p:sp>
      <p:pic>
        <p:nvPicPr>
          <p:cNvPr id="9" name="Picture 8" descr="358.png"/>
          <p:cNvPicPr>
            <a:picLocks noChangeAspect="1"/>
          </p:cNvPicPr>
          <p:nvPr/>
        </p:nvPicPr>
        <p:blipFill>
          <a:blip r:embed="rId3" cstate="print"/>
          <a:stretch>
            <a:fillRect/>
          </a:stretch>
        </p:blipFill>
        <p:spPr>
          <a:xfrm>
            <a:off x="142845" y="1571612"/>
            <a:ext cx="5809091" cy="3600000"/>
          </a:xfrm>
          <a:prstGeom prst="rect">
            <a:avLst/>
          </a:prstGeom>
        </p:spPr>
      </p:pic>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66</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66</a:t>
            </a:fld>
            <a:endParaRPr lang="en-US" dirty="0"/>
          </a:p>
        </p:txBody>
      </p:sp>
      <p:pic>
        <p:nvPicPr>
          <p:cNvPr id="8" name="Picture 7" descr="359.png"/>
          <p:cNvPicPr>
            <a:picLocks noChangeAspect="1"/>
          </p:cNvPicPr>
          <p:nvPr/>
        </p:nvPicPr>
        <p:blipFill>
          <a:blip r:embed="rId3" cstate="print"/>
          <a:stretch>
            <a:fillRect/>
          </a:stretch>
        </p:blipFill>
        <p:spPr>
          <a:xfrm>
            <a:off x="142844" y="1571612"/>
            <a:ext cx="5726563" cy="3571900"/>
          </a:xfrm>
          <a:prstGeom prst="rect">
            <a:avLst/>
          </a:prstGeom>
        </p:spPr>
      </p:pic>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67</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67</a:t>
            </a:fld>
            <a:endParaRPr lang="en-US" dirty="0"/>
          </a:p>
        </p:txBody>
      </p:sp>
      <p:pic>
        <p:nvPicPr>
          <p:cNvPr id="9" name="Picture 8" descr="360.png"/>
          <p:cNvPicPr>
            <a:picLocks noChangeAspect="1"/>
          </p:cNvPicPr>
          <p:nvPr/>
        </p:nvPicPr>
        <p:blipFill>
          <a:blip r:embed="rId3" cstate="print"/>
          <a:stretch>
            <a:fillRect/>
          </a:stretch>
        </p:blipFill>
        <p:spPr>
          <a:xfrm>
            <a:off x="142843" y="1571612"/>
            <a:ext cx="5739428" cy="3564000"/>
          </a:xfrm>
          <a:prstGeom prst="rect">
            <a:avLst/>
          </a:prstGeom>
        </p:spPr>
      </p:pic>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68</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68</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42843" y="1571612"/>
            <a:ext cx="5750849" cy="3600000"/>
          </a:xfrm>
          <a:prstGeom prst="rect">
            <a:avLst/>
          </a:prstGeom>
          <a:noFill/>
          <a:ln w="9525">
            <a:noFill/>
            <a:miter lim="800000"/>
            <a:headEnd/>
            <a:tailEnd/>
          </a:ln>
          <a:effectLst/>
        </p:spPr>
      </p:pic>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69</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69</a:t>
            </a:fld>
            <a:endParaRPr lang="en-US" dirty="0"/>
          </a:p>
        </p:txBody>
      </p:sp>
      <p:pic>
        <p:nvPicPr>
          <p:cNvPr id="8" name="Picture 7" descr="362.png"/>
          <p:cNvPicPr>
            <a:picLocks noChangeAspect="1"/>
          </p:cNvPicPr>
          <p:nvPr/>
        </p:nvPicPr>
        <p:blipFill>
          <a:blip r:embed="rId3" cstate="print"/>
          <a:stretch>
            <a:fillRect/>
          </a:stretch>
        </p:blipFill>
        <p:spPr>
          <a:xfrm>
            <a:off x="71405" y="1571612"/>
            <a:ext cx="5850360" cy="3643338"/>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7</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词条化中的注意问题</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071678"/>
            <a:ext cx="8572560" cy="264320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ea"/>
                <a:ea typeface="+mj-ea"/>
              </a:rPr>
              <a:t>词之间的边界是什么？空格？撇号还是连接符？</a:t>
            </a:r>
            <a:endParaRPr lang="en-US" altLang="zh-CN" dirty="0">
              <a:solidFill>
                <a:schemeClr val="tx1"/>
              </a:solidFill>
              <a:latin typeface="+mj-ea"/>
              <a:ea typeface="+mj-ea"/>
            </a:endParaRPr>
          </a:p>
          <a:p>
            <a:pPr lvl="1">
              <a:spcBef>
                <a:spcPts val="700"/>
              </a:spcBef>
              <a:buClr>
                <a:srgbClr val="336699"/>
              </a:buClr>
              <a:buFont typeface="Wingdings" panose="05000000000000000000" pitchFamily="2" charset="2"/>
              <a:buChar char="§"/>
            </a:pPr>
            <a:endParaRPr lang="en-US" dirty="0">
              <a:solidFill>
                <a:schemeClr val="tx1"/>
              </a:solidFill>
              <a:latin typeface="+mj-ea"/>
              <a:ea typeface="+mj-ea"/>
            </a:endParaRPr>
          </a:p>
          <a:p>
            <a:pPr lvl="1">
              <a:spcBef>
                <a:spcPts val="700"/>
              </a:spcBef>
              <a:buClr>
                <a:srgbClr val="336699"/>
              </a:buClr>
              <a:buFont typeface="Wingdings" panose="05000000000000000000" pitchFamily="2" charset="2"/>
              <a:buChar char="§"/>
            </a:pPr>
            <a:r>
              <a:rPr lang="zh-CN" altLang="en-US" dirty="0">
                <a:solidFill>
                  <a:schemeClr val="tx1"/>
                </a:solidFill>
                <a:latin typeface="+mj-ea"/>
                <a:ea typeface="+mj-ea"/>
              </a:rPr>
              <a:t>上述边界不一定是真正的边界</a:t>
            </a:r>
            <a:r>
              <a:rPr lang="en-US" dirty="0">
                <a:solidFill>
                  <a:schemeClr val="tx1"/>
                </a:solidFill>
                <a:latin typeface="+mj-ea"/>
                <a:ea typeface="+mj-ea"/>
              </a:rPr>
              <a:t> (</a:t>
            </a:r>
            <a:r>
              <a:rPr lang="zh-CN" altLang="en-US" dirty="0">
                <a:solidFill>
                  <a:schemeClr val="tx1"/>
                </a:solidFill>
                <a:latin typeface="+mj-ea"/>
                <a:ea typeface="+mj-ea"/>
              </a:rPr>
              <a:t>比如</a:t>
            </a:r>
            <a:r>
              <a:rPr lang="en-US" dirty="0">
                <a:solidFill>
                  <a:schemeClr val="tx1"/>
                </a:solidFill>
                <a:latin typeface="+mj-ea"/>
                <a:ea typeface="+mj-ea"/>
              </a:rPr>
              <a:t>, </a:t>
            </a:r>
            <a:r>
              <a:rPr lang="zh-CN" altLang="en-US" dirty="0">
                <a:solidFill>
                  <a:schemeClr val="tx1"/>
                </a:solidFill>
                <a:latin typeface="+mj-ea"/>
                <a:ea typeface="+mj-ea"/>
              </a:rPr>
              <a:t>中文</a:t>
            </a:r>
            <a:r>
              <a:rPr lang="en-US" dirty="0">
                <a:solidFill>
                  <a:schemeClr val="tx1"/>
                </a:solidFill>
                <a:latin typeface="+mj-ea"/>
                <a:ea typeface="+mj-ea"/>
              </a:rPr>
              <a:t>)</a:t>
            </a:r>
          </a:p>
          <a:p>
            <a:pPr lvl="1">
              <a:spcBef>
                <a:spcPts val="700"/>
              </a:spcBef>
              <a:buClr>
                <a:srgbClr val="336699"/>
              </a:buClr>
              <a:buFont typeface="Wingdings" panose="05000000000000000000" pitchFamily="2" charset="2"/>
              <a:buChar char="§"/>
            </a:pPr>
            <a:endParaRPr lang="en-US" dirty="0">
              <a:solidFill>
                <a:schemeClr val="tx1"/>
              </a:solidFill>
              <a:latin typeface="+mj-ea"/>
              <a:ea typeface="+mj-ea"/>
            </a:endParaRPr>
          </a:p>
          <a:p>
            <a:pPr lvl="1">
              <a:spcBef>
                <a:spcPts val="700"/>
              </a:spcBef>
              <a:buClr>
                <a:srgbClr val="336699"/>
              </a:buClr>
              <a:buFont typeface="Wingdings" panose="05000000000000000000" pitchFamily="2" charset="2"/>
              <a:buChar char="§"/>
            </a:pPr>
            <a:r>
              <a:rPr lang="zh-CN" altLang="en-US" dirty="0">
                <a:solidFill>
                  <a:schemeClr val="tx1"/>
                </a:solidFill>
                <a:latin typeface="+mj-ea"/>
                <a:ea typeface="+mj-ea"/>
              </a:rPr>
              <a:t>另外荷兰语、德语、瑞典语复合词中间没有空格</a:t>
            </a:r>
            <a:r>
              <a:rPr lang="en-US" dirty="0">
                <a:solidFill>
                  <a:schemeClr val="tx1"/>
                </a:solidFill>
                <a:latin typeface="+mj-ea"/>
                <a:ea typeface="+mj-ea"/>
              </a:rPr>
              <a:t> </a:t>
            </a:r>
            <a:r>
              <a:rPr lang="de-DE" dirty="0">
                <a:solidFill>
                  <a:schemeClr val="tx1"/>
                </a:solidFill>
                <a:latin typeface="Times New Roman" panose="02020603050405020304" pitchFamily="18" charset="0"/>
                <a:ea typeface="+mj-ea"/>
                <a:cs typeface="Times New Roman" panose="02020603050405020304" pitchFamily="18" charset="0"/>
              </a:rPr>
              <a:t>(</a:t>
            </a:r>
            <a:r>
              <a:rPr lang="de-DE" i="1" dirty="0">
                <a:solidFill>
                  <a:schemeClr val="tx1"/>
                </a:solidFill>
                <a:latin typeface="Times New Roman" panose="02020603050405020304" pitchFamily="18" charset="0"/>
                <a:ea typeface="+mj-ea"/>
                <a:cs typeface="Times New Roman" panose="02020603050405020304" pitchFamily="18" charset="0"/>
              </a:rPr>
              <a:t>Lebensversicherungsgesellschaftsangestellter</a:t>
            </a:r>
            <a:r>
              <a:rPr lang="de-DE" dirty="0">
                <a:solidFill>
                  <a:schemeClr val="tx1"/>
                </a:solidFill>
                <a:latin typeface="Times New Roman" panose="02020603050405020304" pitchFamily="18" charset="0"/>
                <a:ea typeface="+mj-ea"/>
                <a:cs typeface="Times New Roman" panose="02020603050405020304" pitchFamily="18" charset="0"/>
              </a:rPr>
              <a:t>)</a:t>
            </a:r>
            <a:endParaRPr lang="en-US" dirty="0">
              <a:solidFill>
                <a:schemeClr val="tx1"/>
              </a:solidFill>
              <a:latin typeface="Times New Roman" panose="02020603050405020304" pitchFamily="18" charset="0"/>
              <a:ea typeface="+mj-ea"/>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7</a:t>
            </a:fld>
            <a:endParaRPr lang="en-US" dirty="0"/>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70</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70</a:t>
            </a:fld>
            <a:endParaRPr lang="en-US" dirty="0"/>
          </a:p>
        </p:txBody>
      </p:sp>
      <p:pic>
        <p:nvPicPr>
          <p:cNvPr id="9" name="Picture 8" descr="363.png"/>
          <p:cNvPicPr>
            <a:picLocks noChangeAspect="1"/>
          </p:cNvPicPr>
          <p:nvPr/>
        </p:nvPicPr>
        <p:blipFill>
          <a:blip r:embed="rId3" cstate="print"/>
          <a:stretch>
            <a:fillRect/>
          </a:stretch>
        </p:blipFill>
        <p:spPr>
          <a:xfrm>
            <a:off x="142843" y="1571612"/>
            <a:ext cx="5850361" cy="3643338"/>
          </a:xfrm>
          <a:prstGeom prst="rect">
            <a:avLst/>
          </a:prstGeom>
        </p:spPr>
      </p:pic>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71</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71</a:t>
            </a:fld>
            <a:endParaRPr lang="en-US" dirty="0"/>
          </a:p>
        </p:txBody>
      </p:sp>
      <p:pic>
        <p:nvPicPr>
          <p:cNvPr id="8" name="Picture 7" descr="364.png"/>
          <p:cNvPicPr>
            <a:picLocks noChangeAspect="1"/>
          </p:cNvPicPr>
          <p:nvPr/>
        </p:nvPicPr>
        <p:blipFill>
          <a:blip r:embed="rId3" cstate="print"/>
          <a:stretch>
            <a:fillRect/>
          </a:stretch>
        </p:blipFill>
        <p:spPr>
          <a:xfrm>
            <a:off x="142843" y="1571612"/>
            <a:ext cx="5743490" cy="3636000"/>
          </a:xfrm>
          <a:prstGeom prst="rect">
            <a:avLst/>
          </a:prstGeom>
        </p:spPr>
      </p:pic>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72</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72</a:t>
            </a:fld>
            <a:endParaRPr lang="en-US" dirty="0"/>
          </a:p>
        </p:txBody>
      </p:sp>
      <p:pic>
        <p:nvPicPr>
          <p:cNvPr id="9" name="Picture 8" descr="365.png"/>
          <p:cNvPicPr>
            <a:picLocks noChangeAspect="1"/>
          </p:cNvPicPr>
          <p:nvPr/>
        </p:nvPicPr>
        <p:blipFill>
          <a:blip r:embed="rId3" cstate="print"/>
          <a:stretch>
            <a:fillRect/>
          </a:stretch>
        </p:blipFill>
        <p:spPr>
          <a:xfrm>
            <a:off x="142843" y="1571612"/>
            <a:ext cx="5815269" cy="3636000"/>
          </a:xfrm>
          <a:prstGeom prst="rect">
            <a:avLst/>
          </a:prstGeom>
        </p:spPr>
      </p:pic>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73</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73</a:t>
            </a:fld>
            <a:endParaRPr lang="en-US" dirty="0"/>
          </a:p>
        </p:txBody>
      </p:sp>
      <p:pic>
        <p:nvPicPr>
          <p:cNvPr id="8" name="Picture 7" descr="366.png"/>
          <p:cNvPicPr>
            <a:picLocks noChangeAspect="1"/>
          </p:cNvPicPr>
          <p:nvPr/>
        </p:nvPicPr>
        <p:blipFill>
          <a:blip r:embed="rId3" cstate="print"/>
          <a:stretch>
            <a:fillRect/>
          </a:stretch>
        </p:blipFill>
        <p:spPr>
          <a:xfrm>
            <a:off x="71405" y="1571612"/>
            <a:ext cx="5907030" cy="3636000"/>
          </a:xfrm>
          <a:prstGeom prst="rect">
            <a:avLst/>
          </a:prstGeom>
        </p:spPr>
      </p:pic>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74</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74</a:t>
            </a:fld>
            <a:endParaRPr lang="en-US" dirty="0"/>
          </a:p>
        </p:txBody>
      </p:sp>
      <p:pic>
        <p:nvPicPr>
          <p:cNvPr id="10" name="Picture 9" descr="367.png"/>
          <p:cNvPicPr>
            <a:picLocks noChangeAspect="1"/>
          </p:cNvPicPr>
          <p:nvPr/>
        </p:nvPicPr>
        <p:blipFill>
          <a:blip r:embed="rId3" cstate="print"/>
          <a:stretch>
            <a:fillRect/>
          </a:stretch>
        </p:blipFill>
        <p:spPr>
          <a:xfrm>
            <a:off x="142843" y="1571612"/>
            <a:ext cx="5778642" cy="3600000"/>
          </a:xfrm>
          <a:prstGeom prst="rect">
            <a:avLst/>
          </a:prstGeom>
        </p:spPr>
      </p:pic>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75</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75</a:t>
            </a:fld>
            <a:endParaRPr lang="en-US" dirty="0"/>
          </a:p>
        </p:txBody>
      </p:sp>
      <p:pic>
        <p:nvPicPr>
          <p:cNvPr id="8" name="Picture 7" descr="368.png"/>
          <p:cNvPicPr>
            <a:picLocks noChangeAspect="1"/>
          </p:cNvPicPr>
          <p:nvPr/>
        </p:nvPicPr>
        <p:blipFill>
          <a:blip r:embed="rId3" cstate="print"/>
          <a:stretch>
            <a:fillRect/>
          </a:stretch>
        </p:blipFill>
        <p:spPr>
          <a:xfrm>
            <a:off x="142844" y="1571612"/>
            <a:ext cx="5712750" cy="3571900"/>
          </a:xfrm>
          <a:prstGeom prst="rect">
            <a:avLst/>
          </a:prstGeom>
        </p:spPr>
      </p:pic>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76</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76</a:t>
            </a:fld>
            <a:endParaRPr lang="en-US" dirty="0"/>
          </a:p>
        </p:txBody>
      </p:sp>
      <p:pic>
        <p:nvPicPr>
          <p:cNvPr id="9" name="Picture 8" descr="369.png"/>
          <p:cNvPicPr>
            <a:picLocks noChangeAspect="1"/>
          </p:cNvPicPr>
          <p:nvPr/>
        </p:nvPicPr>
        <p:blipFill>
          <a:blip r:embed="rId3" cstate="print"/>
          <a:stretch>
            <a:fillRect/>
          </a:stretch>
        </p:blipFill>
        <p:spPr>
          <a:xfrm>
            <a:off x="142843" y="1571612"/>
            <a:ext cx="5743479" cy="3643338"/>
          </a:xfrm>
          <a:prstGeom prst="rect">
            <a:avLst/>
          </a:prstGeom>
        </p:spPr>
      </p:pic>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77</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77</a:t>
            </a:fld>
            <a:endParaRPr lang="en-US" dirty="0"/>
          </a:p>
        </p:txBody>
      </p:sp>
      <p:pic>
        <p:nvPicPr>
          <p:cNvPr id="8" name="Picture 7" descr="370.png"/>
          <p:cNvPicPr>
            <a:picLocks noChangeAspect="1"/>
          </p:cNvPicPr>
          <p:nvPr/>
        </p:nvPicPr>
        <p:blipFill>
          <a:blip r:embed="rId3" cstate="print"/>
          <a:stretch>
            <a:fillRect/>
          </a:stretch>
        </p:blipFill>
        <p:spPr>
          <a:xfrm>
            <a:off x="142845" y="1571612"/>
            <a:ext cx="5716295" cy="3600000"/>
          </a:xfrm>
          <a:prstGeom prst="rect">
            <a:avLst/>
          </a:prstGeom>
        </p:spPr>
      </p:pic>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78</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78</a:t>
            </a:fld>
            <a:endParaRPr lang="en-US" dirty="0"/>
          </a:p>
        </p:txBody>
      </p:sp>
      <p:pic>
        <p:nvPicPr>
          <p:cNvPr id="9" name="Picture 8" descr="371.png"/>
          <p:cNvPicPr>
            <a:picLocks noChangeAspect="1"/>
          </p:cNvPicPr>
          <p:nvPr/>
        </p:nvPicPr>
        <p:blipFill>
          <a:blip r:embed="rId3" cstate="print"/>
          <a:stretch>
            <a:fillRect/>
          </a:stretch>
        </p:blipFill>
        <p:spPr>
          <a:xfrm>
            <a:off x="142844" y="1571612"/>
            <a:ext cx="5738083" cy="3571900"/>
          </a:xfrm>
          <a:prstGeom prst="rect">
            <a:avLst/>
          </a:prstGeom>
        </p:spPr>
      </p:pic>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79</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79</a:t>
            </a:fld>
            <a:endParaRPr lang="en-US" dirty="0"/>
          </a:p>
        </p:txBody>
      </p:sp>
      <p:pic>
        <p:nvPicPr>
          <p:cNvPr id="8" name="Picture 7" descr="372.png"/>
          <p:cNvPicPr>
            <a:picLocks noChangeAspect="1"/>
          </p:cNvPicPr>
          <p:nvPr/>
        </p:nvPicPr>
        <p:blipFill>
          <a:blip r:embed="rId3" cstate="print"/>
          <a:stretch>
            <a:fillRect/>
          </a:stretch>
        </p:blipFill>
        <p:spPr>
          <a:xfrm>
            <a:off x="142843" y="1571612"/>
            <a:ext cx="5789891" cy="3643338"/>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8</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2786" y="328089"/>
            <a:ext cx="8643998" cy="795362"/>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词项归一化中的问题</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2786" y="1512085"/>
            <a:ext cx="8572560" cy="264320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词项</a:t>
            </a:r>
            <a:r>
              <a:rPr lang="en-US" altLang="zh-CN" dirty="0">
                <a:solidFill>
                  <a:schemeClr val="tx1"/>
                </a:solidFill>
                <a:latin typeface="Times New Roman" panose="02020603050405020304" pitchFamily="18" charset="0"/>
                <a:ea typeface="+mj-ea"/>
                <a:cs typeface="Times New Roman" panose="02020603050405020304" pitchFamily="18" charset="0"/>
              </a:rPr>
              <a:t>- </a:t>
            </a:r>
            <a:r>
              <a:rPr lang="zh-CN" altLang="en-US" dirty="0">
                <a:solidFill>
                  <a:schemeClr val="tx1"/>
                </a:solidFill>
                <a:latin typeface="Times New Roman" panose="02020603050405020304" pitchFamily="18" charset="0"/>
                <a:ea typeface="+mj-ea"/>
                <a:cs typeface="Times New Roman" panose="02020603050405020304" pitchFamily="18" charset="0"/>
              </a:rPr>
              <a:t>索引的单位，通常可以用</a:t>
            </a:r>
            <a:r>
              <a:rPr lang="zh-CN" altLang="en-US" dirty="0">
                <a:solidFill>
                  <a:schemeClr val="tx1"/>
                </a:solidFill>
                <a:latin typeface="Times New Roman" panose="02020603050405020304" pitchFamily="18" charset="0"/>
                <a:ea typeface="+mj-ea"/>
                <a:cs typeface="Times New Roman" panose="02020603050405020304" pitchFamily="18" charset="0"/>
                <a:sym typeface="+mn-ea"/>
              </a:rPr>
              <a:t>词来表示，</a:t>
            </a:r>
            <a:r>
              <a:rPr lang="en-US" altLang="zh-CN" dirty="0">
                <a:solidFill>
                  <a:schemeClr val="tx1"/>
                </a:solidFill>
                <a:latin typeface="Times New Roman" panose="02020603050405020304" pitchFamily="18" charset="0"/>
                <a:ea typeface="+mj-ea"/>
                <a:cs typeface="Times New Roman" panose="02020603050405020304" pitchFamily="18" charset="0"/>
              </a:rPr>
              <a:t> </a:t>
            </a:r>
            <a:r>
              <a:rPr lang="zh-CN" altLang="en-US" dirty="0">
                <a:solidFill>
                  <a:schemeClr val="tx1"/>
                </a:solidFill>
                <a:latin typeface="Times New Roman" panose="02020603050405020304" pitchFamily="18" charset="0"/>
                <a:ea typeface="+mj-ea"/>
                <a:cs typeface="Times New Roman" panose="02020603050405020304" pitchFamily="18" charset="0"/>
              </a:rPr>
              <a:t>实际上是一系列词条组成的等价类</a:t>
            </a:r>
            <a:endParaRPr lang="en-US"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如何定义等价类？</a:t>
            </a:r>
            <a:endParaRPr lang="en-US" dirty="0">
              <a:solidFill>
                <a:schemeClr val="tx1"/>
              </a:solidFill>
              <a:latin typeface="Times New Roman" panose="02020603050405020304" pitchFamily="18" charset="0"/>
              <a:ea typeface="+mj-ea"/>
              <a:cs typeface="Times New Roman" panose="02020603050405020304" pitchFamily="18" charset="0"/>
            </a:endParaRPr>
          </a:p>
          <a:p>
            <a:pPr lvl="2">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数字</a:t>
            </a:r>
            <a:r>
              <a:rPr lang="de-DE" dirty="0">
                <a:solidFill>
                  <a:schemeClr val="tx1"/>
                </a:solidFill>
                <a:latin typeface="Times New Roman" panose="02020603050405020304" pitchFamily="18" charset="0"/>
                <a:ea typeface="+mj-ea"/>
                <a:cs typeface="Times New Roman" panose="02020603050405020304" pitchFamily="18" charset="0"/>
              </a:rPr>
              <a:t> (3/20/91 vs. 20/3/91)</a:t>
            </a:r>
          </a:p>
          <a:p>
            <a:pPr lvl="2">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大小写问题</a:t>
            </a:r>
            <a:endParaRPr lang="de-DE" dirty="0">
              <a:solidFill>
                <a:schemeClr val="tx1"/>
              </a:solidFill>
              <a:latin typeface="Times New Roman" panose="02020603050405020304" pitchFamily="18" charset="0"/>
              <a:ea typeface="+mj-ea"/>
              <a:cs typeface="Times New Roman" panose="02020603050405020304" pitchFamily="18" charset="0"/>
            </a:endParaRPr>
          </a:p>
          <a:p>
            <a:pPr lvl="2">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词干还原，</a:t>
            </a:r>
            <a:r>
              <a:rPr lang="de-DE" dirty="0">
                <a:solidFill>
                  <a:schemeClr val="tx1"/>
                </a:solidFill>
                <a:latin typeface="Times New Roman" panose="02020603050405020304" pitchFamily="18" charset="0"/>
                <a:ea typeface="+mj-ea"/>
                <a:cs typeface="Times New Roman" panose="02020603050405020304" pitchFamily="18" charset="0"/>
              </a:rPr>
              <a:t>Porter</a:t>
            </a:r>
            <a:r>
              <a:rPr lang="zh-CN" altLang="en-US" dirty="0">
                <a:solidFill>
                  <a:schemeClr val="tx1"/>
                </a:solidFill>
                <a:latin typeface="Times New Roman" panose="02020603050405020304" pitchFamily="18" charset="0"/>
                <a:ea typeface="+mj-ea"/>
                <a:cs typeface="Times New Roman" panose="02020603050405020304" pitchFamily="18" charset="0"/>
              </a:rPr>
              <a:t>工具</a:t>
            </a:r>
            <a:endParaRPr lang="de-DE"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b="1" dirty="0">
                <a:solidFill>
                  <a:schemeClr val="tx1"/>
                </a:solidFill>
                <a:latin typeface="Times New Roman" panose="02020603050405020304" pitchFamily="18" charset="0"/>
                <a:ea typeface="+mj-ea"/>
                <a:cs typeface="Times New Roman" panose="02020603050405020304" pitchFamily="18" charset="0"/>
              </a:rPr>
              <a:t>词形归并与词干还原的区别？</a:t>
            </a:r>
            <a:endParaRPr lang="en-US" altLang="zh-CN" b="1" dirty="0">
              <a:solidFill>
                <a:schemeClr val="tx1"/>
              </a:solidFill>
              <a:latin typeface="Times New Roman" panose="02020603050405020304" pitchFamily="18" charset="0"/>
              <a:ea typeface="+mj-ea"/>
              <a:cs typeface="Times New Roman" panose="02020603050405020304" pitchFamily="18" charset="0"/>
            </a:endParaRPr>
          </a:p>
          <a:p>
            <a:pPr lvl="3">
              <a:spcBef>
                <a:spcPts val="700"/>
              </a:spcBef>
              <a:buClr>
                <a:srgbClr val="336699"/>
              </a:buClr>
              <a:buFont typeface="Wingdings" panose="05000000000000000000" pitchFamily="2" charset="2"/>
              <a:buChar char="§"/>
            </a:pPr>
            <a:r>
              <a:rPr lang="zh-CN" altLang="en-US" sz="1400" b="1" dirty="0">
                <a:solidFill>
                  <a:schemeClr val="tx1"/>
                </a:solidFill>
                <a:latin typeface="Times New Roman" panose="02020603050405020304" pitchFamily="18" charset="0"/>
                <a:ea typeface="+mj-ea"/>
                <a:cs typeface="Times New Roman" panose="02020603050405020304" pitchFamily="18" charset="0"/>
              </a:rPr>
              <a:t>词形归并：单词的屈折变体形式还原为原形</a:t>
            </a:r>
            <a:endParaRPr lang="en-US" altLang="zh-CN" sz="1400" b="1" dirty="0">
              <a:solidFill>
                <a:schemeClr val="tx1"/>
              </a:solidFill>
              <a:latin typeface="Times New Roman" panose="02020603050405020304" pitchFamily="18" charset="0"/>
              <a:ea typeface="+mj-ea"/>
              <a:cs typeface="Times New Roman" panose="02020603050405020304" pitchFamily="18" charset="0"/>
            </a:endParaRPr>
          </a:p>
          <a:p>
            <a:pPr lvl="3">
              <a:spcBef>
                <a:spcPts val="700"/>
              </a:spcBef>
              <a:buClr>
                <a:srgbClr val="336699"/>
              </a:buClr>
              <a:buFont typeface="Wingdings" panose="05000000000000000000" pitchFamily="2" charset="2"/>
              <a:buChar char="§"/>
            </a:pPr>
            <a:r>
              <a:rPr lang="zh-CN" altLang="en-US" sz="1400" b="1" dirty="0">
                <a:solidFill>
                  <a:schemeClr val="tx1"/>
                </a:solidFill>
                <a:latin typeface="Times New Roman" panose="02020603050405020304" pitchFamily="18" charset="0"/>
                <a:ea typeface="+mj-ea"/>
                <a:cs typeface="Times New Roman" panose="02020603050405020304" pitchFamily="18" charset="0"/>
              </a:rPr>
              <a:t>词干还原词缀的截除</a:t>
            </a:r>
            <a:endParaRPr lang="de-DE" sz="1400" b="1"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其他语言中词项归一化的问题</a:t>
            </a:r>
            <a:endParaRPr lang="en-US" dirty="0">
              <a:solidFill>
                <a:schemeClr val="tx1"/>
              </a:solidFill>
              <a:latin typeface="Times New Roman" panose="02020603050405020304" pitchFamily="18" charset="0"/>
              <a:ea typeface="+mj-ea"/>
              <a:cs typeface="Times New Roman" panose="02020603050405020304" pitchFamily="18" charset="0"/>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Times New Roman" panose="02020603050405020304" pitchFamily="18" charset="0"/>
                <a:ea typeface="+mj-ea"/>
                <a:cs typeface="Times New Roman" panose="02020603050405020304" pitchFamily="18" charset="0"/>
              </a:rPr>
              <a:t>比英语中形态更复杂</a:t>
            </a:r>
            <a:endParaRPr lang="en-US" altLang="zh-CN" sz="2200" dirty="0">
              <a:solidFill>
                <a:schemeClr val="tx1"/>
              </a:solidFill>
              <a:latin typeface="Times New Roman" panose="02020603050405020304" pitchFamily="18" charset="0"/>
              <a:ea typeface="+mj-ea"/>
              <a:cs typeface="Times New Roman" panose="02020603050405020304" pitchFamily="18" charset="0"/>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Times New Roman" panose="02020603050405020304" pitchFamily="18" charset="0"/>
                <a:ea typeface="+mj-ea"/>
                <a:cs typeface="Times New Roman" panose="02020603050405020304" pitchFamily="18" charset="0"/>
              </a:rPr>
              <a:t>芬兰语</a:t>
            </a:r>
            <a:r>
              <a:rPr lang="en-US" sz="2200" dirty="0">
                <a:solidFill>
                  <a:schemeClr val="tx1"/>
                </a:solidFill>
                <a:latin typeface="Times New Roman" panose="02020603050405020304" pitchFamily="18" charset="0"/>
                <a:ea typeface="+mj-ea"/>
                <a:cs typeface="Times New Roman" panose="02020603050405020304" pitchFamily="18" charset="0"/>
              </a:rPr>
              <a:t>: </a:t>
            </a:r>
            <a:r>
              <a:rPr lang="zh-CN" altLang="en-US" sz="2200" dirty="0">
                <a:solidFill>
                  <a:schemeClr val="tx1"/>
                </a:solidFill>
                <a:latin typeface="Times New Roman" panose="02020603050405020304" pitchFamily="18" charset="0"/>
                <a:ea typeface="+mj-ea"/>
                <a:cs typeface="Times New Roman" panose="02020603050405020304" pitchFamily="18" charset="0"/>
              </a:rPr>
              <a:t>单个动词可能有</a:t>
            </a:r>
            <a:r>
              <a:rPr lang="en-US" sz="2200" dirty="0">
                <a:solidFill>
                  <a:schemeClr val="tx1"/>
                </a:solidFill>
                <a:latin typeface="Times New Roman" panose="02020603050405020304" pitchFamily="18" charset="0"/>
                <a:ea typeface="+mj-ea"/>
                <a:cs typeface="Times New Roman" panose="02020603050405020304" pitchFamily="18" charset="0"/>
              </a:rPr>
              <a:t>12,000 </a:t>
            </a:r>
            <a:r>
              <a:rPr lang="zh-CN" altLang="en-US" sz="2200" dirty="0">
                <a:solidFill>
                  <a:schemeClr val="tx1"/>
                </a:solidFill>
                <a:latin typeface="Times New Roman" panose="02020603050405020304" pitchFamily="18" charset="0"/>
                <a:ea typeface="+mj-ea"/>
                <a:cs typeface="Times New Roman" panose="02020603050405020304" pitchFamily="18" charset="0"/>
              </a:rPr>
              <a:t>个不同的形式</a:t>
            </a:r>
            <a:r>
              <a:rPr lang="en-US" sz="2200" dirty="0">
                <a:solidFill>
                  <a:schemeClr val="tx1"/>
                </a:solidFill>
                <a:latin typeface="Times New Roman" panose="02020603050405020304" pitchFamily="18" charset="0"/>
                <a:ea typeface="+mj-ea"/>
                <a:cs typeface="Times New Roman" panose="02020603050405020304" pitchFamily="18" charset="0"/>
              </a:rPr>
              <a:t>different forms</a:t>
            </a:r>
          </a:p>
          <a:p>
            <a:pPr lvl="2">
              <a:spcBef>
                <a:spcPts val="700"/>
              </a:spcBef>
              <a:buClr>
                <a:srgbClr val="336699"/>
              </a:buClr>
              <a:buFont typeface="Wingdings" panose="05000000000000000000" pitchFamily="2" charset="2"/>
              <a:buChar char="§"/>
            </a:pPr>
            <a:r>
              <a:rPr lang="zh-CN" altLang="en-US" sz="2200" dirty="0">
                <a:solidFill>
                  <a:schemeClr val="tx1"/>
                </a:solidFill>
                <a:latin typeface="Times New Roman" panose="02020603050405020304" pitchFamily="18" charset="0"/>
                <a:ea typeface="+mj-ea"/>
                <a:cs typeface="Times New Roman" panose="02020603050405020304" pitchFamily="18" charset="0"/>
              </a:rPr>
              <a:t>重音符号、元音变音问题（</a:t>
            </a:r>
            <a:r>
              <a:rPr lang="de-DE" sz="2200" dirty="0">
                <a:solidFill>
                  <a:schemeClr val="tx1"/>
                </a:solidFill>
                <a:latin typeface="Times New Roman" panose="02020603050405020304" pitchFamily="18" charset="0"/>
                <a:ea typeface="+mj-ea"/>
                <a:cs typeface="Times New Roman" panose="02020603050405020304" pitchFamily="18" charset="0"/>
              </a:rPr>
              <a:t>umlauts</a:t>
            </a:r>
            <a:r>
              <a:rPr lang="zh-CN" altLang="en-US" sz="2200" dirty="0">
                <a:solidFill>
                  <a:schemeClr val="tx1"/>
                </a:solidFill>
                <a:latin typeface="Times New Roman" panose="02020603050405020304" pitchFamily="18" charset="0"/>
                <a:ea typeface="+mj-ea"/>
                <a:cs typeface="Times New Roman" panose="02020603050405020304" pitchFamily="18" charset="0"/>
              </a:rPr>
              <a:t>，</a:t>
            </a:r>
            <a:r>
              <a:rPr lang="zh-CN" altLang="en-US" sz="2000" dirty="0">
                <a:solidFill>
                  <a:schemeClr val="tx1"/>
                </a:solidFill>
                <a:latin typeface="Times New Roman" panose="02020603050405020304" pitchFamily="18" charset="0"/>
                <a:ea typeface="+mj-ea"/>
                <a:cs typeface="Times New Roman" panose="02020603050405020304" pitchFamily="18" charset="0"/>
              </a:rPr>
              <a:t>由于一个音被另一个音词化而导致的变化，尤其是元音的变化）</a:t>
            </a:r>
            <a:endParaRPr lang="en-US" sz="2200" dirty="0">
              <a:solidFill>
                <a:schemeClr val="tx1"/>
              </a:solidFill>
              <a:latin typeface="Times New Roman" panose="02020603050405020304" pitchFamily="18" charset="0"/>
              <a:ea typeface="+mj-ea"/>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8</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996">
                                            <p:txEl>
                                              <p:pRg st="6" end="6"/>
                                            </p:txEl>
                                          </p:spTgt>
                                        </p:tgtEl>
                                        <p:attrNameLst>
                                          <p:attrName>style.visibility</p:attrName>
                                        </p:attrNameLst>
                                      </p:cBhvr>
                                      <p:to>
                                        <p:strVal val="visible"/>
                                      </p:to>
                                    </p:set>
                                    <p:anim calcmode="lin" valueType="num">
                                      <p:cBhvr additive="base">
                                        <p:cTn id="7" dur="500" fill="hold"/>
                                        <p:tgtEl>
                                          <p:spTgt spid="84996">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6">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4996">
                                            <p:txEl>
                                              <p:pRg st="7" end="7"/>
                                            </p:txEl>
                                          </p:spTgt>
                                        </p:tgtEl>
                                        <p:attrNameLst>
                                          <p:attrName>style.visibility</p:attrName>
                                        </p:attrNameLst>
                                      </p:cBhvr>
                                      <p:to>
                                        <p:strVal val="visible"/>
                                      </p:to>
                                    </p:set>
                                    <p:anim calcmode="lin" valueType="num">
                                      <p:cBhvr additive="base">
                                        <p:cTn id="11" dur="500" fill="hold"/>
                                        <p:tgtEl>
                                          <p:spTgt spid="84996">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499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80</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80</a:t>
            </a:fld>
            <a:endParaRPr lang="en-US" dirty="0"/>
          </a:p>
        </p:txBody>
      </p:sp>
      <p:pic>
        <p:nvPicPr>
          <p:cNvPr id="9" name="Picture 8" descr="373.png"/>
          <p:cNvPicPr>
            <a:picLocks noChangeAspect="1"/>
          </p:cNvPicPr>
          <p:nvPr/>
        </p:nvPicPr>
        <p:blipFill>
          <a:blip r:embed="rId3" cstate="print"/>
          <a:stretch>
            <a:fillRect/>
          </a:stretch>
        </p:blipFill>
        <p:spPr>
          <a:xfrm>
            <a:off x="71404" y="1571612"/>
            <a:ext cx="5870522" cy="3672000"/>
          </a:xfrm>
          <a:prstGeom prst="rect">
            <a:avLst/>
          </a:prstGeom>
        </p:spPr>
      </p:pic>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81</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81</a:t>
            </a:fld>
            <a:endParaRPr lang="en-US" dirty="0"/>
          </a:p>
        </p:txBody>
      </p:sp>
      <p:pic>
        <p:nvPicPr>
          <p:cNvPr id="8" name="Picture 7" descr="374.png"/>
          <p:cNvPicPr>
            <a:picLocks noChangeAspect="1"/>
          </p:cNvPicPr>
          <p:nvPr/>
        </p:nvPicPr>
        <p:blipFill>
          <a:blip r:embed="rId3" cstate="print"/>
          <a:stretch>
            <a:fillRect/>
          </a:stretch>
        </p:blipFill>
        <p:spPr>
          <a:xfrm>
            <a:off x="142845" y="1571612"/>
            <a:ext cx="5805871" cy="3636000"/>
          </a:xfrm>
          <a:prstGeom prst="rect">
            <a:avLst/>
          </a:prstGeom>
        </p:spPr>
      </p:pic>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82</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82</a:t>
            </a:fld>
            <a:endParaRPr lang="en-US" dirty="0"/>
          </a:p>
        </p:txBody>
      </p:sp>
      <p:pic>
        <p:nvPicPr>
          <p:cNvPr id="9" name="Picture 8" descr="375.png"/>
          <p:cNvPicPr>
            <a:picLocks noChangeAspect="1"/>
          </p:cNvPicPr>
          <p:nvPr/>
        </p:nvPicPr>
        <p:blipFill>
          <a:blip r:embed="rId3" cstate="print"/>
          <a:stretch>
            <a:fillRect/>
          </a:stretch>
        </p:blipFill>
        <p:spPr>
          <a:xfrm>
            <a:off x="214282" y="1571612"/>
            <a:ext cx="5676923" cy="3600000"/>
          </a:xfrm>
          <a:prstGeom prst="rect">
            <a:avLst/>
          </a:prstGeom>
        </p:spPr>
      </p:pic>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83</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83</a:t>
            </a:fld>
            <a:endParaRPr lang="en-US" dirty="0"/>
          </a:p>
        </p:txBody>
      </p:sp>
      <p:pic>
        <p:nvPicPr>
          <p:cNvPr id="8" name="Picture 7" descr="376.png"/>
          <p:cNvPicPr>
            <a:picLocks noChangeAspect="1"/>
          </p:cNvPicPr>
          <p:nvPr/>
        </p:nvPicPr>
        <p:blipFill>
          <a:blip r:embed="rId3" cstate="print"/>
          <a:stretch>
            <a:fillRect/>
          </a:stretch>
        </p:blipFill>
        <p:spPr>
          <a:xfrm>
            <a:off x="142844" y="1571612"/>
            <a:ext cx="5701302" cy="3571900"/>
          </a:xfrm>
          <a:prstGeom prst="rect">
            <a:avLst/>
          </a:prstGeom>
        </p:spPr>
      </p:pic>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84</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84</a:t>
            </a:fld>
            <a:endParaRPr lang="en-US" dirty="0"/>
          </a:p>
        </p:txBody>
      </p:sp>
      <p:pic>
        <p:nvPicPr>
          <p:cNvPr id="9" name="Picture 8" descr="377.png"/>
          <p:cNvPicPr>
            <a:picLocks noChangeAspect="1"/>
          </p:cNvPicPr>
          <p:nvPr/>
        </p:nvPicPr>
        <p:blipFill>
          <a:blip r:embed="rId3" cstate="print"/>
          <a:stretch>
            <a:fillRect/>
          </a:stretch>
        </p:blipFill>
        <p:spPr>
          <a:xfrm>
            <a:off x="142843" y="1571612"/>
            <a:ext cx="5668949" cy="3571900"/>
          </a:xfrm>
          <a:prstGeom prst="rect">
            <a:avLst/>
          </a:prstGeom>
        </p:spPr>
      </p:pic>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85</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85</a:t>
            </a:fld>
            <a:endParaRPr lang="en-US" dirty="0"/>
          </a:p>
        </p:txBody>
      </p:sp>
      <p:pic>
        <p:nvPicPr>
          <p:cNvPr id="8" name="Picture 7" descr="378.png"/>
          <p:cNvPicPr>
            <a:picLocks noChangeAspect="1"/>
          </p:cNvPicPr>
          <p:nvPr/>
        </p:nvPicPr>
        <p:blipFill>
          <a:blip r:embed="rId3" cstate="print"/>
          <a:stretch>
            <a:fillRect/>
          </a:stretch>
        </p:blipFill>
        <p:spPr>
          <a:xfrm>
            <a:off x="71406" y="1571612"/>
            <a:ext cx="5797402" cy="3600000"/>
          </a:xfrm>
          <a:prstGeom prst="rect">
            <a:avLst/>
          </a:prstGeom>
        </p:spPr>
      </p:pic>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86</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86</a:t>
            </a:fld>
            <a:endParaRPr lang="en-US" dirty="0"/>
          </a:p>
        </p:txBody>
      </p:sp>
      <p:pic>
        <p:nvPicPr>
          <p:cNvPr id="9" name="Picture 8" descr="379.png"/>
          <p:cNvPicPr>
            <a:picLocks noChangeAspect="1"/>
          </p:cNvPicPr>
          <p:nvPr/>
        </p:nvPicPr>
        <p:blipFill>
          <a:blip r:embed="rId3" cstate="print"/>
          <a:stretch>
            <a:fillRect/>
          </a:stretch>
        </p:blipFill>
        <p:spPr>
          <a:xfrm>
            <a:off x="214282" y="1571612"/>
            <a:ext cx="5733692" cy="3636000"/>
          </a:xfrm>
          <a:prstGeom prst="rect">
            <a:avLst/>
          </a:prstGeom>
        </p:spPr>
      </p:pic>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87</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87</a:t>
            </a:fld>
            <a:endParaRPr lang="en-US" dirty="0"/>
          </a:p>
        </p:txBody>
      </p:sp>
      <p:pic>
        <p:nvPicPr>
          <p:cNvPr id="8" name="Picture 7" descr="380.png"/>
          <p:cNvPicPr>
            <a:picLocks noChangeAspect="1"/>
          </p:cNvPicPr>
          <p:nvPr/>
        </p:nvPicPr>
        <p:blipFill>
          <a:blip r:embed="rId3" cstate="print"/>
          <a:stretch>
            <a:fillRect/>
          </a:stretch>
        </p:blipFill>
        <p:spPr>
          <a:xfrm>
            <a:off x="214282" y="1571612"/>
            <a:ext cx="5745347" cy="3636000"/>
          </a:xfrm>
          <a:prstGeom prst="rect">
            <a:avLst/>
          </a:prstGeom>
        </p:spPr>
      </p:pic>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88</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88</a:t>
            </a:fld>
            <a:endParaRPr lang="en-US" dirty="0"/>
          </a:p>
        </p:txBody>
      </p:sp>
      <p:pic>
        <p:nvPicPr>
          <p:cNvPr id="9" name="Picture 8" descr="381.png"/>
          <p:cNvPicPr>
            <a:picLocks noChangeAspect="1"/>
          </p:cNvPicPr>
          <p:nvPr/>
        </p:nvPicPr>
        <p:blipFill>
          <a:blip r:embed="rId3" cstate="print"/>
          <a:stretch>
            <a:fillRect/>
          </a:stretch>
        </p:blipFill>
        <p:spPr>
          <a:xfrm>
            <a:off x="142844" y="1571612"/>
            <a:ext cx="5748385" cy="3564000"/>
          </a:xfrm>
          <a:prstGeom prst="rect">
            <a:avLst/>
          </a:prstGeom>
        </p:spPr>
      </p:pic>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89</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89</a:t>
            </a:fld>
            <a:endParaRPr lang="en-US" dirty="0"/>
          </a:p>
        </p:txBody>
      </p:sp>
      <p:pic>
        <p:nvPicPr>
          <p:cNvPr id="8" name="Picture 7" descr="382.png"/>
          <p:cNvPicPr>
            <a:picLocks noChangeAspect="1"/>
          </p:cNvPicPr>
          <p:nvPr/>
        </p:nvPicPr>
        <p:blipFill>
          <a:blip r:embed="rId3" cstate="print"/>
          <a:stretch>
            <a:fillRect/>
          </a:stretch>
        </p:blipFill>
        <p:spPr>
          <a:xfrm>
            <a:off x="71406" y="1571612"/>
            <a:ext cx="5951693" cy="370800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9</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跳表指针</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264320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sz="2200"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9</a:t>
            </a:fld>
            <a:endParaRPr lang="en-US" dirty="0"/>
          </a:p>
        </p:txBody>
      </p:sp>
      <p:pic>
        <p:nvPicPr>
          <p:cNvPr id="8" name="Picture 7" descr="307.png"/>
          <p:cNvPicPr>
            <a:picLocks noChangeAspect="1"/>
          </p:cNvPicPr>
          <p:nvPr/>
        </p:nvPicPr>
        <p:blipFill>
          <a:blip r:embed="rId3" cstate="print"/>
          <a:stretch>
            <a:fillRect/>
          </a:stretch>
        </p:blipFill>
        <p:spPr>
          <a:xfrm>
            <a:off x="1142976" y="2143116"/>
            <a:ext cx="6143668" cy="3355298"/>
          </a:xfrm>
          <a:prstGeom prst="rect">
            <a:avLst/>
          </a:prstGeom>
        </p:spPr>
      </p:pic>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90</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90</a:t>
            </a:fld>
            <a:endParaRPr lang="en-US" dirty="0"/>
          </a:p>
        </p:txBody>
      </p:sp>
      <p:pic>
        <p:nvPicPr>
          <p:cNvPr id="9" name="Picture 8" descr="383.png"/>
          <p:cNvPicPr>
            <a:picLocks noChangeAspect="1"/>
          </p:cNvPicPr>
          <p:nvPr/>
        </p:nvPicPr>
        <p:blipFill>
          <a:blip r:embed="rId3" cstate="print"/>
          <a:stretch>
            <a:fillRect/>
          </a:stretch>
        </p:blipFill>
        <p:spPr>
          <a:xfrm>
            <a:off x="110370" y="1571612"/>
            <a:ext cx="5809091" cy="3600000"/>
          </a:xfrm>
          <a:prstGeom prst="rect">
            <a:avLst/>
          </a:prstGeom>
        </p:spPr>
      </p:pic>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91</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91</a:t>
            </a:fld>
            <a:endParaRPr lang="en-US" dirty="0"/>
          </a:p>
        </p:txBody>
      </p:sp>
      <p:pic>
        <p:nvPicPr>
          <p:cNvPr id="8" name="Picture 7" descr="384.png"/>
          <p:cNvPicPr>
            <a:picLocks noChangeAspect="1"/>
          </p:cNvPicPr>
          <p:nvPr/>
        </p:nvPicPr>
        <p:blipFill>
          <a:blip r:embed="rId3" cstate="print"/>
          <a:stretch>
            <a:fillRect/>
          </a:stretch>
        </p:blipFill>
        <p:spPr>
          <a:xfrm>
            <a:off x="142844" y="1571611"/>
            <a:ext cx="5801045" cy="3643339"/>
          </a:xfrm>
          <a:prstGeom prst="rect">
            <a:avLst/>
          </a:prstGeom>
        </p:spPr>
      </p:pic>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92</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92</a:t>
            </a:fld>
            <a:endParaRPr lang="en-US" dirty="0"/>
          </a:p>
        </p:txBody>
      </p:sp>
      <p:pic>
        <p:nvPicPr>
          <p:cNvPr id="9" name="Picture 8" descr="385.png"/>
          <p:cNvPicPr>
            <a:picLocks noChangeAspect="1"/>
          </p:cNvPicPr>
          <p:nvPr/>
        </p:nvPicPr>
        <p:blipFill>
          <a:blip r:embed="rId3" cstate="print"/>
          <a:stretch>
            <a:fillRect/>
          </a:stretch>
        </p:blipFill>
        <p:spPr>
          <a:xfrm>
            <a:off x="214282" y="1571612"/>
            <a:ext cx="5652228" cy="3600000"/>
          </a:xfrm>
          <a:prstGeom prst="rect">
            <a:avLst/>
          </a:prstGeom>
        </p:spPr>
      </p:pic>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93</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93</a:t>
            </a:fld>
            <a:endParaRPr lang="en-US" dirty="0"/>
          </a:p>
        </p:txBody>
      </p:sp>
      <p:pic>
        <p:nvPicPr>
          <p:cNvPr id="8" name="Picture 7" descr="386.png"/>
          <p:cNvPicPr>
            <a:picLocks noChangeAspect="1"/>
          </p:cNvPicPr>
          <p:nvPr/>
        </p:nvPicPr>
        <p:blipFill>
          <a:blip r:embed="rId3" cstate="print"/>
          <a:stretch>
            <a:fillRect/>
          </a:stretch>
        </p:blipFill>
        <p:spPr>
          <a:xfrm>
            <a:off x="142845" y="1571612"/>
            <a:ext cx="5735497" cy="3636000"/>
          </a:xfrm>
          <a:prstGeom prst="rect">
            <a:avLst/>
          </a:prstGeom>
        </p:spPr>
      </p:pic>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94</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643050"/>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94</a:t>
            </a:fld>
            <a:endParaRPr lang="en-US" dirty="0"/>
          </a:p>
        </p:txBody>
      </p:sp>
      <p:pic>
        <p:nvPicPr>
          <p:cNvPr id="9" name="Picture 8" descr="387.png"/>
          <p:cNvPicPr>
            <a:picLocks noChangeAspect="1"/>
          </p:cNvPicPr>
          <p:nvPr/>
        </p:nvPicPr>
        <p:blipFill>
          <a:blip r:embed="rId3" cstate="print"/>
          <a:stretch>
            <a:fillRect/>
          </a:stretch>
        </p:blipFill>
        <p:spPr>
          <a:xfrm>
            <a:off x="71406" y="1571612"/>
            <a:ext cx="5805871" cy="3636000"/>
          </a:xfrm>
          <a:prstGeom prst="rect">
            <a:avLst/>
          </a:prstGeom>
        </p:spPr>
      </p:pic>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95</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714488"/>
            <a:ext cx="8572560" cy="471490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95</a:t>
            </a:fld>
            <a:endParaRPr lang="en-US" dirty="0"/>
          </a:p>
        </p:txBody>
      </p:sp>
      <p:pic>
        <p:nvPicPr>
          <p:cNvPr id="8" name="Picture 7" descr="388.png"/>
          <p:cNvPicPr>
            <a:picLocks noChangeAspect="1"/>
          </p:cNvPicPr>
          <p:nvPr/>
        </p:nvPicPr>
        <p:blipFill>
          <a:blip r:embed="rId3" cstate="print"/>
          <a:stretch>
            <a:fillRect/>
          </a:stretch>
        </p:blipFill>
        <p:spPr>
          <a:xfrm>
            <a:off x="142845" y="1543995"/>
            <a:ext cx="5817825" cy="3672000"/>
          </a:xfrm>
          <a:prstGeom prst="rect">
            <a:avLst/>
          </a:prstGeom>
        </p:spPr>
      </p:pic>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96</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ln>
        </p:spPr>
        <p:txBody>
          <a:bodyPr/>
          <a:lstStyle/>
          <a:p>
            <a:r>
              <a:rPr lang="de-DE" dirty="0">
                <a:solidFill>
                  <a:schemeClr val="tx1"/>
                </a:solidFill>
                <a:latin typeface="+mj-lt"/>
                <a:ea typeface="黑体" panose="02010609060101010101" pitchFamily="49" charset="-122"/>
              </a:rPr>
              <a:t>														  </a:t>
            </a:r>
          </a:p>
          <a:p>
            <a:endParaRPr lang="en-US" dirty="0">
              <a:solidFill>
                <a:schemeClr val="tx1"/>
              </a:solidFill>
              <a:latin typeface="+mj-lt"/>
              <a:ea typeface="黑体" panose="02010609060101010101" pitchFamily="49" charset="-122"/>
            </a:endParaRPr>
          </a:p>
          <a:p>
            <a:endParaRPr lang="en-US" dirty="0">
              <a:solidFill>
                <a:schemeClr val="tx1"/>
              </a:solidFill>
              <a:latin typeface="+mj-lt"/>
              <a:ea typeface="黑体" panose="02010609060101010101" pitchFamily="49" charset="-122"/>
            </a:endParaRPr>
          </a:p>
          <a:p>
            <a:endParaRPr lang="en-US" dirty="0">
              <a:solidFill>
                <a:schemeClr val="tx1"/>
              </a:solidFill>
              <a:latin typeface="+mj-lt"/>
              <a:ea typeface="黑体" panose="02010609060101010101" pitchFamily="49" charset="-122"/>
            </a:endParaRPr>
          </a:p>
          <a:p>
            <a:endParaRPr lang="en-US" dirty="0">
              <a:solidFill>
                <a:schemeClr val="tx1"/>
              </a:solidFill>
              <a:latin typeface="+mj-lt"/>
              <a:ea typeface="黑体" panose="02010609060101010101" pitchFamily="49" charset="-122"/>
            </a:endParaRPr>
          </a:p>
          <a:p>
            <a:endParaRPr lang="en-US" dirty="0">
              <a:solidFill>
                <a:schemeClr val="tx1"/>
              </a:solidFill>
              <a:latin typeface="+mj-lt"/>
              <a:ea typeface="黑体" panose="02010609060101010101" pitchFamily="49" charset="-122"/>
            </a:endParaRPr>
          </a:p>
          <a:p>
            <a:r>
              <a:rPr lang="zh-CN" altLang="en-US" dirty="0">
                <a:solidFill>
                  <a:schemeClr val="tx1"/>
                </a:solidFill>
                <a:latin typeface="+mj-lt"/>
                <a:ea typeface="黑体" panose="02010609060101010101" pitchFamily="49" charset="-122"/>
              </a:rPr>
              <a:t>如何从上述矩阵中找到编辑操作的路径？</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96</a:t>
            </a:fld>
            <a:endParaRPr lang="en-US" dirty="0"/>
          </a:p>
        </p:txBody>
      </p:sp>
      <p:pic>
        <p:nvPicPr>
          <p:cNvPr id="9" name="Picture 8" descr="389.png"/>
          <p:cNvPicPr>
            <a:picLocks noChangeAspect="1"/>
          </p:cNvPicPr>
          <p:nvPr/>
        </p:nvPicPr>
        <p:blipFill>
          <a:blip r:embed="rId3" cstate="print"/>
          <a:stretch>
            <a:fillRect/>
          </a:stretch>
        </p:blipFill>
        <p:spPr>
          <a:xfrm>
            <a:off x="428596" y="1643050"/>
            <a:ext cx="6143668" cy="3830466"/>
          </a:xfrm>
          <a:prstGeom prst="rect">
            <a:avLst/>
          </a:prstGeom>
        </p:spPr>
      </p:pic>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97</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ln>
        </p:spPr>
        <p:txBody>
          <a:bodyPr/>
          <a:lstStyle/>
          <a:p>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97</a:t>
            </a:fld>
            <a:endParaRPr lang="en-US" dirty="0"/>
          </a:p>
        </p:txBody>
      </p:sp>
      <p:pic>
        <p:nvPicPr>
          <p:cNvPr id="10" name="Picture 9" descr="390.png"/>
          <p:cNvPicPr>
            <a:picLocks noChangeAspect="1"/>
          </p:cNvPicPr>
          <p:nvPr/>
        </p:nvPicPr>
        <p:blipFill>
          <a:blip r:embed="rId3" cstate="print"/>
          <a:stretch>
            <a:fillRect/>
          </a:stretch>
        </p:blipFill>
        <p:spPr>
          <a:xfrm>
            <a:off x="214281" y="1571612"/>
            <a:ext cx="5399312" cy="3384000"/>
          </a:xfrm>
          <a:prstGeom prst="rect">
            <a:avLst/>
          </a:prstGeom>
        </p:spPr>
      </p:pic>
      <p:pic>
        <p:nvPicPr>
          <p:cNvPr id="5122" name="Picture 2"/>
          <p:cNvPicPr>
            <a:picLocks noChangeAspect="1" noChangeArrowheads="1"/>
          </p:cNvPicPr>
          <p:nvPr/>
        </p:nvPicPr>
        <p:blipFill>
          <a:blip r:embed="rId4" cstate="print"/>
          <a:srcRect/>
          <a:stretch>
            <a:fillRect/>
          </a:stretch>
        </p:blipFill>
        <p:spPr bwMode="auto">
          <a:xfrm>
            <a:off x="571472" y="5072073"/>
            <a:ext cx="4929222" cy="1037731"/>
          </a:xfrm>
          <a:prstGeom prst="rect">
            <a:avLst/>
          </a:prstGeom>
          <a:noFill/>
          <a:ln w="9525">
            <a:noFill/>
            <a:miter lim="800000"/>
            <a:headEnd/>
            <a:tailEnd/>
          </a:ln>
          <a:effectLst/>
        </p:spPr>
      </p:pic>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98</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ln>
        </p:spPr>
        <p:txBody>
          <a:bodyPr/>
          <a:lstStyle/>
          <a:p>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98</a:t>
            </a:fld>
            <a:endParaRPr lang="en-US" dirty="0"/>
          </a:p>
        </p:txBody>
      </p:sp>
      <p:pic>
        <p:nvPicPr>
          <p:cNvPr id="9" name="Picture 8" descr="391.png"/>
          <p:cNvPicPr>
            <a:picLocks noChangeAspect="1"/>
          </p:cNvPicPr>
          <p:nvPr/>
        </p:nvPicPr>
        <p:blipFill>
          <a:blip r:embed="rId3" cstate="print"/>
          <a:stretch>
            <a:fillRect/>
          </a:stretch>
        </p:blipFill>
        <p:spPr>
          <a:xfrm>
            <a:off x="142844" y="1571612"/>
            <a:ext cx="5804129" cy="3528000"/>
          </a:xfrm>
          <a:prstGeom prst="rect">
            <a:avLst/>
          </a:prstGeom>
        </p:spPr>
      </p:pic>
      <p:pic>
        <p:nvPicPr>
          <p:cNvPr id="4098" name="Picture 2"/>
          <p:cNvPicPr>
            <a:picLocks noChangeAspect="1" noChangeArrowheads="1"/>
          </p:cNvPicPr>
          <p:nvPr/>
        </p:nvPicPr>
        <p:blipFill>
          <a:blip r:embed="rId4" cstate="print"/>
          <a:srcRect/>
          <a:stretch>
            <a:fillRect/>
          </a:stretch>
        </p:blipFill>
        <p:spPr bwMode="auto">
          <a:xfrm>
            <a:off x="642910" y="5143512"/>
            <a:ext cx="4103990" cy="1214446"/>
          </a:xfrm>
          <a:prstGeom prst="rect">
            <a:avLst/>
          </a:prstGeom>
          <a:noFill/>
          <a:ln w="9525">
            <a:noFill/>
            <a:miter lim="800000"/>
            <a:headEnd/>
            <a:tailEnd/>
          </a:ln>
          <a:effectLst/>
        </p:spPr>
      </p:pic>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99</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ln>
        </p:spPr>
        <p:txBody>
          <a:bodyPr anchor="b"/>
          <a:lstStyle/>
          <a:p>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3357562"/>
            <a:ext cx="8572560" cy="2928958"/>
          </a:xfrm>
          <a:prstGeom prst="rect">
            <a:avLst/>
          </a:prstGeom>
          <a:noFill/>
          <a:ln w="9525">
            <a:noFill/>
            <a:round/>
          </a:ln>
        </p:spPr>
        <p:txBody>
          <a:bodyPr/>
          <a:lstStyle/>
          <a:p>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t>99</a:t>
            </a:fld>
            <a:endParaRPr lang="en-US" dirty="0"/>
          </a:p>
        </p:txBody>
      </p:sp>
      <p:pic>
        <p:nvPicPr>
          <p:cNvPr id="10" name="Picture 9" descr="392.png"/>
          <p:cNvPicPr>
            <a:picLocks noChangeAspect="1"/>
          </p:cNvPicPr>
          <p:nvPr/>
        </p:nvPicPr>
        <p:blipFill>
          <a:blip r:embed="rId3" cstate="print"/>
          <a:stretch>
            <a:fillRect/>
          </a:stretch>
        </p:blipFill>
        <p:spPr>
          <a:xfrm>
            <a:off x="142844" y="1536032"/>
            <a:ext cx="5734466" cy="3492000"/>
          </a:xfrm>
          <a:prstGeom prst="rect">
            <a:avLst/>
          </a:prstGeom>
        </p:spPr>
      </p:pic>
      <p:pic>
        <p:nvPicPr>
          <p:cNvPr id="3075" name="Picture 3"/>
          <p:cNvPicPr>
            <a:picLocks noChangeAspect="1" noChangeArrowheads="1"/>
          </p:cNvPicPr>
          <p:nvPr/>
        </p:nvPicPr>
        <p:blipFill>
          <a:blip r:embed="rId4" cstate="print"/>
          <a:srcRect/>
          <a:stretch>
            <a:fillRect/>
          </a:stretch>
        </p:blipFill>
        <p:spPr bwMode="auto">
          <a:xfrm>
            <a:off x="428596" y="5000636"/>
            <a:ext cx="4187120" cy="1500198"/>
          </a:xfrm>
          <a:prstGeom prst="rect">
            <a:avLst/>
          </a:prstGeom>
          <a:noFill/>
          <a:ln w="9525">
            <a:noFill/>
            <a:miter lim="800000"/>
            <a:headEnd/>
            <a:tailEnd/>
          </a:ln>
          <a:effectLst/>
        </p:spPr>
      </p:pic>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157ff530-11c3-429b-afb6-b0461a3c193b}"/>
</p:tagLst>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manning</Template>
  <TotalTime>410</TotalTime>
  <Words>4706</Words>
  <Application>Microsoft Office PowerPoint</Application>
  <PresentationFormat>全屏显示(4:3)</PresentationFormat>
  <Paragraphs>891</Paragraphs>
  <Slides>123</Slides>
  <Notes>109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123</vt:i4>
      </vt:variant>
    </vt:vector>
  </HeadingPairs>
  <TitlesOfParts>
    <vt:vector size="132" baseType="lpstr">
      <vt:lpstr>黑体</vt:lpstr>
      <vt:lpstr>楷体</vt:lpstr>
      <vt:lpstr>宋体</vt:lpstr>
      <vt:lpstr>Arial</vt:lpstr>
      <vt:lpstr>Calibri</vt:lpstr>
      <vt:lpstr>Lucida Sans</vt:lpstr>
      <vt:lpstr>Times New Roman</vt:lpstr>
      <vt:lpstr>Wingdings</vt:lpstr>
      <vt:lpstr>manning</vt:lpstr>
      <vt:lpstr>PowerPoint 演示文稿</vt:lpstr>
      <vt:lpstr>提纲</vt:lpstr>
      <vt:lpstr>提纲</vt:lpstr>
      <vt:lpstr>上一讲内容</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词项定位(即查词典)</vt:lpstr>
      <vt:lpstr>PowerPoint 演示文稿</vt:lpstr>
      <vt:lpstr>哈希表</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Vladimir Iosifovich Levenshtein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前一段小结</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Administrator</cp:lastModifiedBy>
  <cp:revision>1622</cp:revision>
  <cp:lastPrinted>2009-09-22T15:48:00Z</cp:lastPrinted>
  <dcterms:created xsi:type="dcterms:W3CDTF">2009-09-21T23:46:00Z</dcterms:created>
  <dcterms:modified xsi:type="dcterms:W3CDTF">2022-09-26T03:27:02Z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9ECBF6525BCC455084ADC49D3EDFDF10</vt:lpwstr>
  </property>
</Properties>
</file>