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1094" r:id="rId3"/>
    <p:sldId id="1195" r:id="rId4"/>
    <p:sldId id="1247" r:id="rId5"/>
    <p:sldId id="1196" r:id="rId6"/>
    <p:sldId id="1246" r:id="rId7"/>
    <p:sldId id="1197" r:id="rId8"/>
    <p:sldId id="1198" r:id="rId9"/>
    <p:sldId id="1248" r:id="rId10"/>
    <p:sldId id="1200" r:id="rId11"/>
    <p:sldId id="1249" r:id="rId12"/>
    <p:sldId id="1199" r:id="rId13"/>
    <p:sldId id="1202" r:id="rId14"/>
    <p:sldId id="1203" r:id="rId15"/>
    <p:sldId id="1204" r:id="rId16"/>
    <p:sldId id="1205" r:id="rId17"/>
    <p:sldId id="1245" r:id="rId18"/>
    <p:sldId id="1207" r:id="rId19"/>
    <p:sldId id="1208" r:id="rId20"/>
    <p:sldId id="1209" r:id="rId21"/>
    <p:sldId id="1256" r:id="rId22"/>
    <p:sldId id="1210" r:id="rId23"/>
    <p:sldId id="1136" r:id="rId24"/>
    <p:sldId id="1138" r:id="rId25"/>
    <p:sldId id="1211" r:id="rId26"/>
    <p:sldId id="1212" r:id="rId27"/>
    <p:sldId id="1252" r:id="rId28"/>
    <p:sldId id="1213" r:id="rId29"/>
    <p:sldId id="1214" r:id="rId30"/>
    <p:sldId id="1215" r:id="rId31"/>
    <p:sldId id="1216" r:id="rId32"/>
    <p:sldId id="1217" r:id="rId33"/>
    <p:sldId id="1218" r:id="rId34"/>
    <p:sldId id="1219" r:id="rId35"/>
    <p:sldId id="1220" r:id="rId36"/>
    <p:sldId id="1221" r:id="rId37"/>
    <p:sldId id="1222" r:id="rId38"/>
    <p:sldId id="1223" r:id="rId39"/>
    <p:sldId id="1224" r:id="rId40"/>
    <p:sldId id="1225" r:id="rId41"/>
    <p:sldId id="1255" r:id="rId42"/>
    <p:sldId id="1226" r:id="rId43"/>
    <p:sldId id="1227" r:id="rId44"/>
    <p:sldId id="1228" r:id="rId45"/>
    <p:sldId id="1257" r:id="rId46"/>
    <p:sldId id="1229" r:id="rId47"/>
    <p:sldId id="1230" r:id="rId48"/>
    <p:sldId id="1231" r:id="rId49"/>
    <p:sldId id="1232" r:id="rId50"/>
    <p:sldId id="1250" r:id="rId51"/>
    <p:sldId id="1244" r:id="rId52"/>
    <p:sldId id="1254" r:id="rId53"/>
  </p:sldIdLst>
  <p:sldSz cx="9144000" cy="6858000" type="screen4x3"/>
  <p:notesSz cx="7315200" cy="9601200"/>
  <p:defaultTextStyle>
    <a:defPPr>
      <a:defRPr lang="en-GB"/>
    </a:defPPr>
    <a:lvl1pPr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1pPr>
    <a:lvl2pPr marL="742950" indent="-28575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2pPr>
    <a:lvl3pPr marL="1143000" indent="-22860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3pPr>
    <a:lvl4pPr marL="1600200" indent="-22860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4pPr>
    <a:lvl5pPr marL="2057400" indent="-228600" algn="l" defTabSz="44958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Lucida Sans" panose="020B0602030504020204" charset="0"/>
        <a:ea typeface="MS PGothic" panose="020B060007020508020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3E9"/>
    <a:srgbClr val="336699"/>
    <a:srgbClr val="2A7041"/>
    <a:srgbClr val="E6F2ED"/>
    <a:srgbClr val="DBEDE6"/>
    <a:srgbClr val="D7F1E6"/>
    <a:srgbClr val="D4F0E5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9" autoAdjust="0"/>
    <p:restoredTop sz="86130" autoAdjust="0"/>
  </p:normalViewPr>
  <p:slideViewPr>
    <p:cSldViewPr>
      <p:cViewPr varScale="1">
        <p:scale>
          <a:sx n="59" d="100"/>
          <a:sy n="59" d="100"/>
        </p:scale>
        <p:origin x="1460" y="48"/>
      </p:cViewPr>
      <p:guideLst>
        <p:guide orient="horz" pos="2160"/>
        <p:guide pos="2858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"/>
    </p:cViewPr>
  </p:sorterViewPr>
  <p:notesViewPr>
    <p:cSldViewPr>
      <p:cViewPr varScale="1">
        <p:scale>
          <a:sx n="35" d="100"/>
          <a:sy n="35" d="100"/>
        </p:scale>
        <p:origin x="-15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FAC8717C-415A-44F2-932B-9470F257B40D}" type="datetimeFigureOut">
              <a:rPr lang="de-DE">
                <a:ea typeface="黑体" panose="02010609060101010101" pitchFamily="49" charset="-122"/>
              </a:rPr>
              <a:t>04.10.2022</a:t>
            </a:fld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+mn-cs"/>
              </a:defRPr>
            </a:lvl1pPr>
          </a:lstStyle>
          <a:p>
            <a:pPr>
              <a:defRPr/>
            </a:pPr>
            <a:fld id="{436286E6-33A4-43B5-AF89-26A9B7F2651B}" type="slidenum">
              <a:rPr lang="de-DE">
                <a:ea typeface="黑体" panose="02010609060101010101" pitchFamily="49" charset="-122"/>
              </a:rPr>
              <a:t>‹#›</a:t>
            </a:fld>
            <a:endParaRPr lang="de-DE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1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28877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4250" cy="35941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74725" y="4560888"/>
            <a:ext cx="5359400" cy="4313237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5400" tIns="47520" rIns="95400" bIns="47520" numCol="1" anchor="t" anchorCtr="0" compatLnSpc="1"/>
          <a:lstStyle/>
          <a:p>
            <a:pPr lvl="0"/>
            <a:endParaRPr lang="de-DE" noProof="0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de-DE" dirty="0"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144963" y="9120188"/>
            <a:ext cx="3163887" cy="473075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95400" tIns="47520" rIns="95400" bIns="47520" numCol="1" anchor="b" anchorCtr="0" compatLnSpc="1"/>
          <a:lstStyle>
            <a:lvl1pPr algn="r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Arial Unicode MS" panose="020B0604020202020204" charset="-122"/>
              </a:defRPr>
            </a:lvl1pPr>
          </a:lstStyle>
          <a:p>
            <a:pPr>
              <a:defRPr/>
            </a:pPr>
            <a:fld id="{655445CD-BE69-4A95-B1A9-CC7D8B1B044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黑体" panose="02010609060101010101" pitchFamily="49" charset="-122"/>
              </a:rPr>
              <a:t>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de-DE" dirty="0"/>
              <a:t>µ</a:t>
            </a:r>
            <a:r>
              <a:rPr lang="en-US" altLang="zh-CN" dirty="0"/>
              <a:t>s </a:t>
            </a:r>
            <a:r>
              <a:rPr lang="zh-CN" altLang="en-US" dirty="0"/>
              <a:t>是微秒， </a:t>
            </a:r>
            <a:r>
              <a:rPr lang="en-US" altLang="zh-CN" dirty="0" err="1"/>
              <a:t>ms</a:t>
            </a:r>
            <a:r>
              <a:rPr lang="zh-CN" altLang="en-US" dirty="0"/>
              <a:t>是毫秒， </a:t>
            </a:r>
            <a:r>
              <a:rPr lang="en-US" altLang="zh-CN" dirty="0"/>
              <a:t>1</a:t>
            </a:r>
            <a:r>
              <a:rPr lang="zh-CN" altLang="en-US" dirty="0"/>
              <a:t>毫秒</a:t>
            </a:r>
            <a:r>
              <a:rPr lang="en-US" altLang="zh-CN" dirty="0"/>
              <a:t>=1000</a:t>
            </a:r>
            <a:r>
              <a:rPr lang="zh-CN" altLang="en-US" dirty="0"/>
              <a:t>微秒（</a:t>
            </a:r>
            <a:r>
              <a:rPr lang="de-DE" altLang="zh-CN" dirty="0"/>
              <a:t>µ</a:t>
            </a:r>
            <a:r>
              <a:rPr lang="en-US" altLang="zh-CN" dirty="0"/>
              <a:t>s</a:t>
            </a:r>
            <a:r>
              <a:rPr lang="zh-CN" altLang="en-US" dirty="0"/>
              <a:t>），</a:t>
            </a:r>
            <a:r>
              <a:rPr lang="en-US" altLang="zh-CN" dirty="0"/>
              <a:t>1</a:t>
            </a:r>
            <a:r>
              <a:rPr lang="zh-CN" altLang="en-US" dirty="0"/>
              <a:t>秒（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r>
              <a:rPr lang="en-US" altLang="zh-CN" dirty="0"/>
              <a:t>=1000</a:t>
            </a:r>
            <a:r>
              <a:rPr lang="zh-CN" altLang="en-US" dirty="0"/>
              <a:t>毫秒（</a:t>
            </a:r>
            <a:r>
              <a:rPr lang="en-US" altLang="zh-CN" dirty="0" err="1"/>
              <a:t>ms</a:t>
            </a:r>
            <a:r>
              <a:rPr lang="zh-CN" altLang="en-US" dirty="0"/>
              <a:t>），</a:t>
            </a:r>
            <a:r>
              <a:rPr lang="en-US" altLang="zh-CN" dirty="0"/>
              <a:t>1</a:t>
            </a:r>
            <a:r>
              <a:rPr lang="zh-CN" altLang="en-US" dirty="0"/>
              <a:t>秒</a:t>
            </a:r>
            <a:r>
              <a:rPr lang="en-US" altLang="zh-CN" dirty="0"/>
              <a:t>=10</a:t>
            </a:r>
            <a:r>
              <a:rPr lang="en-US" altLang="zh-CN" baseline="30000" dirty="0"/>
              <a:t>6</a:t>
            </a:r>
            <a:r>
              <a:rPr lang="zh-CN" altLang="en-US" dirty="0"/>
              <a:t>微秒</a:t>
            </a:r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pPr algn="l"/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一个词项的平均出现次数是多少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  400=(80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万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X200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/40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万，一个词项平均对应几个词条？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400,</a:t>
            </a:r>
          </a:p>
          <a:p>
            <a:pPr algn="l"/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带位置信息索引的倒排记录数目是多少？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1.6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亿（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80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万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X200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- 1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亿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= 0.6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亿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  <a:sym typeface="+mn-ea"/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）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(4B + 4B ) X 1.6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亿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=1.28GB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。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algn="l"/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en-US" altLang="de-DE" dirty="0"/>
              <a:t>1GB=1024MB</a:t>
            </a:r>
            <a:r>
              <a:rPr lang="zh-CN" altLang="en-US" dirty="0"/>
              <a:t>，</a:t>
            </a:r>
            <a:r>
              <a:rPr lang="en-US" altLang="zh-CN" dirty="0"/>
              <a:t> 1MB=1050000B</a:t>
            </a:r>
            <a:r>
              <a:rPr lang="zh-CN" altLang="en-US" dirty="0"/>
              <a:t>，</a:t>
            </a:r>
            <a:r>
              <a:rPr lang="en-US" altLang="zh-CN" dirty="0"/>
              <a:t>1KB=1024 Bytes</a:t>
            </a:r>
            <a:r>
              <a:rPr lang="zh-CN" altLang="en-US" dirty="0"/>
              <a:t>，</a:t>
            </a:r>
            <a:r>
              <a:rPr lang="en-US" altLang="zh-CN" dirty="0"/>
              <a:t> --</a:t>
            </a:r>
            <a:r>
              <a:rPr lang="zh-CN" altLang="en-US" dirty="0"/>
              <a:t>》</a:t>
            </a:r>
            <a:r>
              <a:rPr lang="en-US" altLang="zh-CN" dirty="0"/>
              <a:t> 1GB=1073741824B=10</a:t>
            </a:r>
            <a:r>
              <a:rPr lang="zh-CN" altLang="en-US" dirty="0"/>
              <a:t>亿</a:t>
            </a:r>
            <a:r>
              <a:rPr lang="en-US" altLang="zh-CN" dirty="0"/>
              <a:t>Bytes</a:t>
            </a:r>
            <a:r>
              <a:rPr lang="zh-CN" altLang="en-US" dirty="0"/>
              <a:t>，</a:t>
            </a:r>
            <a:r>
              <a:rPr lang="en-US" altLang="zh-CN" dirty="0"/>
              <a:t>1G=1024</a:t>
            </a:r>
            <a:r>
              <a:rPr lang="zh-CN" altLang="en-US" dirty="0"/>
              <a:t>*</a:t>
            </a:r>
            <a:r>
              <a:rPr lang="en-US" altLang="zh-CN" dirty="0"/>
              <a:t>1024</a:t>
            </a:r>
            <a:r>
              <a:rPr lang="zh-CN" altLang="en-US" dirty="0"/>
              <a:t>*</a:t>
            </a:r>
            <a:r>
              <a:rPr lang="en-US" altLang="zh-CN" dirty="0"/>
              <a:t>1024 Bytes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29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en-US" altLang="zh-CN" sz="8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SPIMI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的时间复杂度为</a:t>
            </a:r>
            <a:r>
              <a:rPr lang="en-US" altLang="zh-CN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ɵ</a:t>
            </a:r>
            <a:r>
              <a:rPr lang="en-US" altLang="zh-CN" sz="8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(T </a:t>
            </a:r>
            <a:r>
              <a:rPr lang="zh-CN" altLang="en-US" sz="8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）， </a:t>
            </a:r>
            <a:endParaRPr lang="de-DE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r>
              <a:rPr lang="de-DE" dirty="0"/>
              <a:t>8</a:t>
            </a:r>
            <a:r>
              <a:rPr lang="en-US" altLang="zh-CN" dirty="0"/>
              <a:t>GB=8X 10</a:t>
            </a:r>
            <a:r>
              <a:rPr lang="en-US" altLang="zh-CN" baseline="30000" dirty="0"/>
              <a:t>6 </a:t>
            </a:r>
            <a:r>
              <a:rPr lang="en-US" altLang="zh-CN" dirty="0"/>
              <a:t>B,  per document space = 10</a:t>
            </a:r>
            <a:r>
              <a:rPr lang="en-US" altLang="zh-CN" baseline="30000" dirty="0"/>
              <a:t>3</a:t>
            </a:r>
            <a:r>
              <a:rPr lang="en-US" altLang="zh-CN" dirty="0"/>
              <a:t> X 4.5 B</a:t>
            </a:r>
            <a:r>
              <a:rPr lang="zh-CN" altLang="en-US" dirty="0"/>
              <a:t>， </a:t>
            </a:r>
            <a:r>
              <a:rPr lang="en-US" altLang="zh-CN" dirty="0"/>
              <a:t># of document in Memory 8X 10</a:t>
            </a:r>
            <a:r>
              <a:rPr lang="en-US" altLang="zh-CN" baseline="30000" dirty="0"/>
              <a:t>6 </a:t>
            </a:r>
            <a:r>
              <a:rPr lang="en-US" altLang="zh-CN" dirty="0"/>
              <a:t>/10</a:t>
            </a:r>
            <a:r>
              <a:rPr lang="en-US" altLang="zh-CN" baseline="30000" dirty="0"/>
              <a:t>3</a:t>
            </a:r>
            <a:r>
              <a:rPr lang="en-US" altLang="zh-CN" dirty="0"/>
              <a:t> X 4.5  = 2X 10</a:t>
            </a:r>
            <a:r>
              <a:rPr lang="en-US" altLang="zh-CN" baseline="30000" dirty="0"/>
              <a:t>3 </a:t>
            </a:r>
          </a:p>
          <a:p>
            <a:endParaRPr lang="en-US" baseline="30000" dirty="0"/>
          </a:p>
          <a:p>
            <a:r>
              <a:rPr lang="en-US" sz="12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Block  number = 10 </a:t>
            </a:r>
            <a:r>
              <a:rPr lang="en-US" sz="1200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11</a:t>
            </a:r>
            <a:r>
              <a:rPr lang="en-US" altLang="zh-CN" dirty="0"/>
              <a:t>/2X10</a:t>
            </a:r>
            <a:r>
              <a:rPr lang="en-US" altLang="zh-CN" baseline="30000" dirty="0"/>
              <a:t>3</a:t>
            </a:r>
            <a:r>
              <a:rPr lang="en-US" altLang="zh-CN" dirty="0"/>
              <a:t> = 5 X 10</a:t>
            </a:r>
            <a:r>
              <a:rPr lang="en-US" altLang="zh-CN" baseline="30000" dirty="0"/>
              <a:t>7 </a:t>
            </a:r>
            <a:r>
              <a:rPr lang="en-US" altLang="zh-CN" sz="12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,  seek time : 5X10</a:t>
            </a:r>
            <a:r>
              <a:rPr lang="en-US" altLang="zh-CN" sz="1200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-3</a:t>
            </a:r>
            <a:r>
              <a:rPr lang="en-US" altLang="zh-CN" sz="12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 X </a:t>
            </a:r>
            <a:r>
              <a:rPr lang="en-US" altLang="zh-CN" dirty="0"/>
              <a:t>5 X 10</a:t>
            </a:r>
            <a:r>
              <a:rPr lang="en-US" altLang="zh-CN" baseline="30000" dirty="0"/>
              <a:t>7 </a:t>
            </a:r>
            <a:r>
              <a:rPr lang="en-US" altLang="zh-CN" sz="12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=25 X 10</a:t>
            </a:r>
            <a:r>
              <a:rPr lang="en-US" altLang="zh-CN" sz="1200" kern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4 </a:t>
            </a:r>
            <a:r>
              <a:rPr lang="en-US" altLang="zh-CN" sz="1200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(s</a:t>
            </a:r>
            <a:r>
              <a:rPr lang="en-US" altLang="zh-CN" sz="12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) </a:t>
            </a:r>
            <a:endParaRPr lang="de-DE" sz="1200" kern="12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39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1945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44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47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49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pPr marL="457200" lvl="1" indent="0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None/>
            </a:pP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主节点机传给分析器的任务描述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 BSBI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lang="en-US" altLang="zh-CN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SPIMI </a:t>
            </a:r>
            <a:r>
              <a:rPr lang="zh-CN" altLang="en-US" sz="1200" kern="12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算法中的分析任务？</a:t>
            </a:r>
            <a:endParaRPr lang="de-DE" altLang="zh-CN" sz="120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51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8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52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10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12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13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15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黑体" panose="02010609060101010101" pitchFamily="49" charset="-122"/>
              </a:rPr>
              <a:t>16</a:t>
            </a:fld>
            <a:endParaRPr lang="en-US" dirty="0">
              <a:ea typeface="黑体" panose="02010609060101010101" pitchFamily="49" charset="-122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ir.ict.ac.cn/ircourse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i="1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  <a:cs typeface="MS PGothic" panose="020B0600070205080204" charset="-128"/>
              </a:rPr>
              <a:t>Introduction to Information Retrieval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9937" y="1600200"/>
            <a:ext cx="79399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rgbClr val="FBFC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智能信息处理</a:t>
            </a:r>
            <a:endParaRPr lang="en-US" altLang="zh-CN" sz="4800" b="1" dirty="0">
              <a:solidFill>
                <a:srgbClr val="FBFCFF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  <a:p>
            <a:pPr algn="ctr">
              <a:defRPr/>
            </a:pPr>
            <a:r>
              <a:rPr lang="en-US" altLang="zh-CN" sz="4800" b="1" dirty="0">
                <a:solidFill>
                  <a:srgbClr val="FBFC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            -</a:t>
            </a:r>
            <a:r>
              <a:rPr lang="zh-CN" altLang="en-US" sz="4800" b="1" dirty="0">
                <a:solidFill>
                  <a:srgbClr val="FBFC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 Unicode MS" panose="020B0604020202020204" charset="-122"/>
              </a:rPr>
              <a:t>信息检索技术</a:t>
            </a:r>
            <a:endParaRPr lang="en-US" sz="4800" b="1" dirty="0">
              <a:solidFill>
                <a:srgbClr val="FBFCFF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  <a:ln w="9525">
            <a:solidFill>
              <a:srgbClr val="406E84"/>
            </a:solidFill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l" defTabSz="449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物联网大数据智能处理 </a:t>
            </a:r>
            <a:r>
              <a:rPr lang="en-US" altLang="zh-CN" sz="14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- </a:t>
            </a:r>
            <a:r>
              <a:rPr lang="zh-CN" altLang="en-US" sz="14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信息检索技术</a:t>
            </a:r>
            <a:r>
              <a:rPr lang="en-US" altLang="zh-CN" sz="140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                                                                                                      </a:t>
            </a:r>
            <a:endParaRPr lang="zh-CN" altLang="en-US" sz="140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800600"/>
            <a:ext cx="60198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授课人：李明楚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dirty="0">
              <a:ea typeface="黑体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106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日期占位符 13"/>
          <p:cNvSpPr txBox="1"/>
          <p:nvPr userDrawn="1"/>
        </p:nvSpPr>
        <p:spPr>
          <a:xfrm>
            <a:off x="-42863" y="6508576"/>
            <a:ext cx="9144001" cy="304800"/>
          </a:xfrm>
          <a:prstGeom prst="rect">
            <a:avLst/>
          </a:prstGeom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*改编自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”An introduction to  Information retrieval”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网上公开的课件，地址 </a:t>
            </a:r>
            <a:r>
              <a:rPr lang="en-US" altLang="zh-CN" sz="1200" dirty="0">
                <a:solidFill>
                  <a:schemeClr val="bg1"/>
                </a:solidFill>
              </a:rPr>
              <a:t>http://nlp.stanford.edu/IR-book/</a:t>
            </a:r>
          </a:p>
          <a:p>
            <a:pPr eaLnBrk="1" hangingPunct="1">
              <a:defRPr/>
            </a:pP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                              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中科院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”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现代信息检索技术</a:t>
            </a:r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</a:rPr>
              <a:t>”</a:t>
            </a:r>
            <a:r>
              <a:rPr lang="zh-CN" alt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课程网站公开的课件，地址</a:t>
            </a:r>
            <a:r>
              <a:rPr lang="en-US" altLang="zh-CN" sz="1200" dirty="0">
                <a:solidFill>
                  <a:schemeClr val="bg1"/>
                </a:solidFill>
                <a:ea typeface="MS PGothic" panose="020B0600070205080204" charset="-128"/>
              </a:rPr>
              <a:t>http://ir.ict.ac.cn/ircourse</a:t>
            </a:r>
            <a:r>
              <a:rPr lang="en-US" altLang="zh-CN" sz="1200" dirty="0">
                <a:solidFill>
                  <a:schemeClr val="bg1"/>
                </a:solidFill>
                <a:ea typeface="MS PGothic" panose="020B0600070205080204" charset="-128"/>
                <a:hlinkClick r:id="rId2"/>
              </a:rPr>
              <a:t>/</a:t>
            </a:r>
            <a:endParaRPr lang="en-US" altLang="zh-CN" sz="1200" dirty="0">
              <a:solidFill>
                <a:schemeClr val="bg1"/>
              </a:solidFill>
              <a:ea typeface="MS PGothic" panose="020B0600070205080204" charset="-128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提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en-US" altLang="zh-CN" dirty="0">
              <a:ea typeface="黑体" panose="02010609060101010101" pitchFamily="49" charset="-122"/>
            </a:endParaRPr>
          </a:p>
          <a:p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1612" y="177281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ea"/>
              <a:buAutoNum type="circleNumDbPlain"/>
            </a:pPr>
            <a:endParaRPr lang="en-US" altLang="zh-CN" dirty="0">
              <a:ea typeface="黑体" panose="02010609060101010101" pitchFamily="49" charset="-122"/>
            </a:endParaRPr>
          </a:p>
          <a:p>
            <a:pPr marL="457200" indent="-457200">
              <a:buFont typeface="+mj-ea"/>
              <a:buAutoNum type="circleNumDbPlain"/>
            </a:pP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/>
          </p:nvPr>
        </p:nvSpPr>
        <p:spPr>
          <a:xfrm>
            <a:off x="467544" y="1916832"/>
            <a:ext cx="8208912" cy="4320480"/>
          </a:xfrm>
        </p:spPr>
        <p:txBody>
          <a:bodyPr/>
          <a:lstStyle>
            <a:lvl1pPr marL="514350" indent="-514350">
              <a:lnSpc>
                <a:spcPct val="150000"/>
              </a:lnSpc>
              <a:buFont typeface="+mj-ea"/>
              <a:buAutoNum type="circleNumDbPlain"/>
              <a:defRPr b="1" baseline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</a:defRPr>
            </a:lvl1pPr>
            <a:lvl2pPr marL="914400" indent="-457200">
              <a:buFont typeface="+mj-lt"/>
              <a:buAutoNum type="alphaLcParenR"/>
              <a:defRPr baseline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</a:defRPr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 sz="1600" i="1" dirty="0">
              <a:solidFill>
                <a:srgbClr val="FFFFFF"/>
              </a:solidFill>
              <a:latin typeface="+mn-lt"/>
              <a:ea typeface="黑体" panose="02010609060101010101" pitchFamily="49" charset="-122"/>
              <a:cs typeface="MS PGothic" panose="020B0600070205080204" charset="-128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908" y="0"/>
            <a:ext cx="3992027" cy="275389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物联网大数据智能处理 </a:t>
            </a:r>
            <a:r>
              <a:rPr lang="en-US" altLang="zh-CN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- </a:t>
            </a:r>
            <a:r>
              <a:rPr lang="zh-CN" altLang="en-US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信息检索技术</a:t>
            </a:r>
            <a:endParaRPr lang="en-US" altLang="zh-CN" sz="1600" i="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charset="-128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智能信息处理技术 </a:t>
            </a:r>
            <a:r>
              <a:rPr lang="en-US" altLang="zh-CN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- </a:t>
            </a:r>
            <a:r>
              <a:rPr lang="zh-CN" altLang="en-US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信息检索技术</a:t>
            </a:r>
            <a:endParaRPr lang="en-US" sz="1600" i="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charset="-128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</p:txBody>
      </p:sp>
      <p:cxnSp>
        <p:nvCxnSpPr>
          <p:cNvPr id="8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4067944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物联网大数据智能处理 </a:t>
            </a:r>
            <a:r>
              <a:rPr lang="en-US" altLang="zh-CN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- </a:t>
            </a:r>
            <a:r>
              <a:rPr lang="zh-CN" altLang="en-US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信息检索技术</a:t>
            </a:r>
            <a:endParaRPr lang="en-US" altLang="zh-CN" sz="1600" i="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</p:txBody>
      </p: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9"/>
          <p:cNvCxnSpPr>
            <a:cxnSpLocks noChangeShapeType="1"/>
          </p:cNvCxnSpPr>
          <p:nvPr/>
        </p:nvCxnSpPr>
        <p:spPr bwMode="auto">
          <a:xfrm>
            <a:off x="228600" y="1447800"/>
            <a:ext cx="8686800" cy="1588"/>
          </a:xfrm>
          <a:prstGeom prst="line">
            <a:avLst/>
          </a:prstGeom>
          <a:noFill/>
          <a:ln w="38100">
            <a:solidFill>
              <a:srgbClr val="139CB7"/>
            </a:solidFill>
            <a:rou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B3EC566-48E6-4552-87D6-CB322A8F19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0162"/>
            <a:ext cx="3886200" cy="244475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物联网大数据智能处理 </a:t>
            </a:r>
            <a:r>
              <a:rPr lang="en-US" altLang="zh-CN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- </a:t>
            </a:r>
            <a:r>
              <a:rPr lang="zh-CN" altLang="en-US" sz="1600" i="0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MS PGothic" panose="020B0600070205080204" charset="-128"/>
              </a:rPr>
              <a:t>信息检索技术</a:t>
            </a:r>
            <a:endParaRPr lang="en-US" altLang="zh-CN" sz="1600" i="0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  <a:cs typeface="MS PGothic" panose="020B0600070205080204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n-lt"/>
                <a:ea typeface="黑体" panose="02010609060101010101" pitchFamily="49" charset="-122"/>
                <a:cs typeface="MS PGothic" panose="020B0600070205080204" charset="-128"/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zh-CN" altLang="en-US" sz="1600" dirty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黑体" panose="02010609060101010101" pitchFamily="49" charset="-122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437085"/>
        </a:buClr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黑体" panose="02010609060101010101" pitchFamily="49" charset="-122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357E69"/>
        </a:buClr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918BA3"/>
        </a:buClr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F6E7E"/>
        </a:buClr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233337"/>
        </a:buClr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索引构建</a:t>
            </a:r>
            <a:endParaRPr lang="en-US" altLang="zh-CN" dirty="0"/>
          </a:p>
          <a:p>
            <a:r>
              <a:rPr lang="en-US" altLang="zh-CN" dirty="0"/>
              <a:t>Index construction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7010400" y="6477000"/>
            <a:ext cx="2133600" cy="244475"/>
          </a:xfrm>
        </p:spPr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sz="36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Levenshtein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距离计算</a:t>
            </a:r>
            <a:endParaRPr lang="en-US" sz="3400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 descr="40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595" y="1785926"/>
            <a:ext cx="8377461" cy="371477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基于编辑距离的拼写校正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/>
              <a:t>给定查询词，穷举词汇表中和该查询的编辑距离</a:t>
            </a:r>
            <a:r>
              <a:rPr lang="en-US" altLang="zh-CN"/>
              <a:t>(</a:t>
            </a:r>
            <a:r>
              <a:rPr lang="zh-CN" altLang="en-US"/>
              <a:t>或带权重的编辑聚类</a:t>
            </a:r>
            <a:r>
              <a:rPr lang="en-US" altLang="zh-CN"/>
              <a:t>)</a:t>
            </a:r>
            <a:r>
              <a:rPr lang="zh-CN" altLang="en-US"/>
              <a:t>低于某个预定值的所有单词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求上述结果和给定的某个“正确”词表之间的交集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将交集结果推荐给用户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代价很大，实际当中往往通过启发式策略提高查找效率</a:t>
            </a:r>
            <a:r>
              <a:rPr lang="en-US" altLang="zh-CN"/>
              <a:t>(</a:t>
            </a:r>
            <a:r>
              <a:rPr lang="zh-CN" altLang="en-US"/>
              <a:t>如：保证两者之间具有较长公共子串</a:t>
            </a:r>
            <a:r>
              <a:rPr lang="en-US" altLang="zh-CN"/>
              <a:t>)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314" y="12700"/>
            <a:ext cx="885828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</a:t>
            </a:r>
            <a:r>
              <a:rPr lang="en-US" sz="34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k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-gram</a:t>
            </a:r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索引的拼写校正：</a:t>
            </a:r>
            <a:r>
              <a:rPr lang="en-US" sz="3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sz="3400" i="1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bordroom</a:t>
            </a:r>
            <a:endParaRPr lang="en-US" sz="3400" i="1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Picture 7" descr="40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214554"/>
            <a:ext cx="7436546" cy="26890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本讲内容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两种索引构建算法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BSBI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简单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SPIMI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de-DE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更符合实际情况</a:t>
            </a:r>
            <a:r>
              <a:rPr lang="de-DE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分布式索引构建</a:t>
            </a:r>
            <a:r>
              <a:rPr lang="de-DE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MapReduce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14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None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硬件基础知识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643182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信息检索系统中的很多设计上的决策取决于硬件限制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首先简单介绍本课程中需要用到的硬件知识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硬件基础知识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428736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在内存中访问数据会比从硬盘访问数据快很多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大概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倍左右的差距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硬盘寻道时间（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seek time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）是闲置时间：磁头在定位时不发生数据传输，对典型的磁盘平均需要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5ms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左右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为优化从磁盘到内存的传送时间，一个大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连续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块的传输会比多个小块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非连续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的传输速度快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硬盘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I/O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是基于块的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读写时是整块进行的。块大小：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8KB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到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256 KB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不等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系统的服务器的典型配置是几个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的内存（有时内存可能达到几十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）； 数百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或者上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的硬盘。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容错处理的代价非常昂贵：采用多台普通机器会比一台提供容错的机器的价格更便宜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一些统计数据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(ca. 2008)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0990" y="1754190"/>
          <a:ext cx="8405852" cy="2685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11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8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64"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符号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含义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/>
                        <a:t>值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4">
                <a:tc>
                  <a:txBody>
                    <a:bodyPr/>
                    <a:lstStyle/>
                    <a:p>
                      <a:r>
                        <a:rPr lang="de-DE" sz="2000" dirty="0"/>
                        <a:t>s</a:t>
                      </a:r>
                    </a:p>
                    <a:p>
                      <a:r>
                        <a:rPr lang="de-DE" sz="2000" dirty="0"/>
                        <a:t>b</a:t>
                      </a:r>
                    </a:p>
                    <a:p>
                      <a:endParaRPr lang="de-DE" sz="2000" dirty="0"/>
                    </a:p>
                    <a:p>
                      <a:r>
                        <a:rPr lang="de-DE" sz="2000" dirty="0"/>
                        <a:t>P</a:t>
                      </a:r>
                    </a:p>
                    <a:p>
                      <a:endParaRPr lang="de-DE" sz="2000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kern="1200" baseline="0" dirty="0"/>
                        <a:t>平均寻道时间</a:t>
                      </a:r>
                      <a:endParaRPr lang="en-US" altLang="zh-CN" sz="2000" kern="1200" baseline="0" dirty="0"/>
                    </a:p>
                    <a:p>
                      <a:r>
                        <a:rPr lang="zh-CN" altLang="en-US" sz="2000" kern="1200" baseline="0" dirty="0"/>
                        <a:t>每个字节的传输时间</a:t>
                      </a:r>
                      <a:endParaRPr lang="en-US" sz="2000" kern="1200" baseline="0" dirty="0"/>
                    </a:p>
                    <a:p>
                      <a:r>
                        <a:rPr lang="zh-CN" altLang="en-US" sz="2000" kern="1200" baseline="0" dirty="0"/>
                        <a:t>处理器时钟频率</a:t>
                      </a:r>
                      <a:endParaRPr lang="en-US" sz="2000" kern="1200" baseline="0" dirty="0"/>
                    </a:p>
                    <a:p>
                      <a:r>
                        <a:rPr lang="zh-CN" altLang="en-US" sz="2000" kern="1200" baseline="0" dirty="0"/>
                        <a:t>底层操作时间</a:t>
                      </a:r>
                      <a:r>
                        <a:rPr lang="en-US" sz="2000" kern="1200" baseline="0" dirty="0"/>
                        <a:t> (e.g., </a:t>
                      </a:r>
                      <a:r>
                        <a:rPr lang="zh-CN" altLang="en-US" sz="2000" kern="1200" baseline="0" dirty="0"/>
                        <a:t>如</a:t>
                      </a:r>
                      <a:r>
                        <a:rPr lang="en-US" altLang="zh-CN" sz="2000" kern="1200" baseline="0" dirty="0"/>
                        <a:t>word</a:t>
                      </a:r>
                      <a:r>
                        <a:rPr lang="zh-CN" altLang="en-US" sz="2000" kern="1200" baseline="0" dirty="0"/>
                        <a:t>的比较和交换</a:t>
                      </a:r>
                      <a:r>
                        <a:rPr lang="en-US" sz="2000" kern="1200" baseline="0" dirty="0"/>
                        <a:t>)</a:t>
                      </a:r>
                    </a:p>
                    <a:p>
                      <a:endParaRPr lang="en-US" sz="2000" kern="1200" baseline="0" dirty="0"/>
                    </a:p>
                    <a:p>
                      <a:r>
                        <a:rPr lang="zh-CN" altLang="en-US" sz="2000" kern="1200" baseline="0" dirty="0"/>
                        <a:t>内存大小</a:t>
                      </a:r>
                      <a:endParaRPr lang="en-US" altLang="zh-CN" sz="2000" kern="1200" baseline="0" dirty="0"/>
                    </a:p>
                    <a:p>
                      <a:r>
                        <a:rPr lang="zh-CN" altLang="en-US" sz="2000" kern="1200" baseline="0" dirty="0"/>
                        <a:t>磁盘大小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baseline="0" dirty="0"/>
                        <a:t>5 ms = 5 × 10</a:t>
                      </a:r>
                      <a:r>
                        <a:rPr lang="en-US" sz="2000" kern="1200" baseline="30000" dirty="0"/>
                        <a:t>−3 </a:t>
                      </a:r>
                      <a:r>
                        <a:rPr lang="en-US" sz="2000" kern="1200" baseline="0" dirty="0"/>
                        <a:t>s</a:t>
                      </a:r>
                    </a:p>
                    <a:p>
                      <a:r>
                        <a:rPr lang="en-US" sz="2000" kern="1200" baseline="0" dirty="0"/>
                        <a:t>0.02 </a:t>
                      </a:r>
                      <a:r>
                        <a:rPr lang="en-US" sz="2000" kern="1200" baseline="0" dirty="0" err="1"/>
                        <a:t>μs</a:t>
                      </a:r>
                      <a:r>
                        <a:rPr lang="en-US" sz="2000" kern="1200" baseline="0" dirty="0"/>
                        <a:t> = 2 × 10</a:t>
                      </a:r>
                      <a:r>
                        <a:rPr lang="en-US" sz="2000" kern="1200" baseline="30000" dirty="0"/>
                        <a:t>−8 </a:t>
                      </a:r>
                      <a:r>
                        <a:rPr lang="en-US" sz="2000" kern="1200" baseline="0" dirty="0"/>
                        <a:t>s</a:t>
                      </a:r>
                    </a:p>
                    <a:p>
                      <a:r>
                        <a:rPr lang="en-US" sz="2000" kern="1200" baseline="0" dirty="0"/>
                        <a:t>10</a:t>
                      </a:r>
                      <a:r>
                        <a:rPr lang="en-US" sz="2000" kern="1200" baseline="30000" dirty="0"/>
                        <a:t>9</a:t>
                      </a:r>
                      <a:r>
                        <a:rPr lang="en-US" sz="2000" kern="1200" baseline="0" dirty="0"/>
                        <a:t> s</a:t>
                      </a:r>
                      <a:r>
                        <a:rPr lang="en-US" sz="2000" kern="1200" baseline="30000" dirty="0"/>
                        <a:t>−1</a:t>
                      </a:r>
                    </a:p>
                    <a:p>
                      <a:r>
                        <a:rPr lang="en-US" sz="2000" kern="1200" baseline="0" dirty="0"/>
                        <a:t>0.01 </a:t>
                      </a:r>
                      <a:r>
                        <a:rPr lang="en-US" sz="2000" kern="1200" baseline="0" dirty="0" err="1"/>
                        <a:t>μs</a:t>
                      </a:r>
                      <a:r>
                        <a:rPr lang="en-US" sz="2000" kern="1200" baseline="0" dirty="0"/>
                        <a:t> = 10</a:t>
                      </a:r>
                      <a:r>
                        <a:rPr lang="en-US" sz="2000" kern="1200" baseline="30000" dirty="0"/>
                        <a:t>−8 </a:t>
                      </a:r>
                      <a:r>
                        <a:rPr lang="en-US" sz="2000" kern="1200" baseline="0" dirty="0"/>
                        <a:t>s</a:t>
                      </a:r>
                    </a:p>
                    <a:p>
                      <a:endParaRPr lang="en-US" sz="2000" kern="1200" baseline="0" dirty="0"/>
                    </a:p>
                    <a:p>
                      <a:r>
                        <a:rPr lang="zh-CN" altLang="en-US" sz="2000" kern="1200" baseline="0" dirty="0"/>
                        <a:t>几个</a:t>
                      </a:r>
                      <a:r>
                        <a:rPr lang="en-US" sz="2000" kern="1200" baseline="0" dirty="0"/>
                        <a:t>GB</a:t>
                      </a:r>
                      <a:r>
                        <a:rPr lang="zh-CN" altLang="en-US" sz="2000" kern="1200" baseline="0" dirty="0"/>
                        <a:t>（</a:t>
                      </a:r>
                      <a:r>
                        <a:rPr lang="en-US" altLang="zh-CN" sz="2000" kern="1200" baseline="0" dirty="0"/>
                        <a:t>several GB</a:t>
                      </a:r>
                      <a:r>
                        <a:rPr lang="zh-CN" altLang="en-US" sz="2000" kern="1200" baseline="0" dirty="0"/>
                        <a:t>）</a:t>
                      </a:r>
                      <a:endParaRPr lang="en-US" sz="2000" kern="1200" baseline="0" dirty="0"/>
                    </a:p>
                    <a:p>
                      <a:r>
                        <a:rPr lang="en-US" sz="2000" kern="1200" baseline="0" dirty="0"/>
                        <a:t>1 TB</a:t>
                      </a:r>
                      <a:r>
                        <a:rPr lang="zh-CN" altLang="en-US" sz="2000" kern="1200" baseline="0" dirty="0"/>
                        <a:t>或更多</a:t>
                      </a:r>
                      <a:endParaRPr lang="en-US" sz="20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altLang="zh-CN" sz="3600" dirty="0">
                <a:solidFill>
                  <a:schemeClr val="tx1"/>
                </a:solidFill>
                <a:ea typeface="黑体" panose="02010609060101010101" pitchFamily="49" charset="-122"/>
              </a:rPr>
              <a:t>Reuters 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RCV1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语料库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344897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莎士比亚全集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规模较小，用来构建索引不能说明问题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本讲使用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Reuters RCV1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文档集来介绍可扩展的索引构建技术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路透社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1995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到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1996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年一年的英语新闻报道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19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一篇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Reuters RCV1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文档的样例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 descr="4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857364"/>
            <a:ext cx="7786742" cy="39793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None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827584" y="102343"/>
            <a:ext cx="8643998" cy="1112044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Reuters RCV1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语料库的统计信息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7116" y="3808773"/>
            <a:ext cx="8429684" cy="22390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课堂练习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</a:p>
          <a:p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一个词项的平均出现次数是多少？即一个词项平均对应几个词条？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57200" indent="-457200">
              <a:buAutoNum type="arabicParenBoth" startAt="2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带位置信息索引的倒排记录数目是多少？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57200" indent="-457200">
              <a:buAutoNum type="arabicParenBoth" startAt="2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如果每个词项和文档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都各占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4B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，那么存储所有的词项和文档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的数目需要多少 空间？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02645"/>
              </p:ext>
            </p:extLst>
          </p:nvPr>
        </p:nvGraphicFramePr>
        <p:xfrm>
          <a:off x="422218" y="1189912"/>
          <a:ext cx="8143932" cy="22390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14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088">
                <a:tc>
                  <a:txBody>
                    <a:bodyPr/>
                    <a:lstStyle/>
                    <a:p>
                      <a:r>
                        <a:rPr lang="de-DE" sz="2000" b="0" i="1" kern="1200" baseline="0" dirty="0"/>
                        <a:t>N</a:t>
                      </a:r>
                    </a:p>
                    <a:p>
                      <a:r>
                        <a:rPr lang="nl-NL" sz="2000" b="0" i="1" kern="1200" baseline="0" dirty="0"/>
                        <a:t>L </a:t>
                      </a:r>
                    </a:p>
                    <a:p>
                      <a:r>
                        <a:rPr lang="en-US" sz="2000" b="0" i="1" kern="1200" baseline="0" dirty="0"/>
                        <a:t>M</a:t>
                      </a:r>
                    </a:p>
                    <a:p>
                      <a:endParaRPr lang="en-US" sz="2000" b="0" i="1" kern="1200" baseline="0" dirty="0"/>
                    </a:p>
                    <a:p>
                      <a:endParaRPr lang="en-US" sz="2000" b="0" i="1" kern="1200" baseline="0" dirty="0"/>
                    </a:p>
                    <a:p>
                      <a:endParaRPr lang="en-US" sz="2000" b="0" i="1" kern="1200" baseline="0" dirty="0"/>
                    </a:p>
                    <a:p>
                      <a:r>
                        <a:rPr lang="de-DE" sz="2000" b="0" i="1" kern="1200" baseline="0" dirty="0"/>
                        <a:t>T</a:t>
                      </a:r>
                      <a:r>
                        <a:rPr lang="en-US" sz="2000" b="0" i="1" kern="1200" baseline="0" dirty="0"/>
                        <a:t>’</a:t>
                      </a:r>
                      <a:endParaRPr lang="de-DE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kern="1200" baseline="0" dirty="0"/>
                        <a:t>文档数目</a:t>
                      </a:r>
                      <a:endParaRPr lang="de-DE" sz="2000" b="0" kern="1200" baseline="0" dirty="0"/>
                    </a:p>
                    <a:p>
                      <a:r>
                        <a:rPr lang="zh-CN" altLang="en-US" sz="2000" b="0" kern="1200" baseline="0" dirty="0"/>
                        <a:t>每篇文档的词条数目</a:t>
                      </a:r>
                      <a:endParaRPr lang="nl-NL" sz="2000" b="0" kern="1200" baseline="0" dirty="0"/>
                    </a:p>
                    <a:p>
                      <a:r>
                        <a:rPr lang="zh-CN" altLang="en-US" sz="2000" b="0" kern="1200" baseline="0" dirty="0"/>
                        <a:t>词项数目</a:t>
                      </a:r>
                      <a:r>
                        <a:rPr lang="en-US" sz="2000" b="0" kern="1200" baseline="0" dirty="0"/>
                        <a:t>(= </a:t>
                      </a:r>
                      <a:r>
                        <a:rPr lang="zh-CN" altLang="en-US" sz="2000" b="0" kern="1200" baseline="0" dirty="0"/>
                        <a:t>词类数目</a:t>
                      </a:r>
                      <a:r>
                        <a:rPr lang="en-US" sz="2000" b="0" kern="1200" baseline="0" dirty="0"/>
                        <a:t>)</a:t>
                      </a:r>
                    </a:p>
                    <a:p>
                      <a:r>
                        <a:rPr lang="zh-CN" altLang="en-US" sz="2000" b="0" kern="1200" baseline="0" dirty="0"/>
                        <a:t>每个词条的字节数</a:t>
                      </a:r>
                      <a:r>
                        <a:rPr lang="en-US" sz="2000" b="0" kern="1200" baseline="0" dirty="0"/>
                        <a:t> (</a:t>
                      </a:r>
                      <a:r>
                        <a:rPr lang="zh-CN" altLang="en-US" sz="2000" b="0" kern="1200" baseline="0" dirty="0"/>
                        <a:t>含空格和标点</a:t>
                      </a:r>
                      <a:r>
                        <a:rPr lang="en-US" sz="2000" b="0" kern="1200" baseline="0" dirty="0"/>
                        <a:t>)</a:t>
                      </a:r>
                    </a:p>
                    <a:p>
                      <a:r>
                        <a:rPr lang="zh-CN" altLang="en-US" sz="2000" b="0" kern="1200" baseline="0" dirty="0"/>
                        <a:t>每个词条的字节数</a:t>
                      </a:r>
                      <a:r>
                        <a:rPr lang="en-US" sz="2000" b="0" kern="1200" baseline="0" dirty="0"/>
                        <a:t> (</a:t>
                      </a:r>
                      <a:r>
                        <a:rPr lang="zh-CN" altLang="en-US" sz="2000" b="0" kern="1200" baseline="0" dirty="0"/>
                        <a:t>不含空格和标点</a:t>
                      </a:r>
                      <a:r>
                        <a:rPr lang="en-US" sz="2000" b="0" kern="1200" baseline="0" dirty="0"/>
                        <a:t>)</a:t>
                      </a:r>
                    </a:p>
                    <a:p>
                      <a:r>
                        <a:rPr lang="zh-CN" altLang="en-US" sz="2000" b="0" kern="1200" baseline="0" dirty="0"/>
                        <a:t>每个词项的字节数</a:t>
                      </a:r>
                      <a:endParaRPr lang="en-US" sz="2000" b="0" kern="1200" baseline="0" dirty="0"/>
                    </a:p>
                    <a:p>
                      <a:r>
                        <a:rPr lang="zh-CN" altLang="en-US" sz="2000" b="0" kern="1200" baseline="0" dirty="0"/>
                        <a:t>无位置信息索引中的倒排记录数目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sz="2000" b="0" kern="1200" baseline="0" dirty="0"/>
                        <a:t>800,000 </a:t>
                      </a:r>
                      <a:r>
                        <a:rPr lang="zh-CN" altLang="en-US" sz="2000" b="0" kern="1200" baseline="0" dirty="0"/>
                        <a:t>（</a:t>
                      </a:r>
                      <a:r>
                        <a:rPr lang="en-US" altLang="zh-CN" sz="2000" b="0" kern="1200" baseline="0" dirty="0"/>
                        <a:t>80</a:t>
                      </a:r>
                      <a:r>
                        <a:rPr lang="zh-CN" altLang="en-US" sz="2000" b="0" kern="1200" baseline="0" dirty="0"/>
                        <a:t>万）</a:t>
                      </a:r>
                      <a:endParaRPr lang="de-DE" sz="2000" b="0" kern="1200" baseline="0" dirty="0"/>
                    </a:p>
                    <a:p>
                      <a:r>
                        <a:rPr lang="nl-NL" sz="2000" b="0" kern="1200" baseline="0" dirty="0"/>
                        <a:t>200</a:t>
                      </a:r>
                    </a:p>
                    <a:p>
                      <a:r>
                        <a:rPr lang="en-US" sz="2000" b="0" kern="1200" baseline="0" dirty="0"/>
                        <a:t>400,000</a:t>
                      </a:r>
                      <a:r>
                        <a:rPr lang="zh-CN" altLang="en-US" sz="2000" b="0" kern="1200" baseline="0" dirty="0"/>
                        <a:t>（</a:t>
                      </a:r>
                      <a:r>
                        <a:rPr lang="en-US" altLang="zh-CN" sz="2000" b="0" kern="1200" baseline="0" dirty="0"/>
                        <a:t>40</a:t>
                      </a:r>
                      <a:r>
                        <a:rPr lang="zh-CN" altLang="en-US" sz="2000" b="0" kern="1200" baseline="0" dirty="0"/>
                        <a:t>万）</a:t>
                      </a:r>
                      <a:endParaRPr lang="en-US" sz="2000" b="0" kern="1200" baseline="0" dirty="0"/>
                    </a:p>
                    <a:p>
                      <a:r>
                        <a:rPr lang="en-US" sz="2000" b="0" kern="1200" baseline="0" dirty="0"/>
                        <a:t> 6</a:t>
                      </a:r>
                      <a:r>
                        <a:rPr lang="en-US" altLang="zh-CN" sz="2000" b="0" kern="1200" baseline="0" dirty="0"/>
                        <a:t>B</a:t>
                      </a:r>
                      <a:endParaRPr lang="en-US" sz="2000" b="0" kern="1200" baseline="0" dirty="0"/>
                    </a:p>
                    <a:p>
                      <a:r>
                        <a:rPr lang="en-US" sz="2000" b="0" kern="1200" baseline="0" dirty="0"/>
                        <a:t>4.5</a:t>
                      </a:r>
                      <a:r>
                        <a:rPr lang="en-US" altLang="zh-CN" sz="2000" b="0" kern="1200" baseline="0" dirty="0"/>
                        <a:t>B</a:t>
                      </a:r>
                      <a:endParaRPr lang="en-US" sz="2000" b="0" kern="1200" baseline="0" dirty="0"/>
                    </a:p>
                    <a:p>
                      <a:r>
                        <a:rPr lang="en-US" sz="2000" b="0" kern="1200" baseline="0" dirty="0"/>
                        <a:t>7.5</a:t>
                      </a:r>
                      <a:r>
                        <a:rPr lang="en-US" altLang="zh-CN" sz="2000" b="0" kern="1200" baseline="0" dirty="0"/>
                        <a:t>B</a:t>
                      </a:r>
                      <a:endParaRPr lang="en-US" sz="2000" b="0" kern="1200" baseline="0" dirty="0"/>
                    </a:p>
                    <a:p>
                      <a:r>
                        <a:rPr lang="de-DE" sz="2000" b="0" kern="1200" baseline="0" dirty="0"/>
                        <a:t>100,000,000</a:t>
                      </a:r>
                      <a:r>
                        <a:rPr lang="zh-CN" altLang="en-US" sz="2000" b="0" kern="1200" baseline="0" dirty="0"/>
                        <a:t>（</a:t>
                      </a:r>
                      <a:r>
                        <a:rPr lang="en-US" altLang="zh-CN" sz="2000" b="0" kern="1200" baseline="0" dirty="0"/>
                        <a:t>1</a:t>
                      </a:r>
                      <a:r>
                        <a:rPr lang="zh-CN" altLang="en-US" sz="2000" b="0" kern="1200" baseline="0" dirty="0"/>
                        <a:t>亿）</a:t>
                      </a:r>
                      <a:endParaRPr lang="de-DE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7504" y="6165304"/>
            <a:ext cx="8822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词条</a:t>
            </a:r>
            <a:r>
              <a:rPr lang="en-US" altLang="zh-CN" sz="1800" dirty="0">
                <a:solidFill>
                  <a:schemeClr val="tx1"/>
                </a:solidFill>
              </a:rPr>
              <a:t>(Token) – </a:t>
            </a:r>
            <a:r>
              <a:rPr lang="zh-CN" altLang="en-US" sz="1800" dirty="0">
                <a:solidFill>
                  <a:schemeClr val="tx1"/>
                </a:solidFill>
              </a:rPr>
              <a:t>词或者词项在文档中出现的实例，出现多次算多个词条</a:t>
            </a:r>
          </a:p>
          <a:p>
            <a:r>
              <a:rPr lang="zh-CN" altLang="en-US" sz="1800" dirty="0">
                <a:solidFill>
                  <a:schemeClr val="tx1"/>
                </a:solidFill>
              </a:rPr>
              <a:t>词类</a:t>
            </a:r>
            <a:r>
              <a:rPr lang="en-US" altLang="zh-CN" sz="1800" dirty="0">
                <a:solidFill>
                  <a:schemeClr val="tx1"/>
                </a:solidFill>
              </a:rPr>
              <a:t>(Type) – </a:t>
            </a:r>
            <a:r>
              <a:rPr lang="zh-CN" altLang="en-US" sz="1800" dirty="0">
                <a:solidFill>
                  <a:schemeClr val="tx1"/>
                </a:solidFill>
              </a:rPr>
              <a:t>多个词条构成的等价类</a:t>
            </a:r>
            <a:r>
              <a:rPr lang="en-US" altLang="zh-CN" sz="1800" dirty="0">
                <a:solidFill>
                  <a:schemeClr val="tx1"/>
                </a:solidFill>
              </a:rPr>
              <a:t>(equivalence class)</a:t>
            </a:r>
            <a:r>
              <a:rPr lang="zh-CN" altLang="en-US" sz="1800" dirty="0">
                <a:solidFill>
                  <a:schemeClr val="tx1"/>
                </a:solidFill>
              </a:rPr>
              <a:t>集合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5E302-F350-4AC4-8DF7-05EAACFE6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6950"/>
          </a:xfrm>
        </p:spPr>
        <p:txBody>
          <a:bodyPr/>
          <a:lstStyle/>
          <a:p>
            <a:r>
              <a:rPr lang="zh-CN" altLang="en-US" dirty="0"/>
              <a:t>内存缓</a:t>
            </a:r>
            <a:r>
              <a:rPr lang="zh-CN" altLang="en-US" sz="4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存</a:t>
            </a:r>
            <a:r>
              <a:rPr lang="zh-CN" altLang="en-US" dirty="0"/>
              <a:t>词项</a:t>
            </a:r>
            <a:r>
              <a:rPr lang="en-US" altLang="zh-CN" dirty="0"/>
              <a:t>-</a:t>
            </a:r>
            <a:r>
              <a:rPr lang="zh-CN" altLang="en-US" dirty="0"/>
              <a:t>文档</a:t>
            </a:r>
            <a:r>
              <a:rPr lang="en-US" altLang="zh-CN" dirty="0"/>
              <a:t>ID</a:t>
            </a:r>
            <a:r>
              <a:rPr lang="zh-CN" altLang="en-US" dirty="0"/>
              <a:t>对的分析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E566ACB-BABD-4C83-A793-7EC3CBD0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21</a:t>
            </a:fld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141DF-4198-44DC-AF86-21B186AE3B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277068"/>
            <a:ext cx="9064150" cy="5580931"/>
          </a:xfrm>
        </p:spPr>
        <p:txBody>
          <a:bodyPr/>
          <a:lstStyle/>
          <a:p>
            <a:r>
              <a:rPr lang="zh-CN" altLang="en-US" sz="2400" dirty="0"/>
              <a:t>如果把</a:t>
            </a:r>
            <a:r>
              <a:rPr lang="de-DE" altLang="zh-CN" sz="2400" dirty="0"/>
              <a:t>Reuters RCV1</a:t>
            </a:r>
            <a:r>
              <a:rPr lang="zh-CN" altLang="en-US" sz="2400" dirty="0"/>
              <a:t>语料库存储在内存中需要至少</a:t>
            </a:r>
            <a:r>
              <a:rPr lang="en-US" altLang="zh-CN" sz="2400" dirty="0"/>
              <a:t>1.28G</a:t>
            </a:r>
            <a:r>
              <a:rPr lang="zh-CN" altLang="en-US" sz="2400" dirty="0"/>
              <a:t>，那么更大的文档库怎么办？</a:t>
            </a:r>
            <a:endParaRPr lang="en-US" altLang="zh-CN" sz="2400" dirty="0"/>
          </a:p>
          <a:p>
            <a:r>
              <a:rPr lang="zh-CN" altLang="en-US" sz="2400" dirty="0"/>
              <a:t>即使是大型计算机， 将所有词项</a:t>
            </a:r>
            <a:r>
              <a:rPr lang="en-US" altLang="zh-CN" sz="2400" dirty="0"/>
              <a:t>-</a:t>
            </a:r>
            <a:r>
              <a:rPr lang="zh-CN" altLang="en-US" sz="2400" dirty="0"/>
              <a:t>文档</a:t>
            </a:r>
            <a:r>
              <a:rPr lang="en-US" altLang="zh-CN" sz="2400" dirty="0"/>
              <a:t>ID</a:t>
            </a:r>
            <a:r>
              <a:rPr lang="zh-CN" altLang="en-US" sz="2400" dirty="0"/>
              <a:t>对放在内存进行排序也是一件困难的事</a:t>
            </a:r>
            <a:endParaRPr lang="en-US" altLang="zh-CN" sz="2400" dirty="0"/>
          </a:p>
          <a:p>
            <a:r>
              <a:rPr lang="zh-CN" altLang="en-US" sz="2400" dirty="0"/>
              <a:t>使用压缩技术可以使得问题得到缓解， 但是不能完全解决</a:t>
            </a:r>
            <a:endParaRPr lang="en-US" altLang="zh-CN" sz="2400" dirty="0"/>
          </a:p>
          <a:p>
            <a:r>
              <a:rPr lang="zh-CN" altLang="en-US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内存不足，必须使用基于磁盘的外部排序算法</a:t>
            </a:r>
            <a:endParaRPr lang="en-US" altLang="zh-CN" sz="2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前面说过：平均询道时间为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5ms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 在排序时尽量减少磁盘随机寻道的次数。</a:t>
            </a:r>
            <a:endParaRPr lang="en-US" altLang="zh-CN" sz="2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磁盘顺序读取速度比随机寻道速度快好多。因此需要利用磁盘块</a:t>
            </a:r>
            <a:endParaRPr lang="en-US" altLang="zh-CN" sz="20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910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22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None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目标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构建倒排索引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Picture 8" descr="11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6084" y="2428868"/>
            <a:ext cx="8402196" cy="33299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2910" y="5786455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词典 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						         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倒排记录表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endParaRPr lang="de-DE" sz="2800" dirty="0"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14282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第一讲中介绍的索引构建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在内存中对倒排记录表进行排序</a:t>
            </a:r>
            <a:r>
              <a:rPr lang="en-US" altLang="zh-CN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基于排序的索引构建方法</a:t>
            </a:r>
            <a:r>
              <a:rPr lang="en-US" altLang="zh-CN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endParaRPr lang="en-US" sz="3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357158" y="2286016"/>
            <a:ext cx="8429684" cy="357187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24</a:t>
            </a:fld>
            <a:endParaRPr lang="en-US" dirty="0"/>
          </a:p>
        </p:txBody>
      </p:sp>
      <p:pic>
        <p:nvPicPr>
          <p:cNvPr id="8" name="Picture 7" descr="12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1500174"/>
            <a:ext cx="2489500" cy="52535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基于排序的索引构建方法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51520" y="1428736"/>
            <a:ext cx="8892480" cy="542926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在构建索引时，每次分析一篇文档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对于每个词项而言，其倒排记录表不到最后一篇文档都是不完整的。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那么能否在最后排序之前将前面产生的倒排记录表全部放在内存中？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答案显然是否定的，特别是对大规模的文档集来说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如果每条倒排记录占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8–12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个字节，那么对于大规模语料，需要更大的存储空间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以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RCV1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为例，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= 100,000,000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亿），这些倒排记录表倒是可以放在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2010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年的一台典型配置的计算机的内存中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但是这种基于内存的索引构建方法显然无法扩展到大规模文档集上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因此，需要在磁盘上存储中间结果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是否在磁盘上采用同样的算法？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2500306"/>
            <a:ext cx="8572560" cy="328614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能否使用前面同样的算法，但是在磁盘而不是内存中完成排序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?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不可能，这是因为对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= 100,000,000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条记录在磁盘上进行那个排序需要太多的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磁盘寻道过程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需要一个外部排序算法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ea typeface="黑体" panose="02010609060101010101" pitchFamily="49" charset="-122"/>
              </a:rPr>
              <a:t>基于块的排序索引构建算法</a:t>
            </a:r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chemeClr val="tx1"/>
                </a:solidFill>
                <a:ea typeface="黑体" panose="02010609060101010101" pitchFamily="49" charset="-122"/>
              </a:rPr>
              <a:t>（</a:t>
            </a:r>
            <a:r>
              <a:rPr lang="de-DE" altLang="zh-CN" sz="3200" dirty="0">
                <a:solidFill>
                  <a:schemeClr val="tx1"/>
                </a:solidFill>
                <a:ea typeface="黑体" panose="02010609060101010101" pitchFamily="49" charset="-122"/>
              </a:rPr>
              <a:t>Blocked Sort-Based Indexing</a:t>
            </a:r>
            <a:r>
              <a:rPr lang="zh-CN" altLang="en-US" sz="3200" dirty="0">
                <a:solidFill>
                  <a:schemeClr val="tx1"/>
                </a:solidFill>
                <a:ea typeface="黑体" panose="02010609060101010101" pitchFamily="49" charset="-122"/>
              </a:rPr>
              <a:t>）</a:t>
            </a:r>
            <a:endParaRPr lang="en-US" altLang="zh-CN" sz="32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643998" cy="461963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将文档分割成几个大小相等的部分；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zh-CN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将每个部分的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词项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ID-</a:t>
            </a:r>
            <a:r>
              <a:rPr lang="zh-CN" altLang="en-US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文档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进行排序，创建倒排记录表；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57200" lvl="1" indent="0">
              <a:spcBef>
                <a:spcPts val="700"/>
              </a:spcBef>
              <a:buClr>
                <a:srgbClr val="336699"/>
              </a:buClr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3.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将基于块的倒排索引（即将中间产生的临时文件）。写到磁盘上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4.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将所有的中间文件合并成最终的索引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外部排序算法中磁盘寻道次数很少</a:t>
            </a:r>
            <a:endParaRPr lang="en-US" sz="3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423593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需要对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 = 100,000,000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）条无位置信息的倒排记录进行排序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每条倒排记录需要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12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字节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(4+4+4: 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termID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docID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df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定义一个能够包含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10,000,000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千万）条上述倒排记录的数据块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这个数据块很容易放入内存中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(12*10M=120M)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对于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RCV1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10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个数据块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算法的基本思路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对每个块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(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倒排记录累积到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10,000,000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（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  <a:sym typeface="+mn-ea"/>
              </a:rPr>
              <a:t>千万）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条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(ii)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在内存中排序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, 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(iii) 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写回磁盘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最后将所有的块合并成一个大的有序的倒排索引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29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两个块的合并过程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14282" y="1857364"/>
            <a:ext cx="8572560" cy="328614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6970" y="1916832"/>
            <a:ext cx="7155222" cy="414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3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基于块的排序索引构建算法</a:t>
            </a:r>
            <a:r>
              <a:rPr lang="en-US" altLang="zh-CN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（</a:t>
            </a:r>
            <a:r>
              <a:rPr lang="de-DE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Blocked Sort-Based Indexing</a:t>
            </a:r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</a:t>
            </a:r>
            <a:endParaRPr lang="en-US" sz="3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93926" y="4869161"/>
            <a:ext cx="8643998" cy="185231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该算法中有一个关键决策就是确定块的大小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BSBI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的时间复杂度为</a:t>
            </a:r>
            <a:r>
              <a:rPr lang="en-US" altLang="zh-CN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ɵ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(T ln T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），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是所需排序的项数目的上界（即词项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ID-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对的个数）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 descr="4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4345" y="1802371"/>
            <a:ext cx="6829983" cy="291251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31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基于排序的索引构建算法的问题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797482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假定词典可以在内存中放下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通常需要一部词典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动态增长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来将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term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映射成</a:t>
            </a:r>
            <a:r>
              <a:rPr lang="en-US" altLang="zh-CN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termID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的数据结构，对于大规模文档集，该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数据结构很大，在内存中难以存放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实际上，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倒排记录表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可以直接采用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term,docID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方式而不是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termID,docID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方式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 . .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但是此时中间文件将会变得很大， 如果词典很大的话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内存式单遍扫描索引构建算法ＳＰＩＭＩ</a:t>
            </a:r>
            <a:endParaRPr lang="en-US" altLang="zh-CN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Single-pass in-memory indexing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86949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关键思想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1: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对每个块都产生一个独立的词典 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– 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不需要在块之间进行</a:t>
            </a:r>
            <a:r>
              <a:rPr 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term-</a:t>
            </a:r>
            <a:r>
              <a:rPr lang="en-US" dirty="0" err="1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termID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的映射</a:t>
            </a:r>
            <a:endParaRPr lang="en-US" dirty="0">
              <a:solidFill>
                <a:srgbClr val="FF0000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关键思想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对倒排记录表不排序，按照他们出现的先后顺序排列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集成上述思想可以对每个块生成一个完整的倒排索引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这些独立的索引最后合并一个大索引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SPIMI-Invert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算法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071678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Picture 7" descr="42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262" y="1628799"/>
            <a:ext cx="7811868" cy="397905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11DA259-1D22-4D98-82D1-720D0FA9198D}"/>
              </a:ext>
            </a:extLst>
          </p:cNvPr>
          <p:cNvSpPr/>
          <p:nvPr/>
        </p:nvSpPr>
        <p:spPr>
          <a:xfrm>
            <a:off x="251408" y="5786432"/>
            <a:ext cx="53287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SPIMI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的时间复杂度为</a:t>
            </a:r>
            <a:r>
              <a:rPr lang="en-US" altLang="zh-CN" sz="3200" dirty="0">
                <a:solidFill>
                  <a:schemeClr val="tx1"/>
                </a:solidFill>
                <a:ea typeface="黑体" panose="02010609060101010101" pitchFamily="49" charset="-122"/>
              </a:rPr>
              <a:t>ɵ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(T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）</a:t>
            </a:r>
            <a:r>
              <a:rPr lang="zh-CN" altLang="en-US" dirty="0"/>
              <a:t>为</a:t>
            </a:r>
            <a:r>
              <a:rPr lang="en-US" altLang="zh-CN" dirty="0"/>
              <a:t>ɵ(T ln T</a:t>
            </a:r>
            <a:r>
              <a:rPr lang="zh-CN" altLang="en-US" dirty="0"/>
              <a:t>），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SPIMI: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压缩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如果使用压缩，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SPIMI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将更加高效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词项的压缩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倒排记录表的压缩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参见下一讲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课堂练习</a:t>
            </a:r>
            <a:r>
              <a:rPr 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计算</a:t>
            </a:r>
            <a:r>
              <a:rPr lang="en-US" altLang="zh-CN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台机器下采用</a:t>
            </a:r>
            <a:r>
              <a:rPr lang="en-US" altLang="zh-CN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方法对</a:t>
            </a:r>
            <a:r>
              <a:rPr lang="en-US" altLang="zh-CN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Google</a:t>
            </a:r>
            <a:r>
              <a:rPr lang="zh-CN" altLang="en-US" sz="3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级规模数据构建索引的时间</a:t>
            </a:r>
            <a:endParaRPr lang="en-US" sz="3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06619" y="6414268"/>
            <a:ext cx="2133600" cy="244475"/>
          </a:xfrm>
        </p:spPr>
        <p:txBody>
          <a:bodyPr/>
          <a:lstStyle/>
          <a:p>
            <a:fld id="{74BF2C0F-05D6-4882-A325-BE394602789D}" type="slidenum">
              <a:rPr lang="en-US" smtClean="0"/>
              <a:t>36</a:t>
            </a:fld>
            <a:endParaRPr lang="en-US" dirty="0"/>
          </a:p>
        </p:txBody>
      </p:sp>
      <p:pic>
        <p:nvPicPr>
          <p:cNvPr id="8" name="Picture 7" descr="43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472" y="1571612"/>
            <a:ext cx="5748228" cy="491212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提纲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1DFBC-2454-451B-9C42-04D7F724382E}" type="slidenum">
              <a:rPr lang="en-US" smtClean="0"/>
              <a:t>37</a:t>
            </a:fld>
            <a:endParaRPr lang="en-US"/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357158" y="1428736"/>
            <a:ext cx="8286780" cy="472598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❶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上一讲回顾</a:t>
            </a: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❷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简介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❸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BSBI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BDD3E9"/>
              </a:buClr>
              <a:buSzPct val="70000"/>
              <a:buFont typeface="Calibri" panose="020F0502020204030204" pitchFamily="34" charset="0"/>
              <a:buChar char="❹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SPIMI</a:t>
            </a:r>
            <a:r>
              <a:rPr lang="zh-CN" altLang="en-US" sz="3200" dirty="0">
                <a:solidFill>
                  <a:srgbClr val="BDD3E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算法</a:t>
            </a:r>
            <a:endParaRPr lang="en-US" sz="3200" dirty="0">
              <a:solidFill>
                <a:srgbClr val="BDD3E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pPr marL="514350" indent="-514350">
              <a:lnSpc>
                <a:spcPct val="150000"/>
              </a:lnSpc>
              <a:spcBef>
                <a:spcPts val="700"/>
              </a:spcBef>
              <a:buClr>
                <a:srgbClr val="336699"/>
              </a:buClr>
              <a:buSzPct val="70000"/>
              <a:buFont typeface="Calibri" panose="020F0502020204030204" pitchFamily="34" charset="0"/>
              <a:buChar char="❺"/>
              <a:tabLst>
                <a:tab pos="336550" algn="l"/>
                <a:tab pos="784225" algn="l"/>
                <a:tab pos="1233170" algn="l"/>
                <a:tab pos="1682750" algn="l"/>
                <a:tab pos="2131695" algn="l"/>
                <a:tab pos="2581275" algn="l"/>
                <a:tab pos="3030220" algn="l"/>
                <a:tab pos="3479800" algn="l"/>
                <a:tab pos="3928745" algn="l"/>
                <a:tab pos="4378325" algn="l"/>
                <a:tab pos="4827270" algn="l"/>
                <a:tab pos="5276850" algn="l"/>
                <a:tab pos="5725795" algn="l"/>
                <a:tab pos="6175375" algn="l"/>
                <a:tab pos="6624320" algn="l"/>
                <a:tab pos="7073900" algn="l"/>
                <a:tab pos="7522845" algn="l"/>
                <a:tab pos="7972425" algn="l"/>
                <a:tab pos="8421370" algn="l"/>
                <a:tab pos="8870950" algn="l"/>
                <a:tab pos="9319895" algn="l"/>
              </a:tabLst>
            </a:pPr>
            <a:r>
              <a:rPr lang="zh-CN" altLang="en-US" sz="3200" dirty="0">
                <a:solidFill>
                  <a:srgbClr val="33669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分布式索引构建</a:t>
            </a:r>
            <a:endParaRPr lang="en-US" sz="3200" dirty="0">
              <a:solidFill>
                <a:srgbClr val="33669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分布式索引构建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323238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单台机器都是有可能出现故障的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可能突然慢下来或者失效，不可事先预知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对于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Web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数据级别的数据建立索引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必须使用分布式计算机集群 （即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分布式索引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构建）</a:t>
            </a:r>
            <a:endParaRPr lang="de-DE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如何使用一批机器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?</a:t>
            </a:r>
            <a:endParaRPr lang="en-US" sz="48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39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Google </a:t>
            </a:r>
            <a:r>
              <a:rPr lang="zh-CN" altLang="en-US" sz="3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数据中心</a:t>
            </a:r>
            <a:r>
              <a:rPr lang="de-DE" sz="3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(2007 estimates; Gartner)</a:t>
            </a:r>
            <a:endParaRPr lang="en-US" sz="3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500174"/>
            <a:ext cx="8572560" cy="4737138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Google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数据中心主要都是普通机器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数据中心均采用分布式架构，在世界各地分布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00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万台服务器，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300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个处理器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核</a:t>
            </a:r>
            <a:endParaRPr lang="fr-FR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Google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15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分钟装入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100,000(10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万）个服务器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每年的支出大概是每年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2-2.5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亿美元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这可能是世界上计算能力的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10%!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在一个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1000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个节点组成的无容错系统中，每个节点的正常运行概率为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99.9%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，那么整个系统的正常运行概率是多少？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答案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37%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上一讲内容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词典的数据结构：</a:t>
            </a:r>
            <a:endParaRPr lang="en-US" altLang="zh-CN"/>
          </a:p>
          <a:p>
            <a:pPr lvl="1"/>
            <a:r>
              <a:rPr lang="zh-CN" altLang="en-US"/>
              <a:t>哈希表 </a:t>
            </a:r>
            <a:r>
              <a:rPr lang="en-US" altLang="zh-CN"/>
              <a:t>vs. </a:t>
            </a:r>
            <a:r>
              <a:rPr lang="zh-CN" altLang="en-US"/>
              <a:t>树结构</a:t>
            </a:r>
            <a:endParaRPr lang="en-US" altLang="zh-CN"/>
          </a:p>
          <a:p>
            <a:r>
              <a:rPr lang="zh-CN" altLang="en-US"/>
              <a:t>容错式检索</a:t>
            </a:r>
            <a:r>
              <a:rPr lang="en-US" altLang="zh-CN"/>
              <a:t>(Tolerant retrieval):</a:t>
            </a:r>
          </a:p>
          <a:p>
            <a:pPr lvl="1"/>
            <a:r>
              <a:rPr lang="zh-CN" altLang="en-US"/>
              <a:t>通配查询：包含通配符*的查询</a:t>
            </a:r>
            <a:endParaRPr lang="en-US" altLang="zh-CN"/>
          </a:p>
          <a:p>
            <a:pPr lvl="2"/>
            <a:r>
              <a:rPr lang="zh-CN" altLang="en-US"/>
              <a:t>轮排索引 </a:t>
            </a:r>
            <a:r>
              <a:rPr lang="en-US" altLang="zh-CN"/>
              <a:t>vs. k-gram</a:t>
            </a:r>
            <a:r>
              <a:rPr lang="zh-CN" altLang="en-US"/>
              <a:t>索引</a:t>
            </a:r>
            <a:endParaRPr lang="de-DE" altLang="zh-CN"/>
          </a:p>
          <a:p>
            <a:pPr lvl="1"/>
            <a:r>
              <a:rPr lang="zh-CN" altLang="en-US"/>
              <a:t>拼写校正：</a:t>
            </a:r>
            <a:endParaRPr lang="en-US" altLang="zh-CN"/>
          </a:p>
          <a:p>
            <a:pPr lvl="2"/>
            <a:r>
              <a:rPr lang="zh-CN" altLang="en-US"/>
              <a:t>编辑距离 </a:t>
            </a:r>
            <a:r>
              <a:rPr lang="en-US" altLang="zh-CN"/>
              <a:t>vs. k-gram</a:t>
            </a:r>
            <a:r>
              <a:rPr lang="zh-CN" altLang="en-US"/>
              <a:t>相似度</a:t>
            </a:r>
            <a:endParaRPr lang="en-US" altLang="zh-CN"/>
          </a:p>
          <a:p>
            <a:pPr lvl="2"/>
            <a:r>
              <a:rPr lang="zh-CN" altLang="en-US"/>
              <a:t>词独立校正法 </a:t>
            </a:r>
            <a:r>
              <a:rPr lang="en-US" altLang="zh-CN"/>
              <a:t>vs. </a:t>
            </a:r>
            <a:r>
              <a:rPr lang="zh-CN" altLang="en-US"/>
              <a:t>上下文敏感校正法</a:t>
            </a:r>
            <a:endParaRPr lang="en-US" altLang="zh-CN"/>
          </a:p>
          <a:p>
            <a:pPr lvl="2"/>
            <a:r>
              <a:rPr lang="en-US" altLang="zh-CN"/>
              <a:t>Soundex</a:t>
            </a:r>
            <a:r>
              <a:rPr lang="zh-CN" altLang="en-US"/>
              <a:t>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分布式索引构建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428868"/>
            <a:ext cx="8572560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维持一台主机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(Master)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来指挥索引构建任务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这台主机被认为是安全的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将索引划分成多组并行任务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主机将把每个任务分配给某个缓冲池中的空闲机器来执行</a:t>
            </a:r>
            <a:endParaRPr lang="en-US" sz="88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41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>
                <a:solidFill>
                  <a:schemeClr val="tx1"/>
                </a:solidFill>
                <a:ea typeface="黑体" panose="02010609060101010101" pitchFamily="49" charset="-122"/>
              </a:rPr>
              <a:t>数据片的要求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357430"/>
            <a:ext cx="8786874" cy="380787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数据片大小的选择一定要保证任务的均匀，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高效分布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每个数据片不能太大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数据片的数目也不能太多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在分布式索引中，数据片的大小一般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16MB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或者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64MB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各个数据片在运行过程中有主控节点分配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9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5624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并行任务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357430"/>
            <a:ext cx="8786874" cy="3807874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两类并行任务分配给两类机器：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分析器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Parser)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倒排器</a:t>
            </a: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Inverter)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将输入的文档集分片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split)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对应于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BSBI/SPIMI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算法中的块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输入的数据被分割成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个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数据片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，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每个数据片都是一个文档子集</a:t>
            </a:r>
            <a:endParaRPr lang="en-US" sz="9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43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分析器（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Parser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500306"/>
            <a:ext cx="8786874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主节点将一个数据片分配给一台空闲的分析器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分析器一次读一篇文档然后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输出</a:t>
            </a:r>
            <a:r>
              <a:rPr 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de-DE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(term,docID)-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对</a:t>
            </a:r>
            <a:endParaRPr lang="de-DE" dirty="0">
              <a:solidFill>
                <a:srgbClr val="FF0000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分析器将这些对又分成 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m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个词项分区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每个分区按照词项首字母进行划分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E.g., a-f, g-p, q-z (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这里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2200" i="1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= 3)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44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倒排器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Inverter)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倒排器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收集对应某一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term</a:t>
            </a:r>
            <a:r>
              <a:rPr lang="zh-CN" altLang="en-US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分区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e.g., a-f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分区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所有的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term,docID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即倒排记录表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排序并写进倒排记录表</a:t>
            </a:r>
            <a:endParaRPr lang="en-US" sz="48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44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024DB-AE9D-445B-890E-3D511B0E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MapReduce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3B3AC4-FED2-4EF1-B163-98D0E4A4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EC566-48E6-4552-87D6-CB322A8F1925}" type="slidenum">
              <a:rPr lang="en-US" smtClean="0"/>
              <a:t>45</a:t>
            </a:fld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1D853-41F4-4E07-B576-F29B77E3A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17637"/>
            <a:ext cx="9144000" cy="5303837"/>
          </a:xfrm>
        </p:spPr>
        <p:txBody>
          <a:bodyPr/>
          <a:lstStyle/>
          <a:p>
            <a:r>
              <a:rPr lang="zh-CN" altLang="en-US" sz="2400" dirty="0"/>
              <a:t>一个通用的分布式计算架构</a:t>
            </a:r>
            <a:endParaRPr lang="en-US" altLang="zh-CN" sz="2400" dirty="0"/>
          </a:p>
          <a:p>
            <a:r>
              <a:rPr lang="zh-CN" altLang="en-US" sz="2400" dirty="0"/>
              <a:t>将任务分解成子任务块，以便每个工作节点短时间内快速处理</a:t>
            </a:r>
            <a:endParaRPr lang="en-US" altLang="zh-CN" sz="2400" dirty="0"/>
          </a:p>
          <a:p>
            <a:r>
              <a:rPr lang="zh-CN" altLang="en-US" sz="2400" dirty="0"/>
              <a:t>由</a:t>
            </a:r>
            <a:r>
              <a:rPr lang="en-US" altLang="zh-CN" sz="2400" dirty="0"/>
              <a:t>map</a:t>
            </a:r>
            <a:r>
              <a:rPr lang="zh-CN" altLang="en-US" sz="2400" dirty="0"/>
              <a:t>阶段和 </a:t>
            </a:r>
            <a:r>
              <a:rPr lang="en-US" altLang="zh-CN" sz="2400" dirty="0"/>
              <a:t>Reduce </a:t>
            </a:r>
            <a:r>
              <a:rPr lang="zh-CN" altLang="en-US" sz="2400" dirty="0"/>
              <a:t>阶段组成</a:t>
            </a:r>
            <a:endParaRPr lang="en-US" altLang="zh-CN" sz="2400" dirty="0"/>
          </a:p>
          <a:p>
            <a:r>
              <a:rPr lang="zh-CN" altLang="en-US" sz="2400" dirty="0"/>
              <a:t>二个阶段的任务：</a:t>
            </a:r>
            <a:endParaRPr lang="en-US" altLang="zh-CN" sz="2400" dirty="0"/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Map 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阶段：将输入的数据片映射成 键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值（词项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ID-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文档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）对， 对应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BSBI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SPIMI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算法中的分析任务，称为分析器（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Parser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</a:t>
            </a:r>
            <a:endParaRPr lang="en-US" altLang="zh-CN" sz="20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Reduce 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阶段：给定键（词项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）， 将所有的值（文档</a:t>
            </a:r>
            <a:r>
              <a:rPr lang="en-US" altLang="zh-CN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sz="20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）汇总并组成倒排表。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下面的图给出了</a:t>
            </a:r>
            <a:r>
              <a:rPr lang="en-US" altLang="zh-CN" dirty="0"/>
              <a:t>MapReduce </a:t>
            </a:r>
            <a:r>
              <a:rPr lang="zh-CN" altLang="en-US" dirty="0"/>
              <a:t>的具体步骤</a:t>
            </a:r>
          </a:p>
        </p:txBody>
      </p:sp>
    </p:spTree>
    <p:extLst>
      <p:ext uri="{BB962C8B-B14F-4D97-AF65-F5344CB8AC3E}">
        <p14:creationId xmlns:p14="http://schemas.microsoft.com/office/powerpoint/2010/main" val="2054889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46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MapReduce 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的具体步骤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643182"/>
            <a:ext cx="8786874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48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46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916832"/>
            <a:ext cx="7627309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de-DE" sz="36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MapReduce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786874" cy="394790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刚才介绍的索引构建过程实际上是</a:t>
            </a:r>
            <a:r>
              <a:rPr lang="en-US" altLang="zh-CN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MapReduce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的一个实例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MapReduce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是一个鲁棒的简单分布式计算框架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. . .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Google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索引构建系统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(ca. 2002)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由多个步骤组成，每个步骤都采用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MapReduce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实现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Map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阶段：将输入的数据片映射成 键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值（词项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ID-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文档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）对， 对应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BSBI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SPIMI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算法中的分析任务，称为分析器（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Parser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Reduce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阶段：给定键（词项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）， 将所有的值（文档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ID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）汇总并组成倒排表。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索引构建只是一个步骤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另一个步骤：将按词项分割索引转换成按文档分割的索引</a:t>
            </a:r>
            <a:endParaRPr lang="en-US" sz="88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47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</a:t>
            </a:r>
            <a:r>
              <a:rPr lang="de-DE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MapReduce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的索引构建 （以</a:t>
            </a:r>
            <a:r>
              <a:rPr lang="en-US" altLang="zh-CN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篇文档为例）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1857364"/>
            <a:ext cx="8786874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endParaRPr lang="en-US" sz="88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48</a:t>
            </a:fld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2863" y="2257425"/>
            <a:ext cx="9229726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49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课堂练习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136766"/>
            <a:ext cx="8786874" cy="3374116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主节点机传给分析器的任务描述包含什么信息？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任务完成后，分析器给主节点机的回传报告中会包含哪些信息？</a:t>
            </a:r>
            <a:endParaRPr 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主节点机传给倒排器的任务描述包含什么信息？</a:t>
            </a:r>
            <a:endParaRPr lang="en-US" altLang="zh-CN" dirty="0">
              <a:solidFill>
                <a:schemeClr val="tx1"/>
              </a:solidFill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任务完成后，倒排器给主节点机的回传报告中会包含哪些信息？</a:t>
            </a:r>
            <a:endParaRPr lang="en-US" sz="9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49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采用定长数组法存储词典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4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7487" y="2214554"/>
            <a:ext cx="4941131" cy="207170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662" y="4429132"/>
            <a:ext cx="6929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空间消耗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       20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字节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4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字节   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        4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字节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50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本讲内容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0" y="2428868"/>
            <a:ext cx="8786842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两种索引构建算法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en-US" sz="28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BSBI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简单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SPIMI</a:t>
            </a:r>
            <a:r>
              <a:rPr 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de-DE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更符合实际情况</a:t>
            </a:r>
            <a:r>
              <a:rPr lang="de-DE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sz="28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分布式索引构建</a:t>
            </a:r>
            <a:r>
              <a:rPr lang="de-DE" sz="28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MapReduce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50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51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参考资料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64399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信息检索导论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》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第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章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http://ifnlp.org/ir</a:t>
            </a: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Dean and </a:t>
            </a:r>
            <a:r>
              <a:rPr lang="en-US" altLang="zh-CN" sz="2200" dirty="0" err="1">
                <a:solidFill>
                  <a:schemeClr val="tx1"/>
                </a:solidFill>
                <a:ea typeface="黑体" panose="02010609060101010101" pitchFamily="49" charset="-122"/>
              </a:rPr>
              <a:t>Ghemawat</a:t>
            </a: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de-DE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(2004) </a:t>
            </a: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</a:rPr>
              <a:t>有关</a:t>
            </a:r>
            <a:r>
              <a:rPr lang="en-US" sz="2200" dirty="0" err="1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MapReduce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的原作</a:t>
            </a:r>
            <a:endParaRPr lang="de-DE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Heinz and </a:t>
            </a:r>
            <a:r>
              <a:rPr lang="en-US" altLang="zh-CN" sz="2200" dirty="0" err="1">
                <a:solidFill>
                  <a:schemeClr val="tx1"/>
                </a:solidFill>
                <a:ea typeface="黑体" panose="02010609060101010101" pitchFamily="49" charset="-122"/>
              </a:rPr>
              <a:t>Zobel</a:t>
            </a:r>
            <a:r>
              <a:rPr lang="en-US" altLang="zh-CN" sz="2200" dirty="0">
                <a:solidFill>
                  <a:schemeClr val="tx1"/>
                </a:solidFill>
                <a:ea typeface="黑体" panose="02010609060101010101" pitchFamily="49" charset="-122"/>
              </a:rPr>
              <a:t> (2003) </a:t>
            </a:r>
            <a:r>
              <a:rPr lang="zh-CN" altLang="en-US" sz="2200" dirty="0">
                <a:solidFill>
                  <a:schemeClr val="tx1"/>
                </a:solidFill>
                <a:ea typeface="黑体" panose="02010609060101010101" pitchFamily="49" charset="-122"/>
              </a:rPr>
              <a:t>有关</a:t>
            </a:r>
            <a:r>
              <a:rPr 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SPIMI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的原作</a:t>
            </a:r>
            <a:endParaRPr lang="en-US" sz="22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lvl="2">
              <a:spcBef>
                <a:spcPts val="700"/>
              </a:spcBef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YouTube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视频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Google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数据中心</a:t>
            </a:r>
            <a:r>
              <a:rPr lang="de-DE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51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52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619672" y="-16188"/>
            <a:ext cx="8643998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作业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42844" y="2214554"/>
            <a:ext cx="8643998" cy="2143140"/>
          </a:xfrm>
          <a:prstGeom prst="rect">
            <a:avLst/>
          </a:prstGeom>
          <a:noFill/>
          <a:ln w="9525">
            <a:noFill/>
            <a:round/>
          </a:ln>
        </p:spPr>
        <p:txBody>
          <a:bodyPr/>
          <a:lstStyle/>
          <a:p>
            <a:pPr marL="457200" lvl="1" indent="0">
              <a:spcBef>
                <a:spcPts val="700"/>
              </a:spcBef>
              <a:buClr>
                <a:srgbClr val="336699"/>
              </a:buClr>
            </a:pPr>
            <a:r>
              <a:rPr lang="en-US" altLang="zh-CN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。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两种索引构建算法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 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BSBI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简单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 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SPIMI</a:t>
            </a:r>
            <a:r>
              <a:rPr lang="en-US" altLang="zh-CN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的区别是什么？</a:t>
            </a:r>
            <a:endParaRPr lang="en-US" altLang="zh-CN" sz="2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57200" lvl="1" indent="0">
              <a:spcBef>
                <a:spcPts val="700"/>
              </a:spcBef>
              <a:buClr>
                <a:srgbClr val="336699"/>
              </a:buClr>
            </a:pPr>
            <a:endParaRPr lang="en-US" altLang="zh-CN" sz="24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  <a:p>
            <a:pPr marL="457200" lvl="1" indent="0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。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C/C++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实现 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SPIMI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算法及相关算法和功能，并用文档数据进行测试，测试算法及相关算法的正确性（可以分组进行 每组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2-4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人（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23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日以前交），</a:t>
            </a:r>
          </a:p>
          <a:p>
            <a:pPr marL="457200" lvl="1" indent="0">
              <a:spcBef>
                <a:spcPts val="700"/>
              </a:spcBef>
              <a:buClr>
                <a:srgbClr val="336699"/>
              </a:buClr>
            </a:pP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提交文档包括原代码、执行代码、测试数据。每个人完成的任务等）</a:t>
            </a:r>
            <a:endParaRPr lang="de-DE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52</a:t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支持词典查找的两种数据结构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哈希表：</a:t>
            </a:r>
            <a:endParaRPr lang="en-US" altLang="zh-CN"/>
          </a:p>
          <a:p>
            <a:pPr lvl="1"/>
            <a:r>
              <a:rPr lang="zh-CN" altLang="en-US"/>
              <a:t>定位速度快，常数时间</a:t>
            </a:r>
            <a:endParaRPr lang="en-US" altLang="zh-CN"/>
          </a:p>
          <a:p>
            <a:pPr lvl="1"/>
            <a:r>
              <a:rPr lang="zh-CN" altLang="en-US"/>
              <a:t>不宜支持动态变化的词典</a:t>
            </a:r>
            <a:endParaRPr lang="en-US" altLang="zh-CN"/>
          </a:p>
          <a:p>
            <a:pPr lvl="1"/>
            <a:r>
              <a:rPr lang="zh-CN" altLang="en-US"/>
              <a:t>不支持前缀查询</a:t>
            </a:r>
            <a:endParaRPr lang="en-US" altLang="zh-CN"/>
          </a:p>
          <a:p>
            <a:r>
              <a:rPr lang="zh-CN" altLang="en-US"/>
              <a:t>树结构：二叉树、</a:t>
            </a:r>
            <a:r>
              <a:rPr lang="en-US" altLang="zh-CN"/>
              <a:t>B-</a:t>
            </a:r>
            <a:r>
              <a:rPr lang="zh-CN" altLang="en-US"/>
              <a:t>树等等</a:t>
            </a:r>
            <a:endParaRPr lang="en-US" altLang="zh-CN"/>
          </a:p>
          <a:p>
            <a:pPr lvl="1"/>
            <a:r>
              <a:rPr lang="zh-CN" altLang="en-US"/>
              <a:t>定位速度为指数时间</a:t>
            </a:r>
            <a:endParaRPr lang="en-US" altLang="zh-CN"/>
          </a:p>
          <a:p>
            <a:pPr lvl="1"/>
            <a:r>
              <a:rPr lang="zh-CN" altLang="en-US"/>
              <a:t>二叉</a:t>
            </a:r>
            <a:r>
              <a:rPr lang="en-US" altLang="zh-CN"/>
              <a:t>(</a:t>
            </a:r>
            <a:r>
              <a:rPr lang="zh-CN" altLang="en-US"/>
              <a:t>平衡</a:t>
            </a:r>
            <a:r>
              <a:rPr lang="en-US" altLang="zh-CN"/>
              <a:t>)</a:t>
            </a:r>
            <a:r>
              <a:rPr lang="zh-CN" altLang="en-US"/>
              <a:t>树支持动态变化，但是重排代价大。</a:t>
            </a:r>
            <a:r>
              <a:rPr lang="en-US" altLang="zh-CN"/>
              <a:t>B-</a:t>
            </a:r>
            <a:r>
              <a:rPr lang="zh-CN" altLang="en-US"/>
              <a:t>树能否缓解上述问题</a:t>
            </a:r>
            <a:endParaRPr lang="en-US" altLang="zh-CN"/>
          </a:p>
          <a:p>
            <a:pPr lvl="1"/>
            <a:r>
              <a:rPr lang="zh-CN" altLang="en-US"/>
              <a:t>支持前缀查询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7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</a:t>
            </a:r>
            <a:r>
              <a:rPr 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B-</a:t>
            </a:r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树的词典查找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 descr="40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2500306"/>
            <a:ext cx="7893606" cy="307183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8</a:t>
            </a:fld>
            <a:endParaRPr lang="en-US" sz="1200" dirty="0">
              <a:solidFill>
                <a:srgbClr val="898989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85720" y="12700"/>
            <a:ext cx="8572560" cy="1403350"/>
          </a:xfrm>
          <a:prstGeom prst="rect">
            <a:avLst/>
          </a:prstGeom>
          <a:noFill/>
          <a:ln w="9525">
            <a:noFill/>
            <a:round/>
          </a:ln>
        </p:spPr>
        <p:txBody>
          <a:bodyPr anchor="b"/>
          <a:lstStyle/>
          <a:p>
            <a:r>
              <a:rPr lang="zh-CN" altLang="en-US" sz="3600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基于轮排索引的通配查询处理</a:t>
            </a:r>
            <a:endParaRPr lang="en-US" sz="3600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7640638" y="-33338"/>
            <a:ext cx="925512" cy="336551"/>
          </a:xfrm>
          <a:prstGeom prst="rect">
            <a:avLst/>
          </a:prstGeom>
          <a:noFill/>
          <a:ln w="9525">
            <a:noFill/>
            <a:rou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de-DE" dirty="0">
              <a:ea typeface="黑体" panose="02010609060101010101" pitchFamily="49" charset="-122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2C0F-05D6-4882-A325-BE394602789D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0" y="2110079"/>
            <a:ext cx="35989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查询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: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X,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查找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X$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X*,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查找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X*$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*X,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查找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X$*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*X*,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查找</a:t>
            </a:r>
            <a:r>
              <a:rPr 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X*</a:t>
            </a:r>
          </a:p>
          <a:p>
            <a:pPr lvl="1">
              <a:buClr>
                <a:srgbClr val="336699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对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X*Y,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查找</a:t>
            </a:r>
            <a:r>
              <a:rPr lang="de-DE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Y$X*</a:t>
            </a:r>
          </a:p>
        </p:txBody>
      </p:sp>
      <p:pic>
        <p:nvPicPr>
          <p:cNvPr id="10" name="Picture 9" descr="40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48" y="2106302"/>
            <a:ext cx="3500462" cy="403734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k-gram</a:t>
            </a:r>
            <a:r>
              <a:rPr lang="zh-CN" altLang="en-US" dirty="0"/>
              <a:t>索引的通配查询处理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比轮排索引空间开销要小</a:t>
            </a:r>
            <a:endParaRPr lang="en-US" altLang="zh-CN" dirty="0"/>
          </a:p>
          <a:p>
            <a:pPr lvl="1"/>
            <a:r>
              <a:rPr lang="zh-CN" altLang="en-US" dirty="0"/>
              <a:t>枚举一个词项中所有连读的</a:t>
            </a:r>
            <a:r>
              <a:rPr lang="en-US" altLang="zh-CN" dirty="0"/>
              <a:t>k</a:t>
            </a:r>
            <a:r>
              <a:rPr lang="zh-CN" altLang="en-US" dirty="0"/>
              <a:t>个字符构成的</a:t>
            </a:r>
            <a:r>
              <a:rPr lang="en-US" altLang="zh-CN" dirty="0"/>
              <a:t>k-gram </a:t>
            </a:r>
            <a:r>
              <a:rPr lang="zh-CN" altLang="en-US" dirty="0"/>
              <a:t>。</a:t>
            </a:r>
            <a:endParaRPr lang="de-DE" altLang="zh-CN" dirty="0"/>
          </a:p>
          <a:p>
            <a:pPr lvl="1"/>
            <a:r>
              <a:rPr lang="de-DE" altLang="zh-CN" dirty="0"/>
              <a:t>2-gram</a:t>
            </a:r>
            <a:r>
              <a:rPr lang="zh-CN" altLang="de-DE" dirty="0"/>
              <a:t>称为二元组</a:t>
            </a:r>
            <a:r>
              <a:rPr lang="en-US" altLang="zh-CN" dirty="0"/>
              <a:t>(</a:t>
            </a:r>
            <a:r>
              <a:rPr lang="de-DE" altLang="zh-CN" dirty="0"/>
              <a:t>bigram)</a:t>
            </a:r>
          </a:p>
          <a:p>
            <a:pPr lvl="1"/>
            <a:r>
              <a:rPr lang="zh-CN" altLang="en-US" dirty="0"/>
              <a:t>例子</a:t>
            </a:r>
            <a:r>
              <a:rPr lang="en-US" altLang="zh-CN" dirty="0"/>
              <a:t>: from </a:t>
            </a:r>
            <a:r>
              <a:rPr lang="zh-CN" altLang="en-US" dirty="0"/>
              <a:t>“</a:t>
            </a:r>
            <a:r>
              <a:rPr lang="en-US" altLang="zh-CN" dirty="0"/>
              <a:t>April is the cruelest month</a:t>
            </a:r>
            <a:r>
              <a:rPr lang="zh-CN" altLang="en-US" dirty="0"/>
              <a:t>”</a:t>
            </a:r>
            <a:r>
              <a:rPr lang="en-US" altLang="zh-CN" dirty="0"/>
              <a:t> we get the bigrams: $a ap pr </a:t>
            </a:r>
            <a:r>
              <a:rPr lang="en-US" altLang="zh-CN" dirty="0" err="1"/>
              <a:t>ri</a:t>
            </a:r>
            <a:r>
              <a:rPr lang="en-US" altLang="zh-CN" dirty="0"/>
              <a:t> il l$ $</a:t>
            </a:r>
            <a:r>
              <a:rPr lang="en-US" altLang="zh-CN" dirty="0" err="1"/>
              <a:t>i</a:t>
            </a:r>
            <a:r>
              <a:rPr lang="en-US" altLang="zh-CN" dirty="0"/>
              <a:t> is s$ $t </a:t>
            </a:r>
            <a:r>
              <a:rPr lang="en-US" altLang="zh-CN" dirty="0" err="1"/>
              <a:t>th</a:t>
            </a:r>
            <a:r>
              <a:rPr lang="en-US" altLang="zh-CN" dirty="0"/>
              <a:t> he e$ $c </a:t>
            </a:r>
            <a:r>
              <a:rPr lang="en-US" altLang="zh-CN" dirty="0" err="1"/>
              <a:t>cr</a:t>
            </a:r>
            <a:r>
              <a:rPr lang="en-US" altLang="zh-CN" dirty="0"/>
              <a:t> </a:t>
            </a:r>
            <a:r>
              <a:rPr lang="en-US" altLang="zh-CN" dirty="0" err="1"/>
              <a:t>ru</a:t>
            </a:r>
            <a:r>
              <a:rPr lang="en-US" altLang="zh-CN" dirty="0"/>
              <a:t> </a:t>
            </a:r>
            <a:r>
              <a:rPr lang="en-US" altLang="zh-CN" dirty="0" err="1"/>
              <a:t>ue</a:t>
            </a:r>
            <a:r>
              <a:rPr lang="en-US" altLang="zh-CN" dirty="0"/>
              <a:t> el le es </a:t>
            </a:r>
            <a:r>
              <a:rPr lang="en-US" altLang="zh-CN" dirty="0" err="1"/>
              <a:t>st</a:t>
            </a:r>
            <a:r>
              <a:rPr lang="en-US" altLang="zh-CN" dirty="0"/>
              <a:t> t$ $m </a:t>
            </a:r>
            <a:r>
              <a:rPr lang="de-DE" altLang="zh-CN" dirty="0"/>
              <a:t>mo on nt h$</a:t>
            </a:r>
          </a:p>
          <a:p>
            <a:pPr lvl="1"/>
            <a:r>
              <a:rPr lang="zh-CN" altLang="en-US" dirty="0"/>
              <a:t>同前面一样，</a:t>
            </a:r>
            <a:r>
              <a:rPr lang="en-US" altLang="zh-CN" dirty="0"/>
              <a:t>$ </a:t>
            </a:r>
            <a:r>
              <a:rPr lang="zh-CN" altLang="en-US" dirty="0"/>
              <a:t>是一个特殊字符</a:t>
            </a:r>
            <a:endParaRPr lang="en-US" altLang="zh-CN" dirty="0"/>
          </a:p>
          <a:p>
            <a:pPr lvl="1"/>
            <a:r>
              <a:rPr lang="zh-CN" altLang="en-US" dirty="0"/>
              <a:t>构建一个倒排索引，此时词典部分是所有的</a:t>
            </a:r>
            <a:r>
              <a:rPr lang="en-US" altLang="zh-CN" dirty="0"/>
              <a:t>2-gram</a:t>
            </a:r>
            <a:r>
              <a:rPr lang="zh-CN" altLang="en-US" dirty="0"/>
              <a:t>，倒排记录表部分是包含某个</a:t>
            </a:r>
            <a:r>
              <a:rPr lang="en-US" altLang="zh-CN" dirty="0"/>
              <a:t>2-gram</a:t>
            </a:r>
            <a:r>
              <a:rPr lang="zh-CN" altLang="en-US" dirty="0"/>
              <a:t>的所有词项</a:t>
            </a:r>
          </a:p>
          <a:p>
            <a:pPr lvl="1"/>
            <a:r>
              <a:rPr lang="zh-CN" altLang="en-US" dirty="0"/>
              <a:t>相当于对词项再构建一个倒排索引</a:t>
            </a:r>
            <a:r>
              <a:rPr lang="en-US" altLang="zh-CN" dirty="0"/>
              <a:t>(</a:t>
            </a:r>
            <a:r>
              <a:rPr lang="zh-CN" altLang="en-US" dirty="0"/>
              <a:t>二级索引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EC566-48E6-4552-87D6-CB322A8F1925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ning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manning</Template>
  <TotalTime>920</TotalTime>
  <Words>3145</Words>
  <Application>Microsoft Office PowerPoint</Application>
  <PresentationFormat>全屏显示(4:3)</PresentationFormat>
  <Paragraphs>442</Paragraphs>
  <Slides>52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黑体</vt:lpstr>
      <vt:lpstr>楷体</vt:lpstr>
      <vt:lpstr>宋体</vt:lpstr>
      <vt:lpstr>Arial</vt:lpstr>
      <vt:lpstr>Calibri</vt:lpstr>
      <vt:lpstr>Lucida Sans</vt:lpstr>
      <vt:lpstr>Times New Roman</vt:lpstr>
      <vt:lpstr>Wingdings</vt:lpstr>
      <vt:lpstr>manning</vt:lpstr>
      <vt:lpstr>PowerPoint 演示文稿</vt:lpstr>
      <vt:lpstr>提纲</vt:lpstr>
      <vt:lpstr>提纲</vt:lpstr>
      <vt:lpstr>上一讲内容</vt:lpstr>
      <vt:lpstr>PowerPoint 演示文稿</vt:lpstr>
      <vt:lpstr>支持词典查找的两种数据结构</vt:lpstr>
      <vt:lpstr>PowerPoint 演示文稿</vt:lpstr>
      <vt:lpstr>PowerPoint 演示文稿</vt:lpstr>
      <vt:lpstr>基于k-gram索引的通配查询处理</vt:lpstr>
      <vt:lpstr>PowerPoint 演示文稿</vt:lpstr>
      <vt:lpstr>基于编辑距离的拼写校正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内存缓存词项-文档ID对的分析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MapReduce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Administrator</cp:lastModifiedBy>
  <cp:revision>1517</cp:revision>
  <cp:lastPrinted>2009-09-22T15:48:00Z</cp:lastPrinted>
  <dcterms:created xsi:type="dcterms:W3CDTF">2009-09-21T23:46:00Z</dcterms:created>
  <dcterms:modified xsi:type="dcterms:W3CDTF">2022-10-04T13:54:55Z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8CE4D4E4B41D42A3A4382D3186A41FAD</vt:lpwstr>
  </property>
</Properties>
</file>