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72"/>
  </p:notesMasterIdLst>
  <p:handoutMasterIdLst>
    <p:handoutMasterId r:id="rId73"/>
  </p:handoutMasterIdLst>
  <p:sldIdLst>
    <p:sldId id="256" r:id="rId2"/>
    <p:sldId id="982" r:id="rId3"/>
    <p:sldId id="872" r:id="rId4"/>
    <p:sldId id="984" r:id="rId5"/>
    <p:sldId id="985" r:id="rId6"/>
    <p:sldId id="986" r:id="rId7"/>
    <p:sldId id="987" r:id="rId8"/>
    <p:sldId id="988" r:id="rId9"/>
    <p:sldId id="989" r:id="rId10"/>
    <p:sldId id="990" r:id="rId11"/>
    <p:sldId id="1047" r:id="rId12"/>
    <p:sldId id="998" r:id="rId13"/>
    <p:sldId id="991" r:id="rId14"/>
    <p:sldId id="992" r:id="rId15"/>
    <p:sldId id="993" r:id="rId16"/>
    <p:sldId id="994" r:id="rId17"/>
    <p:sldId id="995" r:id="rId18"/>
    <p:sldId id="996" r:id="rId19"/>
    <p:sldId id="997" r:id="rId20"/>
    <p:sldId id="999" r:id="rId21"/>
    <p:sldId id="1000" r:id="rId22"/>
    <p:sldId id="1001" r:id="rId23"/>
    <p:sldId id="1002" r:id="rId24"/>
    <p:sldId id="1003" r:id="rId25"/>
    <p:sldId id="1004" r:id="rId26"/>
    <p:sldId id="1005" r:id="rId27"/>
    <p:sldId id="1006" r:id="rId28"/>
    <p:sldId id="1007" r:id="rId29"/>
    <p:sldId id="1008" r:id="rId30"/>
    <p:sldId id="1009" r:id="rId31"/>
    <p:sldId id="1010" r:id="rId32"/>
    <p:sldId id="1011" r:id="rId33"/>
    <p:sldId id="1012" r:id="rId34"/>
    <p:sldId id="1014" r:id="rId35"/>
    <p:sldId id="1015" r:id="rId36"/>
    <p:sldId id="1016" r:id="rId37"/>
    <p:sldId id="1017" r:id="rId38"/>
    <p:sldId id="1018" r:id="rId39"/>
    <p:sldId id="1036" r:id="rId40"/>
    <p:sldId id="1019" r:id="rId41"/>
    <p:sldId id="1020" r:id="rId42"/>
    <p:sldId id="1021" r:id="rId43"/>
    <p:sldId id="1022" r:id="rId44"/>
    <p:sldId id="1104" r:id="rId45"/>
    <p:sldId id="1105" r:id="rId46"/>
    <p:sldId id="1023" r:id="rId47"/>
    <p:sldId id="1024" r:id="rId48"/>
    <p:sldId id="1025" r:id="rId49"/>
    <p:sldId id="1026" r:id="rId50"/>
    <p:sldId id="1027" r:id="rId51"/>
    <p:sldId id="1028" r:id="rId52"/>
    <p:sldId id="1029" r:id="rId53"/>
    <p:sldId id="1100" r:id="rId54"/>
    <p:sldId id="1030" r:id="rId55"/>
    <p:sldId id="1031" r:id="rId56"/>
    <p:sldId id="1102" r:id="rId57"/>
    <p:sldId id="1032" r:id="rId58"/>
    <p:sldId id="1033" r:id="rId59"/>
    <p:sldId id="1058" r:id="rId60"/>
    <p:sldId id="1051" r:id="rId61"/>
    <p:sldId id="1103" r:id="rId62"/>
    <p:sldId id="1052" r:id="rId63"/>
    <p:sldId id="1053" r:id="rId64"/>
    <p:sldId id="1106" r:id="rId65"/>
    <p:sldId id="1054" r:id="rId66"/>
    <p:sldId id="1055" r:id="rId67"/>
    <p:sldId id="1056" r:id="rId68"/>
    <p:sldId id="1057" r:id="rId69"/>
    <p:sldId id="1045" r:id="rId70"/>
    <p:sldId id="1101" r:id="rId71"/>
  </p:sldIdLst>
  <p:sldSz cx="9144000" cy="6858000" type="screen4x3"/>
  <p:notesSz cx="7315200" cy="9601200"/>
  <p:defaultTextStyle>
    <a:defPPr>
      <a:defRPr lang="en-GB"/>
    </a:defPPr>
    <a:lvl1pPr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1pPr>
    <a:lvl2pPr marL="742950" indent="-28575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2pPr>
    <a:lvl3pPr marL="11430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3pPr>
    <a:lvl4pPr marL="16002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4pPr>
    <a:lvl5pPr marL="2057400" indent="-228600" algn="l" defTabSz="449580" rtl="0" fontAlgn="base">
      <a:spcBef>
        <a:spcPct val="0"/>
      </a:spcBef>
      <a:spcAft>
        <a:spcPct val="0"/>
      </a:spcAft>
      <a:defRPr sz="2400" kern="1200">
        <a:solidFill>
          <a:schemeClr val="bg1"/>
        </a:solidFill>
        <a:latin typeface="Lucida Sans" panose="020B0602030504020204" charset="0"/>
        <a:ea typeface="MS PGothic" panose="020B0600070205080204" charset="-128"/>
        <a:cs typeface="+mn-cs"/>
      </a:defRPr>
    </a:lvl5pPr>
    <a:lvl6pPr marL="22860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6pPr>
    <a:lvl7pPr marL="27432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7pPr>
    <a:lvl8pPr marL="32004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8pPr>
    <a:lvl9pPr marL="3657600" algn="l" defTabSz="914400" rtl="0" eaLnBrk="1" latinLnBrk="0" hangingPunct="1">
      <a:defRPr sz="2400" kern="1200">
        <a:solidFill>
          <a:schemeClr val="bg1"/>
        </a:solidFill>
        <a:latin typeface="Lucida Sans" panose="020B0602030504020204" charset="0"/>
        <a:ea typeface="MS PGothic" panose="020B0600070205080204" charset="-128"/>
        <a:cs typeface="+mn-cs"/>
      </a:defRPr>
    </a:lvl9pPr>
  </p:defaultTextStyle>
  <p:extLst>
    <p:ext uri="{EFAFB233-063F-42B5-8137-9DF3F51BA10A}">
      <p15:sldGuideLst xmlns:p15="http://schemas.microsoft.com/office/powerpoint/2012/main">
        <p15:guide id="1" orient="horz" pos="2163">
          <p15:clr>
            <a:srgbClr val="A4A3A4"/>
          </p15:clr>
        </p15:guide>
        <p15:guide id="2" pos="2880">
          <p15:clr>
            <a:srgbClr val="A4A3A4"/>
          </p15:clr>
        </p15:guide>
      </p15:sldGuideLst>
    </p:ext>
    <p:ext uri="{2D200454-40CA-4A62-9FC3-DE9A4176ACB9}">
      <p15:notesGuideLst xmlns:p15="http://schemas.microsoft.com/office/powerpoint/2012/main">
        <p15:guide id="1" orient="horz" pos="291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84589" autoAdjust="0"/>
  </p:normalViewPr>
  <p:slideViewPr>
    <p:cSldViewPr>
      <p:cViewPr varScale="1">
        <p:scale>
          <a:sx n="58" d="100"/>
          <a:sy n="58" d="100"/>
        </p:scale>
        <p:origin x="828" y="48"/>
      </p:cViewPr>
      <p:guideLst>
        <p:guide orient="horz" pos="2163"/>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49" d="100"/>
          <a:sy n="49" d="100"/>
        </p:scale>
        <p:origin x="2668" y="60"/>
      </p:cViewPr>
      <p:guideLst>
        <p:guide orient="horz" pos="2918"/>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7T09:20:23.256" idx="1">
    <p:pos x="10" y="10"/>
    <p:text/>
    <p:extLst>
      <p:ext uri="{C676402C-5697-4E1C-873F-D02D1690AC5C}">
        <p15:threadingInfo xmlns:p15="http://schemas.microsoft.com/office/powerpoint/2012/main" timeZoneBias="-480"/>
      </p:ext>
    </p:extLst>
  </p:cm>
  <p:cm authorId="1" dt="2022-10-07T09:20:27.300" idx="2">
    <p:pos x="146" y="146"/>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anose="02020603050405020304" pitchFamily="18" charset="0"/>
              <a:buNone/>
              <a:defRPr sz="1200">
                <a:cs typeface="+mn-cs"/>
              </a:defRPr>
            </a:lvl1pPr>
          </a:lstStyle>
          <a:p>
            <a:pPr>
              <a:defRPr/>
            </a:pPr>
            <a:r>
              <a:rPr lang="zh-CN" altLang="en-US">
                <a:ea typeface="黑体" panose="02010609060101010101" pitchFamily="49" charset="-122"/>
              </a:rPr>
              <a:t>物联网大数据智能处理 </a:t>
            </a:r>
            <a:r>
              <a:rPr lang="en-US" altLang="zh-CN">
                <a:ea typeface="黑体" panose="02010609060101010101" pitchFamily="49" charset="-122"/>
              </a:rPr>
              <a:t>- </a:t>
            </a:r>
            <a:r>
              <a:rPr lang="zh-CN" altLang="en-US">
                <a:ea typeface="黑体" panose="02010609060101010101" pitchFamily="49" charset="-122"/>
              </a:rPr>
              <a:t>信息检索技术</a:t>
            </a:r>
            <a:endParaRPr lang="de-DE" dirty="0">
              <a:ea typeface="黑体" panose="02010609060101010101"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anose="02020603050405020304" pitchFamily="18" charset="0"/>
              <a:buNone/>
              <a:defRPr sz="1200">
                <a:cs typeface="+mn-cs"/>
              </a:defRPr>
            </a:lvl1pPr>
          </a:lstStyle>
          <a:p>
            <a:pPr>
              <a:defRPr/>
            </a:pPr>
            <a:fld id="{FAC8717C-415A-44F2-932B-9470F257B40D}" type="datetimeFigureOut">
              <a:rPr lang="de-DE">
                <a:ea typeface="黑体" panose="02010609060101010101" pitchFamily="49" charset="-122"/>
              </a:rPr>
              <a:t>07.10.2022</a:t>
            </a:fld>
            <a:endParaRPr lang="de-DE" dirty="0">
              <a:ea typeface="黑体" panose="02010609060101010101"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anose="02020603050405020304" pitchFamily="18" charset="0"/>
              <a:buNone/>
              <a:defRPr sz="1200">
                <a:cs typeface="+mn-cs"/>
              </a:defRPr>
            </a:lvl1pPr>
          </a:lstStyle>
          <a:p>
            <a:pPr>
              <a:defRPr/>
            </a:pPr>
            <a:endParaRPr lang="de-DE" dirty="0">
              <a:ea typeface="黑体" panose="02010609060101010101"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anose="02020603050405020304" pitchFamily="18" charset="0"/>
              <a:buNone/>
              <a:defRPr sz="1200">
                <a:cs typeface="+mn-cs"/>
              </a:defRPr>
            </a:lvl1pPr>
          </a:lstStyle>
          <a:p>
            <a:pPr>
              <a:defRPr/>
            </a:pPr>
            <a:fld id="{436286E6-33A4-43B5-AF89-26A9B7F2651B}" type="slidenum">
              <a:rPr lang="de-DE">
                <a:ea typeface="黑体" panose="02010609060101010101" pitchFamily="49" charset="-122"/>
              </a:rPr>
              <a:t>‹#›</a:t>
            </a:fld>
            <a:endParaRPr lang="de-DE" dirty="0">
              <a:ea typeface="黑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1" name="Text Box 5"/>
          <p:cNvSpPr txBox="1">
            <a:spLocks noChangeArrowheads="1"/>
          </p:cNvSpPr>
          <p:nvPr/>
        </p:nvSpPr>
        <p:spPr bwMode="auto">
          <a:xfrm>
            <a:off x="0" y="0"/>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2" name="Text Box 6"/>
          <p:cNvSpPr txBox="1">
            <a:spLocks noChangeArrowheads="1"/>
          </p:cNvSpPr>
          <p:nvPr/>
        </p:nvSpPr>
        <p:spPr bwMode="auto">
          <a:xfrm>
            <a:off x="4144963" y="0"/>
            <a:ext cx="3170237"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ln>
          <a:effectLst/>
        </p:spPr>
        <p:txBody>
          <a:bodyPr vert="horz" wrap="square" lIns="95400" tIns="47520" rIns="95400" bIns="47520" numCol="1" anchor="t" anchorCtr="0" compatLnSpc="1"/>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ln>
          <a:effectLst/>
        </p:spPr>
        <p:txBody>
          <a:bodyPr wrap="none" anchor="ctr"/>
          <a:lstStyle/>
          <a:p>
            <a:pPr>
              <a:buClr>
                <a:srgbClr val="000000"/>
              </a:buClr>
              <a:buSzPct val="100000"/>
              <a:buFont typeface="Times New Roman" panose="02020603050405020304" pitchFamily="18" charset="0"/>
              <a:buNone/>
              <a:defRPr/>
            </a:pPr>
            <a:endParaRPr lang="de-DE" dirty="0">
              <a:ea typeface="黑体" panose="02010609060101010101" pitchFamily="49" charset="-122"/>
              <a:cs typeface="Arial Unicode MS" panose="020B0604020202020204" charset="-122"/>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ln>
          <a:effectLst/>
        </p:spPr>
        <p:txBody>
          <a:bodyPr vert="horz" wrap="square" lIns="95400" tIns="47520" rIns="95400" bIns="47520" numCol="1" anchor="b" anchorCtr="0" compatLnSpc="1"/>
          <a:lstStyle>
            <a:lvl1pPr algn="r">
              <a:buClrTx/>
              <a:buSzPct val="100000"/>
              <a:buFontTx/>
              <a:buNone/>
              <a:tabLst>
                <a:tab pos="723900" algn="l"/>
                <a:tab pos="1447800" algn="l"/>
                <a:tab pos="2171700" algn="l"/>
                <a:tab pos="2895600" algn="l"/>
              </a:tabLst>
              <a:defRPr sz="1200">
                <a:solidFill>
                  <a:srgbClr val="000000"/>
                </a:solidFill>
                <a:latin typeface="Times New Roman" panose="02020603050405020304" pitchFamily="18" charset="0"/>
                <a:ea typeface="+mn-ea"/>
                <a:cs typeface="Arial Unicode MS" panose="020B0604020202020204" charset="-122"/>
              </a:defRPr>
            </a:lvl1pPr>
          </a:lstStyle>
          <a:p>
            <a:pPr>
              <a:defRPr/>
            </a:pPr>
            <a:fld id="{655445CD-BE69-4A95-B1A9-CC7D8B1B044C}" type="slidenum">
              <a:rPr lang="en-US"/>
              <a:t>‹#›</a:t>
            </a:fld>
            <a:endParaRPr lang="en-US"/>
          </a:p>
        </p:txBody>
      </p:sp>
    </p:spTree>
  </p:cSld>
  <p:clrMap bg1="lt1" tx1="dk1" bg2="lt2" tx2="dk2" accent1="accent1" accent2="accent2" accent3="accent3" accent4="accent4" accent5="accent5" accent6="accent6" hlink="hlink" folHlink="folHlink"/>
  <p:hf ftr="0" dt="0"/>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anose="02010609060101010101" pitchFamily="49" charset="-122"/>
              </a:rPr>
              <a:t>1</a:t>
            </a:fld>
            <a:endParaRPr lang="en-US" dirty="0">
              <a:ea typeface="黑体" panose="02010609060101010101"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p:spPr>
      </p:sp>
      <p:sp>
        <p:nvSpPr>
          <p:cNvPr id="289796"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pPr algn="l"/>
            <a:r>
              <a:rPr lang="zh-CN" altLang="en-US" dirty="0">
                <a:solidFill>
                  <a:schemeClr val="tx1"/>
                </a:solidFill>
                <a:latin typeface="+mj-lt"/>
                <a:ea typeface="黑体" panose="02010609060101010101" pitchFamily="49" charset="-122"/>
                <a:sym typeface="+mn-ea"/>
              </a:rPr>
              <a:t>文档频率</a:t>
            </a:r>
            <a:r>
              <a:rPr lang="en-US" altLang="zh-CN" dirty="0">
                <a:solidFill>
                  <a:schemeClr val="tx1"/>
                </a:solidFill>
                <a:latin typeface="+mj-lt"/>
                <a:ea typeface="黑体" panose="02010609060101010101" pitchFamily="49" charset="-122"/>
                <a:sym typeface="+mn-ea"/>
              </a:rPr>
              <a:t> - </a:t>
            </a:r>
            <a:r>
              <a:rPr lang="de-DE"/>
              <a:t>在整个数据集中有多少个文本包含这个</a:t>
            </a:r>
            <a:r>
              <a:rPr lang="zh-CN" altLang="de-DE"/>
              <a:t>词项</a:t>
            </a:r>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29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pPr marL="0" marR="0" lvl="1"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lang="en-US" altLang="zh-CN" sz="1200" kern="1200" dirty="0" err="1">
                <a:solidFill>
                  <a:schemeClr val="tx1"/>
                </a:solidFill>
                <a:latin typeface="Times New Roman" panose="02020603050405020304" pitchFamily="18" charset="0"/>
                <a:ea typeface="黑体" panose="02010609060101010101" pitchFamily="49" charset="-122"/>
                <a:cs typeface="+mn-cs"/>
              </a:rPr>
              <a:t>df</a:t>
            </a:r>
            <a:r>
              <a:rPr lang="en-US" altLang="zh-CN" sz="1200" i="1" kern="1200" baseline="-25000" dirty="0" err="1">
                <a:solidFill>
                  <a:schemeClr val="tx1"/>
                </a:solidFill>
                <a:latin typeface="Times New Roman" panose="02020603050405020304" pitchFamily="18" charset="0"/>
                <a:ea typeface="黑体" panose="02010609060101010101" pitchFamily="49" charset="-122"/>
                <a:cs typeface="+mn-cs"/>
              </a:rPr>
              <a:t>t</a:t>
            </a:r>
            <a:r>
              <a:rPr lang="en-US" altLang="zh-CN" sz="1200" kern="1200" dirty="0">
                <a:solidFill>
                  <a:schemeClr val="tx1"/>
                </a:solidFill>
                <a:latin typeface="Times New Roman" panose="02020603050405020304" pitchFamily="18" charset="0"/>
                <a:ea typeface="黑体" panose="02010609060101010101" pitchFamily="49" charset="-122"/>
                <a:cs typeface="+mn-cs"/>
              </a:rPr>
              <a:t> </a:t>
            </a:r>
            <a:r>
              <a:rPr lang="zh-CN" altLang="en-US" sz="1200" kern="1200" dirty="0">
                <a:solidFill>
                  <a:schemeClr val="tx1"/>
                </a:solidFill>
                <a:latin typeface="Times New Roman" panose="02020603050405020304" pitchFamily="18" charset="0"/>
                <a:ea typeface="黑体" panose="02010609060101010101" pitchFamily="49" charset="-122"/>
                <a:cs typeface="+mn-cs"/>
              </a:rPr>
              <a:t>是出现词项</a:t>
            </a:r>
            <a:r>
              <a:rPr lang="de-DE" altLang="zh-CN" sz="1200" i="1" kern="1200" dirty="0">
                <a:solidFill>
                  <a:schemeClr val="tx1"/>
                </a:solidFill>
                <a:latin typeface="Times New Roman" panose="02020603050405020304" pitchFamily="18" charset="0"/>
                <a:ea typeface="黑体" panose="02010609060101010101" pitchFamily="49" charset="-122"/>
                <a:cs typeface="+mn-cs"/>
              </a:rPr>
              <a:t>t</a:t>
            </a:r>
            <a:r>
              <a:rPr lang="zh-CN" altLang="en-US" sz="1200" kern="1200" dirty="0">
                <a:solidFill>
                  <a:schemeClr val="tx1"/>
                </a:solidFill>
                <a:latin typeface="Times New Roman" panose="02020603050405020304" pitchFamily="18" charset="0"/>
                <a:ea typeface="黑体" panose="02010609060101010101" pitchFamily="49" charset="-122"/>
                <a:cs typeface="+mn-cs"/>
              </a:rPr>
              <a:t>的</a:t>
            </a:r>
            <a:r>
              <a:rPr lang="zh-CN" altLang="en-US" sz="1200" b="1" kern="1200" dirty="0">
                <a:solidFill>
                  <a:srgbClr val="FF0000"/>
                </a:solidFill>
                <a:latin typeface="Times New Roman" panose="02020603050405020304" pitchFamily="18" charset="0"/>
                <a:ea typeface="黑体" panose="02010609060101010101" pitchFamily="49" charset="-122"/>
                <a:cs typeface="+mn-cs"/>
              </a:rPr>
              <a:t>文档数目</a:t>
            </a:r>
            <a:endParaRPr lang="en-US" altLang="zh-CN" sz="1200" b="1" kern="1200" dirty="0">
              <a:solidFill>
                <a:srgbClr val="FF0000"/>
              </a:solidFill>
              <a:latin typeface="Times New Roman" panose="02020603050405020304" pitchFamily="18" charset="0"/>
              <a:ea typeface="黑体" panose="02010609060101010101" pitchFamily="49" charset="-122"/>
              <a:cs typeface="+mn-cs"/>
            </a:endParaRPr>
          </a:p>
          <a:p>
            <a:pPr marL="0" marR="0" lvl="1"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r>
              <a:rPr lang="zh-CN" altLang="en-US" dirty="0">
                <a:solidFill>
                  <a:schemeClr val="tx1"/>
                </a:solidFill>
                <a:ea typeface="黑体" panose="02010609060101010101" pitchFamily="49" charset="-122"/>
              </a:rPr>
              <a:t>词项</a:t>
            </a:r>
            <a:r>
              <a:rPr lang="en-US" altLang="zh-CN" i="1"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的</a:t>
            </a:r>
            <a:r>
              <a:rPr lang="zh-CN" altLang="en-US" sz="800" kern="1200" dirty="0">
                <a:solidFill>
                  <a:schemeClr val="tx1"/>
                </a:solidFill>
                <a:latin typeface="Times New Roman" panose="02020603050405020304" pitchFamily="18" charset="0"/>
                <a:ea typeface="黑体" panose="02010609060101010101" pitchFamily="49" charset="-122"/>
                <a:cs typeface="+mn-cs"/>
              </a:rPr>
              <a:t>词项频率</a:t>
            </a:r>
            <a:r>
              <a:rPr lang="en-US" altLang="zh-CN" sz="800" kern="1200" dirty="0">
                <a:solidFill>
                  <a:schemeClr val="tx1"/>
                </a:solidFill>
                <a:latin typeface="Times New Roman" panose="02020603050405020304" pitchFamily="18" charset="0"/>
                <a:ea typeface="黑体" panose="02010609060101010101" pitchFamily="49" charset="-122"/>
                <a:cs typeface="+mn-cs"/>
              </a:rPr>
              <a:t> </a:t>
            </a:r>
            <a:r>
              <a:rPr lang="en-US" altLang="zh-CN" sz="800" kern="1200" dirty="0" err="1">
                <a:solidFill>
                  <a:schemeClr val="tx1"/>
                </a:solidFill>
                <a:latin typeface="Times New Roman" panose="02020603050405020304" pitchFamily="18" charset="0"/>
                <a:ea typeface="黑体" panose="02010609060101010101" pitchFamily="49" charset="-122"/>
                <a:cs typeface="+mn-cs"/>
              </a:rPr>
              <a:t>tf</a:t>
            </a:r>
            <a:r>
              <a:rPr lang="en-US" altLang="zh-CN" sz="800" i="1" kern="1200" baseline="-25000" dirty="0" err="1">
                <a:solidFill>
                  <a:schemeClr val="tx1"/>
                </a:solidFill>
                <a:latin typeface="Times New Roman" panose="02020603050405020304" pitchFamily="18" charset="0"/>
                <a:ea typeface="黑体" panose="02010609060101010101" pitchFamily="49" charset="-122"/>
                <a:cs typeface="+mn-cs"/>
              </a:rPr>
              <a:t>t,d</a:t>
            </a:r>
            <a:r>
              <a:rPr lang="en-US" altLang="zh-CN" sz="800" kern="1200" dirty="0">
                <a:solidFill>
                  <a:schemeClr val="tx1"/>
                </a:solidFill>
                <a:latin typeface="Times New Roman" panose="02020603050405020304" pitchFamily="18" charset="0"/>
                <a:ea typeface="黑体" panose="02010609060101010101" pitchFamily="49" charset="-122"/>
                <a:cs typeface="+mn-cs"/>
              </a:rPr>
              <a:t> </a:t>
            </a:r>
            <a:r>
              <a:rPr lang="zh-CN" altLang="en-US" sz="800" kern="1200" dirty="0">
                <a:solidFill>
                  <a:schemeClr val="tx1"/>
                </a:solidFill>
                <a:latin typeface="Times New Roman" panose="02020603050405020304" pitchFamily="18" charset="0"/>
                <a:ea typeface="黑体" panose="02010609060101010101" pitchFamily="49" charset="-122"/>
                <a:cs typeface="+mn-cs"/>
              </a:rPr>
              <a:t>是</a:t>
            </a:r>
            <a:r>
              <a:rPr lang="zh-CN" altLang="en-US" sz="800" kern="1200" dirty="0">
                <a:solidFill>
                  <a:srgbClr val="FF0000"/>
                </a:solidFill>
                <a:latin typeface="Times New Roman" panose="02020603050405020304" pitchFamily="18" charset="0"/>
                <a:ea typeface="黑体" panose="02010609060101010101" pitchFamily="49" charset="-122"/>
                <a:cs typeface="+mn-cs"/>
              </a:rPr>
              <a:t>指</a:t>
            </a:r>
            <a:r>
              <a:rPr lang="en-US" altLang="zh-CN" sz="800" i="1" kern="1200" dirty="0">
                <a:solidFill>
                  <a:srgbClr val="FF0000"/>
                </a:solidFill>
                <a:latin typeface="Times New Roman" panose="02020603050405020304" pitchFamily="18" charset="0"/>
                <a:ea typeface="黑体" panose="02010609060101010101" pitchFamily="49" charset="-122"/>
                <a:cs typeface="+mn-cs"/>
              </a:rPr>
              <a:t>t</a:t>
            </a:r>
            <a:r>
              <a:rPr lang="en-US" altLang="zh-CN" sz="800" kern="1200" dirty="0">
                <a:solidFill>
                  <a:srgbClr val="FF0000"/>
                </a:solidFill>
                <a:latin typeface="Times New Roman" panose="02020603050405020304" pitchFamily="18" charset="0"/>
                <a:ea typeface="黑体" panose="02010609060101010101" pitchFamily="49" charset="-122"/>
                <a:cs typeface="+mn-cs"/>
              </a:rPr>
              <a:t> </a:t>
            </a:r>
            <a:r>
              <a:rPr lang="zh-CN" altLang="en-US" sz="800" kern="1200" dirty="0">
                <a:solidFill>
                  <a:srgbClr val="FF0000"/>
                </a:solidFill>
                <a:latin typeface="Times New Roman" panose="02020603050405020304" pitchFamily="18" charset="0"/>
                <a:ea typeface="黑体" panose="02010609060101010101" pitchFamily="49" charset="-122"/>
                <a:cs typeface="+mn-cs"/>
              </a:rPr>
              <a:t>在</a:t>
            </a:r>
            <a:r>
              <a:rPr lang="en-US" altLang="zh-CN" sz="800" i="1" kern="1200" dirty="0">
                <a:solidFill>
                  <a:srgbClr val="FF0000"/>
                </a:solidFill>
                <a:latin typeface="Times New Roman" panose="02020603050405020304" pitchFamily="18" charset="0"/>
                <a:ea typeface="黑体" panose="02010609060101010101" pitchFamily="49" charset="-122"/>
                <a:cs typeface="+mn-cs"/>
              </a:rPr>
              <a:t>d </a:t>
            </a:r>
            <a:r>
              <a:rPr lang="zh-CN" altLang="en-US" sz="800" kern="1200" dirty="0">
                <a:solidFill>
                  <a:srgbClr val="FF0000"/>
                </a:solidFill>
                <a:latin typeface="Times New Roman" panose="02020603050405020304" pitchFamily="18" charset="0"/>
                <a:ea typeface="黑体" panose="02010609060101010101" pitchFamily="49" charset="-122"/>
                <a:cs typeface="+mn-cs"/>
              </a:rPr>
              <a:t>中出现的次数</a:t>
            </a:r>
            <a:endParaRPr lang="en-US" altLang="zh-CN" sz="800" kern="1200" dirty="0">
              <a:solidFill>
                <a:srgbClr val="FF0000"/>
              </a:solidFill>
              <a:latin typeface="Times New Roman" panose="02020603050405020304" pitchFamily="18" charset="0"/>
              <a:ea typeface="黑体" panose="02010609060101010101" pitchFamily="49" charset="-122"/>
              <a:cs typeface="+mn-cs"/>
            </a:endParaRPr>
          </a:p>
          <a:p>
            <a:pPr marL="0" marR="0" lvl="1"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lang="de-DE" altLang="zh-CN" sz="1200" b="1" kern="1200" dirty="0">
              <a:solidFill>
                <a:srgbClr val="FF0000"/>
              </a:solidFill>
              <a:latin typeface="Times New Roman" panose="02020603050405020304" pitchFamily="18" charset="0"/>
              <a:ea typeface="黑体" panose="02010609060101010101" pitchFamily="49" charset="-122"/>
              <a:cs typeface="+mn-cs"/>
            </a:endParaRPr>
          </a:p>
          <a:p>
            <a:endParaRPr lang="de-D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pPr algn="l"/>
            <a:r>
              <a:rPr lang="en-US" dirty="0" err="1">
                <a:solidFill>
                  <a:srgbClr val="00B050"/>
                </a:solidFill>
                <a:latin typeface="+mj-lt"/>
                <a:ea typeface="黑体" panose="02010609060101010101" pitchFamily="49" charset="-122"/>
                <a:sym typeface="+mn-ea"/>
              </a:rPr>
              <a:t>cf=</a:t>
            </a:r>
            <a:r>
              <a:rPr lang="en-US" dirty="0" err="1">
                <a:solidFill>
                  <a:srgbClr val="00B050"/>
                </a:solidFill>
                <a:latin typeface="Arial" panose="020B0604020202020204" pitchFamily="34" charset="0"/>
                <a:ea typeface="黑体" panose="02010609060101010101" pitchFamily="49" charset="-122"/>
                <a:cs typeface="Arial" panose="020B0604020202020204" pitchFamily="34" charset="0"/>
                <a:sym typeface="+mn-ea"/>
              </a:rPr>
              <a:t>∑</a:t>
            </a:r>
            <a:r>
              <a:rPr lang="en-US" dirty="0" err="1">
                <a:solidFill>
                  <a:srgbClr val="00B050"/>
                </a:solidFill>
                <a:latin typeface="+mj-lt"/>
                <a:ea typeface="黑体" panose="02010609060101010101" pitchFamily="49" charset="-122"/>
                <a:sym typeface="+mn-ea"/>
              </a:rPr>
              <a:t>tf</a:t>
            </a:r>
            <a:r>
              <a:rPr lang="zh-CN" altLang="en-US" dirty="0" err="1">
                <a:solidFill>
                  <a:srgbClr val="00B050"/>
                </a:solidFill>
                <a:latin typeface="+mj-lt"/>
                <a:ea typeface="黑体" panose="02010609060101010101" pitchFamily="49" charset="-122"/>
                <a:sym typeface="+mn-ea"/>
              </a:rPr>
              <a:t>，</a:t>
            </a:r>
            <a:r>
              <a:rPr lang="en-US" altLang="zh-CN" dirty="0" err="1">
                <a:solidFill>
                  <a:srgbClr val="00B050"/>
                </a:solidFill>
                <a:latin typeface="+mj-lt"/>
                <a:ea typeface="黑体" panose="02010609060101010101" pitchFamily="49" charset="-122"/>
                <a:sym typeface="+mn-ea"/>
              </a:rP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39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49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51</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53</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54</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56</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r>
              <a:rPr lang="zh-CN" altLang="en-US" dirty="0"/>
              <a:t>假设一个文档集， </a:t>
            </a:r>
            <a:r>
              <a:rPr lang="en-US" altLang="zh-CN" dirty="0"/>
              <a:t>N=1000000</a:t>
            </a:r>
            <a:r>
              <a:rPr lang="zh-CN" altLang="en-US" dirty="0"/>
              <a:t>，</a:t>
            </a:r>
            <a:r>
              <a:rPr lang="en-US" altLang="zh-CN" dirty="0"/>
              <a:t>auto</a:t>
            </a:r>
            <a:r>
              <a:rPr lang="zh-CN" altLang="en-US" dirty="0"/>
              <a:t>， </a:t>
            </a:r>
            <a:r>
              <a:rPr lang="en-US" altLang="zh-CN" dirty="0"/>
              <a:t>best</a:t>
            </a:r>
            <a:r>
              <a:rPr lang="zh-CN" altLang="en-US" dirty="0"/>
              <a:t>，</a:t>
            </a:r>
            <a:r>
              <a:rPr lang="en-US" altLang="zh-CN" dirty="0"/>
              <a:t>car</a:t>
            </a:r>
            <a:r>
              <a:rPr lang="zh-CN" altLang="en-US" dirty="0"/>
              <a:t>及</a:t>
            </a:r>
            <a:r>
              <a:rPr lang="en-US" altLang="zh-CN" dirty="0"/>
              <a:t>insurance</a:t>
            </a:r>
            <a:r>
              <a:rPr lang="zh-CN" altLang="en-US" dirty="0"/>
              <a:t>的文档频率分别是</a:t>
            </a:r>
            <a:r>
              <a:rPr lang="en-US" altLang="zh-CN" dirty="0"/>
              <a:t>5000,50000,10000</a:t>
            </a:r>
            <a:r>
              <a:rPr lang="zh-CN" altLang="en-US" dirty="0"/>
              <a:t>，和</a:t>
            </a:r>
            <a:r>
              <a:rPr lang="en-US" altLang="zh-CN" dirty="0"/>
              <a:t>1000.</a:t>
            </a:r>
            <a:endParaRPr lang="de-DE"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58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62</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65</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69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7</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8</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9</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r>
              <a:rPr lang="en-US" altLang="zh-CN" dirty="0" err="1"/>
              <a:t>Jaccard</a:t>
            </a:r>
            <a:r>
              <a:rPr lang="zh-CN" altLang="en-US" dirty="0"/>
              <a:t>系数 用来比较样本集中的相似性和分散性的一个概率</a:t>
            </a:r>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anose="02010609060101010101" pitchFamily="49" charset="-122"/>
              </a:rPr>
              <a:t>10</a:t>
            </a:fld>
            <a:endParaRPr lang="en-US" dirty="0">
              <a:ea typeface="黑体" panose="02010609060101010101"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p:spPr>
      </p:sp>
      <p:sp>
        <p:nvSpPr>
          <p:cNvPr id="291844" name="Rectangle 2"/>
          <p:cNvSpPr>
            <a:spLocks noGrp="1" noChangeArrowheads="1"/>
          </p:cNvSpPr>
          <p:nvPr>
            <p:ph type="body" idx="1"/>
          </p:nvPr>
        </p:nvSpPr>
        <p:spPr>
          <a:xfrm>
            <a:off x="974725" y="4560888"/>
            <a:ext cx="5360988" cy="4316412"/>
          </a:xfrm>
          <a:noFill/>
        </p:spPr>
        <p:txBody>
          <a:bodyPr wrap="none" anchor="ctr"/>
          <a:lstStyle/>
          <a:p>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anose="02010609060101010101" pitchFamily="49" charset="-122"/>
                <a:cs typeface="MS PGothic" panose="020B0600070205080204"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TextBox 5"/>
          <p:cNvSpPr txBox="1"/>
          <p:nvPr/>
        </p:nvSpPr>
        <p:spPr>
          <a:xfrm>
            <a:off x="248955" y="1600200"/>
            <a:ext cx="8561959" cy="1569660"/>
          </a:xfrm>
          <a:prstGeom prst="rect">
            <a:avLst/>
          </a:prstGeom>
          <a:noFill/>
        </p:spPr>
        <p:txBody>
          <a:bodyPr wrap="none">
            <a:spAutoFit/>
          </a:bodyPr>
          <a:lstStyle/>
          <a:p>
            <a:pPr algn="ctr">
              <a:defRPr/>
            </a:pP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物联网大数据智能处理</a:t>
            </a:r>
            <a:endPar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a:p>
            <a:pPr algn="ctr">
              <a:defRPr/>
            </a:pPr>
            <a:r>
              <a:rPr lang="en-US" altLang="zh-CN" sz="4800" b="1" dirty="0">
                <a:solidFill>
                  <a:srgbClr val="FBFCFF"/>
                </a:solidFill>
                <a:latin typeface="黑体" panose="02010609060101010101" pitchFamily="49" charset="-122"/>
                <a:ea typeface="黑体" panose="02010609060101010101" pitchFamily="49" charset="-122"/>
                <a:cs typeface="Arial Unicode MS" panose="020B0604020202020204" charset="-122"/>
              </a:rPr>
              <a:t>              -</a:t>
            </a:r>
            <a:r>
              <a:rPr lang="zh-CN" alt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rPr>
              <a:t>信息检索技术</a:t>
            </a:r>
            <a:endParaRPr lang="en-US" sz="4800" b="1" dirty="0">
              <a:solidFill>
                <a:srgbClr val="FBFCFF"/>
              </a:solidFill>
              <a:latin typeface="黑体" panose="02010609060101010101" pitchFamily="49" charset="-122"/>
              <a:ea typeface="黑体" panose="02010609060101010101" pitchFamily="49" charset="-122"/>
              <a:cs typeface="Arial Unicode MS" panose="020B0604020202020204" charset="-122"/>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ln>
          <a:effectLst>
            <a:outerShdw dist="23000" dir="5400000" rotWithShape="0">
              <a:srgbClr val="808080">
                <a:alpha val="34999"/>
              </a:srgbClr>
            </a:outerShdw>
          </a:effectLst>
        </p:spPr>
        <p:txBody>
          <a:bodyPr anchor="ctr"/>
          <a:lstStyle/>
          <a:p>
            <a:pPr>
              <a:defRPr/>
            </a:pPr>
            <a:r>
              <a:rPr lang="en-US" altLang="zh-CN" sz="1400" dirty="0">
                <a:solidFill>
                  <a:srgbClr val="FFFFFF"/>
                </a:solidFill>
                <a:latin typeface="楷体" panose="02010609060101010101" pitchFamily="49" charset="-122"/>
                <a:ea typeface="楷体" panose="02010609060101010101" pitchFamily="49" charset="-122"/>
              </a:rPr>
              <a:t>《</a:t>
            </a:r>
            <a:r>
              <a:rPr lang="zh-CN" altLang="en-US" sz="1400" dirty="0">
                <a:solidFill>
                  <a:srgbClr val="FFFFFF"/>
                </a:solidFill>
                <a:latin typeface="楷体" panose="02010609060101010101" pitchFamily="49" charset="-122"/>
                <a:ea typeface="楷体" panose="02010609060101010101" pitchFamily="49" charset="-122"/>
              </a:rPr>
              <a:t>物联网大数据智能处理</a:t>
            </a:r>
            <a:r>
              <a:rPr lang="en-US" altLang="zh-CN" sz="1400" dirty="0">
                <a:solidFill>
                  <a:srgbClr val="FFFFFF"/>
                </a:solidFill>
                <a:latin typeface="楷体" panose="02010609060101010101" pitchFamily="49" charset="-122"/>
                <a:ea typeface="楷体" panose="02010609060101010101" pitchFamily="49" charset="-122"/>
              </a:rPr>
              <a:t>》                                                                                                                                       </a:t>
            </a:r>
            <a:endParaRPr lang="zh-CN" altLang="en-US" sz="1400" dirty="0">
              <a:solidFill>
                <a:srgbClr val="FFFFFF"/>
              </a:solidFill>
              <a:latin typeface="楷体" panose="02010609060101010101" pitchFamily="49" charset="-122"/>
              <a:ea typeface="楷体" panose="02010609060101010101" pitchFamily="49" charset="-122"/>
            </a:endParaRPr>
          </a:p>
        </p:txBody>
      </p:sp>
      <p:sp>
        <p:nvSpPr>
          <p:cNvPr id="9" name="TextBox 8"/>
          <p:cNvSpPr txBox="1"/>
          <p:nvPr/>
        </p:nvSpPr>
        <p:spPr>
          <a:xfrm>
            <a:off x="1600200" y="4800600"/>
            <a:ext cx="6019800" cy="769441"/>
          </a:xfrm>
          <a:prstGeom prst="rect">
            <a:avLst/>
          </a:prstGeom>
          <a:noFill/>
        </p:spPr>
        <p:txBody>
          <a:bodyPr>
            <a:spAutoFit/>
          </a:bodyPr>
          <a:lstStyle/>
          <a:p>
            <a:pPr algn="ctr">
              <a:defRPr/>
            </a:pPr>
            <a:r>
              <a:rPr lang="zh-CN" altLang="en-US" dirty="0">
                <a:solidFill>
                  <a:schemeClr val="bg1"/>
                </a:solidFill>
                <a:latin typeface="+mn-ea"/>
                <a:ea typeface="+mn-ea"/>
                <a:cs typeface="Times New Roman" panose="02020603050405020304" pitchFamily="18" charset="0"/>
              </a:rPr>
              <a:t>授课人：李明楚</a:t>
            </a:r>
            <a:endParaRPr lang="en-US" altLang="zh-CN" sz="2800" dirty="0">
              <a:solidFill>
                <a:srgbClr val="0070C0"/>
              </a:solidFill>
              <a:ea typeface="黑体" panose="02010609060101010101" pitchFamily="49" charset="-122"/>
              <a:cs typeface="Times New Roman" panose="02020603050405020304" pitchFamily="18" charset="0"/>
            </a:endParaRPr>
          </a:p>
          <a:p>
            <a:pPr>
              <a:defRPr/>
            </a:pPr>
            <a:endParaRPr lang="zh-CN" altLang="en-US" sz="2000" dirty="0">
              <a:ea typeface="黑体" panose="02010609060101010101" pitchFamily="49"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7" name="Date Placeholder 2"/>
          <p:cNvSpPr>
            <a:spLocks noGrp="1"/>
          </p:cNvSpPr>
          <p:nvPr>
            <p:ph type="dt" sz="half" idx="10"/>
          </p:nvPr>
        </p:nvSpPr>
        <p:spPr/>
        <p:txBody>
          <a:bodyPr/>
          <a:lstStyle>
            <a:lvl1pPr>
              <a:defRPr/>
            </a:lvl1pPr>
          </a:lstStyle>
          <a:p>
            <a:pPr>
              <a:defRPr/>
            </a:pPr>
            <a:endParaRPr lang="zh-CN" altLang="en-US"/>
          </a:p>
        </p:txBody>
      </p:sp>
      <p:sp>
        <p:nvSpPr>
          <p:cNvPr id="8" name="Footer Placeholder 3"/>
          <p:cNvSpPr>
            <a:spLocks noGrp="1"/>
          </p:cNvSpPr>
          <p:nvPr>
            <p:ph type="ftr" sz="quarter" idx="11"/>
          </p:nvPr>
        </p:nvSpPr>
        <p:spPr/>
        <p:txBody>
          <a:bodyPr/>
          <a:lstStyle>
            <a:lvl1pPr>
              <a:defRPr/>
            </a:lvl1pPr>
          </a:lstStyle>
          <a:p>
            <a:pPr>
              <a:defRPr/>
            </a:pPr>
            <a:endParaRPr lang="zh-CN" altLang="en-US"/>
          </a:p>
        </p:txBody>
      </p:sp>
      <p:sp>
        <p:nvSpPr>
          <p:cNvPr id="9"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en-US" altLang="zh-CN" dirty="0">
              <a:ea typeface="黑体" panose="02010609060101010101" pitchFamily="49" charset="-122"/>
            </a:endParaRPr>
          </a:p>
          <a:p>
            <a:endParaRPr lang="zh-CN" altLang="en-US" dirty="0">
              <a:ea typeface="黑体" panose="02010609060101010101"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a:ea typeface="黑体" panose="02010609060101010101" pitchFamily="49" charset="-122"/>
            </a:endParaRPr>
          </a:p>
          <a:p>
            <a:pPr marL="457200" indent="-457200">
              <a:buFont typeface="+mj-ea"/>
              <a:buAutoNum type="circleNumDbPlain"/>
            </a:pPr>
            <a:endParaRPr lang="zh-CN" altLang="en-US" dirty="0">
              <a:ea typeface="黑体" panose="02010609060101010101"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anose="02020603050405020304" pitchFamily="18" charset="0"/>
                <a:ea typeface="+mn-ea"/>
              </a:defRPr>
            </a:lvl1pPr>
            <a:lvl2pPr marL="914400" indent="-457200">
              <a:buFont typeface="+mj-lt"/>
              <a:buAutoNum type="alphaLcParenR"/>
              <a:defRPr baseline="0">
                <a:solidFill>
                  <a:schemeClr val="accent5">
                    <a:lumMod val="75000"/>
                  </a:schemeClr>
                </a:solidFill>
                <a:latin typeface="Times New Roman" panose="02020603050405020304" pitchFamily="18" charset="0"/>
                <a:ea typeface="+mn-ea"/>
              </a:defRPr>
            </a:lvl2pPr>
          </a:lstStyle>
          <a:p>
            <a:pPr lvl="0"/>
            <a:r>
              <a:rPr lang="zh-CN" altLang="en-US"/>
              <a:t>单击此处编辑母版文本样式</a:t>
            </a:r>
          </a:p>
          <a:p>
            <a:pPr lvl="1"/>
            <a:r>
              <a:rPr lang="zh-CN" altLang="en-US"/>
              <a:t>第二级</a:t>
            </a: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p>
            <a:pPr>
              <a:defRPr/>
            </a:pPr>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anose="02010609060101010101" pitchFamily="49" charset="-122"/>
              <a:cs typeface="MS PGothic" panose="020B0600070205080204"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
        <p:nvSpPr>
          <p:cNvPr id="11" name="Rectangle 6"/>
          <p:cNvSpPr>
            <a:spLocks noChangeArrowheads="1"/>
          </p:cNvSpPr>
          <p:nvPr/>
        </p:nvSpPr>
        <p:spPr bwMode="auto">
          <a:xfrm>
            <a:off x="3908" y="0"/>
            <a:ext cx="3886199" cy="275389"/>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40120"/>
            <a:ext cx="3779912" cy="23451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hasCustomPrompt="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ea typeface="宋体" panose="02010600030101010101"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宋体" panose="02010600030101010101"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宋体" panose="02010600030101010101" pitchFamily="2" charset="-122"/>
              </a:defRPr>
            </a:lvl1pPr>
          </a:lstStyle>
          <a:p>
            <a:pPr>
              <a:defRPr/>
            </a:pPr>
            <a:fld id="{DB3EC566-48E6-4552-87D6-CB322A8F1925}" type="slidenum">
              <a:rPr lang="en-US" smtClean="0"/>
              <a:t>‹#›</a:t>
            </a:fld>
            <a:endParaRPr lang="en-US"/>
          </a:p>
        </p:txBody>
      </p:sp>
      <p:sp>
        <p:nvSpPr>
          <p:cNvPr id="7" name="Rectangle 6"/>
          <p:cNvSpPr>
            <a:spLocks noChangeArrowheads="1"/>
          </p:cNvSpPr>
          <p:nvPr/>
        </p:nvSpPr>
        <p:spPr bwMode="auto">
          <a:xfrm>
            <a:off x="0" y="30162"/>
            <a:ext cx="4211960" cy="244475"/>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物联网大数据智能处理 </a:t>
            </a:r>
            <a:r>
              <a:rPr lang="en-US" altLang="zh-CN" sz="1600" i="0" dirty="0">
                <a:solidFill>
                  <a:srgbClr val="FFFFFF"/>
                </a:solidFill>
                <a:latin typeface="楷体" panose="02010609060101010101" pitchFamily="49" charset="-122"/>
                <a:ea typeface="楷体" panose="02010609060101010101" pitchFamily="49" charset="-122"/>
                <a:cs typeface="MS PGothic" panose="020B0600070205080204" charset="-128"/>
              </a:rPr>
              <a:t>- </a:t>
            </a:r>
            <a:r>
              <a:rPr lang="zh-CN" altLang="en-US" sz="1600" i="0" dirty="0">
                <a:solidFill>
                  <a:srgbClr val="FFFFFF"/>
                </a:solidFill>
                <a:latin typeface="楷体" panose="02010609060101010101" pitchFamily="49" charset="-122"/>
                <a:ea typeface="楷体" panose="02010609060101010101" pitchFamily="49" charset="-122"/>
                <a:cs typeface="MS PGothic" panose="020B0600070205080204" charset="-128"/>
              </a:rPr>
              <a:t>信息检索技术</a:t>
            </a:r>
            <a:endParaRPr lang="en-US" sz="1600" i="0" dirty="0">
              <a:solidFill>
                <a:srgbClr val="FFFFFF"/>
              </a:solidFill>
              <a:latin typeface="楷体" panose="02010609060101010101" pitchFamily="49" charset="-122"/>
              <a:ea typeface="楷体" panose="02010609060101010101" pitchFamily="49" charset="-122"/>
              <a:cs typeface="MS PGothic" panose="020B0600070205080204"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anose="02010609060101010101" pitchFamily="49" charset="-122"/>
                <a:cs typeface="MS PGothic" panose="020B060007020508020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anose="020F0502020204030204" pitchFamily="34" charset="0"/>
                <a:ea typeface="黑体" panose="02010609060101010101" pitchFamily="49" charset="-122"/>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fontAlgn="base" hangingPunct="1">
        <a:spcBef>
          <a:spcPct val="0"/>
        </a:spcBef>
        <a:spcAft>
          <a:spcPct val="0"/>
        </a:spcAft>
        <a:defRPr sz="4000" kern="1200" baseline="0">
          <a:solidFill>
            <a:schemeClr val="tx1"/>
          </a:solidFill>
          <a:latin typeface="Times New Roman" panose="02020603050405020304" pitchFamily="18" charset="0"/>
          <a:ea typeface="黑体" panose="02010609060101010101" pitchFamily="49" charset="-122"/>
          <a:cs typeface="黑体" panose="02010609060101010101" pitchFamily="49" charset="-122"/>
        </a:defRPr>
      </a:lvl1pPr>
      <a:lvl2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2pPr>
      <a:lvl3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3pPr>
      <a:lvl4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4pPr>
      <a:lvl5pPr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5pPr>
      <a:lvl6pPr marL="4572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6pPr>
      <a:lvl7pPr marL="9144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7pPr>
      <a:lvl8pPr marL="13716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8pPr>
      <a:lvl9pPr marL="1828800" algn="l" defTabSz="457200" rtl="0" eaLnBrk="1" fontAlgn="base" hangingPunct="1">
        <a:spcBef>
          <a:spcPct val="0"/>
        </a:spcBef>
        <a:spcAft>
          <a:spcPct val="0"/>
        </a:spcAft>
        <a:defRPr sz="4000">
          <a:solidFill>
            <a:schemeClr val="tx1"/>
          </a:solidFill>
          <a:latin typeface="Calibri" panose="020F0502020204030204" pitchFamily="34" charset="0"/>
          <a:ea typeface="MS PGothic" panose="020B0600070205080204" charset="-128"/>
          <a:cs typeface="MS PGothic" panose="020B0600070205080204" charset="-128"/>
        </a:defRPr>
      </a:lvl9pPr>
    </p:titleStyle>
    <p:bodyStyle>
      <a:lvl1pPr marL="342900" indent="-342900" algn="l" defTabSz="457200" rtl="0" eaLnBrk="1" fontAlgn="base" hangingPunct="1">
        <a:spcBef>
          <a:spcPct val="20000"/>
        </a:spcBef>
        <a:spcAft>
          <a:spcPct val="0"/>
        </a:spcAft>
        <a:buClr>
          <a:srgbClr val="437085"/>
        </a:buClr>
        <a:buFont typeface="Wingdings" panose="05000000000000000000" pitchFamily="2" charset="2"/>
        <a:buChar char="§"/>
        <a:defRPr sz="2800" kern="1200" baseline="0">
          <a:solidFill>
            <a:schemeClr val="tx1"/>
          </a:solidFill>
          <a:latin typeface="Times New Roman" panose="02020603050405020304" pitchFamily="18" charset="0"/>
          <a:ea typeface="+mn-ea"/>
          <a:cs typeface="黑体" panose="02010609060101010101" pitchFamily="49" charset="-122"/>
        </a:defRPr>
      </a:lvl1pPr>
      <a:lvl2pPr marL="742950" indent="-285750" algn="l" defTabSz="457200" rtl="0" eaLnBrk="1" fontAlgn="base" hangingPunct="1">
        <a:spcBef>
          <a:spcPct val="20000"/>
        </a:spcBef>
        <a:spcAft>
          <a:spcPct val="0"/>
        </a:spcAft>
        <a:buClr>
          <a:srgbClr val="357E69"/>
        </a:buClr>
        <a:buFont typeface="Wingdings" panose="05000000000000000000" pitchFamily="2" charset="2"/>
        <a:buChar char="§"/>
        <a:defRPr sz="2400" kern="1200" baseline="0">
          <a:solidFill>
            <a:schemeClr val="tx1"/>
          </a:solidFill>
          <a:latin typeface="Times New Roman" panose="02020603050405020304"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anose="05000000000000000000" pitchFamily="2" charset="2"/>
        <a:buChar char="§"/>
        <a:defRPr sz="2000" kern="1200" baseline="0">
          <a:solidFill>
            <a:schemeClr val="tx1"/>
          </a:solidFill>
          <a:latin typeface="Times New Roman" panose="02020603050405020304" pitchFamily="18" charset="0"/>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2.xml"/><Relationship Id="rId7" Type="http://schemas.openxmlformats.org/officeDocument/2006/relationships/image" Target="../media/image26.wmf"/><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5576" y="3352800"/>
            <a:ext cx="8064896" cy="1066800"/>
          </a:xfrm>
        </p:spPr>
        <p:txBody>
          <a:bodyPr/>
          <a:lstStyle/>
          <a:p>
            <a:r>
              <a:rPr lang="zh-CN" altLang="en-US" dirty="0"/>
              <a:t>文档评分、词项权重计算及向量空间模型</a:t>
            </a:r>
            <a:endParaRPr lang="en-US" altLang="zh-CN" dirty="0"/>
          </a:p>
          <a:p>
            <a:r>
              <a:rPr lang="en-US" altLang="zh-CN" dirty="0"/>
              <a:t>Scoring, Term Weighting &amp; Vector Space Model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t>1</a:t>
            </a:fld>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Jaccard</a:t>
            </a:r>
            <a:r>
              <a:rPr lang="zh-CN" altLang="en-US" sz="3600" dirty="0">
                <a:solidFill>
                  <a:schemeClr val="tx1"/>
                </a:solidFill>
                <a:latin typeface="+mj-lt"/>
                <a:ea typeface="黑体" panose="02010609060101010101" pitchFamily="49" charset="-122"/>
              </a:rPr>
              <a:t>系数的计算样例</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6037" y="229617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查询</a:t>
            </a:r>
            <a:r>
              <a:rPr lang="de-DE" altLang="zh-CN" dirty="0">
                <a:solidFill>
                  <a:schemeClr val="tx1"/>
                </a:solidFill>
                <a:latin typeface="+mj-lt"/>
                <a:ea typeface="黑体" panose="02010609060101010101" pitchFamily="49" charset="-122"/>
              </a:rPr>
              <a:t> </a:t>
            </a:r>
            <a:r>
              <a:rPr lang="de-DE" sz="2200" dirty="0">
                <a:solidFill>
                  <a:schemeClr val="tx1"/>
                </a:solidFill>
                <a:latin typeface="+mj-lt"/>
                <a:ea typeface="黑体" panose="02010609060101010101" pitchFamily="49" charset="-122"/>
              </a:rPr>
              <a:t>“ides of March”</a:t>
            </a:r>
          </a:p>
          <a:p>
            <a:pPr lvl="1">
              <a:spcBef>
                <a:spcPts val="700"/>
              </a:spcBef>
              <a:buClr>
                <a:srgbClr val="336699"/>
              </a:buClr>
              <a:buFont typeface="Wingdings" panose="05000000000000000000" pitchFamily="2" charset="2"/>
              <a:buChar char="§"/>
            </a:pPr>
            <a:endParaRPr lang="en-US" altLang="zh-CN" sz="22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文档</a:t>
            </a:r>
            <a:r>
              <a:rPr lang="en-US" sz="2200" dirty="0">
                <a:solidFill>
                  <a:schemeClr val="tx1"/>
                </a:solidFill>
                <a:latin typeface="+mj-lt"/>
                <a:ea typeface="黑体" panose="02010609060101010101" pitchFamily="49" charset="-122"/>
              </a:rPr>
              <a:t> “Caesar died in March”</a:t>
            </a:r>
          </a:p>
          <a:p>
            <a:pPr lvl="1">
              <a:spcBef>
                <a:spcPts val="700"/>
              </a:spcBef>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   </a:t>
            </a:r>
            <a:r>
              <a:rPr lang="en-US" altLang="zh-CN" sz="2200" dirty="0">
                <a:solidFill>
                  <a:schemeClr val="tx1"/>
                </a:solidFill>
                <a:latin typeface="+mj-lt"/>
                <a:ea typeface="黑体" panose="02010609060101010101" pitchFamily="49" charset="-122"/>
              </a:rPr>
              <a:t>A={</a:t>
            </a:r>
            <a:r>
              <a:rPr lang="de-DE" altLang="zh-CN" sz="2200" dirty="0">
                <a:solidFill>
                  <a:schemeClr val="tx1"/>
                </a:solidFill>
                <a:ea typeface="黑体" panose="02010609060101010101" pitchFamily="49" charset="-122"/>
              </a:rPr>
              <a:t>ides</a:t>
            </a:r>
            <a:r>
              <a:rPr lang="zh-CN" altLang="en-US" sz="2200" dirty="0">
                <a:solidFill>
                  <a:schemeClr val="tx1"/>
                </a:solidFill>
                <a:ea typeface="黑体" panose="02010609060101010101" pitchFamily="49" charset="-122"/>
              </a:rPr>
              <a:t>，</a:t>
            </a:r>
            <a:r>
              <a:rPr lang="de-DE" altLang="zh-CN" sz="2200" dirty="0">
                <a:solidFill>
                  <a:schemeClr val="tx1"/>
                </a:solidFill>
                <a:ea typeface="黑体" panose="02010609060101010101" pitchFamily="49" charset="-122"/>
              </a:rPr>
              <a:t> of</a:t>
            </a:r>
            <a:r>
              <a:rPr lang="zh-CN" altLang="en-US" sz="2200" dirty="0">
                <a:solidFill>
                  <a:schemeClr val="tx1"/>
                </a:solidFill>
                <a:ea typeface="黑体" panose="02010609060101010101" pitchFamily="49" charset="-122"/>
              </a:rPr>
              <a:t>，</a:t>
            </a:r>
            <a:r>
              <a:rPr lang="de-DE" altLang="zh-CN" sz="2200" dirty="0">
                <a:solidFill>
                  <a:schemeClr val="tx1"/>
                </a:solidFill>
                <a:ea typeface="黑体" panose="02010609060101010101" pitchFamily="49" charset="-122"/>
              </a:rPr>
              <a:t> March}</a:t>
            </a:r>
            <a:endParaRPr lang="en-US" sz="22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sz="2200" dirty="0">
                <a:solidFill>
                  <a:schemeClr val="tx1"/>
                </a:solidFill>
                <a:latin typeface="+mj-lt"/>
                <a:ea typeface="黑体" panose="02010609060101010101" pitchFamily="49" charset="-122"/>
              </a:rPr>
              <a:t>   </a:t>
            </a:r>
            <a:r>
              <a:rPr lang="en-US" altLang="zh-CN" sz="2200" dirty="0">
                <a:solidFill>
                  <a:schemeClr val="tx1"/>
                </a:solidFill>
                <a:latin typeface="+mj-lt"/>
                <a:ea typeface="黑体" panose="02010609060101010101" pitchFamily="49" charset="-122"/>
              </a:rPr>
              <a:t>B={</a:t>
            </a:r>
            <a:r>
              <a:rPr lang="en-US" altLang="zh-CN" sz="2200" dirty="0">
                <a:solidFill>
                  <a:schemeClr val="tx1"/>
                </a:solidFill>
                <a:ea typeface="黑体" panose="02010609060101010101" pitchFamily="49" charset="-122"/>
              </a:rPr>
              <a:t>Caesar</a:t>
            </a:r>
            <a:r>
              <a:rPr lang="zh-CN" altLang="en-US" sz="2200" dirty="0">
                <a:solidFill>
                  <a:schemeClr val="tx1"/>
                </a:solidFill>
                <a:ea typeface="黑体" panose="02010609060101010101" pitchFamily="49" charset="-122"/>
              </a:rPr>
              <a:t>，</a:t>
            </a:r>
            <a:r>
              <a:rPr lang="en-US" altLang="zh-CN" sz="2200" dirty="0">
                <a:solidFill>
                  <a:schemeClr val="tx1"/>
                </a:solidFill>
                <a:ea typeface="黑体" panose="02010609060101010101" pitchFamily="49" charset="-122"/>
              </a:rPr>
              <a:t> died</a:t>
            </a:r>
            <a:r>
              <a:rPr lang="zh-CN" altLang="en-US" sz="2200" dirty="0">
                <a:solidFill>
                  <a:schemeClr val="tx1"/>
                </a:solidFill>
                <a:ea typeface="黑体" panose="02010609060101010101" pitchFamily="49" charset="-122"/>
              </a:rPr>
              <a:t>，</a:t>
            </a:r>
            <a:r>
              <a:rPr lang="en-US" altLang="zh-CN" sz="2200" dirty="0">
                <a:solidFill>
                  <a:schemeClr val="tx1"/>
                </a:solidFill>
                <a:ea typeface="黑体" panose="02010609060101010101" pitchFamily="49" charset="-122"/>
              </a:rPr>
              <a:t> in</a:t>
            </a:r>
            <a:r>
              <a:rPr lang="zh-CN" altLang="en-US" sz="2200" dirty="0">
                <a:solidFill>
                  <a:schemeClr val="tx1"/>
                </a:solidFill>
                <a:ea typeface="黑体" panose="02010609060101010101" pitchFamily="49" charset="-122"/>
              </a:rPr>
              <a:t>，</a:t>
            </a:r>
            <a:r>
              <a:rPr lang="en-US" altLang="zh-CN" sz="2200" dirty="0">
                <a:solidFill>
                  <a:schemeClr val="tx1"/>
                </a:solidFill>
                <a:ea typeface="黑体" panose="02010609060101010101" pitchFamily="49" charset="-122"/>
              </a:rPr>
              <a:t> March}</a:t>
            </a:r>
            <a:endParaRPr lang="en-US" sz="2200" dirty="0">
              <a:solidFill>
                <a:schemeClr val="tx1"/>
              </a:solidFill>
              <a:latin typeface="+mj-lt"/>
              <a:ea typeface="黑体" panose="02010609060101010101" pitchFamily="49" charset="-122"/>
            </a:endParaRPr>
          </a:p>
          <a:p>
            <a:pPr lvl="2">
              <a:spcBef>
                <a:spcPts val="700"/>
              </a:spcBef>
              <a:buClr>
                <a:srgbClr val="336699"/>
              </a:buClr>
            </a:pPr>
            <a:r>
              <a:rPr lang="de-DE" sz="2200" dirty="0">
                <a:solidFill>
                  <a:schemeClr val="tx1"/>
                </a:solidFill>
                <a:latin typeface="+mj-lt"/>
                <a:ea typeface="黑体" panose="02010609060101010101" pitchFamily="49" charset="-122"/>
              </a:rPr>
              <a:t>JACCARD(</a:t>
            </a:r>
            <a:r>
              <a:rPr lang="de-DE" sz="2200" i="1" dirty="0">
                <a:solidFill>
                  <a:schemeClr val="tx1"/>
                </a:solidFill>
                <a:latin typeface="+mj-lt"/>
                <a:ea typeface="黑体" panose="02010609060101010101" pitchFamily="49" charset="-122"/>
              </a:rPr>
              <a:t>q</a:t>
            </a:r>
            <a:r>
              <a:rPr lang="de-DE" sz="2200" dirty="0">
                <a:solidFill>
                  <a:schemeClr val="tx1"/>
                </a:solidFill>
                <a:latin typeface="+mj-lt"/>
                <a:ea typeface="黑体" panose="02010609060101010101" pitchFamily="49" charset="-122"/>
              </a:rPr>
              <a:t>, </a:t>
            </a:r>
            <a:r>
              <a:rPr lang="de-DE" sz="2200" i="1" dirty="0">
                <a:solidFill>
                  <a:schemeClr val="tx1"/>
                </a:solidFill>
                <a:latin typeface="+mj-lt"/>
                <a:ea typeface="黑体" panose="02010609060101010101" pitchFamily="49" charset="-122"/>
              </a:rPr>
              <a:t>d</a:t>
            </a:r>
            <a:r>
              <a:rPr lang="de-DE" sz="2200" dirty="0">
                <a:solidFill>
                  <a:schemeClr val="tx1"/>
                </a:solidFill>
                <a:latin typeface="+mj-lt"/>
                <a:ea typeface="黑体" panose="02010609060101010101" pitchFamily="49" charset="-122"/>
              </a:rPr>
              <a:t>) = 1/6</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10</a:t>
            </a:fld>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Paul </a:t>
            </a:r>
            <a:r>
              <a:rPr lang="en-US" altLang="zh-CN" dirty="0" err="1"/>
              <a:t>Jaccard</a:t>
            </a:r>
            <a:r>
              <a:rPr lang="en-US" altLang="zh-CN" dirty="0"/>
              <a:t>(1868-1944)</a:t>
            </a:r>
            <a:endParaRPr lang="zh-CN" altLang="en-US" dirty="0"/>
          </a:p>
        </p:txBody>
      </p:sp>
      <p:sp>
        <p:nvSpPr>
          <p:cNvPr id="3" name="内容占位符 2"/>
          <p:cNvSpPr>
            <a:spLocks noGrp="1"/>
          </p:cNvSpPr>
          <p:nvPr>
            <p:ph idx="1"/>
          </p:nvPr>
        </p:nvSpPr>
        <p:spPr>
          <a:xfrm>
            <a:off x="457200" y="1600200"/>
            <a:ext cx="5338936" cy="4953000"/>
          </a:xfrm>
        </p:spPr>
        <p:txBody>
          <a:bodyPr/>
          <a:lstStyle/>
          <a:p>
            <a:r>
              <a:rPr lang="zh-CN" altLang="en-US" dirty="0"/>
              <a:t>瑞士植物学家，苏黎世联邦理工学教授</a:t>
            </a:r>
            <a:endParaRPr lang="en-US" altLang="zh-CN" dirty="0"/>
          </a:p>
          <a:p>
            <a:endParaRPr lang="en-US" altLang="zh-CN" dirty="0"/>
          </a:p>
          <a:p>
            <a:r>
              <a:rPr lang="en-US" altLang="zh-CN" dirty="0"/>
              <a:t>1894</a:t>
            </a:r>
            <a:r>
              <a:rPr lang="zh-CN" altLang="en-US" dirty="0"/>
              <a:t>年毕业于苏黎世联邦理工学院</a:t>
            </a:r>
            <a:r>
              <a:rPr lang="en-US" altLang="zh-CN" dirty="0"/>
              <a:t>ETH(</a:t>
            </a:r>
            <a:r>
              <a:rPr lang="zh-CN" altLang="en-US" dirty="0"/>
              <a:t>出过包括爱因斯坦在内的</a:t>
            </a:r>
            <a:r>
              <a:rPr lang="en-US" altLang="zh-CN" dirty="0"/>
              <a:t>21</a:t>
            </a:r>
            <a:r>
              <a:rPr lang="zh-CN" altLang="en-US" dirty="0"/>
              <a:t>位诺贝尔奖得主</a:t>
            </a:r>
            <a:r>
              <a:rPr lang="en-US" altLang="zh-CN" dirty="0"/>
              <a:t>)</a:t>
            </a:r>
          </a:p>
          <a:p>
            <a:endParaRPr lang="en-US" altLang="zh-CN" dirty="0"/>
          </a:p>
          <a:p>
            <a:r>
              <a:rPr lang="en-US" altLang="zh-CN" dirty="0"/>
              <a:t>1901</a:t>
            </a:r>
            <a:r>
              <a:rPr lang="zh-CN" altLang="en-US" dirty="0"/>
              <a:t>年提出</a:t>
            </a:r>
            <a:r>
              <a:rPr lang="en-US" altLang="zh-CN" dirty="0" err="1"/>
              <a:t>Jaccard</a:t>
            </a:r>
            <a:r>
              <a:rPr lang="en-US" altLang="zh-CN" dirty="0"/>
              <a:t> Index</a:t>
            </a:r>
            <a:r>
              <a:rPr lang="zh-CN" altLang="en-US" dirty="0"/>
              <a:t>即</a:t>
            </a:r>
            <a:r>
              <a:rPr lang="en-US" altLang="zh-CN" dirty="0" err="1"/>
              <a:t>Jaccard</a:t>
            </a:r>
            <a:r>
              <a:rPr lang="en-US" altLang="zh-CN" dirty="0"/>
              <a:t> Coefficient</a:t>
            </a:r>
            <a:r>
              <a:rPr lang="zh-CN" altLang="en-US" dirty="0"/>
              <a:t>概念</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11</a:t>
            </a:fld>
            <a:endParaRPr lang="en-US"/>
          </a:p>
        </p:txBody>
      </p:sp>
      <p:pic>
        <p:nvPicPr>
          <p:cNvPr id="5" name="图片 4" descr="jaccard.jpg"/>
          <p:cNvPicPr>
            <a:picLocks noChangeAspect="1"/>
          </p:cNvPicPr>
          <p:nvPr/>
        </p:nvPicPr>
        <p:blipFill>
          <a:blip r:embed="rId2" cstate="print"/>
          <a:stretch>
            <a:fillRect/>
          </a:stretch>
        </p:blipFill>
        <p:spPr>
          <a:xfrm>
            <a:off x="5715000" y="1484784"/>
            <a:ext cx="3429000" cy="457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课堂练习</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计算下列查询</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文档之间的</a:t>
            </a:r>
            <a:r>
              <a:rPr lang="en-US" dirty="0" err="1">
                <a:solidFill>
                  <a:schemeClr val="tx1"/>
                </a:solidFill>
                <a:latin typeface="+mj-lt"/>
                <a:ea typeface="黑体" panose="02010609060101010101" pitchFamily="49" charset="-122"/>
              </a:rPr>
              <a:t>Jaccard</a:t>
            </a:r>
            <a:r>
              <a:rPr lang="zh-CN" altLang="en-US" dirty="0">
                <a:solidFill>
                  <a:schemeClr val="tx1"/>
                </a:solidFill>
                <a:latin typeface="+mj-lt"/>
                <a:ea typeface="黑体" panose="02010609060101010101" pitchFamily="49" charset="-122"/>
              </a:rPr>
              <a:t>系数</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q: [information on cars] d: “all you’ve ever wanted to know </a:t>
            </a:r>
            <a:r>
              <a:rPr lang="de-DE" dirty="0" err="1">
                <a:solidFill>
                  <a:schemeClr val="tx1"/>
                </a:solidFill>
                <a:latin typeface="+mj-lt"/>
                <a:ea typeface="黑体" panose="02010609060101010101" pitchFamily="49" charset="-122"/>
              </a:rPr>
              <a:t>about</a:t>
            </a:r>
            <a:r>
              <a:rPr lang="de-DE" dirty="0">
                <a:solidFill>
                  <a:schemeClr val="tx1"/>
                </a:solidFill>
                <a:latin typeface="+mj-lt"/>
                <a:ea typeface="黑体" panose="02010609060101010101" pitchFamily="49" charset="-122"/>
              </a:rPr>
              <a:t> </a:t>
            </a:r>
            <a:r>
              <a:rPr lang="de-DE" dirty="0" err="1">
                <a:solidFill>
                  <a:schemeClr val="tx1"/>
                </a:solidFill>
                <a:latin typeface="+mj-lt"/>
                <a:ea typeface="黑体" panose="02010609060101010101" pitchFamily="49" charset="-122"/>
              </a:rPr>
              <a:t>cars</a:t>
            </a:r>
            <a:r>
              <a:rPr lang="de-DE" dirty="0">
                <a:solidFill>
                  <a:schemeClr val="tx1"/>
                </a:solidFill>
                <a:latin typeface="+mj-lt"/>
                <a:ea typeface="黑体" panose="02010609060101010101" pitchFamily="49" charset="-122"/>
              </a:rPr>
              <a:t>”</a:t>
            </a:r>
          </a:p>
          <a:p>
            <a:pPr lvl="2">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q: [</a:t>
            </a:r>
            <a:r>
              <a:rPr lang="de-DE" dirty="0" err="1">
                <a:solidFill>
                  <a:schemeClr val="tx1"/>
                </a:solidFill>
                <a:latin typeface="+mj-lt"/>
                <a:ea typeface="黑体" panose="02010609060101010101" pitchFamily="49" charset="-122"/>
              </a:rPr>
              <a:t>information</a:t>
            </a:r>
            <a:r>
              <a:rPr lang="de-DE" dirty="0">
                <a:solidFill>
                  <a:schemeClr val="tx1"/>
                </a:solidFill>
                <a:latin typeface="+mj-lt"/>
                <a:ea typeface="黑体" panose="02010609060101010101" pitchFamily="49" charset="-122"/>
              </a:rPr>
              <a:t> on </a:t>
            </a:r>
            <a:r>
              <a:rPr lang="de-DE" dirty="0" err="1">
                <a:solidFill>
                  <a:schemeClr val="tx1"/>
                </a:solidFill>
                <a:latin typeface="+mj-lt"/>
                <a:ea typeface="黑体" panose="02010609060101010101" pitchFamily="49" charset="-122"/>
              </a:rPr>
              <a:t>cars</a:t>
            </a:r>
            <a:r>
              <a:rPr lang="de-DE" dirty="0">
                <a:solidFill>
                  <a:schemeClr val="tx1"/>
                </a:solidFill>
                <a:latin typeface="+mj-lt"/>
                <a:ea typeface="黑体" panose="02010609060101010101" pitchFamily="49" charset="-122"/>
              </a:rPr>
              <a:t>] d: “</a:t>
            </a:r>
            <a:r>
              <a:rPr lang="de-DE" dirty="0" err="1">
                <a:solidFill>
                  <a:schemeClr val="tx1"/>
                </a:solidFill>
                <a:latin typeface="+mj-lt"/>
                <a:ea typeface="黑体" panose="02010609060101010101" pitchFamily="49" charset="-122"/>
              </a:rPr>
              <a:t>information</a:t>
            </a:r>
            <a:r>
              <a:rPr lang="de-DE" dirty="0">
                <a:solidFill>
                  <a:schemeClr val="tx1"/>
                </a:solidFill>
                <a:latin typeface="+mj-lt"/>
                <a:ea typeface="黑体" panose="02010609060101010101" pitchFamily="49" charset="-122"/>
              </a:rPr>
              <a:t> on </a:t>
            </a:r>
            <a:r>
              <a:rPr lang="de-DE" dirty="0" err="1">
                <a:solidFill>
                  <a:schemeClr val="tx1"/>
                </a:solidFill>
                <a:latin typeface="+mj-lt"/>
                <a:ea typeface="黑体" panose="02010609060101010101" pitchFamily="49" charset="-122"/>
              </a:rPr>
              <a:t>trucks</a:t>
            </a:r>
            <a:r>
              <a:rPr lang="de-DE" dirty="0">
                <a:solidFill>
                  <a:schemeClr val="tx1"/>
                </a:solidFill>
                <a:latin typeface="+mj-lt"/>
                <a:ea typeface="黑体" panose="02010609060101010101" pitchFamily="49" charset="-122"/>
              </a:rPr>
              <a:t>, </a:t>
            </a:r>
            <a:r>
              <a:rPr lang="fr-FR" dirty="0">
                <a:solidFill>
                  <a:schemeClr val="tx1"/>
                </a:solidFill>
                <a:latin typeface="+mj-lt"/>
                <a:ea typeface="黑体" panose="02010609060101010101" pitchFamily="49" charset="-122"/>
              </a:rPr>
              <a:t>information on planes, information on trains”</a:t>
            </a:r>
          </a:p>
          <a:p>
            <a:pPr lvl="2">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q: [red cars and red trucks] d: “cops stop red cars more </a:t>
            </a:r>
            <a:r>
              <a:rPr lang="de-DE" dirty="0" err="1">
                <a:solidFill>
                  <a:schemeClr val="tx1"/>
                </a:solidFill>
                <a:latin typeface="+mj-lt"/>
                <a:ea typeface="黑体" panose="02010609060101010101" pitchFamily="49" charset="-122"/>
              </a:rPr>
              <a:t>often</a:t>
            </a:r>
            <a:r>
              <a:rPr lang="de-DE" dirty="0">
                <a:solidFill>
                  <a:schemeClr val="tx1"/>
                </a:solidFill>
                <a:latin typeface="+mj-lt"/>
                <a:ea typeface="黑体" panose="02010609060101010101"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Jaccard</a:t>
            </a:r>
            <a:r>
              <a:rPr lang="zh-CN" altLang="en-US" sz="3600" dirty="0">
                <a:solidFill>
                  <a:schemeClr val="tx1"/>
                </a:solidFill>
                <a:latin typeface="+mj-lt"/>
                <a:ea typeface="黑体" panose="02010609060101010101" pitchFamily="49" charset="-122"/>
              </a:rPr>
              <a:t>系数的不足</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071702"/>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不考虑词项频率</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，即词项在文档中的出现次数</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罕见词比高频词的信息量更大，</a:t>
            </a:r>
            <a:r>
              <a:rPr lang="en-US" dirty="0" err="1">
                <a:solidFill>
                  <a:schemeClr val="tx1"/>
                </a:solidFill>
                <a:latin typeface="+mj-lt"/>
                <a:ea typeface="黑体" panose="02010609060101010101" pitchFamily="49" charset="-122"/>
              </a:rPr>
              <a:t>Jaccard</a:t>
            </a:r>
            <a:r>
              <a:rPr lang="zh-CN" altLang="en-US" dirty="0">
                <a:solidFill>
                  <a:schemeClr val="tx1"/>
                </a:solidFill>
                <a:latin typeface="+mj-lt"/>
                <a:ea typeface="黑体" panose="02010609060101010101" pitchFamily="49" charset="-122"/>
              </a:rPr>
              <a:t>系数没有考虑这个信息</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没有仔细考虑文档的长度因素</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本讲义后面，我们将使用</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即余弦计算</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来代替</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A</a:t>
            </a:r>
            <a:r>
              <a:rPr lang="en-US" dirty="0">
                <a:solidFill>
                  <a:schemeClr val="tx1"/>
                </a:solidFill>
                <a:latin typeface="+mj-lt"/>
                <a:ea typeface="黑体" panose="02010609060101010101" pitchFamily="49" charset="-122"/>
              </a:rPr>
              <a:t> ∩ </a:t>
            </a:r>
            <a:r>
              <a:rPr lang="en-US" i="1" dirty="0">
                <a:solidFill>
                  <a:schemeClr val="tx1"/>
                </a:solidFill>
                <a:latin typeface="+mj-lt"/>
                <a:ea typeface="黑体" panose="02010609060101010101" pitchFamily="49" charset="-122"/>
              </a:rPr>
              <a:t>B</a:t>
            </a:r>
            <a:r>
              <a:rPr lang="en-US" dirty="0">
                <a:solidFill>
                  <a:schemeClr val="tx1"/>
                </a:solidFill>
                <a:latin typeface="+mj-lt"/>
                <a:ea typeface="黑体" panose="02010609060101010101" pitchFamily="49" charset="-122"/>
              </a:rPr>
              <a:t>|/|</a:t>
            </a:r>
            <a:r>
              <a:rPr lang="en-US" i="1" dirty="0">
                <a:solidFill>
                  <a:schemeClr val="tx1"/>
                </a:solidFill>
                <a:latin typeface="+mj-lt"/>
                <a:ea typeface="黑体" panose="02010609060101010101" pitchFamily="49" charset="-122"/>
              </a:rPr>
              <a:t>A</a:t>
            </a:r>
            <a:r>
              <a:rPr lang="en-US" dirty="0">
                <a:solidFill>
                  <a:schemeClr val="tx1"/>
                </a:solidFill>
                <a:latin typeface="+mj-lt"/>
                <a:ea typeface="黑体" panose="02010609060101010101" pitchFamily="49" charset="-122"/>
              </a:rPr>
              <a:t> ∪ </a:t>
            </a:r>
            <a:r>
              <a:rPr lang="en-US" i="1" dirty="0">
                <a:solidFill>
                  <a:schemeClr val="tx1"/>
                </a:solidFill>
                <a:latin typeface="+mj-lt"/>
                <a:ea typeface="黑体" panose="02010609060101010101" pitchFamily="49" charset="-122"/>
              </a:rPr>
              <a:t>B</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，前者进行的长度归一化</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13</a:t>
            </a:fld>
            <a:endParaRPr lang="en-US"/>
          </a:p>
        </p:txBody>
      </p:sp>
      <p:pic>
        <p:nvPicPr>
          <p:cNvPr id="8" name="Picture 7" descr="620.png"/>
          <p:cNvPicPr>
            <a:picLocks noChangeAspect="1"/>
          </p:cNvPicPr>
          <p:nvPr/>
        </p:nvPicPr>
        <p:blipFill>
          <a:blip r:embed="rId3" cstate="print"/>
          <a:stretch>
            <a:fillRect/>
          </a:stretch>
        </p:blipFill>
        <p:spPr>
          <a:xfrm>
            <a:off x="4716016" y="3789040"/>
            <a:ext cx="2140874" cy="3960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a:lnSpc>
                <a:spcPct val="150000"/>
              </a:lnSpc>
              <a:spcBef>
                <a:spcPts val="700"/>
              </a:spcBef>
              <a:buClr>
                <a:srgbClr val="BDD3E9"/>
              </a:buClr>
              <a:buSzPct val="7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排序式检索</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词项频率</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en-US" sz="3200" dirty="0" err="1">
                <a:solidFill>
                  <a:srgbClr val="BDD3E9"/>
                </a:solidFill>
                <a:latin typeface="Calibri" panose="020F0502020204030204" pitchFamily="34" charset="0"/>
                <a:ea typeface="黑体" panose="02010609060101010101" pitchFamily="49" charset="-122"/>
              </a:rPr>
              <a:t>tf-idf</a:t>
            </a:r>
            <a:r>
              <a:rPr lang="zh-CN" altLang="en-US" sz="3200" dirty="0">
                <a:solidFill>
                  <a:srgbClr val="BDD3E9"/>
                </a:solidFill>
                <a:latin typeface="Calibri" panose="020F0502020204030204" pitchFamily="34" charset="0"/>
                <a:ea typeface="黑体" panose="02010609060101010101" pitchFamily="49" charset="-122"/>
              </a:rPr>
              <a:t>权重计算</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向量空间模型</a:t>
            </a:r>
            <a:endParaRPr lang="en-US" altLang="zh-CN"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文档长度的回转归一化</a:t>
            </a:r>
          </a:p>
          <a:p>
            <a:pPr marL="514350" indent="-514350">
              <a:lnSpc>
                <a:spcPct val="150000"/>
              </a:lnSpc>
              <a:spcBef>
                <a:spcPts val="700"/>
              </a:spcBef>
              <a:buClr>
                <a:srgbClr val="BDD3E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二值关联矩阵</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ln>
        </p:spPr>
        <p:txBody>
          <a:bodyPr/>
          <a:lstStyle/>
          <a:p>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每篇文档可以看成是一个二值的向量</a:t>
            </a:r>
            <a:r>
              <a:rPr lang="en-US" dirty="0">
                <a:solidFill>
                  <a:schemeClr val="tx1"/>
                </a:solidFill>
                <a:latin typeface="+mj-lt"/>
                <a:ea typeface="黑体" panose="02010609060101010101" pitchFamily="49" charset="-122"/>
              </a:rPr>
              <a:t> ∈ {0, 1}</a:t>
            </a:r>
            <a:r>
              <a:rPr lang="en-US" baseline="30000" dirty="0">
                <a:solidFill>
                  <a:schemeClr val="tx1"/>
                </a:solidFill>
                <a:latin typeface="+mj-lt"/>
                <a:ea typeface="黑体" panose="02010609060101010101"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15</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非二值关联矩阵</a:t>
            </a:r>
            <a:r>
              <a:rPr lang="en-US" altLang="zh-CN" sz="3600" dirty="0">
                <a:solidFill>
                  <a:schemeClr val="tx1"/>
                </a:solidFill>
                <a:latin typeface="+mj-lt"/>
                <a:ea typeface="黑体" panose="02010609060101010101" pitchFamily="49" charset="-122"/>
              </a:rPr>
              <a:t>(</a:t>
            </a:r>
            <a:r>
              <a:rPr lang="zh-CN" altLang="en-US" sz="3600" dirty="0">
                <a:solidFill>
                  <a:schemeClr val="tx1"/>
                </a:solidFill>
                <a:latin typeface="+mj-lt"/>
                <a:ea typeface="黑体" panose="02010609060101010101" pitchFamily="49" charset="-122"/>
              </a:rPr>
              <a:t>词频</a:t>
            </a:r>
            <a:r>
              <a:rPr lang="en-US" altLang="zh-CN" sz="3600" dirty="0">
                <a:solidFill>
                  <a:schemeClr val="tx1"/>
                </a:solidFill>
                <a:latin typeface="+mj-lt"/>
                <a:ea typeface="黑体" panose="02010609060101010101" pitchFamily="49" charset="-122"/>
              </a:rPr>
              <a:t>)</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ln>
        </p:spPr>
        <p:txBody>
          <a:bodyPr/>
          <a:lstStyle/>
          <a:p>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每篇文档可以表示成一个词频向量</a:t>
            </a:r>
            <a:r>
              <a:rPr lang="en-US" dirty="0">
                <a:solidFill>
                  <a:schemeClr val="tx1"/>
                </a:solidFill>
                <a:latin typeface="+mj-lt"/>
                <a:ea typeface="黑体" panose="02010609060101010101" pitchFamily="49" charset="-122"/>
              </a:rPr>
              <a:t> ∈ N</a:t>
            </a:r>
            <a:r>
              <a:rPr lang="en-US" baseline="30000" dirty="0">
                <a:solidFill>
                  <a:schemeClr val="tx1"/>
                </a:solidFill>
                <a:latin typeface="+mj-lt"/>
                <a:ea typeface="黑体" panose="02010609060101010101" pitchFamily="49" charset="-122"/>
              </a:rPr>
              <a:t>|</a:t>
            </a:r>
            <a:r>
              <a:rPr lang="en-US" i="1" baseline="30000" dirty="0">
                <a:solidFill>
                  <a:schemeClr val="tx1"/>
                </a:solidFill>
                <a:latin typeface="+mj-lt"/>
                <a:ea typeface="黑体" panose="02010609060101010101" pitchFamily="49" charset="-122"/>
              </a:rPr>
              <a:t>V</a:t>
            </a:r>
            <a:r>
              <a:rPr lang="en-US" baseline="30000" dirty="0">
                <a:solidFill>
                  <a:schemeClr val="tx1"/>
                </a:solidFill>
                <a:latin typeface="+mj-lt"/>
                <a:ea typeface="黑体" panose="02010609060101010101"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16</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词袋</a:t>
            </a:r>
            <a:r>
              <a:rPr lang="en-US" altLang="zh-CN" sz="3600" dirty="0">
                <a:solidFill>
                  <a:schemeClr val="tx1"/>
                </a:solidFill>
                <a:latin typeface="+mj-lt"/>
                <a:ea typeface="黑体" panose="02010609060101010101" pitchFamily="49" charset="-122"/>
              </a:rPr>
              <a:t>(</a:t>
            </a:r>
            <a:r>
              <a:rPr lang="de-DE" sz="3600" dirty="0">
                <a:solidFill>
                  <a:schemeClr val="tx1"/>
                </a:solidFill>
                <a:latin typeface="+mj-lt"/>
                <a:ea typeface="黑体" panose="02010609060101010101" pitchFamily="49" charset="-122"/>
              </a:rPr>
              <a:t>Bag of words)</a:t>
            </a:r>
            <a:r>
              <a:rPr lang="zh-CN" altLang="en-US" sz="3600" dirty="0">
                <a:solidFill>
                  <a:schemeClr val="tx1"/>
                </a:solidFill>
                <a:latin typeface="+mj-lt"/>
                <a:ea typeface="黑体" panose="02010609060101010101" pitchFamily="49" charset="-122"/>
              </a:rPr>
              <a:t>模型</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857364"/>
            <a:ext cx="8286808" cy="358786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不考虑词在文档中出现的顺序</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i="1" dirty="0">
                <a:solidFill>
                  <a:schemeClr val="tx1"/>
                </a:solidFill>
                <a:latin typeface="+mj-lt"/>
                <a:ea typeface="黑体" panose="02010609060101010101" pitchFamily="49" charset="-122"/>
              </a:rPr>
              <a:t>John is quicker than Mary </a:t>
            </a:r>
            <a:r>
              <a:rPr lang="zh-CN" altLang="en-US" dirty="0">
                <a:solidFill>
                  <a:schemeClr val="tx1"/>
                </a:solidFill>
                <a:latin typeface="+mj-lt"/>
                <a:ea typeface="黑体" panose="02010609060101010101" pitchFamily="49" charset="-122"/>
              </a:rPr>
              <a:t>及</a:t>
            </a:r>
            <a:r>
              <a:rPr lang="en-US" i="1" dirty="0">
                <a:solidFill>
                  <a:schemeClr val="tx1"/>
                </a:solidFill>
                <a:latin typeface="+mj-lt"/>
                <a:ea typeface="黑体" panose="02010609060101010101" pitchFamily="49" charset="-122"/>
              </a:rPr>
              <a:t> Mary is quicker than John </a:t>
            </a:r>
            <a:r>
              <a:rPr lang="zh-CN" altLang="en-US" dirty="0">
                <a:solidFill>
                  <a:schemeClr val="tx1"/>
                </a:solidFill>
                <a:latin typeface="+mj-lt"/>
                <a:ea typeface="黑体" panose="02010609060101010101" pitchFamily="49" charset="-122"/>
              </a:rPr>
              <a:t>的表示结果一样</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这称为一个词袋模型</a:t>
            </a:r>
            <a:r>
              <a:rPr lang="en-US" dirty="0">
                <a:solidFill>
                  <a:schemeClr val="tx1"/>
                </a:solidFill>
                <a:latin typeface="+mj-lt"/>
                <a:ea typeface="黑体" panose="02010609060101010101" pitchFamily="49" charset="-122"/>
              </a:rPr>
              <a:t>(bag of words model)</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在某种意思上说，这种表示方法是一种“倒退”，因为位置索引中能够区分上述两篇文档</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这里仅考虑词袋模型</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17</a:t>
            </a:fld>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词项频率</a:t>
            </a:r>
            <a:r>
              <a:rPr lang="de-DE" sz="3600" dirty="0">
                <a:solidFill>
                  <a:schemeClr val="tx1"/>
                </a:solidFill>
                <a:latin typeface="+mj-lt"/>
                <a:ea typeface="黑体" panose="02010609060101010101" pitchFamily="49" charset="-122"/>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ea typeface="黑体" panose="02010609060101010101" pitchFamily="49" charset="-122"/>
              </a:rPr>
              <a:t>词项</a:t>
            </a:r>
            <a:r>
              <a:rPr lang="en-US" altLang="zh-CN" i="1"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的</a:t>
            </a:r>
            <a:r>
              <a:rPr lang="zh-CN" altLang="en-US" dirty="0">
                <a:solidFill>
                  <a:schemeClr val="tx1"/>
                </a:solidFill>
                <a:latin typeface="+mj-lt"/>
                <a:ea typeface="黑体" panose="02010609060101010101" pitchFamily="49" charset="-122"/>
              </a:rPr>
              <a:t>词项频率</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tf</a:t>
            </a:r>
            <a:r>
              <a:rPr lang="en-US" i="1" baseline="-25000" dirty="0" err="1">
                <a:solidFill>
                  <a:schemeClr val="tx1"/>
                </a:solidFill>
                <a:latin typeface="+mj-lt"/>
                <a:ea typeface="黑体" panose="02010609060101010101" pitchFamily="49" charset="-122"/>
              </a:rPr>
              <a:t>t,d</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a:t>
            </a:r>
            <a:r>
              <a:rPr lang="zh-CN" altLang="en-US" dirty="0">
                <a:solidFill>
                  <a:srgbClr val="FF0000"/>
                </a:solidFill>
                <a:latin typeface="+mj-lt"/>
                <a:ea typeface="黑体" panose="02010609060101010101" pitchFamily="49" charset="-122"/>
              </a:rPr>
              <a:t>指词项</a:t>
            </a:r>
            <a:r>
              <a:rPr lang="en-US" i="1" dirty="0">
                <a:solidFill>
                  <a:srgbClr val="FF0000"/>
                </a:solidFill>
                <a:latin typeface="+mj-lt"/>
                <a:ea typeface="黑体" panose="02010609060101010101" pitchFamily="49" charset="-122"/>
              </a:rPr>
              <a:t>t</a:t>
            </a:r>
            <a:r>
              <a:rPr lang="en-US" dirty="0">
                <a:solidFill>
                  <a:srgbClr val="FF0000"/>
                </a:solidFill>
                <a:latin typeface="+mj-lt"/>
                <a:ea typeface="黑体" panose="02010609060101010101" pitchFamily="49" charset="-122"/>
              </a:rPr>
              <a:t> </a:t>
            </a:r>
            <a:r>
              <a:rPr lang="zh-CN" altLang="en-US" dirty="0">
                <a:solidFill>
                  <a:srgbClr val="FF0000"/>
                </a:solidFill>
                <a:latin typeface="+mj-lt"/>
                <a:ea typeface="黑体" panose="02010609060101010101" pitchFamily="49" charset="-122"/>
              </a:rPr>
              <a:t>在文档</a:t>
            </a:r>
            <a:r>
              <a:rPr lang="en-US" i="1" dirty="0">
                <a:solidFill>
                  <a:srgbClr val="FF0000"/>
                </a:solidFill>
                <a:latin typeface="+mj-lt"/>
                <a:ea typeface="黑体" panose="02010609060101010101" pitchFamily="49" charset="-122"/>
              </a:rPr>
              <a:t>d</a:t>
            </a:r>
            <a:r>
              <a:rPr lang="zh-CN" altLang="en-US" dirty="0">
                <a:solidFill>
                  <a:srgbClr val="FF0000"/>
                </a:solidFill>
                <a:latin typeface="+mj-lt"/>
                <a:ea typeface="黑体" panose="02010609060101010101" pitchFamily="49" charset="-122"/>
              </a:rPr>
              <a:t>中出现的次数</a:t>
            </a:r>
            <a:endParaRPr lang="en-US" dirty="0">
              <a:solidFill>
                <a:srgbClr val="FF000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下面将介绍利用</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来计算文档评分的方法</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第一种方法是采用原始的</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值</a:t>
            </a:r>
            <a:r>
              <a:rPr lang="en-US" altLang="zh-CN" dirty="0">
                <a:solidFill>
                  <a:schemeClr val="tx1"/>
                </a:solidFill>
                <a:latin typeface="+mj-lt"/>
                <a:ea typeface="黑体" panose="02010609060101010101" pitchFamily="49" charset="-122"/>
              </a:rPr>
              <a:t>(raw </a:t>
            </a:r>
            <a:r>
              <a:rPr lang="en-US" altLang="zh-CN" dirty="0" err="1">
                <a:solidFill>
                  <a:schemeClr val="tx1"/>
                </a:solidFill>
                <a:latin typeface="+mj-lt"/>
                <a:ea typeface="黑体" panose="02010609060101010101" pitchFamily="49" charset="-122"/>
              </a:rPr>
              <a:t>tf</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a:t>
            </a:r>
            <a:endParaRPr lang="en-US" altLang="zh-CN" dirty="0">
              <a:solidFill>
                <a:schemeClr val="tx1"/>
              </a:solidFill>
              <a:latin typeface="+mj-lt"/>
              <a:ea typeface="黑体" panose="02010609060101010101" pitchFamily="49" charset="-122"/>
            </a:endParaRPr>
          </a:p>
          <a:p>
            <a:pPr marL="457200" lvl="1" indent="0">
              <a:spcBef>
                <a:spcPts val="700"/>
              </a:spcBef>
              <a:buClr>
                <a:srgbClr val="336699"/>
              </a:buClr>
              <a:buFont typeface="Wingdings" panose="05000000000000000000" pitchFamily="2" charset="2"/>
              <a:buNone/>
            </a:pPr>
            <a:r>
              <a:rPr lang="en-US" altLang="de-DE" dirty="0">
                <a:solidFill>
                  <a:schemeClr val="tx1"/>
                </a:solidFill>
                <a:latin typeface="+mj-lt"/>
                <a:ea typeface="黑体" panose="02010609060101010101" pitchFamily="49" charset="-122"/>
              </a:rPr>
              <a:t>                                -- </a:t>
            </a:r>
            <a:r>
              <a:rPr lang="zh-CN" altLang="en-US" dirty="0">
                <a:solidFill>
                  <a:schemeClr val="tx1"/>
                </a:solidFill>
                <a:latin typeface="+mj-lt"/>
                <a:ea typeface="黑体" panose="02010609060101010101" pitchFamily="49" charset="-122"/>
                <a:sym typeface="+mn-ea"/>
              </a:rPr>
              <a:t>在文档中出现的次数</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但是原始</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不太合适：</a:t>
            </a:r>
            <a:endParaRPr lang="en-US" altLang="zh-CN"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某个词项在</a:t>
            </a:r>
            <a:r>
              <a:rPr lang="en-US" altLang="zh-CN" dirty="0">
                <a:solidFill>
                  <a:schemeClr val="tx1"/>
                </a:solidFill>
                <a:latin typeface="+mj-lt"/>
                <a:ea typeface="黑体" panose="02010609060101010101" pitchFamily="49" charset="-122"/>
              </a:rPr>
              <a:t>A</a:t>
            </a:r>
            <a:r>
              <a:rPr lang="zh-CN" altLang="en-US" dirty="0">
                <a:solidFill>
                  <a:schemeClr val="tx1"/>
                </a:solidFill>
                <a:latin typeface="+mj-lt"/>
                <a:ea typeface="黑体" panose="02010609060101010101" pitchFamily="49" charset="-122"/>
              </a:rPr>
              <a:t>文档中出现十次，即</a:t>
            </a:r>
            <a:r>
              <a:rPr lang="en-US" dirty="0" err="1">
                <a:solidFill>
                  <a:schemeClr val="tx1"/>
                </a:solidFill>
                <a:latin typeface="+mj-lt"/>
                <a:ea typeface="黑体" panose="02010609060101010101" pitchFamily="49" charset="-122"/>
              </a:rPr>
              <a:t>tf</a:t>
            </a:r>
            <a:r>
              <a:rPr lang="en-US" dirty="0">
                <a:solidFill>
                  <a:schemeClr val="tx1"/>
                </a:solidFill>
                <a:latin typeface="+mj-lt"/>
                <a:ea typeface="黑体" panose="02010609060101010101" pitchFamily="49" charset="-122"/>
              </a:rPr>
              <a:t> = 10</a:t>
            </a:r>
            <a:r>
              <a:rPr lang="zh-CN" altLang="en-US" dirty="0">
                <a:solidFill>
                  <a:schemeClr val="tx1"/>
                </a:solidFill>
                <a:latin typeface="+mj-lt"/>
                <a:ea typeface="黑体" panose="02010609060101010101" pitchFamily="49" charset="-122"/>
              </a:rPr>
              <a:t>，在</a:t>
            </a:r>
            <a:r>
              <a:rPr lang="en-US" altLang="zh-CN" dirty="0">
                <a:solidFill>
                  <a:schemeClr val="tx1"/>
                </a:solidFill>
                <a:latin typeface="+mj-lt"/>
                <a:ea typeface="黑体" panose="02010609060101010101" pitchFamily="49" charset="-122"/>
              </a:rPr>
              <a:t>B</a:t>
            </a:r>
            <a:r>
              <a:rPr lang="zh-CN" altLang="en-US" dirty="0">
                <a:solidFill>
                  <a:schemeClr val="tx1"/>
                </a:solidFill>
                <a:latin typeface="+mj-lt"/>
                <a:ea typeface="黑体" panose="02010609060101010101" pitchFamily="49" charset="-122"/>
              </a:rPr>
              <a:t>文档中</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tf</a:t>
            </a:r>
            <a:r>
              <a:rPr lang="en-US" dirty="0">
                <a:solidFill>
                  <a:schemeClr val="tx1"/>
                </a:solidFill>
                <a:latin typeface="+mj-lt"/>
                <a:ea typeface="黑体" panose="02010609060101010101" pitchFamily="49" charset="-122"/>
              </a:rPr>
              <a:t> = 1</a:t>
            </a:r>
            <a:r>
              <a:rPr lang="zh-CN" altLang="en-US" dirty="0">
                <a:solidFill>
                  <a:schemeClr val="tx1"/>
                </a:solidFill>
                <a:latin typeface="+mj-lt"/>
                <a:ea typeface="黑体" panose="02010609060101010101" pitchFamily="49" charset="-122"/>
              </a:rPr>
              <a:t>，那么</a:t>
            </a:r>
            <a:r>
              <a:rPr lang="en-US" altLang="zh-CN" dirty="0">
                <a:solidFill>
                  <a:schemeClr val="tx1"/>
                </a:solidFill>
                <a:latin typeface="+mj-lt"/>
                <a:ea typeface="黑体" panose="02010609060101010101" pitchFamily="49" charset="-122"/>
              </a:rPr>
              <a:t>A</a:t>
            </a:r>
            <a:r>
              <a:rPr lang="zh-CN" altLang="en-US" dirty="0">
                <a:solidFill>
                  <a:schemeClr val="tx1"/>
                </a:solidFill>
                <a:latin typeface="+mj-lt"/>
                <a:ea typeface="黑体" panose="02010609060101010101" pitchFamily="49" charset="-122"/>
              </a:rPr>
              <a:t>比</a:t>
            </a:r>
            <a:r>
              <a:rPr lang="en-US" altLang="zh-CN" dirty="0">
                <a:solidFill>
                  <a:schemeClr val="tx1"/>
                </a:solidFill>
                <a:latin typeface="+mj-lt"/>
                <a:ea typeface="黑体" panose="02010609060101010101" pitchFamily="49" charset="-122"/>
              </a:rPr>
              <a:t>B</a:t>
            </a:r>
            <a:r>
              <a:rPr lang="zh-CN" altLang="en-US" dirty="0">
                <a:solidFill>
                  <a:schemeClr val="tx1"/>
                </a:solidFill>
                <a:latin typeface="+mj-lt"/>
                <a:ea typeface="黑体" panose="02010609060101010101" pitchFamily="49" charset="-122"/>
              </a:rPr>
              <a:t>更相关</a:t>
            </a:r>
            <a:endParaRPr lang="en-US" altLang="zh-CN"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但是相关度不会相差</a:t>
            </a:r>
            <a:r>
              <a:rPr lang="en-US" altLang="zh-CN" dirty="0">
                <a:solidFill>
                  <a:schemeClr val="tx1"/>
                </a:solidFill>
                <a:latin typeface="+mj-lt"/>
                <a:ea typeface="黑体" panose="02010609060101010101" pitchFamily="49" charset="-122"/>
              </a:rPr>
              <a:t>10</a:t>
            </a:r>
            <a:r>
              <a:rPr lang="zh-CN" altLang="en-US" dirty="0">
                <a:solidFill>
                  <a:schemeClr val="tx1"/>
                </a:solidFill>
                <a:latin typeface="+mj-lt"/>
                <a:ea typeface="黑体" panose="02010609060101010101" pitchFamily="49" charset="-122"/>
              </a:rPr>
              <a:t>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相关度可能不会正比于词项频率</a:t>
            </a:r>
            <a:r>
              <a:rPr lang="en-US" altLang="zh-CN" dirty="0" err="1">
                <a:solidFill>
                  <a:schemeClr val="tx1"/>
                </a:solidFill>
                <a:latin typeface="+mj-lt"/>
                <a:ea typeface="黑体" panose="02010609060101010101" pitchFamily="49" charset="-122"/>
              </a:rPr>
              <a:t>tf</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18</a:t>
            </a:fld>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19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357158" y="462789"/>
            <a:ext cx="8572560" cy="829422"/>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一种替代原始</a:t>
            </a:r>
            <a:r>
              <a:rPr lang="en-US" altLang="zh-CN" sz="3400" dirty="0" err="1">
                <a:solidFill>
                  <a:schemeClr val="tx1"/>
                </a:solidFill>
                <a:latin typeface="+mj-lt"/>
                <a:ea typeface="黑体" panose="02010609060101010101" pitchFamily="49" charset="-122"/>
              </a:rPr>
              <a:t>tf</a:t>
            </a:r>
            <a:r>
              <a:rPr lang="zh-CN" altLang="en-US" sz="3400" dirty="0">
                <a:solidFill>
                  <a:schemeClr val="tx1"/>
                </a:solidFill>
                <a:latin typeface="+mj-lt"/>
                <a:ea typeface="黑体" panose="02010609060101010101" pitchFamily="49" charset="-122"/>
              </a:rPr>
              <a:t>的方法</a:t>
            </a:r>
            <a:r>
              <a:rPr lang="en-US" sz="3400" dirty="0">
                <a:solidFill>
                  <a:schemeClr val="tx1"/>
                </a:solidFill>
                <a:latin typeface="+mj-lt"/>
                <a:ea typeface="黑体" panose="02010609060101010101" pitchFamily="49" charset="-122"/>
              </a:rPr>
              <a:t>: </a:t>
            </a:r>
            <a:r>
              <a:rPr lang="zh-CN" altLang="en-US" sz="3400" dirty="0">
                <a:solidFill>
                  <a:srgbClr val="FF0000"/>
                </a:solidFill>
                <a:latin typeface="+mj-lt"/>
                <a:ea typeface="黑体" panose="02010609060101010101" pitchFamily="49" charset="-122"/>
              </a:rPr>
              <a:t>对数词频</a:t>
            </a:r>
            <a:endParaRPr lang="en-US" sz="3400" dirty="0">
              <a:solidFill>
                <a:srgbClr val="FF0000"/>
              </a:solidFill>
              <a:latin typeface="+mj-lt"/>
              <a:ea typeface="黑体" panose="02010609060101010101" pitchFamily="49" charset="-122"/>
            </a:endParaRPr>
          </a:p>
        </p:txBody>
      </p:sp>
      <p:sp>
        <p:nvSpPr>
          <p:cNvPr id="84996" name="Text Box 3"/>
          <p:cNvSpPr txBox="1">
            <a:spLocks noChangeArrowheads="1"/>
          </p:cNvSpPr>
          <p:nvPr/>
        </p:nvSpPr>
        <p:spPr bwMode="auto">
          <a:xfrm>
            <a:off x="185678" y="1477234"/>
            <a:ext cx="885081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t </a:t>
            </a:r>
            <a:r>
              <a:rPr lang="zh-CN" altLang="en-US" dirty="0">
                <a:solidFill>
                  <a:schemeClr val="tx1"/>
                </a:solidFill>
                <a:latin typeface="+mj-lt"/>
                <a:ea typeface="黑体" panose="02010609060101010101" pitchFamily="49" charset="-122"/>
              </a:rPr>
              <a:t>在</a:t>
            </a:r>
            <a:r>
              <a:rPr lang="en-US" dirty="0">
                <a:solidFill>
                  <a:schemeClr val="tx1"/>
                </a:solidFill>
                <a:latin typeface="+mj-lt"/>
                <a:ea typeface="黑体" panose="02010609060101010101" pitchFamily="49" charset="-122"/>
              </a:rPr>
              <a:t> d </a:t>
            </a:r>
            <a:r>
              <a:rPr lang="zh-CN" altLang="en-US" dirty="0">
                <a:solidFill>
                  <a:schemeClr val="tx1"/>
                </a:solidFill>
                <a:latin typeface="+mj-lt"/>
                <a:ea typeface="黑体" panose="02010609060101010101" pitchFamily="49" charset="-122"/>
              </a:rPr>
              <a:t>中的对数词频权重定义如下：</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pPr>
            <a:endParaRPr lang="de-DE" dirty="0">
              <a:solidFill>
                <a:schemeClr val="tx1"/>
              </a:solidFill>
              <a:latin typeface="+mj-lt"/>
              <a:ea typeface="黑体" panose="02010609060101010101" pitchFamily="49" charset="-122"/>
            </a:endParaRPr>
          </a:p>
          <a:p>
            <a:pPr lvl="1">
              <a:spcBef>
                <a:spcPts val="700"/>
              </a:spcBef>
              <a:buClr>
                <a:srgbClr val="336699"/>
              </a:buCl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tf</a:t>
            </a:r>
            <a:r>
              <a:rPr lang="de-DE" i="1" baseline="-25000" dirty="0">
                <a:solidFill>
                  <a:schemeClr val="tx1"/>
                </a:solidFill>
                <a:latin typeface="+mj-lt"/>
                <a:ea typeface="黑体" panose="02010609060101010101" pitchFamily="49" charset="-122"/>
              </a:rPr>
              <a:t>t,d</a:t>
            </a:r>
            <a:r>
              <a:rPr lang="de-DE" dirty="0">
                <a:solidFill>
                  <a:schemeClr val="tx1"/>
                </a:solidFill>
                <a:latin typeface="+mj-lt"/>
                <a:ea typeface="黑体" panose="02010609060101010101" pitchFamily="49" charset="-122"/>
              </a:rPr>
              <a:t> → w</a:t>
            </a:r>
            <a:r>
              <a:rPr lang="de-DE" i="1" baseline="-25000" dirty="0">
                <a:solidFill>
                  <a:schemeClr val="tx1"/>
                </a:solidFill>
                <a:latin typeface="+mj-lt"/>
                <a:ea typeface="黑体" panose="02010609060101010101" pitchFamily="49" charset="-122"/>
              </a:rPr>
              <a:t>t,d</a:t>
            </a:r>
            <a:r>
              <a:rPr lang="de-DE" dirty="0">
                <a:solidFill>
                  <a:schemeClr val="tx1"/>
                </a:solidFill>
                <a:latin typeface="+mj-lt"/>
                <a:ea typeface="黑体" panose="02010609060101010101" pitchFamily="49" charset="-122"/>
              </a:rPr>
              <a:t> :                                                                                                 </a:t>
            </a:r>
          </a:p>
          <a:p>
            <a:pPr marL="457200" lvl="1" indent="0">
              <a:spcBef>
                <a:spcPts val="700"/>
              </a:spcBef>
              <a:buClr>
                <a:srgbClr val="336699"/>
              </a:buClr>
            </a:pPr>
            <a:r>
              <a:rPr lang="de-DE" dirty="0">
                <a:solidFill>
                  <a:schemeClr val="tx1"/>
                </a:solidFill>
                <a:latin typeface="+mj-lt"/>
                <a:ea typeface="黑体" panose="02010609060101010101" pitchFamily="49" charset="-122"/>
              </a:rPr>
              <a:t>                          0 → 0, 1 → 1, 2 → 1.3, 10 → 2, 1000 → 4, </a:t>
            </a:r>
            <a:r>
              <a:rPr lang="zh-CN" altLang="en-US" dirty="0">
                <a:solidFill>
                  <a:schemeClr val="tx1"/>
                </a:solidFill>
                <a:latin typeface="+mj-lt"/>
                <a:ea typeface="黑体" panose="02010609060101010101" pitchFamily="49" charset="-122"/>
              </a:rPr>
              <a:t>等等</a:t>
            </a:r>
          </a:p>
          <a:p>
            <a:pPr marL="457200" lvl="1" indent="0">
              <a:spcBef>
                <a:spcPts val="700"/>
              </a:spcBef>
              <a:buClr>
                <a:srgbClr val="336699"/>
              </a:buCl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FF0000"/>
                </a:solidFill>
                <a:latin typeface="+mj-lt"/>
                <a:ea typeface="黑体" panose="02010609060101010101" pitchFamily="49" charset="-122"/>
              </a:rPr>
              <a:t>文档</a:t>
            </a:r>
            <a:r>
              <a:rPr lang="en-US" altLang="zh-CN" dirty="0">
                <a:solidFill>
                  <a:srgbClr val="FF0000"/>
                </a:solidFill>
                <a:latin typeface="+mj-lt"/>
                <a:ea typeface="黑体" panose="02010609060101010101" pitchFamily="49" charset="-122"/>
              </a:rPr>
              <a:t>-</a:t>
            </a:r>
            <a:r>
              <a:rPr lang="zh-CN" altLang="en-US" dirty="0">
                <a:solidFill>
                  <a:srgbClr val="FF0000"/>
                </a:solidFill>
                <a:latin typeface="+mj-lt"/>
                <a:ea typeface="黑体" panose="02010609060101010101" pitchFamily="49" charset="-122"/>
              </a:rPr>
              <a:t>词项的匹配得分</a:t>
            </a:r>
            <a:r>
              <a:rPr lang="zh-CN" altLang="en-US" dirty="0">
                <a:solidFill>
                  <a:schemeClr val="tx1"/>
                </a:solidFill>
                <a:latin typeface="+mj-lt"/>
                <a:ea typeface="黑体" panose="02010609060101010101" pitchFamily="49" charset="-122"/>
              </a:rPr>
              <a:t>是所有同时出现在</a:t>
            </a:r>
            <a:r>
              <a:rPr lang="en-US" i="1" dirty="0">
                <a:solidFill>
                  <a:schemeClr val="tx1"/>
                </a:solidFill>
                <a:latin typeface="+mj-lt"/>
                <a:ea typeface="黑体" panose="02010609060101010101" pitchFamily="49" charset="-122"/>
              </a:rPr>
              <a:t>q</a:t>
            </a:r>
            <a:r>
              <a:rPr lang="zh-CN" altLang="en-US" dirty="0">
                <a:solidFill>
                  <a:schemeClr val="tx1"/>
                </a:solidFill>
                <a:latin typeface="+mj-lt"/>
                <a:ea typeface="黑体" panose="02010609060101010101" pitchFamily="49" charset="-122"/>
              </a:rPr>
              <a:t>和文档</a:t>
            </a:r>
            <a:r>
              <a:rPr lang="en-US" altLang="zh-CN" i="1"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中的词项的对数词频之和，即</a:t>
            </a:r>
            <a:endParaRPr lang="en-US" altLang="zh-CN"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       </a:t>
            </a:r>
            <a:r>
              <a:rPr lang="en-US" altLang="zh-CN" i="1" baseline="-25000" dirty="0">
                <a:solidFill>
                  <a:schemeClr val="tx1"/>
                </a:solidFill>
                <a:latin typeface="+mj-lt"/>
                <a:ea typeface="黑体" panose="02010609060101010101" pitchFamily="49" charset="-122"/>
              </a:rPr>
              <a:t>t </a:t>
            </a:r>
            <a:r>
              <a:rPr lang="en-US" altLang="zh-CN" baseline="-25000" dirty="0">
                <a:solidFill>
                  <a:schemeClr val="tx1"/>
                </a:solidFill>
                <a:latin typeface="+mj-lt"/>
                <a:ea typeface="黑体" panose="02010609060101010101" pitchFamily="49" charset="-122"/>
              </a:rPr>
              <a:t>∈</a:t>
            </a:r>
            <a:r>
              <a:rPr lang="en-US" altLang="zh-CN" i="1" baseline="-25000" dirty="0" err="1">
                <a:solidFill>
                  <a:schemeClr val="tx1"/>
                </a:solidFill>
                <a:latin typeface="+mj-lt"/>
                <a:ea typeface="黑体" panose="02010609060101010101" pitchFamily="49" charset="-122"/>
              </a:rPr>
              <a:t>q</a:t>
            </a:r>
            <a:r>
              <a:rPr lang="en-US" altLang="zh-CN" baseline="-25000" dirty="0" err="1">
                <a:solidFill>
                  <a:schemeClr val="tx1"/>
                </a:solidFill>
                <a:latin typeface="+mj-lt"/>
                <a:ea typeface="黑体" panose="02010609060101010101" pitchFamily="49" charset="-122"/>
              </a:rPr>
              <a:t>∩</a:t>
            </a:r>
            <a:r>
              <a:rPr lang="en-US" altLang="zh-CN" i="1" baseline="-25000" dirty="0" err="1">
                <a:solidFill>
                  <a:schemeClr val="tx1"/>
                </a:solidFill>
                <a:latin typeface="+mj-lt"/>
                <a:ea typeface="黑体" panose="02010609060101010101" pitchFamily="49" charset="-122"/>
              </a:rPr>
              <a:t>d</a:t>
            </a:r>
            <a:r>
              <a:rPr lang="en-US" altLang="zh-CN" i="1" baseline="-25000" dirty="0">
                <a:solidFill>
                  <a:schemeClr val="tx1"/>
                </a:solidFill>
                <a:latin typeface="+mj-lt"/>
                <a:ea typeface="黑体" panose="02010609060101010101" pitchFamily="49" charset="-122"/>
              </a:rPr>
              <a:t> </a:t>
            </a:r>
            <a:r>
              <a:rPr lang="de-DE" dirty="0">
                <a:solidFill>
                  <a:schemeClr val="tx1"/>
                </a:solidFill>
                <a:latin typeface="+mj-lt"/>
                <a:ea typeface="黑体" panose="02010609060101010101" pitchFamily="49" charset="-122"/>
              </a:rPr>
              <a:t>w</a:t>
            </a:r>
            <a:r>
              <a:rPr lang="en-US" altLang="zh-CN" i="1" baseline="-25000" dirty="0">
                <a:solidFill>
                  <a:schemeClr val="tx1"/>
                </a:solidFill>
                <a:latin typeface="+mj-lt"/>
                <a:ea typeface="黑体" panose="02010609060101010101" pitchFamily="49" charset="-122"/>
              </a:rPr>
              <a:t>t,d </a:t>
            </a:r>
            <a:r>
              <a:rPr lang="de-DE" dirty="0">
                <a:solidFill>
                  <a:schemeClr val="tx1"/>
                </a:solidFill>
                <a:latin typeface="+mj-lt"/>
                <a:ea typeface="黑体" panose="02010609060101010101" pitchFamily="49" charset="-122"/>
              </a:rPr>
              <a:t>=       </a:t>
            </a:r>
            <a:r>
              <a:rPr lang="en-US" altLang="zh-CN" i="1" baseline="-25000" dirty="0">
                <a:solidFill>
                  <a:schemeClr val="tx1"/>
                </a:solidFill>
                <a:latin typeface="+mj-lt"/>
                <a:ea typeface="黑体" panose="02010609060101010101" pitchFamily="49" charset="-122"/>
                <a:sym typeface="+mn-ea"/>
              </a:rPr>
              <a:t>t </a:t>
            </a:r>
            <a:r>
              <a:rPr lang="en-US" altLang="zh-CN" baseline="-25000" dirty="0">
                <a:solidFill>
                  <a:schemeClr val="tx1"/>
                </a:solidFill>
                <a:latin typeface="+mj-lt"/>
                <a:ea typeface="黑体" panose="02010609060101010101" pitchFamily="49" charset="-122"/>
                <a:sym typeface="+mn-ea"/>
              </a:rPr>
              <a:t>∈</a:t>
            </a:r>
            <a:r>
              <a:rPr lang="en-US" altLang="zh-CN" i="1" baseline="-25000" dirty="0" err="1">
                <a:solidFill>
                  <a:schemeClr val="tx1"/>
                </a:solidFill>
                <a:latin typeface="+mj-lt"/>
                <a:ea typeface="黑体" panose="02010609060101010101" pitchFamily="49" charset="-122"/>
                <a:sym typeface="+mn-ea"/>
              </a:rPr>
              <a:t>q</a:t>
            </a:r>
            <a:r>
              <a:rPr lang="en-US" altLang="zh-CN" baseline="-25000" dirty="0" err="1">
                <a:solidFill>
                  <a:schemeClr val="tx1"/>
                </a:solidFill>
                <a:latin typeface="+mj-lt"/>
                <a:ea typeface="黑体" panose="02010609060101010101" pitchFamily="49" charset="-122"/>
                <a:sym typeface="+mn-ea"/>
              </a:rPr>
              <a:t>∩</a:t>
            </a:r>
            <a:r>
              <a:rPr lang="en-US" altLang="zh-CN" i="1" baseline="-25000" dirty="0" err="1">
                <a:solidFill>
                  <a:schemeClr val="tx1"/>
                </a:solidFill>
                <a:latin typeface="+mj-lt"/>
                <a:ea typeface="黑体" panose="02010609060101010101" pitchFamily="49" charset="-122"/>
                <a:sym typeface="+mn-ea"/>
              </a:rPr>
              <a:t>d</a:t>
            </a:r>
            <a:r>
              <a:rPr lang="de-DE" dirty="0">
                <a:solidFill>
                  <a:schemeClr val="tx1"/>
                </a:solidFill>
                <a:latin typeface="+mj-lt"/>
                <a:ea typeface="黑体" panose="02010609060101010101" pitchFamily="49" charset="-122"/>
              </a:rPr>
              <a:t> </a:t>
            </a:r>
            <a:r>
              <a:rPr lang="en-US" altLang="zh-CN" i="1" baseline="-25000" dirty="0">
                <a:solidFill>
                  <a:schemeClr val="tx1"/>
                </a:solidFill>
                <a:latin typeface="+mj-lt"/>
                <a:ea typeface="黑体" panose="02010609060101010101" pitchFamily="49" charset="-122"/>
              </a:rPr>
              <a:t> </a:t>
            </a:r>
            <a:r>
              <a:rPr lang="en-US" altLang="zh-CN" dirty="0">
                <a:solidFill>
                  <a:schemeClr val="tx1"/>
                </a:solidFill>
                <a:latin typeface="+mj-lt"/>
                <a:ea typeface="黑体" panose="02010609060101010101" pitchFamily="49" charset="-122"/>
              </a:rPr>
              <a:t>(1 + log </a:t>
            </a:r>
            <a:r>
              <a:rPr lang="en-US" altLang="zh-CN" baseline="-25000" dirty="0">
                <a:solidFill>
                  <a:schemeClr val="tx1"/>
                </a:solidFill>
                <a:uFillTx/>
                <a:latin typeface="+mj-lt"/>
                <a:ea typeface="黑体" panose="02010609060101010101" pitchFamily="49" charset="-122"/>
              </a:rPr>
              <a:t>10</a:t>
            </a:r>
            <a:r>
              <a:rPr lang="en-US" altLang="zh-CN" dirty="0" err="1">
                <a:solidFill>
                  <a:schemeClr val="tx1"/>
                </a:solidFill>
                <a:latin typeface="+mj-lt"/>
                <a:ea typeface="黑体" panose="02010609060101010101" pitchFamily="49" charset="-122"/>
              </a:rPr>
              <a:t>tf</a:t>
            </a:r>
            <a:r>
              <a:rPr lang="en-US" altLang="zh-CN" i="1" baseline="-25000" dirty="0" err="1">
                <a:solidFill>
                  <a:schemeClr val="tx1"/>
                </a:solidFill>
                <a:latin typeface="+mj-lt"/>
                <a:ea typeface="黑体" panose="02010609060101010101" pitchFamily="49" charset="-122"/>
              </a:rPr>
              <a:t>t</a:t>
            </a:r>
            <a:r>
              <a:rPr lang="en-US" altLang="zh-CN" baseline="-25000" dirty="0" err="1">
                <a:solidFill>
                  <a:schemeClr val="tx1"/>
                </a:solidFill>
                <a:latin typeface="+mj-lt"/>
                <a:ea typeface="黑体" panose="02010609060101010101" pitchFamily="49" charset="-122"/>
              </a:rPr>
              <a:t>,</a:t>
            </a:r>
            <a:r>
              <a:rPr lang="en-US" altLang="zh-CN" i="1" baseline="-25000" dirty="0" err="1">
                <a:solidFill>
                  <a:schemeClr val="tx1"/>
                </a:solidFill>
                <a:latin typeface="+mj-lt"/>
                <a:ea typeface="黑体" panose="02010609060101010101" pitchFamily="49" charset="-122"/>
              </a:rPr>
              <a:t>d</a:t>
            </a:r>
            <a:r>
              <a:rPr lang="en-US" altLang="zh-CN" dirty="0">
                <a:solidFill>
                  <a:schemeClr val="tx1"/>
                </a:solidFill>
                <a:latin typeface="+mj-lt"/>
                <a:ea typeface="黑体" panose="02010609060101010101" pitchFamily="49" charset="-122"/>
              </a:rPr>
              <a:t> )</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altLang="zh-CN"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如果两者没有公共词项，则得分为</a:t>
            </a:r>
            <a:r>
              <a:rPr lang="en-US" altLang="zh-CN" dirty="0">
                <a:solidFill>
                  <a:schemeClr val="tx1"/>
                </a:solidFill>
                <a:latin typeface="+mj-lt"/>
                <a:ea typeface="黑体" panose="02010609060101010101" pitchFamily="49" charset="-122"/>
              </a:rPr>
              <a:t>0</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19</a:t>
            </a:fld>
            <a:endParaRPr lang="en-US"/>
          </a:p>
        </p:txBody>
      </p:sp>
      <p:pic>
        <p:nvPicPr>
          <p:cNvPr id="8" name="Picture 7" descr="626.png"/>
          <p:cNvPicPr>
            <a:picLocks noChangeAspect="1"/>
          </p:cNvPicPr>
          <p:nvPr/>
        </p:nvPicPr>
        <p:blipFill>
          <a:blip r:embed="rId4" cstate="print"/>
          <a:stretch>
            <a:fillRect/>
          </a:stretch>
        </p:blipFill>
        <p:spPr>
          <a:xfrm>
            <a:off x="2011779" y="2357430"/>
            <a:ext cx="5189999" cy="90000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236295906"/>
              </p:ext>
            </p:extLst>
          </p:nvPr>
        </p:nvGraphicFramePr>
        <p:xfrm>
          <a:off x="1907704" y="5547892"/>
          <a:ext cx="538200" cy="468000"/>
        </p:xfrm>
        <a:graphic>
          <a:graphicData uri="http://schemas.openxmlformats.org/presentationml/2006/ole">
            <mc:AlternateContent xmlns:mc="http://schemas.openxmlformats.org/markup-compatibility/2006">
              <mc:Choice xmlns:v="urn:schemas-microsoft-com:vml" Requires="v">
                <p:oleObj spid="_x0000_s1251" name="Vergelijking" r:id="rId5" imgW="292100" imgH="254000" progId="Equation.3">
                  <p:embed/>
                </p:oleObj>
              </mc:Choice>
              <mc:Fallback>
                <p:oleObj name="Vergelijking" r:id="rId5" imgW="292100" imgH="254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547892"/>
                        <a:ext cx="538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extLst>
              <p:ext uri="{D42A27DB-BD31-4B8C-83A1-F6EECF244321}">
                <p14:modId xmlns:p14="http://schemas.microsoft.com/office/powerpoint/2010/main" val="2188699743"/>
              </p:ext>
            </p:extLst>
          </p:nvPr>
        </p:nvGraphicFramePr>
        <p:xfrm>
          <a:off x="3779912" y="5526840"/>
          <a:ext cx="538200" cy="468000"/>
        </p:xfrm>
        <a:graphic>
          <a:graphicData uri="http://schemas.openxmlformats.org/presentationml/2006/ole">
            <mc:AlternateContent xmlns:mc="http://schemas.openxmlformats.org/markup-compatibility/2006">
              <mc:Choice xmlns:v="urn:schemas-microsoft-com:vml" Requires="v">
                <p:oleObj spid="_x0000_s1252" name="Vergelijking" r:id="rId7" imgW="292100" imgH="254000" progId="Equation.3">
                  <p:embed/>
                </p:oleObj>
              </mc:Choice>
              <mc:Fallback>
                <p:oleObj name="Vergelijking" r:id="rId7" imgW="292100" imgH="254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5526840"/>
                        <a:ext cx="538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本讲内容</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对搜索结果排序</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Ranking) : </a:t>
            </a:r>
            <a:r>
              <a:rPr lang="zh-CN" altLang="en-US" dirty="0">
                <a:solidFill>
                  <a:schemeClr val="tx1"/>
                </a:solidFill>
                <a:latin typeface="+mj-lt"/>
                <a:ea typeface="黑体" panose="02010609060101010101" pitchFamily="49" charset="-122"/>
              </a:rPr>
              <a:t>为什么排序相当重要？</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词项频率</a:t>
            </a:r>
            <a:r>
              <a:rPr lang="en-US" altLang="zh-CN" dirty="0">
                <a:solidFill>
                  <a:schemeClr val="tx1"/>
                </a:solidFill>
                <a:latin typeface="+mj-lt"/>
                <a:ea typeface="黑体" panose="02010609060101010101" pitchFamily="49" charset="-122"/>
              </a:rPr>
              <a:t>(Term Frequency, TF)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排序中的重要因子</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err="1">
                <a:solidFill>
                  <a:schemeClr val="tx1"/>
                </a:solidFill>
                <a:latin typeface="+mj-lt"/>
                <a:ea typeface="黑体" panose="02010609060101010101" pitchFamily="49" charset="-122"/>
              </a:rPr>
              <a:t>Tf-idf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权重计算方法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最出名的经典排序方法</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向量空间模型</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Vector space model): </a:t>
            </a:r>
            <a:r>
              <a:rPr lang="zh-CN" altLang="en-US" dirty="0">
                <a:solidFill>
                  <a:schemeClr val="tx1"/>
                </a:solidFill>
                <a:latin typeface="+mj-lt"/>
                <a:ea typeface="黑体" panose="02010609060101010101" pitchFamily="49" charset="-122"/>
              </a:rPr>
              <a:t>信息检索中最重要的形式化模型之一</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其他模型还包括布尔模型和概率模型</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文档长度的回转归一化</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a:t>
            </a:fld>
            <a:endParaRPr 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20</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排序式检索</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词项频率</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en-US" sz="3200" dirty="0" err="1">
                <a:solidFill>
                  <a:srgbClr val="336699"/>
                </a:solidFill>
                <a:latin typeface="Calibri" panose="020F0502020204030204" pitchFamily="34" charset="0"/>
                <a:ea typeface="黑体" panose="02010609060101010101" pitchFamily="49" charset="-122"/>
              </a:rPr>
              <a:t>tf-idf</a:t>
            </a:r>
            <a:r>
              <a:rPr lang="zh-CN" altLang="en-US" sz="3200" dirty="0">
                <a:solidFill>
                  <a:srgbClr val="336699"/>
                </a:solidFill>
                <a:latin typeface="Calibri" panose="020F0502020204030204" pitchFamily="34" charset="0"/>
                <a:ea typeface="黑体" panose="02010609060101010101" pitchFamily="49" charset="-122"/>
              </a:rPr>
              <a:t>权重计算</a:t>
            </a:r>
            <a:endParaRPr lang="en-US"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向量空间模型</a:t>
            </a:r>
            <a:endParaRPr lang="en-US" altLang="zh-CN"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文档长度的回转归一化</a:t>
            </a:r>
          </a:p>
          <a:p>
            <a:pPr marL="514350" indent="-514350">
              <a:lnSpc>
                <a:spcPct val="150000"/>
              </a:lnSpc>
              <a:spcBef>
                <a:spcPts val="700"/>
              </a:spcBef>
              <a:buClr>
                <a:srgbClr val="BDD3E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984194"/>
            <a:ext cx="8572500" cy="629920"/>
          </a:xfrm>
          <a:prstGeom prst="rect">
            <a:avLst/>
          </a:prstGeom>
          <a:noFill/>
          <a:ln w="9525">
            <a:noFill/>
            <a:round/>
          </a:ln>
        </p:spPr>
        <p:txBody>
          <a:bodyPr anchor="b"/>
          <a:lstStyle/>
          <a:p>
            <a:r>
              <a:rPr lang="en-US" sz="3600" dirty="0">
                <a:solidFill>
                  <a:srgbClr val="BDD3E9"/>
                </a:solidFill>
                <a:latin typeface="Calibri" panose="020F0502020204030204" pitchFamily="34" charset="0"/>
                <a:ea typeface="黑体" panose="02010609060101010101" pitchFamily="49" charset="-122"/>
                <a:sym typeface="+mn-ea"/>
              </a:rPr>
              <a:t> </a:t>
            </a:r>
            <a:endParaRPr lang="en-US" sz="3600" dirty="0">
              <a:solidFill>
                <a:srgbClr val="336699"/>
              </a:solidFill>
              <a:latin typeface="Calibri" panose="020F0502020204030204" pitchFamily="34" charset="0"/>
              <a:ea typeface="黑体" panose="02010609060101010101" pitchFamily="49" charset="-122"/>
            </a:endParaRPr>
          </a:p>
          <a:p>
            <a:r>
              <a:rPr lang="en-US" sz="3600" dirty="0" err="1">
                <a:solidFill>
                  <a:srgbClr val="FF0000"/>
                </a:solidFill>
                <a:latin typeface="Calibri" panose="020F0502020204030204" pitchFamily="34" charset="0"/>
                <a:ea typeface="黑体" panose="02010609060101010101" pitchFamily="49" charset="-122"/>
                <a:sym typeface="+mn-ea"/>
              </a:rPr>
              <a:t>tf-idf</a:t>
            </a:r>
            <a:r>
              <a:rPr lang="zh-CN" altLang="en-US" sz="3600" dirty="0">
                <a:solidFill>
                  <a:srgbClr val="FF0000"/>
                </a:solidFill>
                <a:latin typeface="Calibri" panose="020F0502020204030204" pitchFamily="34" charset="0"/>
                <a:ea typeface="黑体" panose="02010609060101010101" pitchFamily="49" charset="-122"/>
                <a:sym typeface="+mn-ea"/>
              </a:rPr>
              <a:t>权重计算</a:t>
            </a:r>
            <a:endParaRPr lang="zh-CN" altLang="en-US" sz="3600" dirty="0">
              <a:solidFill>
                <a:srgbClr val="FF0000"/>
              </a:solidFill>
              <a:latin typeface="+mj-lt"/>
              <a:ea typeface="黑体" panose="02010609060101010101" pitchFamily="49" charset="-122"/>
            </a:endParaRPr>
          </a:p>
          <a:p>
            <a:r>
              <a:rPr lang="zh-CN" altLang="en-US" sz="3600" dirty="0">
                <a:solidFill>
                  <a:schemeClr val="tx1"/>
                </a:solidFill>
                <a:latin typeface="+mj-lt"/>
                <a:ea typeface="黑体" panose="02010609060101010101" pitchFamily="49" charset="-122"/>
              </a:rPr>
              <a:t>文档中的词频 </a:t>
            </a:r>
            <a:r>
              <a:rPr lang="en-US" sz="3600" dirty="0">
                <a:solidFill>
                  <a:schemeClr val="tx1"/>
                </a:solidFill>
                <a:latin typeface="+mj-lt"/>
                <a:ea typeface="黑体" panose="02010609060101010101" pitchFamily="49" charset="-122"/>
              </a:rPr>
              <a:t>vs. </a:t>
            </a:r>
            <a:r>
              <a:rPr lang="zh-CN" altLang="en-US" sz="3600" dirty="0">
                <a:solidFill>
                  <a:schemeClr val="tx1"/>
                </a:solidFill>
                <a:latin typeface="+mj-lt"/>
                <a:ea typeface="黑体" panose="02010609060101010101" pitchFamily="49" charset="-122"/>
              </a:rPr>
              <a:t>文档集中的词频</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除词项频率</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之外，我们还想利用词项在整个文档集中的频率进行权重和评分计算</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21</a:t>
            </a:fld>
            <a:endParaRPr 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807720"/>
            <a:ext cx="8572500" cy="60833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罕见词项所期望的权重</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罕见词项比常见词所蕴含的信息更多</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考虑查询中某个词项，它在整个文档集中非常罕见</a:t>
            </a:r>
            <a:r>
              <a:rPr lang="en-US" dirty="0">
                <a:solidFill>
                  <a:schemeClr val="tx1"/>
                </a:solidFill>
                <a:latin typeface="+mj-lt"/>
                <a:ea typeface="黑体" panose="02010609060101010101" pitchFamily="49" charset="-122"/>
              </a:rPr>
              <a:t> </a:t>
            </a:r>
            <a:r>
              <a:rPr lang="de-DE"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例如</a:t>
            </a:r>
            <a:r>
              <a:rPr lang="de-DE" dirty="0">
                <a:solidFill>
                  <a:schemeClr val="tx1"/>
                </a:solidFill>
                <a:latin typeface="+mj-lt"/>
                <a:ea typeface="黑体" panose="02010609060101010101" pitchFamily="49" charset="-122"/>
              </a:rPr>
              <a:t> </a:t>
            </a:r>
            <a:r>
              <a:rPr lang="de-DE" sz="2200" dirty="0">
                <a:solidFill>
                  <a:schemeClr val="tx1"/>
                </a:solidFill>
                <a:latin typeface="+mj-lt"/>
                <a:ea typeface="黑体" panose="02010609060101010101" pitchFamily="49" charset="-122"/>
              </a:rPr>
              <a:t>ARACHNOCENTRIC</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某篇包含该词项的文档很可能相关</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于是，我们希望像</a:t>
            </a:r>
            <a:r>
              <a:rPr lang="de-DE" altLang="zh-CN" sz="2200" dirty="0">
                <a:solidFill>
                  <a:schemeClr val="tx1"/>
                </a:solidFill>
                <a:latin typeface="+mj-lt"/>
                <a:ea typeface="黑体" panose="02010609060101010101" pitchFamily="49" charset="-122"/>
              </a:rPr>
              <a:t>ARACHNOCENTRIC</a:t>
            </a:r>
            <a:r>
              <a:rPr lang="zh-CN" altLang="en-US" dirty="0">
                <a:solidFill>
                  <a:schemeClr val="tx1"/>
                </a:solidFill>
                <a:ea typeface="黑体" panose="02010609060101010101" pitchFamily="49" charset="-122"/>
              </a:rPr>
              <a:t>一样的</a:t>
            </a:r>
            <a:r>
              <a:rPr lang="zh-CN" altLang="en-US" dirty="0">
                <a:solidFill>
                  <a:schemeClr val="tx1"/>
                </a:solidFill>
                <a:latin typeface="+mj-lt"/>
                <a:ea typeface="黑体" panose="02010609060101010101" pitchFamily="49" charset="-122"/>
              </a:rPr>
              <a:t>罕见词项将有较高权重</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22</a:t>
            </a:fld>
            <a:endParaRPr lang="en-US"/>
          </a:p>
        </p:txBody>
      </p:sp>
      <p:sp>
        <p:nvSpPr>
          <p:cNvPr id="2" name="文本框 1"/>
          <p:cNvSpPr txBox="1"/>
          <p:nvPr/>
        </p:nvSpPr>
        <p:spPr>
          <a:xfrm>
            <a:off x="285750" y="405130"/>
            <a:ext cx="2012950" cy="460375"/>
          </a:xfrm>
          <a:prstGeom prst="rect">
            <a:avLst/>
          </a:prstGeom>
          <a:noFill/>
        </p:spPr>
        <p:txBody>
          <a:bodyPr wrap="none" rtlCol="0" anchor="t">
            <a:spAutoFit/>
          </a:bodyPr>
          <a:lstStyle/>
          <a:p>
            <a:r>
              <a:rPr lang="en-US" dirty="0" err="1">
                <a:solidFill>
                  <a:srgbClr val="FF0000"/>
                </a:solidFill>
                <a:latin typeface="Calibri" panose="020F0502020204030204" pitchFamily="34" charset="0"/>
                <a:ea typeface="黑体" panose="02010609060101010101" pitchFamily="49" charset="-122"/>
                <a:sym typeface="+mn-ea"/>
              </a:rPr>
              <a:t>tf-idf</a:t>
            </a:r>
            <a:r>
              <a:rPr lang="zh-CN" altLang="en-US" dirty="0">
                <a:solidFill>
                  <a:srgbClr val="FF0000"/>
                </a:solidFill>
                <a:latin typeface="Calibri" panose="020F0502020204030204" pitchFamily="34" charset="0"/>
                <a:ea typeface="黑体" panose="02010609060101010101" pitchFamily="49" charset="-122"/>
                <a:sym typeface="+mn-ea"/>
              </a:rPr>
              <a:t>权重计算</a:t>
            </a:r>
            <a:endParaRPr lang="zh-CN" alt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948690"/>
            <a:ext cx="8572500" cy="46736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常见词项所期望的权重</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常见词项的信息量不如罕见词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考虑一个查询词项，它频繁出现在文档集中</a:t>
            </a:r>
            <a:r>
              <a:rPr lang="en-US" dirty="0">
                <a:solidFill>
                  <a:schemeClr val="tx1"/>
                </a:solidFill>
                <a:latin typeface="+mj-lt"/>
                <a:ea typeface="黑体" panose="02010609060101010101" pitchFamily="49" charset="-122"/>
              </a:rPr>
              <a:t> </a:t>
            </a:r>
            <a:r>
              <a:rPr lang="de-DE"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如</a:t>
            </a:r>
            <a:r>
              <a:rPr lang="de-DE" dirty="0">
                <a:solidFill>
                  <a:schemeClr val="tx1"/>
                </a:solidFill>
                <a:latin typeface="+mj-lt"/>
                <a:ea typeface="黑体" panose="02010609060101010101" pitchFamily="49" charset="-122"/>
              </a:rPr>
              <a:t> </a:t>
            </a:r>
            <a:r>
              <a:rPr lang="en-US" sz="2200" dirty="0">
                <a:solidFill>
                  <a:schemeClr val="tx1"/>
                </a:solidFill>
                <a:latin typeface="+mj-lt"/>
                <a:ea typeface="黑体" panose="02010609060101010101" pitchFamily="49" charset="-122"/>
              </a:rPr>
              <a:t>GOOD, INCREASE, LINE</a:t>
            </a:r>
            <a:r>
              <a:rPr lang="zh-CN" altLang="en-US" sz="2200" dirty="0">
                <a:solidFill>
                  <a:schemeClr val="tx1"/>
                </a:solidFill>
                <a:latin typeface="+mj-lt"/>
                <a:ea typeface="黑体" panose="02010609060101010101" pitchFamily="49" charset="-122"/>
              </a:rPr>
              <a:t>等等</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一篇包含该词项的文档当然比不包含该词项的文档的相关度要高</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但是，这些词对于相关度而言并不是非常强的指示词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于是，对于诸如</a:t>
            </a:r>
            <a:r>
              <a:rPr lang="en-US" altLang="zh-CN" sz="2200" dirty="0">
                <a:solidFill>
                  <a:schemeClr val="tx1"/>
                </a:solidFill>
                <a:latin typeface="+mj-lt"/>
                <a:ea typeface="黑体" panose="02010609060101010101" pitchFamily="49" charset="-122"/>
              </a:rPr>
              <a:t>GOOD</a:t>
            </a:r>
            <a:r>
              <a:rPr lang="zh-CN" altLang="en-US" sz="2200" dirty="0">
                <a:solidFill>
                  <a:schemeClr val="tx1"/>
                </a:solidFill>
                <a:latin typeface="+mj-lt"/>
                <a:ea typeface="黑体" panose="02010609060101010101" pitchFamily="49" charset="-122"/>
              </a:rPr>
              <a:t>、</a:t>
            </a:r>
            <a:r>
              <a:rPr lang="en-US" altLang="zh-CN" sz="2200" dirty="0">
                <a:solidFill>
                  <a:schemeClr val="tx1"/>
                </a:solidFill>
                <a:latin typeface="+mj-lt"/>
                <a:ea typeface="黑体" panose="02010609060101010101" pitchFamily="49" charset="-122"/>
              </a:rPr>
              <a:t>INCREASE</a:t>
            </a:r>
            <a:r>
              <a:rPr lang="zh-CN" altLang="en-US" dirty="0">
                <a:solidFill>
                  <a:schemeClr val="tx1"/>
                </a:solidFill>
                <a:latin typeface="+mj-lt"/>
                <a:ea typeface="黑体" panose="02010609060101010101" pitchFamily="49" charset="-122"/>
              </a:rPr>
              <a:t>和</a:t>
            </a:r>
            <a:r>
              <a:rPr lang="en-US" altLang="zh-CN" sz="2200" dirty="0">
                <a:solidFill>
                  <a:schemeClr val="tx1"/>
                </a:solidFill>
                <a:latin typeface="+mj-lt"/>
                <a:ea typeface="黑体" panose="02010609060101010101" pitchFamily="49" charset="-122"/>
              </a:rPr>
              <a:t>LINE</a:t>
            </a:r>
            <a:r>
              <a:rPr lang="zh-CN" altLang="en-US" dirty="0">
                <a:solidFill>
                  <a:schemeClr val="tx1"/>
                </a:solidFill>
                <a:ea typeface="黑体" panose="02010609060101010101" pitchFamily="49" charset="-122"/>
              </a:rPr>
              <a:t>的</a:t>
            </a:r>
            <a:r>
              <a:rPr lang="zh-CN" altLang="en-US" dirty="0">
                <a:solidFill>
                  <a:schemeClr val="tx1"/>
                </a:solidFill>
                <a:latin typeface="+mj-lt"/>
                <a:ea typeface="黑体" panose="02010609060101010101" pitchFamily="49" charset="-122"/>
              </a:rPr>
              <a:t>频繁词，会给一个正的权重，但是这个权重小于罕见词权重</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23</a:t>
            </a:fld>
            <a:endParaRPr lang="en-US"/>
          </a:p>
        </p:txBody>
      </p:sp>
      <p:sp>
        <p:nvSpPr>
          <p:cNvPr id="2" name="文本框 1"/>
          <p:cNvSpPr txBox="1"/>
          <p:nvPr/>
        </p:nvSpPr>
        <p:spPr>
          <a:xfrm>
            <a:off x="395605" y="332740"/>
            <a:ext cx="2012950" cy="460375"/>
          </a:xfrm>
          <a:prstGeom prst="rect">
            <a:avLst/>
          </a:prstGeom>
          <a:noFill/>
        </p:spPr>
        <p:txBody>
          <a:bodyPr wrap="none" rtlCol="0" anchor="t">
            <a:spAutoFit/>
          </a:bodyPr>
          <a:lstStyle/>
          <a:p>
            <a:r>
              <a:rPr lang="en-US" dirty="0" err="1">
                <a:solidFill>
                  <a:srgbClr val="FF0000"/>
                </a:solidFill>
                <a:latin typeface="Calibri" panose="020F0502020204030204" pitchFamily="34" charset="0"/>
                <a:ea typeface="黑体" panose="02010609060101010101" pitchFamily="49" charset="-122"/>
                <a:sym typeface="+mn-ea"/>
              </a:rPr>
              <a:t>tf-idf</a:t>
            </a:r>
            <a:r>
              <a:rPr lang="zh-CN" altLang="en-US" dirty="0">
                <a:solidFill>
                  <a:srgbClr val="FF0000"/>
                </a:solidFill>
                <a:latin typeface="Calibri" panose="020F0502020204030204" pitchFamily="34" charset="0"/>
                <a:ea typeface="黑体" panose="02010609060101010101" pitchFamily="49" charset="-122"/>
                <a:sym typeface="+mn-ea"/>
              </a:rPr>
              <a:t>权重计算</a:t>
            </a:r>
            <a:endParaRPr lang="zh-CN" altLang="en-US"/>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867410"/>
            <a:ext cx="8572500" cy="54864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文档频率</a:t>
            </a:r>
            <a:r>
              <a:rPr lang="en-US" altLang="zh-CN" sz="3600" dirty="0">
                <a:solidFill>
                  <a:schemeClr val="tx1"/>
                </a:solidFill>
                <a:latin typeface="+mj-lt"/>
                <a:ea typeface="黑体" panose="02010609060101010101" pitchFamily="49" charset="-122"/>
              </a:rPr>
              <a:t>(</a:t>
            </a:r>
            <a:r>
              <a:rPr lang="de-DE" sz="3600" dirty="0">
                <a:solidFill>
                  <a:schemeClr val="tx1"/>
                </a:solidFill>
                <a:latin typeface="+mj-lt"/>
                <a:ea typeface="黑体" panose="02010609060101010101" pitchFamily="49" charset="-122"/>
              </a:rPr>
              <a:t>Document frequency, df)</a:t>
            </a:r>
          </a:p>
        </p:txBody>
      </p:sp>
      <p:sp>
        <p:nvSpPr>
          <p:cNvPr id="84996" name="Text Box 3"/>
          <p:cNvSpPr txBox="1">
            <a:spLocks noChangeArrowheads="1"/>
          </p:cNvSpPr>
          <p:nvPr/>
        </p:nvSpPr>
        <p:spPr bwMode="auto">
          <a:xfrm>
            <a:off x="41910" y="1857375"/>
            <a:ext cx="9048115" cy="542925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altLang="zh-CN" dirty="0">
                <a:solidFill>
                  <a:srgbClr val="FF0000"/>
                </a:solidFill>
                <a:latin typeface="+mj-lt"/>
                <a:ea typeface="黑体" panose="02010609060101010101" pitchFamily="49" charset="-122"/>
                <a:sym typeface="+mn-ea"/>
              </a:rPr>
              <a:t>Recall: </a:t>
            </a:r>
            <a:r>
              <a:rPr lang="zh-CN" altLang="en-US" dirty="0">
                <a:solidFill>
                  <a:srgbClr val="FF0000"/>
                </a:solidFill>
                <a:latin typeface="+mj-lt"/>
                <a:ea typeface="黑体" panose="02010609060101010101" pitchFamily="49" charset="-122"/>
                <a:sym typeface="+mn-ea"/>
              </a:rPr>
              <a:t>文档频率指的是出现词项的文档数目</a:t>
            </a:r>
            <a:endParaRPr lang="zh-CN" altLang="en-US" dirty="0">
              <a:solidFill>
                <a:srgbClr val="FF000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zh-CN" alt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对于罕见词项我们希望赋予高权重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对于常见词我们希望赋</a:t>
            </a:r>
            <a:r>
              <a:rPr lang="zh-CN" altLang="en-US" dirty="0">
                <a:solidFill>
                  <a:schemeClr val="tx1"/>
                </a:solidFill>
                <a:ea typeface="黑体" panose="02010609060101010101" pitchFamily="49" charset="-122"/>
              </a:rPr>
              <a:t>予正的</a:t>
            </a:r>
            <a:r>
              <a:rPr lang="zh-CN" altLang="en-US" dirty="0">
                <a:solidFill>
                  <a:schemeClr val="tx1"/>
                </a:solidFill>
                <a:latin typeface="+mj-lt"/>
                <a:ea typeface="黑体" panose="02010609060101010101" pitchFamily="49" charset="-122"/>
              </a:rPr>
              <a:t>低权重</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接下来我们使用文档频率</a:t>
            </a:r>
            <a:r>
              <a:rPr lang="en-US" altLang="zh-CN" dirty="0" err="1">
                <a:solidFill>
                  <a:schemeClr val="tx1"/>
                </a:solidFill>
                <a:latin typeface="+mj-lt"/>
                <a:ea typeface="黑体" panose="02010609060101010101" pitchFamily="49" charset="-122"/>
              </a:rPr>
              <a:t>df</a:t>
            </a:r>
            <a:r>
              <a:rPr lang="zh-CN" altLang="en-US" dirty="0">
                <a:solidFill>
                  <a:schemeClr val="tx1"/>
                </a:solidFill>
                <a:latin typeface="+mj-lt"/>
                <a:ea typeface="黑体" panose="02010609060101010101" pitchFamily="49" charset="-122"/>
              </a:rPr>
              <a:t>这个因子来计算查询</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文档的匹配得分</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24</a:t>
            </a:fld>
            <a:endParaRPr lang="en-US"/>
          </a:p>
        </p:txBody>
      </p:sp>
      <p:sp>
        <p:nvSpPr>
          <p:cNvPr id="2" name="文本框 1"/>
          <p:cNvSpPr txBox="1"/>
          <p:nvPr/>
        </p:nvSpPr>
        <p:spPr>
          <a:xfrm>
            <a:off x="323850" y="332740"/>
            <a:ext cx="2012950" cy="460375"/>
          </a:xfrm>
          <a:prstGeom prst="rect">
            <a:avLst/>
          </a:prstGeom>
          <a:noFill/>
        </p:spPr>
        <p:txBody>
          <a:bodyPr wrap="none" rtlCol="0" anchor="t">
            <a:spAutoFit/>
          </a:bodyPr>
          <a:lstStyle/>
          <a:p>
            <a:r>
              <a:rPr lang="en-US" dirty="0" err="1">
                <a:solidFill>
                  <a:srgbClr val="FF0000"/>
                </a:solidFill>
                <a:latin typeface="Calibri" panose="020F0502020204030204" pitchFamily="34" charset="0"/>
                <a:ea typeface="黑体" panose="02010609060101010101" pitchFamily="49" charset="-122"/>
                <a:sym typeface="+mn-ea"/>
              </a:rPr>
              <a:t>tf-idf</a:t>
            </a:r>
            <a:r>
              <a:rPr lang="zh-CN" altLang="en-US" dirty="0">
                <a:solidFill>
                  <a:srgbClr val="FF0000"/>
                </a:solidFill>
                <a:latin typeface="Calibri" panose="020F0502020204030204" pitchFamily="34" charset="0"/>
                <a:ea typeface="黑体" panose="02010609060101010101" pitchFamily="49" charset="-122"/>
                <a:sym typeface="+mn-ea"/>
              </a:rPr>
              <a:t>权重计算</a:t>
            </a:r>
            <a:endParaRPr lang="zh-CN" altLang="en-US"/>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逆文档频率（</a:t>
            </a:r>
            <a:r>
              <a:rPr lang="de-DE" sz="3600" dirty="0">
                <a:solidFill>
                  <a:schemeClr val="tx1"/>
                </a:solidFill>
                <a:latin typeface="+mj-lt"/>
                <a:ea typeface="黑体" panose="02010609060101010101" pitchFamily="49" charset="-122"/>
              </a:rPr>
              <a:t>idf</a:t>
            </a:r>
            <a:r>
              <a:rPr lang="zh-CN" altLang="en-US" sz="3600" dirty="0">
                <a:solidFill>
                  <a:schemeClr val="tx1"/>
                </a:solidFill>
                <a:latin typeface="+mj-lt"/>
                <a:ea typeface="黑体" panose="02010609060101010101" pitchFamily="49" charset="-122"/>
              </a:rPr>
              <a:t>）</a:t>
            </a:r>
            <a:r>
              <a:rPr lang="de-DE" sz="3600" dirty="0">
                <a:solidFill>
                  <a:schemeClr val="tx1"/>
                </a:solidFill>
                <a:latin typeface="+mj-lt"/>
                <a:ea typeface="黑体" panose="02010609060101010101" pitchFamily="49" charset="-122"/>
              </a:rPr>
              <a:t> </a:t>
            </a:r>
            <a:r>
              <a:rPr lang="zh-CN" altLang="en-US" sz="3600" dirty="0">
                <a:solidFill>
                  <a:schemeClr val="tx1"/>
                </a:solidFill>
                <a:latin typeface="+mj-lt"/>
                <a:ea typeface="黑体" panose="02010609060101010101" pitchFamily="49" charset="-122"/>
              </a:rPr>
              <a:t>权重</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Recall:  </a:t>
            </a:r>
            <a:r>
              <a:rPr lang="en-US" dirty="0" err="1">
                <a:solidFill>
                  <a:schemeClr val="tx1"/>
                </a:solidFill>
                <a:latin typeface="+mj-lt"/>
                <a:ea typeface="黑体" panose="02010609060101010101" pitchFamily="49" charset="-122"/>
              </a:rPr>
              <a:t>df</a:t>
            </a:r>
            <a:r>
              <a:rPr lang="en-US" i="1" baseline="-25000" dirty="0" err="1">
                <a:solidFill>
                  <a:schemeClr val="tx1"/>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是出现词项</a:t>
            </a:r>
            <a:r>
              <a:rPr lang="de-DE" i="1"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a:t>
            </a:r>
            <a:r>
              <a:rPr lang="zh-CN" altLang="en-US" b="1" dirty="0">
                <a:solidFill>
                  <a:srgbClr val="FF0000"/>
                </a:solidFill>
                <a:latin typeface="+mj-lt"/>
                <a:ea typeface="黑体" panose="02010609060101010101" pitchFamily="49" charset="-122"/>
              </a:rPr>
              <a:t>文档数目</a:t>
            </a:r>
            <a:endParaRPr lang="de-DE" b="1" dirty="0">
              <a:solidFill>
                <a:srgbClr val="FF000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err="1">
                <a:solidFill>
                  <a:srgbClr val="0070C0"/>
                </a:solidFill>
                <a:latin typeface="+mj-lt"/>
                <a:ea typeface="黑体" panose="02010609060101010101" pitchFamily="49" charset="-122"/>
              </a:rPr>
              <a:t>df</a:t>
            </a:r>
            <a:r>
              <a:rPr lang="en-US" i="1" baseline="-25000" dirty="0" err="1">
                <a:solidFill>
                  <a:srgbClr val="0070C0"/>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是和词项</a:t>
            </a:r>
            <a:r>
              <a:rPr lang="en-US" i="1"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的信息量成反比的一个值</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于是可以定义词项</a:t>
            </a:r>
            <a:r>
              <a:rPr lang="en-US" altLang="zh-CN"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a:t>
            </a:r>
            <a:r>
              <a:rPr lang="en-US" dirty="0" err="1">
                <a:solidFill>
                  <a:srgbClr val="0070C0"/>
                </a:solidFill>
                <a:latin typeface="+mj-lt"/>
                <a:ea typeface="黑体" panose="02010609060101010101" pitchFamily="49" charset="-122"/>
              </a:rPr>
              <a:t>idf</a:t>
            </a:r>
            <a:r>
              <a:rPr lang="zh-CN" altLang="en-US" dirty="0">
                <a:solidFill>
                  <a:srgbClr val="0070C0"/>
                </a:solidFill>
                <a:latin typeface="+mj-lt"/>
                <a:ea typeface="黑体" panose="02010609060101010101" pitchFamily="49" charset="-122"/>
              </a:rPr>
              <a:t>权重</a:t>
            </a:r>
            <a:r>
              <a:rPr lang="en-US"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pPr>
            <a:r>
              <a:rPr lang="de-DE" dirty="0">
                <a:solidFill>
                  <a:schemeClr val="tx1"/>
                </a:solidFill>
                <a:latin typeface="+mj-lt"/>
                <a:ea typeface="黑体" panose="02010609060101010101" pitchFamily="49" charset="-122"/>
              </a:rPr>
              <a:t>    </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其中</a:t>
            </a:r>
            <a:r>
              <a:rPr lang="en-US" i="1" dirty="0">
                <a:solidFill>
                  <a:srgbClr val="FF0000"/>
                </a:solidFill>
                <a:latin typeface="+mj-lt"/>
                <a:ea typeface="黑体" panose="02010609060101010101" pitchFamily="49" charset="-122"/>
              </a:rPr>
              <a:t>N</a:t>
            </a:r>
            <a:r>
              <a:rPr lang="en-US" dirty="0">
                <a:solidFill>
                  <a:srgbClr val="FF0000"/>
                </a:solidFill>
                <a:latin typeface="+mj-lt"/>
                <a:ea typeface="黑体" panose="02010609060101010101" pitchFamily="49" charset="-122"/>
              </a:rPr>
              <a:t> </a:t>
            </a:r>
            <a:r>
              <a:rPr lang="zh-CN" altLang="en-US" dirty="0">
                <a:solidFill>
                  <a:srgbClr val="FF0000"/>
                </a:solidFill>
                <a:latin typeface="+mj-lt"/>
                <a:ea typeface="黑体" panose="02010609060101010101" pitchFamily="49" charset="-122"/>
              </a:rPr>
              <a:t>是文档集中文档的数目</a:t>
            </a:r>
            <a:r>
              <a:rPr lang="en-US"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en-US" dirty="0" err="1">
                <a:solidFill>
                  <a:srgbClr val="0070C0"/>
                </a:solidFill>
                <a:latin typeface="+mj-lt"/>
                <a:ea typeface="黑体" panose="02010609060101010101" pitchFamily="49" charset="-122"/>
              </a:rPr>
              <a:t>idf</a:t>
            </a:r>
            <a:r>
              <a:rPr lang="en-US" i="1" baseline="-25000" dirty="0" err="1">
                <a:solidFill>
                  <a:srgbClr val="0070C0"/>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是反映词项</a:t>
            </a:r>
            <a:r>
              <a:rPr lang="en-US" altLang="zh-CN"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的信息量的一个指标</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实际中往往计算</a:t>
            </a:r>
            <a:r>
              <a:rPr lang="en-US" dirty="0">
                <a:solidFill>
                  <a:schemeClr val="tx1"/>
                </a:solidFill>
                <a:latin typeface="+mj-lt"/>
                <a:ea typeface="黑体" panose="02010609060101010101" pitchFamily="49" charset="-122"/>
              </a:rPr>
              <a:t>[log </a:t>
            </a:r>
            <a:r>
              <a:rPr lang="en-US" i="1" dirty="0">
                <a:solidFill>
                  <a:schemeClr val="tx1"/>
                </a:solidFill>
                <a:latin typeface="+mj-lt"/>
                <a:ea typeface="黑体" panose="02010609060101010101" pitchFamily="49" charset="-122"/>
              </a:rPr>
              <a:t>N</a:t>
            </a:r>
            <a:r>
              <a:rPr lang="en-US" dirty="0">
                <a:solidFill>
                  <a:schemeClr val="tx1"/>
                </a:solidFill>
                <a:latin typeface="+mj-lt"/>
                <a:ea typeface="黑体" panose="02010609060101010101" pitchFamily="49" charset="-122"/>
              </a:rPr>
              <a:t>/</a:t>
            </a:r>
            <a:r>
              <a:rPr lang="en-US" dirty="0" err="1">
                <a:solidFill>
                  <a:schemeClr val="tx1"/>
                </a:solidFill>
                <a:latin typeface="+mj-lt"/>
                <a:ea typeface="黑体" panose="02010609060101010101" pitchFamily="49" charset="-122"/>
              </a:rPr>
              <a:t>df</a:t>
            </a:r>
            <a:r>
              <a:rPr lang="en-US" i="1" baseline="-25000" dirty="0" err="1">
                <a:solidFill>
                  <a:schemeClr val="tx1"/>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而不是</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N</a:t>
            </a:r>
            <a:r>
              <a:rPr lang="en-US" dirty="0">
                <a:solidFill>
                  <a:schemeClr val="tx1"/>
                </a:solidFill>
                <a:latin typeface="+mj-lt"/>
                <a:ea typeface="黑体" panose="02010609060101010101" pitchFamily="49" charset="-122"/>
              </a:rPr>
              <a:t>/</a:t>
            </a:r>
            <a:r>
              <a:rPr lang="en-US" dirty="0" err="1">
                <a:solidFill>
                  <a:schemeClr val="tx1"/>
                </a:solidFill>
                <a:latin typeface="+mj-lt"/>
                <a:ea typeface="黑体" panose="02010609060101010101" pitchFamily="49" charset="-122"/>
              </a:rPr>
              <a:t>df</a:t>
            </a:r>
            <a:r>
              <a:rPr lang="en-US" i="1" baseline="-25000" dirty="0" err="1">
                <a:solidFill>
                  <a:schemeClr val="tx1"/>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 </a:t>
            </a:r>
            <a:r>
              <a:rPr lang="zh-CN" altLang="en-US" dirty="0">
                <a:solidFill>
                  <a:schemeClr val="tx1"/>
                </a:solidFill>
                <a:latin typeface="+mj-lt"/>
                <a:ea typeface="黑体" panose="02010609060101010101" pitchFamily="49" charset="-122"/>
              </a:rPr>
              <a:t>，这可以对</a:t>
            </a:r>
            <a:r>
              <a:rPr lang="en-US" altLang="zh-CN"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的影响有所抑制</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值得注意的是，对于</a:t>
            </a:r>
            <a:r>
              <a:rPr lang="en-US" altLang="zh-CN" dirty="0" err="1">
                <a:solidFill>
                  <a:schemeClr val="tx1"/>
                </a:solidFill>
                <a:latin typeface="+mj-lt"/>
                <a:ea typeface="黑体" panose="02010609060101010101" pitchFamily="49" charset="-122"/>
              </a:rPr>
              <a:t>tf</a:t>
            </a:r>
            <a:r>
              <a:rPr lang="en-US" altLang="zh-CN"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和</a:t>
            </a:r>
            <a:r>
              <a:rPr lang="en-US" altLang="zh-CN"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我们都采用了对数计算方式</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25</a:t>
            </a:fld>
            <a:endParaRPr lang="en-US" dirty="0"/>
          </a:p>
        </p:txBody>
      </p:sp>
      <p:pic>
        <p:nvPicPr>
          <p:cNvPr id="8" name="Picture 7" descr="633.png"/>
          <p:cNvPicPr>
            <a:picLocks noChangeAspect="1"/>
          </p:cNvPicPr>
          <p:nvPr/>
        </p:nvPicPr>
        <p:blipFill>
          <a:blip r:embed="rId3" cstate="print"/>
          <a:stretch>
            <a:fillRect/>
          </a:stretch>
        </p:blipFill>
        <p:spPr>
          <a:xfrm>
            <a:off x="3203848" y="2852936"/>
            <a:ext cx="2155653" cy="82800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idf</a:t>
            </a:r>
            <a:r>
              <a:rPr lang="zh-CN" altLang="en-US" sz="3600" dirty="0">
                <a:solidFill>
                  <a:schemeClr val="tx1"/>
                </a:solidFill>
                <a:latin typeface="+mj-lt"/>
                <a:ea typeface="黑体" panose="02010609060101010101" pitchFamily="49" charset="-122"/>
              </a:rPr>
              <a:t>的计算样例</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利用右式计算</a:t>
            </a:r>
            <a:r>
              <a:rPr lang="en-US" altLang="zh-CN" dirty="0" err="1">
                <a:solidFill>
                  <a:srgbClr val="00B050"/>
                </a:solidFill>
                <a:latin typeface="+mj-lt"/>
                <a:ea typeface="黑体" panose="02010609060101010101" pitchFamily="49" charset="-122"/>
              </a:rPr>
              <a:t>idf</a:t>
            </a:r>
            <a:r>
              <a:rPr lang="en-US" altLang="zh-CN" baseline="-25000" dirty="0" err="1">
                <a:solidFill>
                  <a:srgbClr val="00B050"/>
                </a:solidFill>
                <a:latin typeface="+mj-lt"/>
                <a:ea typeface="黑体" panose="02010609060101010101" pitchFamily="49" charset="-122"/>
              </a:rPr>
              <a:t>t</a:t>
            </a:r>
            <a:r>
              <a:rPr lang="en-US" dirty="0">
                <a:solidFill>
                  <a:srgbClr val="00B050"/>
                </a:solidFill>
                <a:latin typeface="+mj-lt"/>
                <a:ea typeface="黑体" panose="02010609060101010101" pitchFamily="49" charset="-122"/>
              </a:rPr>
              <a:t>:</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26</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175421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pPr rtl="0"/>
                      <a:r>
                        <a:rPr lang="zh-CN" altLang="en-US" sz="2400" b="0" kern="1200" baseline="0" dirty="0">
                          <a:solidFill>
                            <a:schemeClr val="tx1"/>
                          </a:solidFill>
                          <a:latin typeface="+mn-lt"/>
                          <a:ea typeface="+mn-ea"/>
                          <a:cs typeface="+mn-cs"/>
                        </a:rPr>
                        <a:t>词项</a:t>
                      </a:r>
                      <a:endParaRPr lang="de-DE" sz="2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idf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rtl="0"/>
                      <a:r>
                        <a:rPr lang="de-DE" sz="2400" kern="1200" baseline="0" dirty="0" err="1"/>
                        <a:t>calpurnia</a:t>
                      </a:r>
                      <a:endParaRPr lang="de-DE" sz="2400" kern="1200" baseline="0" dirty="0"/>
                    </a:p>
                    <a:p>
                      <a:pPr rtl="0"/>
                      <a:r>
                        <a:rPr lang="de-DE" sz="2400" kern="1200" baseline="0" dirty="0" err="1"/>
                        <a:t>animal</a:t>
                      </a:r>
                      <a:endParaRPr lang="de-DE" sz="2400" kern="1200" baseline="0" dirty="0"/>
                    </a:p>
                    <a:p>
                      <a:pPr rtl="0"/>
                      <a:r>
                        <a:rPr lang="de-DE" sz="2400" kern="1200" baseline="0" dirty="0" err="1"/>
                        <a:t>sunday</a:t>
                      </a:r>
                      <a:endParaRPr lang="de-DE" sz="2400" kern="1200" baseline="0" dirty="0"/>
                    </a:p>
                    <a:p>
                      <a:pPr rtl="0"/>
                      <a:r>
                        <a:rPr lang="de-DE" sz="2400" kern="1200" baseline="0" dirty="0" err="1"/>
                        <a:t>fly</a:t>
                      </a:r>
                      <a:endParaRPr lang="de-DE" sz="2400" kern="1200" baseline="0" dirty="0"/>
                    </a:p>
                    <a:p>
                      <a:pPr rtl="0"/>
                      <a:r>
                        <a:rPr lang="de-DE" sz="2400" kern="1200" baseline="0" dirty="0" err="1"/>
                        <a:t>under</a:t>
                      </a:r>
                      <a:endParaRPr lang="de-DE" sz="2400" kern="1200" baseline="0" dirty="0"/>
                    </a:p>
                    <a:p>
                      <a:pPr rtl="0"/>
                      <a:r>
                        <a:rPr lang="de-DE" sz="2400" kern="1200" baseline="0" dirty="0" err="1"/>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1</a:t>
                      </a:r>
                    </a:p>
                    <a:p>
                      <a:pPr algn="r" rtl="0"/>
                      <a:r>
                        <a:rPr lang="de-DE" sz="2400" dirty="0"/>
                        <a:t>100</a:t>
                      </a:r>
                    </a:p>
                    <a:p>
                      <a:pPr algn="r" rtl="0"/>
                      <a:r>
                        <a:rPr lang="de-DE" sz="2400" dirty="0"/>
                        <a:t>1000</a:t>
                      </a:r>
                    </a:p>
                    <a:p>
                      <a:pPr algn="r" rtl="0"/>
                      <a:r>
                        <a:rPr lang="de-DE" sz="2400" dirty="0"/>
                        <a:t>10,000</a:t>
                      </a:r>
                    </a:p>
                    <a:p>
                      <a:pPr algn="r" rtl="0"/>
                      <a:r>
                        <a:rPr lang="de-DE" sz="2400" dirty="0"/>
                        <a:t>100,000</a:t>
                      </a:r>
                    </a:p>
                    <a:p>
                      <a:pPr algn="r" rtl="0"/>
                      <a:r>
                        <a:rPr lang="de-DE" sz="2400" dirty="0"/>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6</a:t>
                      </a:r>
                    </a:p>
                    <a:p>
                      <a:pPr algn="r" rtl="0"/>
                      <a:r>
                        <a:rPr lang="de-DE" sz="2400" dirty="0"/>
                        <a:t>4</a:t>
                      </a:r>
                    </a:p>
                    <a:p>
                      <a:pPr algn="r" rtl="0"/>
                      <a:r>
                        <a:rPr lang="de-DE" sz="2400" dirty="0"/>
                        <a:t>3</a:t>
                      </a:r>
                    </a:p>
                    <a:p>
                      <a:pPr algn="r" rtl="0"/>
                      <a:r>
                        <a:rPr lang="de-DE" sz="2400" dirty="0"/>
                        <a:t>2</a:t>
                      </a:r>
                    </a:p>
                    <a:p>
                      <a:pPr algn="r" rtl="0"/>
                      <a:r>
                        <a:rPr lang="de-DE" sz="2400" dirty="0"/>
                        <a:t>1</a:t>
                      </a:r>
                    </a:p>
                    <a:p>
                      <a:pPr algn="r" rtl="0"/>
                      <a:r>
                        <a:rPr lang="de-DE"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en-US" altLang="zh-CN" sz="3600" dirty="0" err="1">
                <a:solidFill>
                  <a:schemeClr val="tx1"/>
                </a:solidFill>
                <a:latin typeface="+mj-lt"/>
                <a:ea typeface="黑体" panose="02010609060101010101" pitchFamily="49" charset="-122"/>
              </a:rPr>
              <a:t>i</a:t>
            </a:r>
            <a:r>
              <a:rPr lang="en-US" sz="3600" dirty="0" err="1">
                <a:solidFill>
                  <a:schemeClr val="tx1"/>
                </a:solidFill>
                <a:latin typeface="+mj-lt"/>
                <a:ea typeface="黑体" panose="02010609060101010101" pitchFamily="49" charset="-122"/>
              </a:rPr>
              <a:t>df</a:t>
            </a:r>
            <a:r>
              <a:rPr lang="zh-CN" altLang="en-US" sz="3600" dirty="0">
                <a:solidFill>
                  <a:schemeClr val="tx1"/>
                </a:solidFill>
                <a:latin typeface="+mj-lt"/>
                <a:ea typeface="黑体" panose="02010609060101010101" pitchFamily="49" charset="-122"/>
              </a:rPr>
              <a:t>对排序的影响</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err="1">
                <a:solidFill>
                  <a:schemeClr val="tx1"/>
                </a:solidFill>
                <a:latin typeface="+mj-lt"/>
                <a:ea typeface="黑体" panose="02010609060101010101" pitchFamily="49" charset="-122"/>
              </a:rPr>
              <a:t>idf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会影响至少包含</a:t>
            </a:r>
            <a:r>
              <a:rPr lang="en-US" altLang="zh-CN" dirty="0">
                <a:solidFill>
                  <a:schemeClr val="tx1"/>
                </a:solidFill>
                <a:latin typeface="+mj-lt"/>
                <a:ea typeface="黑体" panose="02010609060101010101" pitchFamily="49" charset="-122"/>
              </a:rPr>
              <a:t>2</a:t>
            </a:r>
            <a:r>
              <a:rPr lang="zh-CN" altLang="en-US" dirty="0">
                <a:solidFill>
                  <a:schemeClr val="tx1"/>
                </a:solidFill>
                <a:latin typeface="+mj-lt"/>
                <a:ea typeface="黑体" panose="02010609060101010101" pitchFamily="49" charset="-122"/>
              </a:rPr>
              <a:t>个词项的查询的文档排序结果</a:t>
            </a:r>
            <a:endParaRPr lang="de-DE" dirty="0">
              <a:solidFill>
                <a:srgbClr val="0070C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例如，在查询</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arachnocentric</a:t>
            </a:r>
            <a:r>
              <a:rPr lang="en-US" dirty="0">
                <a:solidFill>
                  <a:schemeClr val="tx1"/>
                </a:solidFill>
                <a:latin typeface="+mj-lt"/>
                <a:ea typeface="黑体" panose="02010609060101010101" pitchFamily="49" charset="-122"/>
              </a:rPr>
              <a:t> line”</a:t>
            </a:r>
            <a:r>
              <a:rPr lang="zh-CN" altLang="en-US" dirty="0">
                <a:solidFill>
                  <a:schemeClr val="tx1"/>
                </a:solidFill>
                <a:latin typeface="+mj-lt"/>
                <a:ea typeface="黑体" panose="02010609060101010101" pitchFamily="49" charset="-122"/>
              </a:rPr>
              <a:t>中</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权重计算方法会增加</a:t>
            </a:r>
            <a:r>
              <a:rPr lang="en-US" sz="2200" dirty="0">
                <a:solidFill>
                  <a:schemeClr val="tx1"/>
                </a:solidFill>
                <a:latin typeface="+mj-lt"/>
                <a:ea typeface="黑体" panose="02010609060101010101" pitchFamily="49" charset="-122"/>
              </a:rPr>
              <a:t>ARACHNOCENTRIC</a:t>
            </a:r>
            <a:r>
              <a:rPr lang="zh-CN" altLang="en-US" sz="2200" dirty="0">
                <a:solidFill>
                  <a:schemeClr val="tx1"/>
                </a:solidFill>
                <a:latin typeface="+mj-lt"/>
                <a:ea typeface="黑体" panose="02010609060101010101" pitchFamily="49" charset="-122"/>
              </a:rPr>
              <a:t>的相对权重，同时降低</a:t>
            </a:r>
            <a:r>
              <a:rPr lang="en-US" dirty="0">
                <a:solidFill>
                  <a:schemeClr val="tx1"/>
                </a:solidFill>
                <a:latin typeface="+mj-lt"/>
                <a:ea typeface="黑体" panose="02010609060101010101" pitchFamily="49" charset="-122"/>
              </a:rPr>
              <a:t> </a:t>
            </a:r>
            <a:r>
              <a:rPr lang="en-US" sz="2200" dirty="0">
                <a:solidFill>
                  <a:schemeClr val="tx1"/>
                </a:solidFill>
                <a:latin typeface="+mj-lt"/>
                <a:ea typeface="黑体" panose="02010609060101010101" pitchFamily="49" charset="-122"/>
              </a:rPr>
              <a:t>LINE</a:t>
            </a:r>
            <a:r>
              <a:rPr lang="zh-CN" altLang="en-US" sz="2200" dirty="0">
                <a:solidFill>
                  <a:schemeClr val="tx1"/>
                </a:solidFill>
                <a:latin typeface="+mj-lt"/>
                <a:ea typeface="黑体" panose="02010609060101010101" pitchFamily="49" charset="-122"/>
              </a:rPr>
              <a:t>的相对权重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ea typeface="黑体" panose="02010609060101010101" pitchFamily="49" charset="-122"/>
              </a:rPr>
              <a:t>对于单词项查询</a:t>
            </a:r>
            <a:r>
              <a:rPr lang="en-US" altLang="zh-CN" dirty="0">
                <a:solidFill>
                  <a:schemeClr val="tx1"/>
                </a:solidFill>
                <a:ea typeface="黑体" panose="02010609060101010101" pitchFamily="49" charset="-122"/>
              </a:rPr>
              <a:t>,</a:t>
            </a:r>
            <a:r>
              <a:rPr lang="en-US"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对文档排序基本没有任何影响</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27</a:t>
            </a:fld>
            <a:endParaRPr 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文档集频率 </a:t>
            </a:r>
            <a:r>
              <a:rPr lang="de-DE" sz="3400" dirty="0">
                <a:solidFill>
                  <a:schemeClr val="tx1"/>
                </a:solidFill>
                <a:latin typeface="+mj-lt"/>
                <a:ea typeface="黑体" panose="02010609060101010101" pitchFamily="49" charset="-122"/>
              </a:rPr>
              <a:t>vs. </a:t>
            </a:r>
            <a:r>
              <a:rPr lang="zh-CN" altLang="en-US" sz="3400" dirty="0">
                <a:solidFill>
                  <a:schemeClr val="tx1"/>
                </a:solidFill>
                <a:latin typeface="+mj-lt"/>
                <a:ea typeface="黑体" panose="02010609060101010101" pitchFamily="49" charset="-122"/>
              </a:rPr>
              <a:t>文档频率</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3071810"/>
            <a:ext cx="8286808" cy="400052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a:t>
            </a:r>
            <a:r>
              <a:rPr lang="en-US" altLang="zh-CN" i="1" dirty="0">
                <a:solidFill>
                  <a:schemeClr val="tx1"/>
                </a:solidFill>
                <a:ea typeface="黑体" panose="02010609060101010101" pitchFamily="49" charset="-122"/>
              </a:rPr>
              <a:t>t</a:t>
            </a:r>
            <a:r>
              <a:rPr lang="zh-CN" altLang="en-US" dirty="0">
                <a:solidFill>
                  <a:schemeClr val="tx1"/>
                </a:solidFill>
                <a:ea typeface="黑体" panose="02010609060101010101" pitchFamily="49" charset="-122"/>
              </a:rPr>
              <a:t>的</a:t>
            </a:r>
            <a:r>
              <a:rPr lang="zh-CN" altLang="en-US" dirty="0">
                <a:solidFill>
                  <a:schemeClr val="tx1"/>
                </a:solidFill>
                <a:latin typeface="+mj-lt"/>
                <a:ea typeface="黑体" panose="02010609060101010101" pitchFamily="49" charset="-122"/>
              </a:rPr>
              <a:t>文档集频率</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Collection frequency) </a:t>
            </a:r>
            <a:r>
              <a:rPr lang="zh-CN" altLang="en-US" dirty="0">
                <a:solidFill>
                  <a:schemeClr val="tx1"/>
                </a:solidFill>
                <a:latin typeface="+mj-lt"/>
                <a:ea typeface="黑体" panose="02010609060101010101" pitchFamily="49" charset="-122"/>
              </a:rPr>
              <a:t>（</a:t>
            </a:r>
            <a:r>
              <a:rPr lang="en-US" altLang="zh-CN" dirty="0" err="1">
                <a:solidFill>
                  <a:schemeClr val="tx1"/>
                </a:solidFill>
                <a:latin typeface="+mj-lt"/>
                <a:ea typeface="黑体" panose="02010609060101010101" pitchFamily="49" charset="-122"/>
              </a:rPr>
              <a:t>cf</a:t>
            </a:r>
            <a:r>
              <a:rPr lang="zh-CN" altLang="en-US"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文档集中出现的</a:t>
            </a:r>
            <a:r>
              <a:rPr lang="en-US" altLang="zh-CN"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词条的个数</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a:t>
            </a:r>
            <a:r>
              <a:rPr lang="en-US" i="1"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的文档频率</a:t>
            </a:r>
            <a:r>
              <a:rPr lang="en-US" altLang="zh-CN" dirty="0" err="1">
                <a:solidFill>
                  <a:schemeClr val="tx1"/>
                </a:solidFill>
                <a:latin typeface="+mj-lt"/>
                <a:ea typeface="黑体" panose="02010609060101010101" pitchFamily="49" charset="-122"/>
              </a:rPr>
              <a:t>df</a:t>
            </a:r>
            <a:r>
              <a:rPr lang="en-US" altLang="zh-CN" baseline="-25000" dirty="0" err="1">
                <a:solidFill>
                  <a:schemeClr val="tx1"/>
                </a:solidFill>
                <a:latin typeface="+mj-lt"/>
                <a:ea typeface="黑体" panose="02010609060101010101" pitchFamily="49" charset="-122"/>
              </a:rPr>
              <a:t>t</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包含</a:t>
            </a:r>
            <a:r>
              <a:rPr lang="en-US" altLang="zh-CN" i="1"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的文档篇数</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为什么会出现上述表格的情况？即文档集频率相差不大，但是文档频率相差很大</a:t>
            </a:r>
            <a:endParaRPr lang="de-DE" dirty="0">
              <a:solidFill>
                <a:srgbClr val="00B05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哪个词是更好的搜索词项？即应该赋予更高的权重</a:t>
            </a:r>
            <a:endParaRPr lang="en-US" altLang="zh-CN" dirty="0">
              <a:solidFill>
                <a:srgbClr val="00B05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上例表明</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df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和</a:t>
            </a:r>
            <a:r>
              <a:rPr lang="en-US" dirty="0" err="1">
                <a:solidFill>
                  <a:schemeClr val="tx1"/>
                </a:solidFill>
                <a:latin typeface="+mj-lt"/>
                <a:ea typeface="黑体" panose="02010609060101010101" pitchFamily="49" charset="-122"/>
              </a:rPr>
              <a:t>idf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比</a:t>
            </a:r>
            <a:r>
              <a:rPr lang="de-DE" dirty="0">
                <a:solidFill>
                  <a:schemeClr val="tx1"/>
                </a:solidFill>
                <a:latin typeface="+mj-lt"/>
                <a:ea typeface="黑体" panose="02010609060101010101" pitchFamily="49" charset="-122"/>
              </a:rPr>
              <a:t>cf (</a:t>
            </a:r>
            <a:r>
              <a:rPr lang="zh-CN" altLang="en-US" dirty="0">
                <a:solidFill>
                  <a:schemeClr val="tx1"/>
                </a:solidFill>
                <a:latin typeface="+mj-lt"/>
                <a:ea typeface="黑体" panose="02010609060101010101" pitchFamily="49" charset="-122"/>
              </a:rPr>
              <a:t>和</a:t>
            </a:r>
            <a:r>
              <a:rPr lang="de-DE" dirty="0">
                <a:solidFill>
                  <a:schemeClr val="tx1"/>
                </a:solidFill>
                <a:latin typeface="+mj-lt"/>
                <a:ea typeface="黑体" panose="02010609060101010101" pitchFamily="49" charset="-122"/>
              </a:rPr>
              <a:t>“icf”)</a:t>
            </a:r>
            <a:r>
              <a:rPr lang="zh-CN" altLang="en-US" dirty="0">
                <a:solidFill>
                  <a:schemeClr val="tx1"/>
                </a:solidFill>
                <a:latin typeface="+mj-lt"/>
                <a:ea typeface="黑体" panose="02010609060101010101" pitchFamily="49" charset="-122"/>
              </a:rPr>
              <a:t>更适合权重计算</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28</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extLst>
                    <a:ext uri="{9D8B030D-6E8A-4147-A177-3AD203B41FA5}">
                      <a16:colId xmlns:a16="http://schemas.microsoft.com/office/drawing/2014/main" val="20000"/>
                    </a:ext>
                  </a:extLst>
                </a:gridCol>
                <a:gridCol w="2547955">
                  <a:extLst>
                    <a:ext uri="{9D8B030D-6E8A-4147-A177-3AD203B41FA5}">
                      <a16:colId xmlns:a16="http://schemas.microsoft.com/office/drawing/2014/main" val="20001"/>
                    </a:ext>
                  </a:extLst>
                </a:gridCol>
                <a:gridCol w="3443183">
                  <a:extLst>
                    <a:ext uri="{9D8B030D-6E8A-4147-A177-3AD203B41FA5}">
                      <a16:colId xmlns:a16="http://schemas.microsoft.com/office/drawing/2014/main" val="20002"/>
                    </a:ext>
                  </a:extLst>
                </a:gridCol>
              </a:tblGrid>
              <a:tr h="656592">
                <a:tc>
                  <a:txBody>
                    <a:bodyPr/>
                    <a:lstStyle/>
                    <a:p>
                      <a:r>
                        <a:rPr lang="zh-CN" altLang="en-US" sz="2200" b="0" dirty="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文档频率</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6592">
                <a:tc>
                  <a:txBody>
                    <a:bodyPr/>
                    <a:lstStyle/>
                    <a:p>
                      <a:r>
                        <a:rPr lang="de-DE" sz="2200" dirty="0"/>
                        <a:t>INSURANCE</a:t>
                      </a:r>
                    </a:p>
                    <a:p>
                      <a:r>
                        <a:rPr lang="de-DE" sz="2200" dirty="0"/>
                        <a:t>TRY</a:t>
                      </a:r>
                    </a:p>
                  </a:txBody>
                  <a:tcPr>
                    <a:lnT w="12700" cap="flat" cmpd="sng" algn="ctr">
                      <a:solidFill>
                        <a:schemeClr val="tx1"/>
                      </a:solidFill>
                      <a:prstDash val="solid"/>
                      <a:round/>
                      <a:headEnd type="none" w="med" len="med"/>
                      <a:tailEnd type="none" w="med" len="med"/>
                    </a:lnT>
                  </a:tcPr>
                </a:tc>
                <a:tc>
                  <a:txBody>
                    <a:bodyPr/>
                    <a:lstStyle/>
                    <a:p>
                      <a:pPr algn="r"/>
                      <a:r>
                        <a:rPr lang="de-DE" sz="2200" dirty="0"/>
                        <a:t>10440</a:t>
                      </a:r>
                    </a:p>
                    <a:p>
                      <a:pPr algn="r"/>
                      <a:r>
                        <a:rPr lang="de-DE" sz="2200" dirty="0"/>
                        <a:t>10422</a:t>
                      </a:r>
                    </a:p>
                  </a:txBody>
                  <a:tcPr>
                    <a:lnT w="12700" cap="flat" cmpd="sng" algn="ctr">
                      <a:solidFill>
                        <a:schemeClr val="tx1"/>
                      </a:solidFill>
                      <a:prstDash val="solid"/>
                      <a:round/>
                      <a:headEnd type="none" w="med" len="med"/>
                      <a:tailEnd type="none" w="med" len="med"/>
                    </a:lnT>
                  </a:tcPr>
                </a:tc>
                <a:tc>
                  <a:txBody>
                    <a:bodyPr/>
                    <a:lstStyle/>
                    <a:p>
                      <a:pPr algn="r"/>
                      <a:r>
                        <a:rPr lang="de-DE" sz="2200" dirty="0"/>
                        <a:t>3997</a:t>
                      </a:r>
                    </a:p>
                    <a:p>
                      <a:pPr algn="r"/>
                      <a:r>
                        <a:rPr lang="de-DE" sz="2200" dirty="0"/>
                        <a:t>8760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29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权重计算</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词项的</a:t>
            </a:r>
            <a:r>
              <a:rPr lang="en-US" dirty="0" err="1">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权重是</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权重和</a:t>
            </a:r>
            <a:r>
              <a:rPr lang="en-US" altLang="zh-CN"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权重的乘积</a:t>
            </a:r>
            <a:endParaRPr lang="de-DE" dirty="0">
              <a:solidFill>
                <a:srgbClr val="0070C0"/>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sz="14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sz="1400" dirty="0">
              <a:solidFill>
                <a:schemeClr val="tx1"/>
              </a:solidFill>
              <a:latin typeface="+mj-lt"/>
              <a:ea typeface="黑体" panose="02010609060101010101" pitchFamily="49" charset="-122"/>
            </a:endParaRPr>
          </a:p>
          <a:p>
            <a:pPr lvl="1">
              <a:spcBef>
                <a:spcPts val="700"/>
              </a:spcBef>
              <a:buClr>
                <a:srgbClr val="336699"/>
              </a:buClr>
            </a:pPr>
            <a:endParaRPr lang="de-DE" sz="14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信息检索中最出名的权重计算方法</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注意：上面“</a:t>
            </a:r>
            <a:r>
              <a:rPr lang="en-US" altLang="zh-CN" dirty="0" err="1">
                <a:solidFill>
                  <a:schemeClr val="tx1"/>
                </a:solidFill>
                <a:ea typeface="黑体" panose="02010609060101010101" pitchFamily="49" charset="-122"/>
              </a:rPr>
              <a:t>tf-idf</a:t>
            </a:r>
            <a:r>
              <a:rPr lang="zh-CN" altLang="en-US" dirty="0">
                <a:solidFill>
                  <a:schemeClr val="tx1"/>
                </a:solidFill>
                <a:ea typeface="黑体" panose="02010609060101010101" pitchFamily="49" charset="-122"/>
              </a:rPr>
              <a:t>”中</a:t>
            </a:r>
            <a:r>
              <a:rPr lang="zh-CN" altLang="en-US" dirty="0">
                <a:solidFill>
                  <a:schemeClr val="tx1"/>
                </a:solidFill>
                <a:latin typeface="+mj-lt"/>
                <a:ea typeface="黑体" panose="02010609060101010101" pitchFamily="49" charset="-122"/>
              </a:rPr>
              <a:t>的</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是连接符，不是减号</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29</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anose="02010609060101010101" pitchFamily="49" charset="-122"/>
                <a:ea typeface="黑体" panose="02010609060101010101" pitchFamily="49" charset="-122"/>
              </a:rPr>
              <a:t>提纲</a:t>
            </a:r>
            <a:endParaRPr lang="de-DE" dirty="0">
              <a:latin typeface="黑体" panose="02010609060101010101" pitchFamily="49" charset="-122"/>
              <a:ea typeface="黑体" panose="02010609060101010101"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3</a:t>
            </a:fld>
            <a:endParaRPr lang="en-US"/>
          </a:p>
        </p:txBody>
      </p:sp>
      <p:sp>
        <p:nvSpPr>
          <p:cNvPr id="80899" name="Text Box 3"/>
          <p:cNvSpPr txBox="1">
            <a:spLocks noChangeArrowheads="1"/>
          </p:cNvSpPr>
          <p:nvPr/>
        </p:nvSpPr>
        <p:spPr bwMode="auto">
          <a:xfrm>
            <a:off x="87891" y="1750008"/>
            <a:ext cx="8505825" cy="4725988"/>
          </a:xfrm>
          <a:prstGeom prst="rect">
            <a:avLst/>
          </a:prstGeom>
          <a:noFill/>
          <a:ln w="9525">
            <a:noFill/>
            <a:round/>
          </a:ln>
        </p:spPr>
        <p:txBody>
          <a:bodyPr/>
          <a:lstStyle/>
          <a:p>
            <a:pPr marL="514350" indent="-514350">
              <a:lnSpc>
                <a:spcPct val="150000"/>
              </a:lnSpc>
              <a:spcBef>
                <a:spcPts val="700"/>
              </a:spcBef>
              <a:buClr>
                <a:srgbClr val="336699"/>
              </a:buClr>
              <a:buSzPct val="70000"/>
              <a:buFont typeface="Calibri" panose="020F0502020204030204" pitchFamily="34" charset="0"/>
              <a:buChar char="❶"/>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336699"/>
                </a:solidFill>
                <a:latin typeface="+mn-ea"/>
                <a:sym typeface="+mn-ea"/>
              </a:rPr>
              <a:t>布尔查询与</a:t>
            </a:r>
            <a:r>
              <a:rPr lang="zh-CN" altLang="en-US" sz="3200" dirty="0">
                <a:solidFill>
                  <a:srgbClr val="336699"/>
                </a:solidFill>
                <a:latin typeface="+mn-ea"/>
              </a:rPr>
              <a:t>排序式检索</a:t>
            </a:r>
            <a:endParaRPr lang="en-US" sz="3200" dirty="0">
              <a:solidFill>
                <a:srgbClr val="336699"/>
              </a:solidFill>
              <a:latin typeface="黑体" panose="02010609060101010101" pitchFamily="49" charset="-122"/>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❷"/>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黑体" panose="02010609060101010101" pitchFamily="49" charset="-122"/>
                <a:ea typeface="黑体" panose="02010609060101010101" pitchFamily="49" charset="-122"/>
              </a:rPr>
              <a:t> </a:t>
            </a:r>
            <a:r>
              <a:rPr lang="zh-CN" altLang="en-US" sz="3200" dirty="0">
                <a:solidFill>
                  <a:srgbClr val="336699"/>
                </a:solidFill>
                <a:latin typeface="+mn-ea"/>
              </a:rPr>
              <a:t>词项频率</a:t>
            </a:r>
            <a:endParaRPr lang="en-US" sz="3200" dirty="0">
              <a:solidFill>
                <a:srgbClr val="336699"/>
              </a:solidFill>
              <a:latin typeface="黑体" panose="02010609060101010101" pitchFamily="49" charset="-122"/>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❸"/>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黑体" panose="02010609060101010101" pitchFamily="49" charset="-122"/>
                <a:ea typeface="黑体" panose="02010609060101010101" pitchFamily="49" charset="-122"/>
              </a:rPr>
              <a:t> </a:t>
            </a:r>
            <a:r>
              <a:rPr lang="en-US" altLang="zh-CN" sz="3200" dirty="0" err="1">
                <a:solidFill>
                  <a:srgbClr val="336699"/>
                </a:solidFill>
                <a:latin typeface="黑体" panose="02010609060101010101" pitchFamily="49" charset="-122"/>
                <a:ea typeface="黑体" panose="02010609060101010101" pitchFamily="49" charset="-122"/>
              </a:rPr>
              <a:t>tf-idf</a:t>
            </a:r>
            <a:r>
              <a:rPr lang="zh-CN" altLang="en-US" sz="3200" dirty="0">
                <a:solidFill>
                  <a:srgbClr val="336699"/>
                </a:solidFill>
                <a:latin typeface="+mn-ea"/>
              </a:rPr>
              <a:t>权重计算</a:t>
            </a:r>
            <a:endParaRPr lang="en-US" sz="3200" dirty="0">
              <a:solidFill>
                <a:srgbClr val="336699"/>
              </a:solidFill>
              <a:latin typeface="黑体" panose="02010609060101010101" pitchFamily="49" charset="-122"/>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❹"/>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黑体" panose="02010609060101010101" pitchFamily="49" charset="-122"/>
                <a:ea typeface="黑体" panose="02010609060101010101" pitchFamily="49" charset="-122"/>
              </a:rPr>
              <a:t> </a:t>
            </a:r>
            <a:r>
              <a:rPr lang="zh-CN" altLang="en-US" sz="3200" dirty="0">
                <a:solidFill>
                  <a:srgbClr val="336699"/>
                </a:solidFill>
                <a:latin typeface="+mn-ea"/>
              </a:rPr>
              <a:t>向量空间模型</a:t>
            </a:r>
            <a:endParaRPr lang="en-US" sz="3200" dirty="0">
              <a:solidFill>
                <a:srgbClr val="336699"/>
              </a:solidFill>
              <a:latin typeface="黑体" panose="02010609060101010101" pitchFamily="49" charset="-122"/>
              <a:ea typeface="黑体" panose="02010609060101010101" pitchFamily="49" charset="-122"/>
            </a:endParaRP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336699"/>
                </a:solidFill>
                <a:latin typeface="黑体" panose="02010609060101010101" pitchFamily="49" charset="-122"/>
                <a:ea typeface="黑体" panose="02010609060101010101" pitchFamily="49" charset="-122"/>
              </a:rPr>
              <a:t> </a:t>
            </a:r>
            <a:r>
              <a:rPr lang="zh-CN" altLang="en-US" sz="3200" dirty="0">
                <a:solidFill>
                  <a:srgbClr val="336699"/>
                </a:solidFill>
                <a:latin typeface="+mn-ea"/>
              </a:rPr>
              <a:t>文档长度的回转归一化</a:t>
            </a:r>
            <a:endParaRPr lang="en-US" altLang="zh-CN" sz="3200" dirty="0">
              <a:solidFill>
                <a:srgbClr val="336699"/>
              </a:solidFill>
              <a:latin typeface="+mn-ea"/>
              <a:ea typeface="+mn-ea"/>
            </a:endParaRPr>
          </a:p>
          <a:p>
            <a:pPr>
              <a:lnSpc>
                <a:spcPct val="150000"/>
              </a:lnSpc>
              <a:spcBef>
                <a:spcPts val="700"/>
              </a:spcBef>
              <a:buClr>
                <a:srgbClr val="336699"/>
              </a:buClr>
              <a:buSzPct val="7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altLang="zh-CN" sz="3200" dirty="0">
              <a:solidFill>
                <a:srgbClr val="336699"/>
              </a:solidFill>
              <a:latin typeface="+mn-ea"/>
              <a:ea typeface="+mn-ea"/>
            </a:endParaRPr>
          </a:p>
          <a:p>
            <a:pPr>
              <a:lnSpc>
                <a:spcPct val="150000"/>
              </a:lnSpc>
              <a:spcBef>
                <a:spcPts val="700"/>
              </a:spcBef>
              <a:buClr>
                <a:srgbClr val="336699"/>
              </a:buClr>
              <a:buSzPct val="70000"/>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altLang="zh-CN" sz="3200" dirty="0">
              <a:solidFill>
                <a:srgbClr val="336699"/>
              </a:solidFill>
              <a:latin typeface="+mn-ea"/>
              <a:ea typeface="+mn-ea"/>
            </a:endParaRP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altLang="zh-CN" sz="3200" dirty="0">
              <a:solidFill>
                <a:srgbClr val="336699"/>
              </a:solidFill>
              <a:latin typeface="+mn-ea"/>
              <a:ea typeface="+mn-ea"/>
            </a:endParaRP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altLang="zh-CN" sz="3200" dirty="0">
              <a:solidFill>
                <a:srgbClr val="336699"/>
              </a:solidFill>
              <a:latin typeface="+mn-ea"/>
              <a:ea typeface="+mn-ea"/>
            </a:endParaRP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小结</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179512" y="1335174"/>
            <a:ext cx="8964488" cy="522766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a:t>
            </a:r>
            <a:r>
              <a:rPr lang="en-US" altLang="zh-CN"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在文档</a:t>
            </a:r>
            <a:r>
              <a:rPr lang="en-US" altLang="zh-CN"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中的权重可以采用下式计算</a:t>
            </a:r>
            <a:endParaRPr lang="en-US" dirty="0">
              <a:solidFill>
                <a:schemeClr val="tx1"/>
              </a:solidFill>
              <a:latin typeface="+mj-lt"/>
              <a:ea typeface="黑体" panose="02010609060101010101" pitchFamily="49" charset="-122"/>
            </a:endParaRPr>
          </a:p>
          <a:p>
            <a:pPr lvl="1">
              <a:spcBef>
                <a:spcPts val="700"/>
              </a:spcBef>
              <a:buClr>
                <a:srgbClr val="336699"/>
              </a:buCl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a:p>
            <a:pPr marL="800100" lvl="1" indent="-342900">
              <a:spcBef>
                <a:spcPts val="700"/>
              </a:spcBef>
              <a:buClr>
                <a:srgbClr val="336699"/>
              </a:buClr>
              <a:buFont typeface="Wingdings" panose="05000000000000000000" pitchFamily="2" charset="2"/>
              <a:buChar char="n"/>
            </a:pPr>
            <a:r>
              <a:rPr lang="de-DE" dirty="0">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a:t>
            </a:r>
            <a:r>
              <a:rPr lang="en-US" altLang="zh-CN" dirty="0">
                <a:solidFill>
                  <a:schemeClr val="tx1"/>
                </a:solidFill>
                <a:latin typeface="+mj-lt"/>
                <a:ea typeface="黑体" panose="02010609060101010101" pitchFamily="49" charset="-122"/>
              </a:rPr>
              <a:t>:</a:t>
            </a:r>
          </a:p>
          <a:p>
            <a:pPr marL="457200" lvl="1" indent="0">
              <a:spcBef>
                <a:spcPts val="700"/>
              </a:spcBef>
              <a:buClr>
                <a:srgbClr val="336699"/>
              </a:buClr>
            </a:pPr>
            <a:endParaRPr lang="de-DE" dirty="0">
              <a:solidFill>
                <a:schemeClr val="tx1"/>
              </a:solidFill>
              <a:latin typeface="+mj-lt"/>
              <a:ea typeface="黑体" panose="02010609060101010101" pitchFamily="49" charset="-122"/>
            </a:endParaRPr>
          </a:p>
          <a:p>
            <a:pPr marL="1200150" lvl="2" indent="-342900" eaLnBrk="0" hangingPunct="0">
              <a:spcBef>
                <a:spcPts val="700"/>
              </a:spcBef>
              <a:buClr>
                <a:srgbClr val="336699"/>
              </a:buClr>
              <a:buSzPct val="100000"/>
              <a:buFont typeface="Wingdings" panose="05000000000000000000" pitchFamily="2" charset="2"/>
              <a:buChar char="n"/>
              <a:defRPr/>
            </a:pPr>
            <a:r>
              <a:rPr lang="zh-CN" altLang="en-US" sz="2200" dirty="0">
                <a:solidFill>
                  <a:schemeClr val="tx1"/>
                </a:solidFill>
                <a:latin typeface="+mj-lt"/>
                <a:ea typeface="黑体" panose="02010609060101010101" pitchFamily="49" charset="-122"/>
              </a:rPr>
              <a:t>随着词项频率</a:t>
            </a:r>
            <a:r>
              <a:rPr lang="en-US" altLang="zh-CN" sz="2200" dirty="0" err="1">
                <a:solidFill>
                  <a:schemeClr val="tx1"/>
                </a:solidFill>
                <a:latin typeface="+mj-lt"/>
                <a:ea typeface="黑体" panose="02010609060101010101" pitchFamily="49" charset="-122"/>
              </a:rPr>
              <a:t>tf</a:t>
            </a:r>
            <a:r>
              <a:rPr lang="en-US" altLang="zh-CN" sz="2200" baseline="-25000" dirty="0">
                <a:solidFill>
                  <a:schemeClr val="tx1"/>
                </a:solidFill>
                <a:latin typeface="+mj-lt"/>
                <a:ea typeface="黑体" panose="02010609060101010101" pitchFamily="49" charset="-122"/>
              </a:rPr>
              <a:t> </a:t>
            </a:r>
            <a:r>
              <a:rPr lang="en-US" altLang="zh-CN" sz="2200" baseline="-25000" dirty="0" err="1">
                <a:solidFill>
                  <a:schemeClr val="tx1"/>
                </a:solidFill>
                <a:latin typeface="+mj-lt"/>
                <a:ea typeface="黑体" panose="02010609060101010101" pitchFamily="49" charset="-122"/>
              </a:rPr>
              <a:t>t,d</a:t>
            </a:r>
            <a:r>
              <a:rPr lang="en-US" altLang="zh-CN"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指</a:t>
            </a:r>
            <a:r>
              <a:rPr lang="en-US" altLang="zh-CN" sz="2200" dirty="0">
                <a:solidFill>
                  <a:schemeClr val="tx1"/>
                </a:solidFill>
                <a:latin typeface="+mj-lt"/>
                <a:ea typeface="黑体" panose="02010609060101010101" pitchFamily="49" charset="-122"/>
              </a:rPr>
              <a:t>t </a:t>
            </a:r>
            <a:r>
              <a:rPr lang="zh-CN" altLang="en-US" sz="2200" dirty="0">
                <a:solidFill>
                  <a:schemeClr val="tx1"/>
                </a:solidFill>
                <a:latin typeface="+mj-lt"/>
                <a:ea typeface="黑体" panose="02010609060101010101" pitchFamily="49" charset="-122"/>
              </a:rPr>
              <a:t>在</a:t>
            </a:r>
            <a:r>
              <a:rPr lang="en-US" altLang="zh-CN" sz="2200" dirty="0">
                <a:solidFill>
                  <a:schemeClr val="tx1"/>
                </a:solidFill>
                <a:latin typeface="+mj-lt"/>
                <a:ea typeface="黑体" panose="02010609060101010101" pitchFamily="49" charset="-122"/>
              </a:rPr>
              <a:t>d </a:t>
            </a:r>
            <a:r>
              <a:rPr lang="zh-CN" altLang="en-US" sz="2200" dirty="0">
                <a:solidFill>
                  <a:schemeClr val="tx1"/>
                </a:solidFill>
                <a:latin typeface="+mj-lt"/>
                <a:ea typeface="黑体" panose="02010609060101010101" pitchFamily="49" charset="-122"/>
              </a:rPr>
              <a:t>中出现的次数</a:t>
            </a:r>
            <a:r>
              <a:rPr lang="en-US" altLang="zh-CN" sz="2200" dirty="0">
                <a:solidFill>
                  <a:schemeClr val="tx1"/>
                </a:solidFill>
                <a:latin typeface="+mj-lt"/>
                <a:ea typeface="黑体" panose="02010609060101010101" pitchFamily="49" charset="-122"/>
              </a:rPr>
              <a:t>) </a:t>
            </a:r>
            <a:r>
              <a:rPr lang="zh-CN" altLang="en-US" sz="2200" dirty="0">
                <a:solidFill>
                  <a:schemeClr val="tx1"/>
                </a:solidFill>
                <a:latin typeface="+mj-lt"/>
                <a:ea typeface="黑体" panose="02010609060101010101" pitchFamily="49" charset="-122"/>
              </a:rPr>
              <a:t>增大而增大 </a:t>
            </a:r>
            <a:endParaRPr lang="de-DE" sz="2200" dirty="0">
              <a:solidFill>
                <a:schemeClr val="tx1"/>
              </a:solidFill>
              <a:latin typeface="+mj-lt"/>
              <a:ea typeface="黑体" panose="02010609060101010101" pitchFamily="49" charset="-122"/>
            </a:endParaRPr>
          </a:p>
          <a:p>
            <a:pPr marL="1257300" lvl="2" indent="-342900">
              <a:spcBef>
                <a:spcPts val="700"/>
              </a:spcBef>
              <a:buClr>
                <a:srgbClr val="336699"/>
              </a:buClr>
              <a:buFont typeface="Wingdings" panose="05000000000000000000" pitchFamily="2" charset="2"/>
              <a:buChar char="n"/>
            </a:pPr>
            <a:r>
              <a:rPr lang="zh-CN" altLang="en-US" sz="2200" dirty="0">
                <a:solidFill>
                  <a:schemeClr val="tx1"/>
                </a:solidFill>
                <a:latin typeface="+mj-lt"/>
                <a:ea typeface="黑体" panose="02010609060101010101" pitchFamily="49" charset="-122"/>
              </a:rPr>
              <a:t>随着词项罕见度的增加而增大</a:t>
            </a:r>
            <a:endParaRPr lang="en-US" altLang="zh-CN"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endParaRPr lang="en-US"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endParaRPr lang="de-DE" sz="22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30</a:t>
            </a:fld>
            <a:endParaRPr lang="en-US"/>
          </a:p>
        </p:txBody>
      </p:sp>
      <p:pic>
        <p:nvPicPr>
          <p:cNvPr id="8" name="Picture 7" descr="638.png"/>
          <p:cNvPicPr>
            <a:picLocks noChangeAspect="1"/>
          </p:cNvPicPr>
          <p:nvPr/>
        </p:nvPicPr>
        <p:blipFill>
          <a:blip r:embed="rId3" cstate="print"/>
          <a:stretch>
            <a:fillRect/>
          </a:stretch>
        </p:blipFill>
        <p:spPr>
          <a:xfrm>
            <a:off x="1214414" y="2060848"/>
            <a:ext cx="6093890" cy="868086"/>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858280"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课堂练习</a:t>
            </a:r>
            <a:r>
              <a:rPr lang="en-US" sz="3400" dirty="0">
                <a:solidFill>
                  <a:schemeClr val="tx1"/>
                </a:solidFill>
                <a:latin typeface="+mj-lt"/>
                <a:ea typeface="黑体" panose="02010609060101010101" pitchFamily="49" charset="-122"/>
              </a:rPr>
              <a:t>: </a:t>
            </a:r>
            <a:r>
              <a:rPr lang="zh-CN" altLang="en-US" sz="3400" dirty="0">
                <a:solidFill>
                  <a:schemeClr val="tx1"/>
                </a:solidFill>
                <a:latin typeface="+mj-lt"/>
                <a:ea typeface="黑体" panose="02010609060101010101" pitchFamily="49" charset="-122"/>
              </a:rPr>
              <a:t>词项、文档集及文档频率</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4857760"/>
            <a:ext cx="8286808" cy="242889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err="1">
                <a:solidFill>
                  <a:srgbClr val="00B050"/>
                </a:solidFill>
                <a:latin typeface="+mj-lt"/>
                <a:ea typeface="黑体" panose="02010609060101010101" pitchFamily="49" charset="-122"/>
              </a:rPr>
              <a:t>df</a:t>
            </a:r>
            <a:r>
              <a:rPr lang="zh-CN" altLang="en-US" dirty="0">
                <a:solidFill>
                  <a:srgbClr val="00B050"/>
                </a:solidFill>
                <a:latin typeface="+mj-lt"/>
                <a:ea typeface="黑体" panose="02010609060101010101" pitchFamily="49" charset="-122"/>
              </a:rPr>
              <a:t>和</a:t>
            </a:r>
            <a:r>
              <a:rPr lang="en-US" dirty="0" err="1">
                <a:solidFill>
                  <a:srgbClr val="00B050"/>
                </a:solidFill>
                <a:latin typeface="+mj-lt"/>
                <a:ea typeface="黑体" panose="02010609060101010101" pitchFamily="49" charset="-122"/>
              </a:rPr>
              <a:t>cf</a:t>
            </a:r>
            <a:r>
              <a:rPr lang="zh-CN" altLang="en-US" dirty="0">
                <a:solidFill>
                  <a:srgbClr val="00B050"/>
                </a:solidFill>
                <a:latin typeface="+mj-lt"/>
                <a:ea typeface="黑体" panose="02010609060101010101" pitchFamily="49" charset="-122"/>
              </a:rPr>
              <a:t>有什么关系</a:t>
            </a:r>
            <a:r>
              <a:rPr lang="en-US" dirty="0">
                <a:solidFill>
                  <a:srgbClr val="00B050"/>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en-US" dirty="0" err="1">
                <a:solidFill>
                  <a:srgbClr val="00B050"/>
                </a:solidFill>
                <a:latin typeface="+mj-lt"/>
                <a:ea typeface="黑体" panose="02010609060101010101" pitchFamily="49" charset="-122"/>
              </a:rPr>
              <a:t>tf</a:t>
            </a:r>
            <a:r>
              <a:rPr lang="zh-CN" altLang="en-US" dirty="0">
                <a:solidFill>
                  <a:srgbClr val="00B050"/>
                </a:solidFill>
                <a:latin typeface="+mj-lt"/>
                <a:ea typeface="黑体" panose="02010609060101010101" pitchFamily="49" charset="-122"/>
              </a:rPr>
              <a:t>和</a:t>
            </a:r>
            <a:r>
              <a:rPr lang="en-US" dirty="0" err="1">
                <a:solidFill>
                  <a:srgbClr val="00B050"/>
                </a:solidFill>
                <a:latin typeface="+mj-lt"/>
                <a:ea typeface="黑体" panose="02010609060101010101" pitchFamily="49" charset="-122"/>
              </a:rPr>
              <a:t>cf</a:t>
            </a:r>
            <a:r>
              <a:rPr lang="zh-CN" altLang="en-US" dirty="0">
                <a:solidFill>
                  <a:srgbClr val="00B050"/>
                </a:solidFill>
                <a:latin typeface="+mj-lt"/>
                <a:ea typeface="黑体" panose="02010609060101010101" pitchFamily="49" charset="-122"/>
              </a:rPr>
              <a:t>有什么关系</a:t>
            </a:r>
            <a:r>
              <a:rPr lang="en-US" dirty="0">
                <a:solidFill>
                  <a:srgbClr val="00B050"/>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en-US" dirty="0" err="1">
                <a:solidFill>
                  <a:srgbClr val="00B050"/>
                </a:solidFill>
                <a:latin typeface="+mj-lt"/>
                <a:ea typeface="黑体" panose="02010609060101010101" pitchFamily="49" charset="-122"/>
              </a:rPr>
              <a:t>tf</a:t>
            </a:r>
            <a:r>
              <a:rPr lang="zh-CN" altLang="en-US" dirty="0">
                <a:solidFill>
                  <a:srgbClr val="00B050"/>
                </a:solidFill>
                <a:latin typeface="+mj-lt"/>
                <a:ea typeface="黑体" panose="02010609060101010101" pitchFamily="49" charset="-122"/>
              </a:rPr>
              <a:t>和</a:t>
            </a:r>
            <a:r>
              <a:rPr lang="en-US" altLang="zh-CN" dirty="0" err="1">
                <a:solidFill>
                  <a:srgbClr val="00B050"/>
                </a:solidFill>
                <a:latin typeface="+mj-lt"/>
                <a:ea typeface="黑体" panose="02010609060101010101" pitchFamily="49" charset="-122"/>
              </a:rPr>
              <a:t>df</a:t>
            </a:r>
            <a:r>
              <a:rPr lang="zh-CN" altLang="en-US" dirty="0">
                <a:solidFill>
                  <a:srgbClr val="00B050"/>
                </a:solidFill>
                <a:latin typeface="+mj-lt"/>
                <a:ea typeface="黑体" panose="02010609060101010101" pitchFamily="49" charset="-122"/>
              </a:rPr>
              <a:t>有什么关系？</a:t>
            </a:r>
            <a:endParaRPr lang="en-US" dirty="0">
              <a:solidFill>
                <a:srgbClr val="00B05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31</a:t>
            </a:fld>
            <a:endParaRPr lang="en-US"/>
          </a:p>
        </p:txBody>
      </p:sp>
      <p:graphicFrame>
        <p:nvGraphicFramePr>
          <p:cNvPr id="8" name="Table 7"/>
          <p:cNvGraphicFramePr>
            <a:graphicFrameLocks noGrp="1"/>
          </p:cNvGraphicFramePr>
          <p:nvPr>
            <p:custDataLst>
              <p:tags r:id="rId1"/>
            </p:custDataLst>
          </p:nvPr>
        </p:nvGraphicFramePr>
        <p:xfrm>
          <a:off x="642910" y="1571612"/>
          <a:ext cx="7786742" cy="3071834"/>
        </p:xfrm>
        <a:graphic>
          <a:graphicData uri="http://schemas.openxmlformats.org/drawingml/2006/table">
            <a:tbl>
              <a:tblPr firstRow="1" bandRow="1">
                <a:tableStyleId>{C083E6E3-FA7D-4D7B-A595-EF9225AFEA82}</a:tableStyleId>
              </a:tblPr>
              <a:tblGrid>
                <a:gridCol w="2571768">
                  <a:extLst>
                    <a:ext uri="{9D8B030D-6E8A-4147-A177-3AD203B41FA5}">
                      <a16:colId xmlns:a16="http://schemas.microsoft.com/office/drawing/2014/main" val="20000"/>
                    </a:ext>
                  </a:extLst>
                </a:gridCol>
                <a:gridCol w="1022112">
                  <a:extLst>
                    <a:ext uri="{9D8B030D-6E8A-4147-A177-3AD203B41FA5}">
                      <a16:colId xmlns:a16="http://schemas.microsoft.com/office/drawing/2014/main" val="20001"/>
                    </a:ext>
                  </a:extLst>
                </a:gridCol>
                <a:gridCol w="4192862">
                  <a:extLst>
                    <a:ext uri="{9D8B030D-6E8A-4147-A177-3AD203B41FA5}">
                      <a16:colId xmlns:a16="http://schemas.microsoft.com/office/drawing/2014/main" val="20002"/>
                    </a:ext>
                  </a:extLst>
                </a:gridCol>
              </a:tblGrid>
              <a:tr h="466294">
                <a:tc>
                  <a:txBody>
                    <a:bodyPr/>
                    <a:lstStyle/>
                    <a:p>
                      <a:r>
                        <a:rPr lang="zh-CN" altLang="en-US" sz="2200" b="0" kern="1200" baseline="0" dirty="0">
                          <a:solidFill>
                            <a:schemeClr val="tx1"/>
                          </a:solidFill>
                          <a:latin typeface="+mn-lt"/>
                          <a:ea typeface="+mn-ea"/>
                          <a:cs typeface="+mn-cs"/>
                        </a:rPr>
                        <a:t>统计量</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2200" b="0" dirty="0"/>
                        <a:t>符号</a:t>
                      </a:r>
                      <a:endParaRPr lang="de-DE" sz="2200" b="0" dirty="0"/>
                    </a:p>
                  </a:txBody>
                  <a:tcPr>
                    <a:lnB w="12700" cap="flat" cmpd="sng" algn="ctr">
                      <a:solidFill>
                        <a:schemeClr val="tx1"/>
                      </a:solidFill>
                      <a:prstDash val="solid"/>
                      <a:round/>
                      <a:headEnd type="none" w="med" len="med"/>
                      <a:tailEnd type="none" w="med" len="med"/>
                    </a:lnB>
                  </a:tcPr>
                </a:tc>
                <a:tc>
                  <a:txBody>
                    <a:bodyPr/>
                    <a:lstStyle/>
                    <a:p>
                      <a:r>
                        <a:rPr lang="zh-CN" altLang="en-US" sz="2200" b="0" kern="1200" baseline="0" dirty="0">
                          <a:solidFill>
                            <a:schemeClr val="tx1"/>
                          </a:solidFill>
                          <a:latin typeface="+mn-lt"/>
                          <a:ea typeface="+mn-ea"/>
                          <a:cs typeface="+mn-cs"/>
                        </a:rPr>
                        <a:t>定义</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05540">
                <a:tc>
                  <a:txBody>
                    <a:bodyPr/>
                    <a:lstStyle/>
                    <a:p>
                      <a:pPr>
                        <a:spcBef>
                          <a:spcPts val="700"/>
                        </a:spcBef>
                      </a:pPr>
                      <a:r>
                        <a:rPr lang="zh-CN" altLang="en-US" sz="2200" kern="1200" baseline="0" dirty="0">
                          <a:solidFill>
                            <a:schemeClr val="tx1"/>
                          </a:solidFill>
                          <a:latin typeface="+mn-lt"/>
                          <a:ea typeface="+mn-ea"/>
                          <a:cs typeface="+mn-cs"/>
                        </a:rPr>
                        <a:t>词项频率</a:t>
                      </a:r>
                      <a:r>
                        <a:rPr lang="en-US" sz="2200" kern="1200" baseline="0" dirty="0">
                          <a:solidFill>
                            <a:schemeClr val="tx1"/>
                          </a:solidFill>
                          <a:latin typeface="+mn-lt"/>
                          <a:ea typeface="+mn-ea"/>
                          <a:cs typeface="+mn-cs"/>
                        </a:rPr>
                        <a:t> </a:t>
                      </a: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文档频率</a:t>
                      </a:r>
                      <a:endParaRPr lang="en-US" altLang="zh-CN"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dirty="0"/>
                        <a:t>文档集频率</a:t>
                      </a:r>
                      <a:endParaRPr lang="de-DE"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700"/>
                        </a:spcBef>
                      </a:pPr>
                      <a:r>
                        <a:rPr lang="en-US" sz="2200" kern="1200" baseline="0" dirty="0" err="1">
                          <a:solidFill>
                            <a:schemeClr val="tx1"/>
                          </a:solidFill>
                          <a:latin typeface="+mn-lt"/>
                          <a:ea typeface="+mn-ea"/>
                          <a:cs typeface="+mn-cs"/>
                        </a:rPr>
                        <a:t>tf</a:t>
                      </a:r>
                      <a:r>
                        <a:rPr lang="en-US" sz="2200" i="1" kern="1200" baseline="-25000" dirty="0" err="1">
                          <a:solidFill>
                            <a:schemeClr val="tx1"/>
                          </a:solidFill>
                          <a:latin typeface="+mn-lt"/>
                          <a:ea typeface="+mn-ea"/>
                          <a:cs typeface="+mn-cs"/>
                        </a:rPr>
                        <a:t>t,d</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df</a:t>
                      </a:r>
                      <a:r>
                        <a:rPr lang="en-US" sz="2200" i="1" kern="1200" baseline="-25000" dirty="0" err="1">
                          <a:solidFill>
                            <a:schemeClr val="tx1"/>
                          </a:solidFill>
                          <a:latin typeface="+mn-lt"/>
                          <a:ea typeface="+mn-ea"/>
                          <a:cs typeface="+mn-cs"/>
                        </a:rPr>
                        <a:t>t</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cf</a:t>
                      </a:r>
                      <a:r>
                        <a:rPr lang="en-US" sz="2200" i="1" kern="1200" baseline="-25000" dirty="0" err="1">
                          <a:solidFill>
                            <a:schemeClr val="tx1"/>
                          </a:solidFill>
                          <a:latin typeface="+mn-lt"/>
                          <a:ea typeface="+mn-ea"/>
                          <a:cs typeface="+mn-cs"/>
                        </a:rPr>
                        <a:t>t</a:t>
                      </a:r>
                      <a:r>
                        <a:rPr lang="en-US" sz="2200" i="1" kern="1200" baseline="-25000" dirty="0">
                          <a:solidFill>
                            <a:schemeClr val="tx1"/>
                          </a:solidFill>
                          <a:latin typeface="+mn-lt"/>
                          <a:ea typeface="+mn-ea"/>
                          <a:cs typeface="+mn-cs"/>
                        </a:rPr>
                        <a:t> </a:t>
                      </a:r>
                      <a:endParaRPr lang="de-DE" sz="2200" i="1" baseline="-25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spcBef>
                          <a:spcPts val="700"/>
                        </a:spcBef>
                      </a:pPr>
                      <a:r>
                        <a:rPr lang="en-US" sz="2200" i="1" kern="1200" baseline="0" dirty="0">
                          <a:solidFill>
                            <a:schemeClr val="tx1"/>
                          </a:solidFill>
                          <a:latin typeface="+mn-lt"/>
                          <a:ea typeface="+mn-ea"/>
                          <a:cs typeface="+mn-cs"/>
                        </a:rPr>
                        <a:t>t</a:t>
                      </a:r>
                      <a:r>
                        <a:rPr lang="zh-CN" altLang="en-US" sz="2200" i="0" kern="1200" baseline="0" dirty="0">
                          <a:solidFill>
                            <a:schemeClr val="tx1"/>
                          </a:solidFill>
                          <a:latin typeface="+mn-lt"/>
                          <a:ea typeface="+mn-ea"/>
                          <a:cs typeface="+mn-cs"/>
                        </a:rPr>
                        <a:t>在文档</a:t>
                      </a:r>
                      <a:r>
                        <a:rPr lang="de-DE" sz="2200" i="1" kern="1200" baseline="0" dirty="0">
                          <a:solidFill>
                            <a:schemeClr val="tx1"/>
                          </a:solidFill>
                          <a:latin typeface="+mn-lt"/>
                          <a:ea typeface="+mn-ea"/>
                          <a:cs typeface="+mn-cs"/>
                        </a:rPr>
                        <a:t>d</a:t>
                      </a:r>
                      <a:r>
                        <a:rPr lang="zh-CN" altLang="en-US" sz="2200" i="0" kern="1200" baseline="0" dirty="0">
                          <a:solidFill>
                            <a:schemeClr val="tx1"/>
                          </a:solidFill>
                          <a:latin typeface="+mn-lt"/>
                          <a:ea typeface="+mn-ea"/>
                          <a:cs typeface="+mn-cs"/>
                        </a:rPr>
                        <a:t>中出现的次数</a:t>
                      </a:r>
                      <a:endParaRPr lang="de-DE" sz="2200" i="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出现</a:t>
                      </a:r>
                      <a:r>
                        <a:rPr lang="en-US" altLang="zh-CN" sz="2200" kern="1200" baseline="0" dirty="0">
                          <a:solidFill>
                            <a:schemeClr val="tx1"/>
                          </a:solidFill>
                          <a:latin typeface="+mn-lt"/>
                          <a:ea typeface="+mn-ea"/>
                          <a:cs typeface="+mn-cs"/>
                        </a:rPr>
                        <a:t> t</a:t>
                      </a:r>
                      <a:r>
                        <a:rPr lang="zh-CN" altLang="en-US" sz="2200" kern="1200" baseline="0" dirty="0">
                          <a:solidFill>
                            <a:schemeClr val="tx1"/>
                          </a:solidFill>
                          <a:latin typeface="+mn-lt"/>
                          <a:ea typeface="+mn-ea"/>
                          <a:cs typeface="+mn-cs"/>
                        </a:rPr>
                        <a:t>的文档数目</a:t>
                      </a:r>
                      <a:endParaRPr lang="en-US"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en-US" altLang="zh-CN" sz="2200" kern="1200" baseline="0" dirty="0">
                          <a:solidFill>
                            <a:schemeClr val="tx1"/>
                          </a:solidFill>
                          <a:latin typeface="+mn-lt"/>
                          <a:ea typeface="+mn-ea"/>
                          <a:cs typeface="+mn-cs"/>
                        </a:rPr>
                        <a:t>t</a:t>
                      </a:r>
                      <a:r>
                        <a:rPr lang="zh-CN" altLang="en-US" sz="2200" kern="1200" baseline="0" dirty="0">
                          <a:solidFill>
                            <a:schemeClr val="tx1"/>
                          </a:solidFill>
                          <a:latin typeface="+mn-lt"/>
                          <a:ea typeface="+mn-ea"/>
                          <a:cs typeface="+mn-cs"/>
                        </a:rPr>
                        <a:t>在文档集中出现的总次数</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32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排序式检索</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词项频率</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en-US" sz="3200" dirty="0" err="1">
                <a:solidFill>
                  <a:srgbClr val="BDD3E9"/>
                </a:solidFill>
                <a:latin typeface="Calibri" panose="020F0502020204030204" pitchFamily="34" charset="0"/>
                <a:ea typeface="黑体" panose="02010609060101010101" pitchFamily="49" charset="-122"/>
              </a:rPr>
              <a:t>tf-idf</a:t>
            </a:r>
            <a:r>
              <a:rPr lang="zh-CN" altLang="en-US" sz="3200" dirty="0">
                <a:solidFill>
                  <a:srgbClr val="BDD3E9"/>
                </a:solidFill>
                <a:latin typeface="Calibri" panose="020F0502020204030204" pitchFamily="34" charset="0"/>
                <a:ea typeface="黑体" panose="02010609060101010101" pitchFamily="49" charset="-122"/>
              </a:rPr>
              <a:t>权重计算</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33669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336699"/>
                </a:solidFill>
                <a:latin typeface="Calibri" panose="020F0502020204030204" pitchFamily="34" charset="0"/>
                <a:ea typeface="黑体" panose="02010609060101010101" pitchFamily="49" charset="-122"/>
              </a:rPr>
              <a:t>向量空间模型</a:t>
            </a:r>
            <a:endParaRPr lang="en-US" altLang="zh-CN" sz="3200" dirty="0">
              <a:solidFill>
                <a:srgbClr val="33669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DBEDE6"/>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文档长度的回转归一化</a:t>
            </a: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二值关联矩阵</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ln>
        </p:spPr>
        <p:txBody>
          <a:bodyPr/>
          <a:lstStyle/>
          <a:p>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每篇文档表示成一个二值向量</a:t>
            </a:r>
            <a:r>
              <a:rPr lang="en-US" dirty="0">
                <a:solidFill>
                  <a:schemeClr val="tx1"/>
                </a:solidFill>
                <a:latin typeface="+mj-lt"/>
                <a:ea typeface="黑体" panose="02010609060101010101" pitchFamily="49" charset="-122"/>
              </a:rPr>
              <a:t>∈ {0, 1}</a:t>
            </a:r>
            <a:r>
              <a:rPr lang="en-US" baseline="30000" dirty="0">
                <a:solidFill>
                  <a:schemeClr val="tx1"/>
                </a:solidFill>
                <a:latin typeface="+mj-lt"/>
                <a:ea typeface="黑体" panose="02010609060101010101" pitchFamily="49" charset="-122"/>
              </a:rPr>
              <a:t>|</a:t>
            </a:r>
            <a:r>
              <a:rPr lang="en-US" i="1" baseline="30000" dirty="0">
                <a:solidFill>
                  <a:schemeClr val="tx1"/>
                </a:solidFill>
                <a:latin typeface="+mj-lt"/>
                <a:ea typeface="黑体" panose="02010609060101010101" pitchFamily="49" charset="-122"/>
              </a:rPr>
              <a:t>V</a:t>
            </a:r>
            <a:r>
              <a:rPr lang="en-US" baseline="30000" dirty="0">
                <a:solidFill>
                  <a:schemeClr val="tx1"/>
                </a:solidFill>
                <a:latin typeface="+mj-lt"/>
                <a:ea typeface="黑体" panose="02010609060101010101" pitchFamily="49" charset="-122"/>
              </a:rPr>
              <a:t>|</a:t>
            </a:r>
          </a:p>
          <a:p>
            <a:endParaRPr lang="en-US" baseline="30000" dirty="0">
              <a:solidFill>
                <a:schemeClr val="tx1"/>
              </a:solidFill>
              <a:latin typeface="+mj-lt"/>
              <a:ea typeface="黑体" panose="02010609060101010101" pitchFamily="49" charset="-122"/>
            </a:endParaRPr>
          </a:p>
          <a:p>
            <a:r>
              <a:rPr lang="zh-CN" altLang="en-US" dirty="0">
                <a:solidFill>
                  <a:schemeClr val="tx1"/>
                </a:solidFill>
                <a:latin typeface="+mj-lt"/>
                <a:ea typeface="黑体" panose="02010609060101010101" pitchFamily="49" charset="-122"/>
              </a:rPr>
              <a:t>    文档</a:t>
            </a:r>
            <a:r>
              <a:rPr lang="en-US" altLang="zh-CN"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对应的向量用V</a:t>
            </a:r>
            <a:r>
              <a:rPr lang="en-US" altLang="zh-CN"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表示</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其中每个分量对应一个</a:t>
            </a:r>
            <a:r>
              <a:rPr lang="zh-CN" altLang="en-US" dirty="0">
                <a:solidFill>
                  <a:schemeClr val="tx1"/>
                </a:solidFill>
                <a:latin typeface="+mj-lt"/>
                <a:ea typeface="黑体" panose="02010609060101010101" pitchFamily="49" charset="-122"/>
                <a:sym typeface="+mn-ea"/>
              </a:rPr>
              <a:t>词项（例如：上面</a:t>
            </a:r>
            <a:r>
              <a:rPr lang="zh-CN" altLang="en-US" dirty="0">
                <a:solidFill>
                  <a:schemeClr val="tx1"/>
                </a:solidFill>
                <a:ea typeface="黑体" panose="02010609060101010101" pitchFamily="49" charset="-122"/>
              </a:rPr>
              <a:t>关联矩阵的列组成一个</a:t>
            </a:r>
            <a:r>
              <a:rPr lang="en-US" altLang="zh-CN" dirty="0">
                <a:solidFill>
                  <a:schemeClr val="tx1"/>
                </a:solidFill>
                <a:latin typeface="+mj-lt"/>
                <a:ea typeface="黑体" panose="02010609060101010101" pitchFamily="49" charset="-122"/>
                <a:sym typeface="+mn-ea"/>
              </a:rPr>
              <a:t>7</a:t>
            </a:r>
            <a:r>
              <a:rPr lang="zh-CN" altLang="en-US" dirty="0">
                <a:solidFill>
                  <a:schemeClr val="tx1"/>
                </a:solidFill>
                <a:latin typeface="+mj-lt"/>
                <a:ea typeface="黑体" panose="02010609060101010101" pitchFamily="49" charset="-122"/>
                <a:sym typeface="+mn-ea"/>
              </a:rPr>
              <a:t>维向量（如：第一列： </a:t>
            </a:r>
            <a:r>
              <a:rPr lang="en-US" altLang="zh-CN" dirty="0">
                <a:solidFill>
                  <a:schemeClr val="tx1"/>
                </a:solidFill>
                <a:latin typeface="+mj-lt"/>
                <a:ea typeface="黑体" panose="02010609060101010101" pitchFamily="49" charset="-122"/>
                <a:sym typeface="+mn-ea"/>
              </a:rPr>
              <a:t>{1,1,1,0,1,1,1}</a:t>
            </a:r>
            <a:r>
              <a:rPr lang="zh-CN" altLang="en-US" dirty="0">
                <a:solidFill>
                  <a:schemeClr val="tx1"/>
                </a:solidFill>
                <a:latin typeface="+mj-lt"/>
                <a:ea typeface="黑体" panose="02010609060101010101" pitchFamily="49" charset="-122"/>
                <a:sym typeface="+mn-ea"/>
              </a:rPr>
              <a:t>））</a:t>
            </a:r>
            <a:endParaRPr lang="zh-CN" alt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33</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b="1" dirty="0">
                <a:solidFill>
                  <a:schemeClr val="tx1"/>
                </a:solidFill>
                <a:latin typeface="+mj-lt"/>
                <a:ea typeface="黑体" panose="02010609060101010101" pitchFamily="49" charset="-122"/>
              </a:rPr>
              <a:t>词频矩阵</a:t>
            </a:r>
            <a:endParaRPr lang="de-DE" sz="3600" b="1"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ln>
        </p:spPr>
        <p:txBody>
          <a:bodyPr/>
          <a:lstStyle/>
          <a:p>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每篇文档表示成一个词频向量</a:t>
            </a:r>
            <a:r>
              <a:rPr lang="en-US" dirty="0">
                <a:solidFill>
                  <a:schemeClr val="tx1"/>
                </a:solidFill>
                <a:latin typeface="+mj-lt"/>
                <a:ea typeface="黑体" panose="02010609060101010101" pitchFamily="49" charset="-122"/>
              </a:rPr>
              <a:t>∈ N</a:t>
            </a:r>
            <a:r>
              <a:rPr lang="en-US" baseline="30000" dirty="0">
                <a:solidFill>
                  <a:schemeClr val="tx1"/>
                </a:solidFill>
                <a:latin typeface="+mj-lt"/>
                <a:ea typeface="黑体" panose="02010609060101010101" pitchFamily="49" charset="-122"/>
              </a:rPr>
              <a:t>|</a:t>
            </a:r>
            <a:r>
              <a:rPr lang="en-US" i="1" baseline="30000" dirty="0">
                <a:solidFill>
                  <a:schemeClr val="tx1"/>
                </a:solidFill>
                <a:latin typeface="+mj-lt"/>
                <a:ea typeface="黑体" panose="02010609060101010101" pitchFamily="49" charset="-122"/>
              </a:rPr>
              <a:t>V</a:t>
            </a:r>
            <a:r>
              <a:rPr lang="en-US" baseline="30000" dirty="0">
                <a:solidFill>
                  <a:schemeClr val="tx1"/>
                </a:solidFill>
                <a:latin typeface="+mj-lt"/>
                <a:ea typeface="黑体" panose="02010609060101010101"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34</a:t>
            </a:fld>
            <a:endParaRPr lang="en-US"/>
          </a:p>
        </p:txBody>
      </p:sp>
      <p:graphicFrame>
        <p:nvGraphicFramePr>
          <p:cNvPr id="9" name="Table 8"/>
          <p:cNvGraphicFramePr>
            <a:graphicFrameLocks noGrp="1"/>
          </p:cNvGraphicFramePr>
          <p:nvPr>
            <p:custDataLst>
              <p:tags r:id="rId1"/>
            </p:custDataLst>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二值</a:t>
            </a:r>
            <a:r>
              <a:rPr lang="de-DE" sz="3600" dirty="0">
                <a:solidFill>
                  <a:schemeClr val="tx1"/>
                </a:solidFill>
                <a:latin typeface="+mj-lt"/>
                <a:ea typeface="黑体" panose="02010609060101010101" pitchFamily="49" charset="-122"/>
              </a:rPr>
              <a:t> → </a:t>
            </a:r>
            <a:r>
              <a:rPr lang="zh-CN" altLang="en-US" sz="3600" dirty="0">
                <a:solidFill>
                  <a:schemeClr val="tx1"/>
                </a:solidFill>
                <a:latin typeface="+mj-lt"/>
                <a:ea typeface="黑体" panose="02010609060101010101" pitchFamily="49" charset="-122"/>
              </a:rPr>
              <a:t>词频</a:t>
            </a:r>
            <a:r>
              <a:rPr lang="de-DE" sz="3600" dirty="0">
                <a:solidFill>
                  <a:schemeClr val="tx1"/>
                </a:solidFill>
                <a:latin typeface="+mj-lt"/>
                <a:ea typeface="黑体" panose="02010609060101010101" pitchFamily="49" charset="-122"/>
              </a:rPr>
              <a:t> → </a:t>
            </a:r>
            <a:r>
              <a:rPr lang="zh-CN" altLang="en-US" sz="3600" b="1" dirty="0">
                <a:solidFill>
                  <a:schemeClr val="tx1"/>
                </a:solidFill>
                <a:latin typeface="+mj-lt"/>
                <a:ea typeface="黑体" panose="02010609060101010101" pitchFamily="49" charset="-122"/>
              </a:rPr>
              <a:t>权重矩阵</a:t>
            </a:r>
            <a:endParaRPr lang="de-DE" sz="3600" b="1"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3995" y="5143500"/>
            <a:ext cx="5640705" cy="1714500"/>
          </a:xfrm>
          <a:prstGeom prst="rect">
            <a:avLst/>
          </a:prstGeom>
          <a:noFill/>
          <a:ln w="9525">
            <a:noFill/>
            <a:round/>
          </a:ln>
        </p:spPr>
        <p:txBody>
          <a:bodyPr/>
          <a:lstStyle/>
          <a:p>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每篇文档</a:t>
            </a:r>
            <a:r>
              <a:rPr lang="en-US" altLang="zh-CN"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表示成一个基于</a:t>
            </a:r>
            <a:r>
              <a:rPr lang="en-US" altLang="zh-CN" dirty="0" err="1">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权重的实值向量</a:t>
            </a:r>
            <a:r>
              <a:rPr lang="de-DE" dirty="0">
                <a:solidFill>
                  <a:schemeClr val="tx1"/>
                </a:solidFill>
                <a:latin typeface="+mj-lt"/>
                <a:ea typeface="黑体" panose="02010609060101010101" pitchFamily="49" charset="-122"/>
              </a:rPr>
              <a:t> </a:t>
            </a:r>
            <a:r>
              <a:rPr lang="en-US" dirty="0">
                <a:solidFill>
                  <a:schemeClr val="tx1"/>
                </a:solidFill>
                <a:latin typeface="+mj-lt"/>
                <a:ea typeface="黑体" panose="02010609060101010101" pitchFamily="49" charset="-122"/>
              </a:rPr>
              <a:t>∈ R</a:t>
            </a:r>
            <a:r>
              <a:rPr lang="en-US" baseline="30000" dirty="0">
                <a:solidFill>
                  <a:schemeClr val="tx1"/>
                </a:solidFill>
                <a:latin typeface="+mj-lt"/>
                <a:ea typeface="黑体" panose="02010609060101010101" pitchFamily="49" charset="-122"/>
              </a:rPr>
              <a:t>|</a:t>
            </a:r>
            <a:r>
              <a:rPr lang="en-US" i="1" baseline="30000" dirty="0">
                <a:solidFill>
                  <a:schemeClr val="tx1"/>
                </a:solidFill>
                <a:latin typeface="+mj-lt"/>
                <a:ea typeface="黑体" panose="02010609060101010101" pitchFamily="49" charset="-122"/>
              </a:rPr>
              <a:t>V</a:t>
            </a:r>
            <a:r>
              <a:rPr lang="en-US" baseline="30000" dirty="0">
                <a:solidFill>
                  <a:schemeClr val="tx1"/>
                </a:solidFill>
                <a:latin typeface="+mj-lt"/>
                <a:ea typeface="黑体" panose="02010609060101010101"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35</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5.25</a:t>
                      </a:r>
                    </a:p>
                    <a:p>
                      <a:pPr algn="r"/>
                      <a:r>
                        <a:rPr lang="de-DE" dirty="0"/>
                        <a:t>1.21</a:t>
                      </a:r>
                    </a:p>
                    <a:p>
                      <a:pPr algn="r"/>
                      <a:r>
                        <a:rPr lang="de-DE" dirty="0"/>
                        <a:t>8.59</a:t>
                      </a:r>
                    </a:p>
                    <a:p>
                      <a:pPr algn="r"/>
                      <a:r>
                        <a:rPr lang="de-DE" dirty="0"/>
                        <a:t>0.0</a:t>
                      </a:r>
                    </a:p>
                    <a:p>
                      <a:pPr algn="r"/>
                      <a:r>
                        <a:rPr lang="de-DE" dirty="0"/>
                        <a:t>2.85</a:t>
                      </a:r>
                    </a:p>
                    <a:p>
                      <a:pPr algn="r"/>
                      <a:r>
                        <a:rPr lang="de-DE" dirty="0"/>
                        <a:t>1.51</a:t>
                      </a:r>
                    </a:p>
                    <a:p>
                      <a:pPr algn="r"/>
                      <a:r>
                        <a:rPr lang="de-DE" dirty="0"/>
                        <a:t>1.37</a:t>
                      </a:r>
                    </a:p>
                  </a:txBody>
                  <a:tcPr/>
                </a:tc>
                <a:tc>
                  <a:txBody>
                    <a:bodyPr/>
                    <a:lstStyle/>
                    <a:p>
                      <a:pPr algn="r"/>
                      <a:r>
                        <a:rPr lang="de-DE" dirty="0"/>
                        <a:t>3.18</a:t>
                      </a:r>
                    </a:p>
                    <a:p>
                      <a:pPr algn="r"/>
                      <a:r>
                        <a:rPr lang="de-DE" dirty="0"/>
                        <a:t>6.10</a:t>
                      </a:r>
                    </a:p>
                    <a:p>
                      <a:pPr algn="r"/>
                      <a:r>
                        <a:rPr lang="de-DE" dirty="0"/>
                        <a:t>2.54</a:t>
                      </a:r>
                    </a:p>
                    <a:p>
                      <a:pPr algn="r"/>
                      <a:r>
                        <a:rPr lang="de-DE" dirty="0"/>
                        <a:t>1.54</a:t>
                      </a:r>
                    </a:p>
                    <a:p>
                      <a:pPr algn="r"/>
                      <a:r>
                        <a:rPr lang="de-DE" dirty="0"/>
                        <a:t>0.0</a:t>
                      </a:r>
                    </a:p>
                    <a:p>
                      <a:pPr algn="r"/>
                      <a:r>
                        <a:rPr lang="de-DE" dirty="0"/>
                        <a:t>0.0</a:t>
                      </a:r>
                    </a:p>
                    <a:p>
                      <a:pPr algn="r"/>
                      <a:r>
                        <a:rPr lang="de-DE" dirty="0"/>
                        <a:t>0.0</a:t>
                      </a:r>
                    </a:p>
                    <a:p>
                      <a:pPr algn="r"/>
                      <a:endParaRPr lang="de-DE" dirty="0"/>
                    </a:p>
                  </a:txBody>
                  <a:tcPr/>
                </a:tc>
                <a:tc>
                  <a:txBody>
                    <a:bodyPr/>
                    <a:lstStyle/>
                    <a:p>
                      <a:pPr algn="r"/>
                      <a:r>
                        <a:rPr lang="de-DE" dirty="0"/>
                        <a:t>0.0</a:t>
                      </a:r>
                    </a:p>
                    <a:p>
                      <a:pPr algn="r"/>
                      <a:r>
                        <a:rPr lang="de-DE" dirty="0"/>
                        <a:t>0.0</a:t>
                      </a:r>
                    </a:p>
                    <a:p>
                      <a:pPr algn="r"/>
                      <a:r>
                        <a:rPr lang="de-DE" dirty="0"/>
                        <a:t>0.0</a:t>
                      </a:r>
                    </a:p>
                    <a:p>
                      <a:pPr algn="r"/>
                      <a:r>
                        <a:rPr lang="de-DE" dirty="0"/>
                        <a:t>0.0</a:t>
                      </a:r>
                    </a:p>
                    <a:p>
                      <a:pPr algn="r"/>
                      <a:r>
                        <a:rPr lang="de-DE" dirty="0"/>
                        <a:t>0.0</a:t>
                      </a:r>
                    </a:p>
                    <a:p>
                      <a:pPr algn="r"/>
                      <a:r>
                        <a:rPr lang="de-DE" dirty="0"/>
                        <a:t>1.90</a:t>
                      </a:r>
                    </a:p>
                    <a:p>
                      <a:pPr algn="r"/>
                      <a:r>
                        <a:rPr lang="de-DE" dirty="0"/>
                        <a:t>0.11</a:t>
                      </a:r>
                    </a:p>
                  </a:txBody>
                  <a:tcPr/>
                </a:tc>
                <a:tc>
                  <a:txBody>
                    <a:bodyPr/>
                    <a:lstStyle/>
                    <a:p>
                      <a:pPr algn="r"/>
                      <a:r>
                        <a:rPr lang="de-DE" dirty="0"/>
                        <a:t>0.0</a:t>
                      </a:r>
                    </a:p>
                    <a:p>
                      <a:pPr algn="r"/>
                      <a:r>
                        <a:rPr lang="de-DE" dirty="0"/>
                        <a:t>1.0</a:t>
                      </a:r>
                    </a:p>
                    <a:p>
                      <a:pPr algn="r"/>
                      <a:r>
                        <a:rPr lang="de-DE" dirty="0"/>
                        <a:t>1.51</a:t>
                      </a:r>
                    </a:p>
                    <a:p>
                      <a:pPr algn="r"/>
                      <a:r>
                        <a:rPr lang="de-DE" dirty="0"/>
                        <a:t>0.0</a:t>
                      </a:r>
                    </a:p>
                    <a:p>
                      <a:pPr algn="r"/>
                      <a:r>
                        <a:rPr lang="de-DE" dirty="0"/>
                        <a:t>0.0</a:t>
                      </a:r>
                    </a:p>
                    <a:p>
                      <a:pPr algn="r"/>
                      <a:r>
                        <a:rPr lang="de-DE" dirty="0"/>
                        <a:t>0.12</a:t>
                      </a:r>
                    </a:p>
                    <a:p>
                      <a:pPr algn="r"/>
                      <a:r>
                        <a:rPr lang="de-DE" dirty="0"/>
                        <a:t>4.15</a:t>
                      </a:r>
                    </a:p>
                  </a:txBody>
                  <a:tcPr/>
                </a:tc>
                <a:tc>
                  <a:txBody>
                    <a:bodyPr/>
                    <a:lstStyle/>
                    <a:p>
                      <a:pPr algn="r"/>
                      <a:r>
                        <a:rPr lang="de-DE" dirty="0"/>
                        <a:t>0.0</a:t>
                      </a:r>
                    </a:p>
                    <a:p>
                      <a:pPr algn="r"/>
                      <a:r>
                        <a:rPr lang="de-DE" dirty="0"/>
                        <a:t>0.0</a:t>
                      </a:r>
                    </a:p>
                    <a:p>
                      <a:pPr algn="r"/>
                      <a:r>
                        <a:rPr lang="de-DE" dirty="0"/>
                        <a:t>0.25</a:t>
                      </a:r>
                    </a:p>
                    <a:p>
                      <a:pPr algn="r"/>
                      <a:r>
                        <a:rPr lang="de-DE" dirty="0"/>
                        <a:t>0.0</a:t>
                      </a:r>
                    </a:p>
                    <a:p>
                      <a:pPr algn="r"/>
                      <a:r>
                        <a:rPr lang="de-DE" dirty="0"/>
                        <a:t>0.0</a:t>
                      </a:r>
                    </a:p>
                    <a:p>
                      <a:pPr algn="r"/>
                      <a:r>
                        <a:rPr lang="de-DE" dirty="0"/>
                        <a:t>5.25</a:t>
                      </a:r>
                    </a:p>
                    <a:p>
                      <a:pPr algn="r"/>
                      <a:r>
                        <a:rPr lang="de-DE" dirty="0"/>
                        <a:t>0.25</a:t>
                      </a:r>
                    </a:p>
                  </a:txBody>
                  <a:tcPr/>
                </a:tc>
                <a:tc>
                  <a:txBody>
                    <a:bodyPr/>
                    <a:lstStyle/>
                    <a:p>
                      <a:pPr algn="r"/>
                      <a:r>
                        <a:rPr lang="de-DE" dirty="0"/>
                        <a:t>0.35</a:t>
                      </a:r>
                    </a:p>
                    <a:p>
                      <a:pPr algn="r"/>
                      <a:r>
                        <a:rPr lang="de-DE" dirty="0"/>
                        <a:t>0.0</a:t>
                      </a:r>
                    </a:p>
                    <a:p>
                      <a:pPr algn="r"/>
                      <a:r>
                        <a:rPr lang="de-DE" dirty="0"/>
                        <a:t>0.0</a:t>
                      </a:r>
                    </a:p>
                    <a:p>
                      <a:pPr algn="r"/>
                      <a:r>
                        <a:rPr lang="de-DE" dirty="0"/>
                        <a:t>0.0</a:t>
                      </a:r>
                    </a:p>
                    <a:p>
                      <a:pPr algn="r"/>
                      <a:r>
                        <a:rPr lang="de-DE" dirty="0"/>
                        <a:t>0.0</a:t>
                      </a:r>
                    </a:p>
                    <a:p>
                      <a:pPr algn="r"/>
                      <a:r>
                        <a:rPr lang="de-DE" dirty="0"/>
                        <a:t>0.88</a:t>
                      </a:r>
                    </a:p>
                    <a:p>
                      <a:pPr algn="r"/>
                      <a:r>
                        <a:rPr lang="de-DE" dirty="0"/>
                        <a:t>1.95</a:t>
                      </a:r>
                    </a:p>
                  </a:txBody>
                  <a:tcPr/>
                </a:tc>
                <a:extLst>
                  <a:ext uri="{0D108BD9-81ED-4DB2-BD59-A6C34878D82A}">
                    <a16:rowId xmlns:a16="http://schemas.microsoft.com/office/drawing/2014/main" val="10001"/>
                  </a:ext>
                </a:extLst>
              </a:tr>
            </a:tbl>
          </a:graphicData>
        </a:graphic>
      </p:graphicFrame>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895" y="5929215"/>
            <a:ext cx="396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444209" y="5204460"/>
            <a:ext cx="2574062" cy="1568450"/>
          </a:xfrm>
          <a:prstGeom prst="rect">
            <a:avLst/>
          </a:prstGeom>
          <a:noFill/>
        </p:spPr>
        <p:txBody>
          <a:bodyPr wrap="square" rtlCol="0" anchor="t">
            <a:spAutoFit/>
          </a:bodyPr>
          <a:lstStyle/>
          <a:p>
            <a:r>
              <a:rPr lang="zh-CN" altLang="en-US" dirty="0">
                <a:solidFill>
                  <a:schemeClr val="tx1"/>
                </a:solidFill>
                <a:latin typeface="+mj-lt"/>
                <a:ea typeface="黑体" panose="02010609060101010101" pitchFamily="49" charset="-122"/>
                <a:sym typeface="+mn-ea"/>
              </a:rPr>
              <a:t>例如：</a:t>
            </a:r>
            <a:r>
              <a:rPr lang="de-DE" altLang="zh-CN" dirty="0">
                <a:solidFill>
                  <a:schemeClr val="tx1"/>
                </a:solidFill>
                <a:latin typeface="Cambria" panose="02040503050406030204" pitchFamily="18" charset="0"/>
                <a:ea typeface="Cambria" panose="02040503050406030204" pitchFamily="18" charset="0"/>
              </a:rPr>
              <a:t>ANTHON</a:t>
            </a:r>
            <a:r>
              <a:rPr lang="en-US" altLang="de-DE" dirty="0">
                <a:solidFill>
                  <a:schemeClr val="tx1"/>
                </a:solidFill>
                <a:latin typeface="Cambria" panose="02040503050406030204" pitchFamily="18" charset="0"/>
                <a:ea typeface="Cambria" panose="02040503050406030204" pitchFamily="18" charset="0"/>
              </a:rPr>
              <a:t>Y</a:t>
            </a:r>
            <a:r>
              <a:rPr lang="zh-CN" altLang="en-US" dirty="0">
                <a:solidFill>
                  <a:schemeClr val="tx1"/>
                </a:solidFill>
                <a:latin typeface="Cambria" panose="02040503050406030204" pitchFamily="18" charset="0"/>
                <a:ea typeface="Cambria" panose="02040503050406030204" pitchFamily="18" charset="0"/>
              </a:rPr>
              <a:t>：</a:t>
            </a:r>
            <a:r>
              <a:rPr lang="de-DE" altLang="zh-CN" dirty="0"/>
              <a:t>Y</a:t>
            </a:r>
          </a:p>
          <a:p>
            <a:r>
              <a:rPr lang="en-US" altLang="zh-CN" dirty="0">
                <a:solidFill>
                  <a:schemeClr val="tx1"/>
                </a:solidFill>
                <a:latin typeface="+mj-lt"/>
                <a:ea typeface="黑体" panose="02010609060101010101" pitchFamily="49" charset="-122"/>
                <a:sym typeface="+mn-ea"/>
              </a:rPr>
              <a:t>N=6, df=3</a:t>
            </a:r>
          </a:p>
          <a:p>
            <a:r>
              <a:rPr lang="en-US" altLang="zh-CN" dirty="0">
                <a:solidFill>
                  <a:schemeClr val="tx1"/>
                </a:solidFill>
                <a:latin typeface="+mj-lt"/>
                <a:ea typeface="黑体" panose="02010609060101010101" pitchFamily="49" charset="-122"/>
                <a:sym typeface="+mn-ea"/>
              </a:rPr>
              <a:t>tf= 157</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文档表示成向量</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rgbClr val="FF0000"/>
                </a:solidFill>
                <a:ea typeface="黑体" panose="02010609060101010101" pitchFamily="49" charset="-122"/>
              </a:rPr>
              <a:t>每篇文档表示成一个基于</a:t>
            </a:r>
            <a:r>
              <a:rPr lang="en-US" altLang="zh-CN" dirty="0" err="1">
                <a:solidFill>
                  <a:srgbClr val="FF0000"/>
                </a:solidFill>
                <a:ea typeface="黑体" panose="02010609060101010101" pitchFamily="49" charset="-122"/>
              </a:rPr>
              <a:t>tf-idf</a:t>
            </a:r>
            <a:r>
              <a:rPr lang="zh-CN" altLang="en-US" dirty="0">
                <a:solidFill>
                  <a:srgbClr val="FF0000"/>
                </a:solidFill>
                <a:ea typeface="黑体" panose="02010609060101010101" pitchFamily="49" charset="-122"/>
              </a:rPr>
              <a:t>权重的实值向量</a:t>
            </a:r>
            <a:r>
              <a:rPr lang="de-DE" altLang="zh-CN" dirty="0">
                <a:solidFill>
                  <a:schemeClr val="tx1"/>
                </a:solidFill>
                <a:ea typeface="黑体" panose="02010609060101010101" pitchFamily="49" charset="-122"/>
              </a:rPr>
              <a:t> </a:t>
            </a:r>
            <a:r>
              <a:rPr lang="de-DE" dirty="0">
                <a:solidFill>
                  <a:schemeClr val="tx1"/>
                </a:solidFill>
                <a:latin typeface="+mj-lt"/>
                <a:ea typeface="黑体" panose="02010609060101010101" pitchFamily="49" charset="-122"/>
              </a:rPr>
              <a:t>∈ R</a:t>
            </a:r>
            <a:r>
              <a:rPr lang="de-DE" baseline="30000" dirty="0">
                <a:solidFill>
                  <a:schemeClr val="tx1"/>
                </a:solidFill>
                <a:latin typeface="+mj-lt"/>
                <a:ea typeface="黑体" panose="02010609060101010101" pitchFamily="49" charset="-122"/>
              </a:rPr>
              <a:t>|</a:t>
            </a:r>
            <a:r>
              <a:rPr lang="de-DE" i="1" baseline="30000" dirty="0">
                <a:solidFill>
                  <a:schemeClr val="tx1"/>
                </a:solidFill>
                <a:latin typeface="+mj-lt"/>
                <a:ea typeface="黑体" panose="02010609060101010101" pitchFamily="49" charset="-122"/>
              </a:rPr>
              <a:t>V</a:t>
            </a:r>
            <a:r>
              <a:rPr lang="de-DE" baseline="30000"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于是，我们有一个</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V</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维实值空间</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空间的每一维（即每个分量）都对应</a:t>
            </a:r>
            <a:r>
              <a:rPr lang="zh-CN" altLang="en-US" dirty="0">
                <a:solidFill>
                  <a:srgbClr val="FF0000"/>
                </a:solidFill>
                <a:latin typeface="+mj-lt"/>
                <a:ea typeface="黑体" panose="02010609060101010101" pitchFamily="49" charset="-122"/>
              </a:rPr>
              <a:t>词项</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文档都是该空间下的一个点或者向量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极高维向量：对于</a:t>
            </a:r>
            <a:r>
              <a:rPr lang="en-US" altLang="zh-CN" dirty="0">
                <a:solidFill>
                  <a:schemeClr val="tx1"/>
                </a:solidFill>
                <a:latin typeface="+mj-lt"/>
                <a:ea typeface="黑体" panose="02010609060101010101" pitchFamily="49" charset="-122"/>
              </a:rPr>
              <a:t>Web</a:t>
            </a:r>
            <a:r>
              <a:rPr lang="zh-CN" altLang="en-US" dirty="0">
                <a:solidFill>
                  <a:schemeClr val="tx1"/>
                </a:solidFill>
                <a:latin typeface="+mj-lt"/>
                <a:ea typeface="黑体" panose="02010609060101010101" pitchFamily="49" charset="-122"/>
              </a:rPr>
              <a:t>搜索引擎，空间会上千万维</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对每个向量来说又非常稀疏，大部分都是</a:t>
            </a:r>
            <a:r>
              <a:rPr lang="en-US" altLang="zh-CN" dirty="0">
                <a:solidFill>
                  <a:schemeClr val="tx1"/>
                </a:solidFill>
                <a:latin typeface="+mj-lt"/>
                <a:ea typeface="黑体" panose="02010609060101010101" pitchFamily="49" charset="-122"/>
              </a:rPr>
              <a:t>0</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36</a:t>
            </a:fld>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查询看成向量</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关键思路</a:t>
            </a:r>
            <a:r>
              <a:rPr lang="en-US" dirty="0">
                <a:solidFill>
                  <a:schemeClr val="tx1"/>
                </a:solidFill>
                <a:latin typeface="+mj-lt"/>
                <a:ea typeface="黑体" panose="02010609060101010101" pitchFamily="49" charset="-122"/>
              </a:rPr>
              <a:t>1: </a:t>
            </a:r>
            <a:r>
              <a:rPr lang="zh-CN" altLang="en-US" dirty="0">
                <a:solidFill>
                  <a:schemeClr val="tx1"/>
                </a:solidFill>
                <a:latin typeface="+mj-lt"/>
                <a:ea typeface="黑体" panose="02010609060101010101" pitchFamily="49" charset="-122"/>
              </a:rPr>
              <a:t>对于查询做同样的处理，即将查询表示成同一高维空间的向量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关键思路</a:t>
            </a:r>
            <a:r>
              <a:rPr lang="en-US" dirty="0">
                <a:solidFill>
                  <a:schemeClr val="tx1"/>
                </a:solidFill>
                <a:latin typeface="+mj-lt"/>
                <a:ea typeface="黑体" panose="02010609060101010101" pitchFamily="49" charset="-122"/>
              </a:rPr>
              <a:t>2: </a:t>
            </a:r>
            <a:r>
              <a:rPr lang="zh-CN" altLang="en-US" dirty="0">
                <a:solidFill>
                  <a:schemeClr val="tx1"/>
                </a:solidFill>
                <a:latin typeface="+mj-lt"/>
                <a:ea typeface="黑体" panose="02010609060101010101" pitchFamily="49" charset="-122"/>
              </a:rPr>
              <a:t>按照文档对查询的邻近程度排序</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邻近度</a:t>
            </a:r>
            <a:r>
              <a:rPr lang="de-DE" dirty="0">
                <a:solidFill>
                  <a:schemeClr val="tx1"/>
                </a:solidFill>
                <a:latin typeface="+mj-lt"/>
                <a:ea typeface="黑体" panose="02010609060101010101" pitchFamily="49" charset="-122"/>
              </a:rPr>
              <a:t> = </a:t>
            </a:r>
            <a:r>
              <a:rPr lang="zh-CN" altLang="en-US" dirty="0">
                <a:solidFill>
                  <a:schemeClr val="tx1"/>
                </a:solidFill>
                <a:latin typeface="+mj-lt"/>
                <a:ea typeface="黑体" panose="02010609060101010101" pitchFamily="49" charset="-122"/>
              </a:rPr>
              <a:t>相似度</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ea typeface="黑体" panose="02010609060101010101" pitchFamily="49" charset="-122"/>
              </a:rPr>
              <a:t>邻近度</a:t>
            </a:r>
            <a:r>
              <a:rPr lang="de-DE"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距离的反面</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回想一下，我们是希望和布尔模型不同，能够得到非二值的、既不是过多或也不是过少的检索结果</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这里，我们通过计算出相关文档的 相关度 </a:t>
            </a:r>
            <a:r>
              <a:rPr lang="zh-CN" altLang="en-US" dirty="0">
                <a:solidFill>
                  <a:srgbClr val="FF0000"/>
                </a:solidFill>
                <a:latin typeface="+mj-lt"/>
                <a:ea typeface="黑体" panose="02010609060101010101" pitchFamily="49" charset="-122"/>
              </a:rPr>
              <a:t>高于 </a:t>
            </a:r>
            <a:r>
              <a:rPr lang="zh-CN" altLang="en-US" dirty="0">
                <a:solidFill>
                  <a:schemeClr val="tx1"/>
                </a:solidFill>
                <a:latin typeface="+mj-lt"/>
                <a:ea typeface="黑体" panose="02010609060101010101" pitchFamily="49" charset="-122"/>
              </a:rPr>
              <a:t>不相关文档 相关度 的方法来实现</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37</a:t>
            </a:fld>
            <a:endParaRPr lang="en-US"/>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向量空间下相似度的形式化定义</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先考虑一下两个点之间的距离倒数</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一种方法是采用欧氏距离</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但是，欧氏距离不是一种好的选择，这是因为欧氏距离对向量长度很敏感</a:t>
            </a:r>
          </a:p>
          <a:p>
            <a:pPr lvl="2">
              <a:spcBef>
                <a:spcPts val="700"/>
              </a:spcBef>
              <a:buClr>
                <a:srgbClr val="336699"/>
              </a:buClr>
              <a:buFont typeface="Wingdings" panose="05000000000000000000" pitchFamily="2" charset="2"/>
              <a:buChar char="§"/>
            </a:pPr>
            <a:r>
              <a:rPr lang="en-US" altLang="zh-CN"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有可能其中一个词项的词频有可能远远大于另一个，从而这个</a:t>
            </a:r>
            <a:r>
              <a:rPr lang="zh-CN" altLang="en-US" dirty="0">
                <a:solidFill>
                  <a:schemeClr val="tx1"/>
                </a:solidFill>
                <a:latin typeface="+mj-lt"/>
                <a:ea typeface="黑体" panose="02010609060101010101" pitchFamily="49" charset="-122"/>
                <a:sym typeface="+mn-ea"/>
              </a:rPr>
              <a:t>词项的向量长度很长。</a:t>
            </a:r>
            <a:endParaRPr lang="zh-CN" alt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38</a:t>
            </a:fld>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39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欧氏距离不好的例子</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5143512"/>
            <a:ext cx="8286808" cy="1357322"/>
          </a:xfrm>
          <a:prstGeom prst="rect">
            <a:avLst/>
          </a:prstGeom>
          <a:noFill/>
          <a:ln w="9525">
            <a:noFill/>
            <a:round/>
          </a:ln>
        </p:spPr>
        <p:txBody>
          <a:bodyPr/>
          <a:lstStyle/>
          <a:p>
            <a:r>
              <a:rPr lang="zh-CN" altLang="en-US" sz="2200" dirty="0">
                <a:solidFill>
                  <a:schemeClr val="tx1"/>
                </a:solidFill>
                <a:latin typeface="+mj-lt"/>
                <a:ea typeface="黑体" panose="02010609060101010101" pitchFamily="49" charset="-122"/>
              </a:rPr>
              <a:t>尽管查询</a:t>
            </a:r>
            <a:r>
              <a:rPr lang="en-US" altLang="zh-CN" sz="2200" i="1" dirty="0">
                <a:solidFill>
                  <a:schemeClr val="tx1"/>
                </a:solidFill>
                <a:latin typeface="+mj-lt"/>
                <a:ea typeface="黑体" panose="02010609060101010101" pitchFamily="49" charset="-122"/>
              </a:rPr>
              <a:t>q</a:t>
            </a:r>
            <a:r>
              <a:rPr lang="zh-CN" altLang="en-US" sz="2200" dirty="0">
                <a:solidFill>
                  <a:schemeClr val="tx1"/>
                </a:solidFill>
                <a:latin typeface="+mj-lt"/>
                <a:ea typeface="黑体" panose="02010609060101010101" pitchFamily="49" charset="-122"/>
              </a:rPr>
              <a:t>和文档</a:t>
            </a:r>
            <a:r>
              <a:rPr lang="en-US" altLang="zh-CN" sz="2200" i="1" dirty="0">
                <a:solidFill>
                  <a:schemeClr val="tx1"/>
                </a:solidFill>
                <a:ea typeface="黑体" panose="02010609060101010101" pitchFamily="49" charset="-122"/>
              </a:rPr>
              <a:t>d</a:t>
            </a:r>
            <a:r>
              <a:rPr lang="en-US" altLang="zh-CN" sz="2200" baseline="-25000" dirty="0">
                <a:solidFill>
                  <a:schemeClr val="tx1"/>
                </a:solidFill>
                <a:ea typeface="黑体" panose="02010609060101010101" pitchFamily="49" charset="-122"/>
              </a:rPr>
              <a:t>2</a:t>
            </a:r>
            <a:r>
              <a:rPr lang="zh-CN" altLang="en-US" sz="2200" dirty="0">
                <a:solidFill>
                  <a:schemeClr val="tx1"/>
                </a:solidFill>
                <a:latin typeface="+mj-lt"/>
                <a:ea typeface="黑体" panose="02010609060101010101" pitchFamily="49" charset="-122"/>
              </a:rPr>
              <a:t>的词项分布非常相似，但是采用欧氏距离计算它们对应向量之间的距离非常大。</a:t>
            </a:r>
            <a:r>
              <a:rPr lang="en-US" sz="2200" dirty="0">
                <a:solidFill>
                  <a:schemeClr val="tx1"/>
                </a:solidFill>
                <a:latin typeface="+mj-lt"/>
                <a:ea typeface="黑体" panose="02010609060101010101"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39</a:t>
            </a:fld>
            <a:endParaRPr lang="en-US"/>
          </a:p>
        </p:txBody>
      </p:sp>
      <p:pic>
        <p:nvPicPr>
          <p:cNvPr id="9" name="Picture 8" descr="Picture4.png"/>
          <p:cNvPicPr>
            <a:picLocks noChangeAspect="1"/>
          </p:cNvPicPr>
          <p:nvPr/>
        </p:nvPicPr>
        <p:blipFill>
          <a:blip r:embed="rId3" cstate="print"/>
          <a:stretch>
            <a:fillRect/>
          </a:stretch>
        </p:blipFill>
        <p:spPr>
          <a:xfrm>
            <a:off x="500035" y="1500174"/>
            <a:ext cx="7215238" cy="3452691"/>
          </a:xfrm>
          <a:prstGeom prst="rect">
            <a:avLst/>
          </a:prstGeom>
        </p:spPr>
      </p:pic>
      <p:pic>
        <p:nvPicPr>
          <p:cNvPr id="12" name="Picture 11" descr="2.png"/>
          <p:cNvPicPr>
            <a:picLocks noChangeAspect="1"/>
          </p:cNvPicPr>
          <p:nvPr/>
        </p:nvPicPr>
        <p:blipFill>
          <a:blip r:embed="rId4" cstate="print"/>
          <a:stretch>
            <a:fillRect/>
          </a:stretch>
        </p:blipFill>
        <p:spPr>
          <a:xfrm>
            <a:off x="4143372" y="5140702"/>
            <a:ext cx="269999" cy="3600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sym typeface="+mn-ea"/>
              </a:rPr>
              <a:t>布尔查询</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71636"/>
            <a:ext cx="8572560" cy="46656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迄今为止，我们主要关注的是布尔查询</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文档要么匹配要么不匹配</a:t>
            </a:r>
            <a:endParaRPr lang="en-US" sz="22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a:t>
            </a:r>
            <a:r>
              <a:rPr lang="zh-CN" altLang="en-US" dirty="0">
                <a:solidFill>
                  <a:srgbClr val="FF0000"/>
                </a:solidFill>
                <a:latin typeface="+mj-lt"/>
                <a:ea typeface="黑体" panose="02010609060101010101" pitchFamily="49" charset="-122"/>
              </a:rPr>
              <a:t>自身需求和文档集性质</a:t>
            </a:r>
            <a:r>
              <a:rPr lang="zh-CN" altLang="en-US" dirty="0">
                <a:solidFill>
                  <a:schemeClr val="tx1"/>
                </a:solidFill>
                <a:ea typeface="黑体" panose="02010609060101010101" pitchFamily="49" charset="-122"/>
              </a:rPr>
              <a:t>非常了解</a:t>
            </a:r>
            <a:r>
              <a:rPr lang="zh-CN" altLang="en-US" dirty="0">
                <a:solidFill>
                  <a:schemeClr val="tx1"/>
                </a:solidFill>
                <a:latin typeface="+mj-lt"/>
                <a:ea typeface="黑体" panose="02010609060101010101" pitchFamily="49" charset="-122"/>
              </a:rPr>
              <a:t>的专家而言，布尔查询是不错的选择</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对应用开发来说也非常简单，很容易就可以返回多条结果（例如：</a:t>
            </a:r>
            <a:r>
              <a:rPr lang="en-US" altLang="zh-CN" dirty="0">
                <a:solidFill>
                  <a:schemeClr val="tx1"/>
                </a:solidFill>
                <a:latin typeface="+mj-lt"/>
                <a:ea typeface="黑体" panose="02010609060101010101" pitchFamily="49" charset="-122"/>
                <a:sym typeface="+mn-ea"/>
              </a:rPr>
              <a:t>1000</a:t>
            </a:r>
            <a:r>
              <a:rPr lang="zh-CN" altLang="en-US" dirty="0">
                <a:solidFill>
                  <a:schemeClr val="tx1"/>
                </a:solidFill>
                <a:latin typeface="+mj-lt"/>
                <a:ea typeface="黑体" panose="02010609060101010101" pitchFamily="49" charset="-122"/>
                <a:sym typeface="+mn-ea"/>
              </a:rPr>
              <a:t>）</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然而对大多数用户来说不方便</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大部分用户不能撰写布尔查询或者他们认为需要大量训练才能撰写合适的布尔查询</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大部分用户不愿意逐条浏览</a:t>
            </a:r>
            <a:r>
              <a:rPr lang="en-US" altLang="zh-CN" dirty="0">
                <a:solidFill>
                  <a:schemeClr val="tx1"/>
                </a:solidFill>
                <a:latin typeface="+mj-lt"/>
                <a:ea typeface="黑体" panose="02010609060101010101" pitchFamily="49" charset="-122"/>
              </a:rPr>
              <a:t>1000</a:t>
            </a:r>
            <a:r>
              <a:rPr lang="zh-CN" altLang="en-US" dirty="0">
                <a:solidFill>
                  <a:schemeClr val="tx1"/>
                </a:solidFill>
                <a:latin typeface="+mj-lt"/>
                <a:ea typeface="黑体" panose="02010609060101010101" pitchFamily="49" charset="-122"/>
              </a:rPr>
              <a:t>多条结果，特别是对</a:t>
            </a:r>
            <a:r>
              <a:rPr lang="en-US" altLang="zh-CN" dirty="0">
                <a:solidFill>
                  <a:schemeClr val="tx1"/>
                </a:solidFill>
                <a:latin typeface="+mj-lt"/>
                <a:ea typeface="黑体" panose="02010609060101010101" pitchFamily="49" charset="-122"/>
              </a:rPr>
              <a:t>Web</a:t>
            </a:r>
            <a:r>
              <a:rPr lang="zh-CN" altLang="en-US" dirty="0">
                <a:solidFill>
                  <a:schemeClr val="tx1"/>
                </a:solidFill>
                <a:latin typeface="+mj-lt"/>
                <a:ea typeface="黑体" panose="02010609060101010101" pitchFamily="49" charset="-122"/>
              </a:rPr>
              <a:t>搜索更是如此</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a:t>
            </a:fld>
            <a:endParaRPr 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采用夹角而不是距离来计算</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将文档按照其向量和查询向量的夹角大小来排序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假想实验：将文档</a:t>
            </a:r>
            <a:r>
              <a:rPr lang="en-US" dirty="0">
                <a:solidFill>
                  <a:schemeClr val="tx1"/>
                </a:solidFill>
                <a:latin typeface="+mj-lt"/>
                <a:ea typeface="黑体" panose="02010609060101010101" pitchFamily="49" charset="-122"/>
              </a:rPr>
              <a:t> d </a:t>
            </a:r>
            <a:r>
              <a:rPr lang="zh-CN" altLang="en-US" dirty="0">
                <a:solidFill>
                  <a:schemeClr val="tx1"/>
                </a:solidFill>
                <a:latin typeface="+mj-lt"/>
                <a:ea typeface="黑体" panose="02010609060101010101" pitchFamily="49" charset="-122"/>
              </a:rPr>
              <a:t>复制一份加在自身末尾得到文档</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 </a:t>
            </a:r>
            <a:r>
              <a:rPr lang="zh-CN" altLang="en-US" dirty="0">
                <a:solidFill>
                  <a:schemeClr val="tx1"/>
                </a:solidFill>
                <a:latin typeface="+mj-lt"/>
                <a:ea typeface="黑体" panose="02010609060101010101" pitchFamily="49" charset="-122"/>
              </a:rPr>
              <a:t>是</a:t>
            </a:r>
            <a:r>
              <a:rPr lang="en-US" altLang="zh-CN" i="1" dirty="0">
                <a:solidFill>
                  <a:schemeClr val="tx1"/>
                </a:solidFill>
                <a:latin typeface="+mj-lt"/>
                <a:ea typeface="黑体" panose="02010609060101010101" pitchFamily="49" charset="-122"/>
              </a:rPr>
              <a:t>d</a:t>
            </a:r>
            <a:r>
              <a:rPr lang="zh-CN" altLang="en-US" dirty="0">
                <a:solidFill>
                  <a:schemeClr val="tx1"/>
                </a:solidFill>
                <a:latin typeface="+mj-lt"/>
                <a:ea typeface="黑体" panose="02010609060101010101" pitchFamily="49" charset="-122"/>
              </a:rPr>
              <a:t>的两倍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很显然，从语义上看，</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和</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具有相同的内容</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两者之间的夹角为</a:t>
            </a:r>
            <a:r>
              <a:rPr lang="en-US" altLang="zh-CN" dirty="0">
                <a:solidFill>
                  <a:schemeClr val="tx1"/>
                </a:solidFill>
                <a:latin typeface="+mj-lt"/>
                <a:ea typeface="黑体" panose="02010609060101010101" pitchFamily="49" charset="-122"/>
              </a:rPr>
              <a:t>0</a:t>
            </a:r>
            <a:r>
              <a:rPr lang="zh-CN" altLang="en-US" dirty="0">
                <a:solidFill>
                  <a:schemeClr val="tx1"/>
                </a:solidFill>
                <a:latin typeface="+mj-lt"/>
                <a:ea typeface="黑体" panose="02010609060101010101" pitchFamily="49" charset="-122"/>
              </a:rPr>
              <a:t>，代表它们之间具有最大的相似度</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但是，它们的欧氏距离可能会很大</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从夹角到余弦</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下面两个说法是等价的：</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按照夹角度数从小到大排列文档</a:t>
            </a:r>
            <a:endParaRPr lang="en-US" altLang="zh-CN"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200" dirty="0">
                <a:solidFill>
                  <a:schemeClr val="tx1"/>
                </a:solidFill>
                <a:latin typeface="+mj-lt"/>
                <a:ea typeface="黑体" panose="02010609060101010101" pitchFamily="49" charset="-122"/>
              </a:rPr>
              <a:t>按照余弦值从大到小排列文档</a:t>
            </a:r>
            <a:endParaRPr lang="de-DE" sz="2200"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这是因为在区间</a:t>
            </a:r>
            <a:r>
              <a:rPr lang="de-DE" dirty="0">
                <a:solidFill>
                  <a:schemeClr val="tx1"/>
                </a:solidFill>
                <a:latin typeface="+mj-lt"/>
                <a:ea typeface="黑体" panose="02010609060101010101" pitchFamily="49" charset="-122"/>
              </a:rPr>
              <a:t>[0</a:t>
            </a:r>
            <a:r>
              <a:rPr lang="de-DE" baseline="30000"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 180</a:t>
            </a:r>
            <a:r>
              <a:rPr lang="de-DE" baseline="30000"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上，余弦函数</a:t>
            </a:r>
            <a:r>
              <a:rPr lang="en-US" altLang="zh-CN" dirty="0">
                <a:solidFill>
                  <a:schemeClr val="tx1"/>
                </a:solidFill>
                <a:latin typeface="+mj-lt"/>
                <a:ea typeface="黑体" panose="02010609060101010101" pitchFamily="49" charset="-122"/>
              </a:rPr>
              <a:t>cosine</a:t>
            </a:r>
            <a:r>
              <a:rPr lang="zh-CN" altLang="en-US" dirty="0">
                <a:solidFill>
                  <a:schemeClr val="tx1"/>
                </a:solidFill>
                <a:latin typeface="+mj-lt"/>
                <a:ea typeface="黑体" panose="02010609060101010101" pitchFamily="49" charset="-122"/>
              </a:rPr>
              <a:t>是一个单调递减函数</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41</a:t>
            </a:fld>
            <a:endParaRPr lang="en-US"/>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Cosine</a:t>
            </a:r>
            <a:r>
              <a:rPr lang="zh-CN" altLang="en-US" sz="3600" dirty="0">
                <a:solidFill>
                  <a:schemeClr val="tx1"/>
                </a:solidFill>
                <a:latin typeface="+mj-lt"/>
                <a:ea typeface="黑体" panose="02010609060101010101" pitchFamily="49" charset="-122"/>
              </a:rPr>
              <a:t>函数</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42</a:t>
            </a:fld>
            <a:endParaRPr lang="en-US"/>
          </a:p>
        </p:txBody>
      </p:sp>
      <p:pic>
        <p:nvPicPr>
          <p:cNvPr id="8" name="Picture 7" descr="650.png"/>
          <p:cNvPicPr>
            <a:picLocks noChangeAspect="1"/>
          </p:cNvPicPr>
          <p:nvPr/>
        </p:nvPicPr>
        <p:blipFill>
          <a:blip r:embed="rId3" cstate="print"/>
          <a:stretch>
            <a:fillRect/>
          </a:stretch>
        </p:blipFill>
        <p:spPr>
          <a:xfrm>
            <a:off x="642910" y="2000240"/>
            <a:ext cx="6274591" cy="3929090"/>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文档长度归一化</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1500174"/>
            <a:ext cx="8286808" cy="437709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如何计算余弦相似度？</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FF0000"/>
                </a:solidFill>
                <a:latin typeface="+mj-lt"/>
                <a:ea typeface="黑体" panose="02010609060101010101" pitchFamily="49" charset="-122"/>
              </a:rPr>
              <a:t>一个向量可以通过除以它的长度进行归一化处理</a:t>
            </a:r>
            <a:r>
              <a:rPr lang="zh-CN" altLang="en-US" dirty="0">
                <a:solidFill>
                  <a:schemeClr val="tx1"/>
                </a:solidFill>
                <a:latin typeface="+mj-lt"/>
                <a:ea typeface="黑体" panose="02010609060101010101" pitchFamily="49" charset="-122"/>
              </a:rPr>
              <a:t>，以下使用</a:t>
            </a:r>
            <a:r>
              <a:rPr lang="en-US" i="1" dirty="0">
                <a:solidFill>
                  <a:schemeClr val="tx1"/>
                </a:solidFill>
                <a:latin typeface="+mj-lt"/>
                <a:ea typeface="黑体" panose="02010609060101010101" pitchFamily="49" charset="-122"/>
              </a:rPr>
              <a:t>L</a:t>
            </a:r>
            <a:r>
              <a:rPr lang="en-US" baseline="-25000" dirty="0">
                <a:solidFill>
                  <a:schemeClr val="tx1"/>
                </a:solidFill>
                <a:latin typeface="+mj-lt"/>
                <a:ea typeface="黑体" panose="02010609060101010101" pitchFamily="49" charset="-122"/>
              </a:rPr>
              <a:t>2</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a:t>
            </a:r>
            <a:r>
              <a:rPr lang="en-US" altLang="zh-CN" dirty="0">
                <a:solidFill>
                  <a:schemeClr val="tx1"/>
                </a:solidFill>
                <a:latin typeface="+mj-lt"/>
                <a:ea typeface="黑体" panose="02010609060101010101" pitchFamily="49" charset="-122"/>
              </a:rPr>
              <a:t>2</a:t>
            </a:r>
            <a:r>
              <a:rPr lang="zh-CN" altLang="en-US" dirty="0">
                <a:solidFill>
                  <a:schemeClr val="tx1"/>
                </a:solidFill>
                <a:latin typeface="+mj-lt"/>
                <a:ea typeface="黑体" panose="02010609060101010101" pitchFamily="49" charset="-122"/>
              </a:rPr>
              <a:t>范数）</a:t>
            </a:r>
            <a:r>
              <a:rPr lang="en-US" dirty="0">
                <a:solidFill>
                  <a:schemeClr val="tx1"/>
                </a:solidFill>
                <a:latin typeface="+mj-lt"/>
                <a:ea typeface="黑体" panose="02010609060101010101" pitchFamily="49" charset="-122"/>
              </a:rPr>
              <a:t>:</a:t>
            </a:r>
          </a:p>
          <a:p>
            <a:pPr lvl="1">
              <a:spcBef>
                <a:spcPts val="700"/>
              </a:spcBef>
              <a:buClr>
                <a:srgbClr val="336699"/>
              </a:buCl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这相当于将向量映射到单位球面上</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这是因为归一化之后</a:t>
            </a:r>
            <a:r>
              <a:rPr lang="en-US" dirty="0">
                <a:solidFill>
                  <a:schemeClr val="tx1"/>
                </a:solidFill>
                <a:latin typeface="+mj-lt"/>
                <a:ea typeface="黑体" panose="02010609060101010101" pitchFamily="49" charset="-122"/>
              </a:rPr>
              <a:t>: </a:t>
            </a: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因此，长文档和短文档的向量中的权重都处于同一数量级</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前面提到的文档</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和</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d′ </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两个</a:t>
            </a:r>
            <a:r>
              <a:rPr lang="en-US" i="1" dirty="0">
                <a:solidFill>
                  <a:schemeClr val="tx1"/>
                </a:solidFill>
                <a:latin typeface="+mj-lt"/>
                <a:ea typeface="黑体" panose="02010609060101010101" pitchFamily="49" charset="-122"/>
              </a:rPr>
              <a:t>d</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的叠加</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经过上述归一化之后的向量相同</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43</a:t>
            </a:fld>
            <a:endParaRPr lang="en-US"/>
          </a:p>
        </p:txBody>
      </p:sp>
      <p:pic>
        <p:nvPicPr>
          <p:cNvPr id="8" name="Picture 7" descr="651.png"/>
          <p:cNvPicPr>
            <a:picLocks noChangeAspect="1"/>
          </p:cNvPicPr>
          <p:nvPr/>
        </p:nvPicPr>
        <p:blipFill>
          <a:blip r:embed="rId3" cstate="print"/>
          <a:stretch>
            <a:fillRect/>
          </a:stretch>
        </p:blipFill>
        <p:spPr>
          <a:xfrm>
            <a:off x="1062555" y="2714620"/>
            <a:ext cx="2294999" cy="612000"/>
          </a:xfrm>
          <a:prstGeom prst="rect">
            <a:avLst/>
          </a:prstGeom>
        </p:spPr>
      </p:pic>
      <p:pic>
        <p:nvPicPr>
          <p:cNvPr id="9" name="Picture 8" descr="6512.png"/>
          <p:cNvPicPr>
            <a:picLocks noChangeAspect="1"/>
          </p:cNvPicPr>
          <p:nvPr/>
        </p:nvPicPr>
        <p:blipFill>
          <a:blip r:embed="rId4" cstate="print"/>
          <a:stretch>
            <a:fillRect/>
          </a:stretch>
        </p:blipFill>
        <p:spPr>
          <a:xfrm>
            <a:off x="4714876" y="3602818"/>
            <a:ext cx="3005602" cy="61200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b="1" dirty="0">
                <a:solidFill>
                  <a:schemeClr val="tx1"/>
                </a:solidFill>
                <a:latin typeface="+mj-lt"/>
                <a:ea typeface="黑体" panose="02010609060101010101" pitchFamily="49" charset="-122"/>
              </a:rPr>
              <a:t>文档长度归一化 </a:t>
            </a:r>
            <a:r>
              <a:rPr lang="en-US" altLang="zh-CN" sz="3600" b="1" dirty="0">
                <a:solidFill>
                  <a:schemeClr val="tx1"/>
                </a:solidFill>
                <a:latin typeface="+mj-lt"/>
                <a:ea typeface="黑体" panose="02010609060101010101" pitchFamily="49" charset="-122"/>
              </a:rPr>
              <a:t>-</a:t>
            </a:r>
            <a:r>
              <a:rPr lang="zh-CN" altLang="en-US" sz="3600" b="1" dirty="0">
                <a:solidFill>
                  <a:schemeClr val="tx1"/>
                </a:solidFill>
              </a:rPr>
              <a:t>基于最大值归一化方法</a:t>
            </a:r>
            <a:endParaRPr lang="de-DE" sz="3600" b="1" dirty="0">
              <a:solidFill>
                <a:schemeClr val="tx1"/>
              </a:solidFill>
              <a:latin typeface="+mj-lt"/>
              <a:ea typeface="黑体" panose="02010609060101010101" pitchFamily="49" charset="-122"/>
            </a:endParaRPr>
          </a:p>
        </p:txBody>
      </p:sp>
      <mc:AlternateContent xmlns:mc="http://schemas.openxmlformats.org/markup-compatibility/2006" xmlns:a14="http://schemas.microsoft.com/office/drawing/2010/main">
        <mc:Choice Requires="a14">
          <p:sp>
            <p:nvSpPr>
              <p:cNvPr id="84996" name="Text Box 3"/>
              <p:cNvSpPr txBox="1">
                <a:spLocks noChangeArrowheads="1"/>
              </p:cNvSpPr>
              <p:nvPr/>
            </p:nvSpPr>
            <p:spPr bwMode="auto">
              <a:xfrm>
                <a:off x="285720" y="1500174"/>
                <a:ext cx="8286808" cy="4377098"/>
              </a:xfrm>
              <a:prstGeom prst="rect">
                <a:avLst/>
              </a:prstGeom>
              <a:noFill/>
              <a:ln w="9525">
                <a:noFill/>
                <a:round/>
              </a:ln>
            </p:spPr>
            <p:txBody>
              <a:bodyPr/>
              <a:lstStyle/>
              <a:p>
                <a:r>
                  <a:rPr lang="zh-CN" altLang="en-US" dirty="0">
                    <a:solidFill>
                      <a:schemeClr val="tx1"/>
                    </a:solidFill>
                  </a:rPr>
                  <a:t>另一种被充分研究的</a:t>
                </a:r>
                <a:r>
                  <a:rPr lang="en-US" altLang="zh-CN" dirty="0" err="1">
                    <a:solidFill>
                      <a:schemeClr val="tx1"/>
                    </a:solidFill>
                  </a:rPr>
                  <a:t>tf</a:t>
                </a:r>
                <a:r>
                  <a:rPr lang="en-US" altLang="zh-CN" dirty="0">
                    <a:solidFill>
                      <a:schemeClr val="tx1"/>
                    </a:solidFill>
                  </a:rPr>
                  <a:t> </a:t>
                </a:r>
                <a:r>
                  <a:rPr lang="zh-CN" altLang="en-US" dirty="0">
                    <a:solidFill>
                      <a:schemeClr val="tx1"/>
                    </a:solidFill>
                  </a:rPr>
                  <a:t>权重归一化方法是，采用文档中最大的词项频率对所有词项的频率进行归一化。</a:t>
                </a:r>
                <a:endParaRPr lang="en-US" altLang="zh-CN" dirty="0">
                  <a:solidFill>
                    <a:schemeClr val="tx1"/>
                  </a:solidFill>
                </a:endParaRPr>
              </a:p>
              <a:p>
                <a:r>
                  <a:rPr lang="zh-CN" altLang="en-US" dirty="0">
                    <a:solidFill>
                      <a:schemeClr val="tx1"/>
                    </a:solidFill>
                  </a:rPr>
                  <a:t>对每篇文档</a:t>
                </a:r>
                <a:r>
                  <a:rPr lang="en-US" altLang="zh-CN" i="1" dirty="0">
                    <a:solidFill>
                      <a:schemeClr val="tx1"/>
                    </a:solidFill>
                  </a:rPr>
                  <a:t>d</a:t>
                </a:r>
                <a:r>
                  <a:rPr lang="zh-CN" altLang="en-US" dirty="0">
                    <a:solidFill>
                      <a:schemeClr val="tx1"/>
                    </a:solidFill>
                  </a:rPr>
                  <a:t>，假定  </a:t>
                </a:r>
                <a:endParaRPr lang="en-US" altLang="zh-CN" dirty="0">
                  <a:solidFill>
                    <a:schemeClr val="tx1"/>
                  </a:solidFill>
                </a:endParaRPr>
              </a:p>
              <a:p>
                <a:r>
                  <a:rPr lang="en-US" altLang="zh-CN" dirty="0">
                    <a:solidFill>
                      <a:schemeClr val="tx1"/>
                    </a:solidFill>
                  </a:rPr>
                  <a:t>                          </a:t>
                </a:r>
                <a:r>
                  <a:rPr lang="en-US" altLang="zh-CN" dirty="0" err="1">
                    <a:solidFill>
                      <a:schemeClr val="tx1"/>
                    </a:solidFill>
                  </a:rPr>
                  <a:t>tf</a:t>
                </a:r>
                <a:r>
                  <a:rPr lang="en-US" altLang="zh-CN" i="1" baseline="-25000" dirty="0" err="1">
                    <a:solidFill>
                      <a:schemeClr val="tx1"/>
                    </a:solidFill>
                  </a:rPr>
                  <a:t>max</a:t>
                </a:r>
                <a:r>
                  <a:rPr lang="en-US" altLang="zh-CN" dirty="0">
                    <a:solidFill>
                      <a:schemeClr val="tx1"/>
                    </a:solidFill>
                  </a:rPr>
                  <a:t> </a:t>
                </a:r>
                <a:r>
                  <a:rPr lang="zh-CN" altLang="en-US" dirty="0">
                    <a:solidFill>
                      <a:schemeClr val="tx1"/>
                    </a:solidFill>
                  </a:rPr>
                  <a:t>（</a:t>
                </a:r>
                <a:r>
                  <a:rPr lang="en-US" altLang="zh-CN" i="1" dirty="0">
                    <a:solidFill>
                      <a:schemeClr val="tx1"/>
                    </a:solidFill>
                  </a:rPr>
                  <a:t>d</a:t>
                </a:r>
                <a:r>
                  <a:rPr lang="zh-CN" altLang="en-US" dirty="0">
                    <a:solidFill>
                      <a:schemeClr val="tx1"/>
                    </a:solidFill>
                  </a:rPr>
                  <a:t>） </a:t>
                </a:r>
                <a:r>
                  <a:rPr lang="en-US" altLang="zh-CN" dirty="0">
                    <a:solidFill>
                      <a:schemeClr val="tx1"/>
                    </a:solidFill>
                  </a:rPr>
                  <a:t>= max</a:t>
                </a:r>
                <a:r>
                  <a:rPr lang="el-GR" altLang="zh-CN" i="1" baseline="-25000" dirty="0">
                    <a:solidFill>
                      <a:schemeClr val="tx1"/>
                    </a:solidFill>
                  </a:rPr>
                  <a:t>τ</a:t>
                </a:r>
                <a:r>
                  <a:rPr lang="el-GR" altLang="zh-CN" baseline="-25000" dirty="0">
                    <a:solidFill>
                      <a:schemeClr val="tx1"/>
                    </a:solidFill>
                  </a:rPr>
                  <a:t>∈</a:t>
                </a:r>
                <a:r>
                  <a:rPr lang="en-US" altLang="zh-CN" i="1" baseline="-25000" dirty="0" err="1">
                    <a:solidFill>
                      <a:schemeClr val="tx1"/>
                    </a:solidFill>
                  </a:rPr>
                  <a:t>d</a:t>
                </a:r>
                <a:r>
                  <a:rPr lang="en-US" altLang="zh-CN" dirty="0" err="1">
                    <a:solidFill>
                      <a:schemeClr val="tx1"/>
                    </a:solidFill>
                  </a:rPr>
                  <a:t>tf</a:t>
                </a:r>
                <a:r>
                  <a:rPr lang="el-GR" altLang="zh-CN" i="1" baseline="-25000" dirty="0">
                    <a:solidFill>
                      <a:schemeClr val="tx1"/>
                    </a:solidFill>
                  </a:rPr>
                  <a:t>τ</a:t>
                </a:r>
                <a:r>
                  <a:rPr lang="en-US" altLang="zh-CN" i="1" baseline="-25000" dirty="0">
                    <a:solidFill>
                      <a:schemeClr val="tx1"/>
                    </a:solidFill>
                  </a:rPr>
                  <a:t>,d</a:t>
                </a:r>
                <a:r>
                  <a:rPr lang="en-US" altLang="zh-CN" i="1" dirty="0">
                    <a:solidFill>
                      <a:schemeClr val="tx1"/>
                    </a:solidFill>
                  </a:rPr>
                  <a:t> </a:t>
                </a:r>
                <a:r>
                  <a:rPr lang="el-GR" altLang="zh-CN" dirty="0">
                    <a:solidFill>
                      <a:schemeClr val="tx1"/>
                    </a:solidFill>
                  </a:rPr>
                  <a:t>,</a:t>
                </a:r>
                <a:r>
                  <a:rPr lang="en-US" altLang="zh-CN" i="1" dirty="0"/>
                  <a:t>d</a:t>
                </a:r>
                <a:r>
                  <a:rPr lang="zh-CN" altLang="en-US" dirty="0"/>
                  <a:t>，</a:t>
                </a:r>
                <a:endParaRPr lang="en-US" altLang="zh-CN" dirty="0"/>
              </a:p>
              <a:p>
                <a:r>
                  <a:rPr lang="zh-CN" altLang="en-US" dirty="0">
                    <a:solidFill>
                      <a:schemeClr val="tx1"/>
                    </a:solidFill>
                  </a:rPr>
                  <a:t>其中</a:t>
                </a:r>
                <a:r>
                  <a:rPr lang="en-US" altLang="zh-CN" i="1" dirty="0">
                    <a:solidFill>
                      <a:schemeClr val="tx1"/>
                    </a:solidFill>
                  </a:rPr>
                  <a:t>τ </a:t>
                </a:r>
                <a:r>
                  <a:rPr lang="zh-CN" altLang="en-US" dirty="0">
                    <a:solidFill>
                      <a:schemeClr val="tx1"/>
                    </a:solidFill>
                  </a:rPr>
                  <a:t>可以是</a:t>
                </a:r>
                <a:r>
                  <a:rPr lang="en-US" altLang="zh-CN" i="1" dirty="0">
                    <a:solidFill>
                      <a:schemeClr val="tx1"/>
                    </a:solidFill>
                  </a:rPr>
                  <a:t>d </a:t>
                </a:r>
                <a:r>
                  <a:rPr lang="zh-CN" altLang="en-US" dirty="0">
                    <a:solidFill>
                      <a:schemeClr val="tx1"/>
                    </a:solidFill>
                  </a:rPr>
                  <a:t>中的任一词项。于是，可以对文档中的每个词项</a:t>
                </a:r>
                <a:r>
                  <a:rPr lang="en-US" altLang="zh-CN" i="1" dirty="0">
                    <a:solidFill>
                      <a:schemeClr val="tx1"/>
                    </a:solidFill>
                  </a:rPr>
                  <a:t>t </a:t>
                </a:r>
                <a:r>
                  <a:rPr lang="zh-CN" altLang="en-US" dirty="0">
                    <a:solidFill>
                      <a:schemeClr val="tx1"/>
                    </a:solidFill>
                  </a:rPr>
                  <a:t>计算归一化后的</a:t>
                </a:r>
                <a:r>
                  <a:rPr lang="en-US" altLang="zh-CN" dirty="0" err="1">
                    <a:solidFill>
                      <a:schemeClr val="tx1"/>
                    </a:solidFill>
                  </a:rPr>
                  <a:t>tf</a:t>
                </a:r>
                <a:r>
                  <a:rPr lang="zh-CN" altLang="en-US" dirty="0">
                    <a:solidFill>
                      <a:schemeClr val="tx1"/>
                    </a:solidFill>
                  </a:rPr>
                  <a:t>，计算公式如下：</a:t>
                </a:r>
              </a:p>
              <a:p>
                <a:r>
                  <a:rPr lang="en-US" altLang="zh-CN" dirty="0">
                    <a:solidFill>
                      <a:schemeClr val="tx1"/>
                    </a:solidFill>
                  </a:rPr>
                  <a:t>                </a:t>
                </a:r>
                <a:r>
                  <a:rPr lang="en-US" altLang="zh-CN" dirty="0" err="1">
                    <a:solidFill>
                      <a:schemeClr val="tx1"/>
                    </a:solidFill>
                  </a:rPr>
                  <a:t>ntf</a:t>
                </a:r>
                <a:r>
                  <a:rPr lang="en-US" altLang="zh-CN" i="1" baseline="-25000" dirty="0" err="1">
                    <a:solidFill>
                      <a:schemeClr val="tx1"/>
                    </a:solidFill>
                  </a:rPr>
                  <a:t>t,d</a:t>
                </a:r>
                <a:r>
                  <a:rPr lang="en-US" altLang="zh-CN" dirty="0">
                    <a:solidFill>
                      <a:schemeClr val="tx1"/>
                    </a:solidFill>
                  </a:rPr>
                  <a:t>  = a +(1- a)( </a:t>
                </a:r>
                <a14:m>
                  <m:oMath xmlns:m="http://schemas.openxmlformats.org/officeDocument/2006/math">
                    <m:r>
                      <a:rPr lang="en-US" altLang="zh-CN" i="1" dirty="0" smtClean="0">
                        <a:solidFill>
                          <a:schemeClr val="tx1"/>
                        </a:solidFill>
                        <a:latin typeface="Cambria Math" panose="02040503050406030204"/>
                      </a:rPr>
                      <m:t>𝑡𝑓</m:t>
                    </m:r>
                    <m:r>
                      <a:rPr lang="en-US" altLang="zh-CN" i="1" baseline="-25000" dirty="0" err="1" smtClean="0">
                        <a:solidFill>
                          <a:schemeClr val="tx1"/>
                        </a:solidFill>
                        <a:latin typeface="Cambria Math" panose="02040503050406030204"/>
                      </a:rPr>
                      <m:t>𝑡</m:t>
                    </m:r>
                    <m:r>
                      <a:rPr lang="en-US" altLang="zh-CN" i="1" baseline="-25000" dirty="0" err="1" smtClean="0">
                        <a:solidFill>
                          <a:schemeClr val="tx1"/>
                        </a:solidFill>
                        <a:latin typeface="Cambria Math" panose="02040503050406030204"/>
                      </a:rPr>
                      <m:t>,</m:t>
                    </m:r>
                    <m:r>
                      <a:rPr lang="en-US" altLang="zh-CN" i="1" baseline="-25000" dirty="0" err="1" smtClean="0">
                        <a:solidFill>
                          <a:schemeClr val="tx1"/>
                        </a:solidFill>
                        <a:latin typeface="Cambria Math" panose="02040503050406030204"/>
                      </a:rPr>
                      <m:t>𝑑</m:t>
                    </m:r>
                  </m:oMath>
                </a14:m>
                <a:r>
                  <a:rPr lang="en-US" altLang="zh-CN" i="1" baseline="-25000" dirty="0">
                    <a:solidFill>
                      <a:schemeClr val="tx1"/>
                    </a:solidFill>
                  </a:rPr>
                  <a:t> </a:t>
                </a:r>
                <a:r>
                  <a:rPr lang="en-US" altLang="zh-CN" dirty="0">
                    <a:solidFill>
                      <a:schemeClr val="tx1"/>
                    </a:solidFill>
                  </a:rPr>
                  <a:t>/</a:t>
                </a:r>
                <a:r>
                  <a:rPr lang="en-US" altLang="zh-CN" i="1" baseline="-25000" dirty="0">
                    <a:solidFill>
                      <a:schemeClr val="tx1"/>
                    </a:solidFill>
                  </a:rPr>
                  <a:t> </a:t>
                </a:r>
                <a:r>
                  <a:rPr lang="en-US" altLang="zh-CN" dirty="0" err="1">
                    <a:solidFill>
                      <a:schemeClr val="tx1"/>
                    </a:solidFill>
                  </a:rPr>
                  <a:t>tf</a:t>
                </a:r>
                <a:r>
                  <a:rPr lang="en-US" altLang="zh-CN" i="1" baseline="-25000" dirty="0" err="1">
                    <a:solidFill>
                      <a:schemeClr val="tx1"/>
                    </a:solidFill>
                  </a:rPr>
                  <a:t>max</a:t>
                </a:r>
                <a:r>
                  <a:rPr lang="en-US" altLang="zh-CN" dirty="0">
                    <a:solidFill>
                      <a:schemeClr val="tx1"/>
                    </a:solidFill>
                  </a:rPr>
                  <a:t> </a:t>
                </a:r>
                <a:r>
                  <a:rPr lang="zh-CN" altLang="en-US" dirty="0">
                    <a:solidFill>
                      <a:schemeClr val="tx1"/>
                    </a:solidFill>
                  </a:rPr>
                  <a:t>（</a:t>
                </a:r>
                <a:r>
                  <a:rPr lang="en-US" altLang="zh-CN" i="1" dirty="0">
                    <a:solidFill>
                      <a:schemeClr val="tx1"/>
                    </a:solidFill>
                  </a:rPr>
                  <a:t>d</a:t>
                </a:r>
                <a:r>
                  <a:rPr lang="zh-CN" altLang="en-US" dirty="0">
                    <a:solidFill>
                      <a:schemeClr val="tx1"/>
                    </a:solidFill>
                  </a:rPr>
                  <a:t>）</a:t>
                </a:r>
                <a:r>
                  <a:rPr lang="en-US" altLang="zh-CN" dirty="0">
                    <a:solidFill>
                      <a:schemeClr val="tx1"/>
                    </a:solidFill>
                  </a:rPr>
                  <a:t>) </a:t>
                </a:r>
              </a:p>
              <a:p>
                <a:r>
                  <a:rPr lang="zh-CN" altLang="en-US" dirty="0">
                    <a:solidFill>
                      <a:schemeClr val="tx1"/>
                    </a:solidFill>
                  </a:rPr>
                  <a:t>其中，阻尼系数</a:t>
                </a:r>
                <a:r>
                  <a:rPr lang="en-US" altLang="zh-CN" dirty="0">
                    <a:solidFill>
                      <a:schemeClr val="tx1"/>
                    </a:solidFill>
                  </a:rPr>
                  <a:t>a </a:t>
                </a:r>
                <a:r>
                  <a:rPr lang="zh-CN" altLang="en-US" dirty="0">
                    <a:solidFill>
                      <a:schemeClr val="tx1"/>
                    </a:solidFill>
                  </a:rPr>
                  <a:t>是一个</a:t>
                </a:r>
                <a:r>
                  <a:rPr lang="en-US" altLang="zh-CN" dirty="0">
                    <a:solidFill>
                      <a:schemeClr val="tx1"/>
                    </a:solidFill>
                  </a:rPr>
                  <a:t>0 </a:t>
                </a:r>
                <a:r>
                  <a:rPr lang="zh-CN" altLang="en-US" dirty="0">
                    <a:solidFill>
                      <a:schemeClr val="tx1"/>
                    </a:solidFill>
                  </a:rPr>
                  <a:t>到</a:t>
                </a:r>
                <a:r>
                  <a:rPr lang="en-US" altLang="zh-CN" dirty="0">
                    <a:solidFill>
                      <a:schemeClr val="tx1"/>
                    </a:solidFill>
                  </a:rPr>
                  <a:t>1 </a:t>
                </a:r>
                <a:r>
                  <a:rPr lang="zh-CN" altLang="en-US" dirty="0">
                    <a:solidFill>
                      <a:schemeClr val="tx1"/>
                    </a:solidFill>
                  </a:rPr>
                  <a:t>之间的数，通常取</a:t>
                </a:r>
                <a:r>
                  <a:rPr lang="en-US" altLang="zh-CN" dirty="0">
                    <a:solidFill>
                      <a:schemeClr val="tx1"/>
                    </a:solidFill>
                  </a:rPr>
                  <a:t>0.4</a:t>
                </a:r>
                <a:r>
                  <a:rPr lang="zh-CN" altLang="en-US" dirty="0">
                    <a:solidFill>
                      <a:schemeClr val="tx1"/>
                    </a:solidFill>
                  </a:rPr>
                  <a:t>，而在一些早期的工作中使用的是</a:t>
                </a:r>
                <a:r>
                  <a:rPr lang="en-US" altLang="zh-CN" dirty="0">
                    <a:solidFill>
                      <a:schemeClr val="tx1"/>
                    </a:solidFill>
                  </a:rPr>
                  <a:t>0.5</a:t>
                </a:r>
                <a:r>
                  <a:rPr lang="zh-CN" altLang="en-US" dirty="0">
                    <a:solidFill>
                      <a:schemeClr val="tx1"/>
                    </a:solidFill>
                  </a:rPr>
                  <a:t>。</a:t>
                </a:r>
                <a:endParaRPr lang="de-DE" dirty="0">
                  <a:solidFill>
                    <a:schemeClr val="tx1"/>
                  </a:solidFill>
                  <a:latin typeface="+mj-lt"/>
                  <a:ea typeface="黑体" panose="02010609060101010101" pitchFamily="49" charset="-122"/>
                </a:endParaRPr>
              </a:p>
            </p:txBody>
          </p:sp>
        </mc:Choice>
        <mc:Fallback xmlns="">
          <p:sp>
            <p:nvSpPr>
              <p:cNvPr id="84996" name="Text Box 3"/>
              <p:cNvSpPr txBox="1">
                <a:spLocks noRot="1" noChangeAspect="1" noMove="1" noResize="1" noEditPoints="1" noAdjustHandles="1" noChangeArrowheads="1" noChangeShapeType="1" noTextEdit="1"/>
              </p:cNvSpPr>
              <p:nvPr/>
            </p:nvSpPr>
            <p:spPr bwMode="auto">
              <a:xfrm>
                <a:off x="285720" y="1500174"/>
                <a:ext cx="8286808" cy="4377098"/>
              </a:xfrm>
              <a:prstGeom prst="rect">
                <a:avLst/>
              </a:prstGeom>
              <a:blipFill rotWithShape="1">
                <a:blip r:embed="rId3"/>
                <a:stretch>
                  <a:fillRect l="-7" t="-7" b="8"/>
                </a:stretch>
              </a:blipFill>
              <a:ln w="9525">
                <a:noFill/>
                <a:round/>
              </a:ln>
            </p:spPr>
            <p:txBody>
              <a:bodyPr/>
              <a:lstStyle/>
              <a:p>
                <a:r>
                  <a:rPr lang="zh-CN" altLang="en-US">
                    <a:noFill/>
                  </a:rPr>
                  <a:t> </a:t>
                </a:r>
              </a:p>
            </p:txBody>
          </p:sp>
        </mc:Fallback>
      </mc:AlternateContent>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44</a:t>
            </a:fld>
            <a:endParaRPr lang="en-US"/>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b="1" dirty="0">
                <a:solidFill>
                  <a:schemeClr val="tx1"/>
                </a:solidFill>
                <a:ea typeface="黑体" panose="02010609060101010101" pitchFamily="49" charset="-122"/>
              </a:rPr>
              <a:t>文档长度归一化 </a:t>
            </a:r>
            <a:r>
              <a:rPr lang="en-US" altLang="zh-CN" sz="3600" b="1" dirty="0">
                <a:solidFill>
                  <a:schemeClr val="tx1"/>
                </a:solidFill>
                <a:ea typeface="黑体" panose="02010609060101010101" pitchFamily="49" charset="-122"/>
              </a:rPr>
              <a:t>-- </a:t>
            </a:r>
            <a:r>
              <a:rPr lang="zh-CN" altLang="en-US" sz="3600" b="1" dirty="0">
                <a:solidFill>
                  <a:schemeClr val="tx1"/>
                </a:solidFill>
              </a:rPr>
              <a:t>基于最大值归一化方法</a:t>
            </a:r>
            <a:endParaRPr lang="en-US" altLang="zh-CN" sz="3600" b="1" dirty="0">
              <a:solidFill>
                <a:schemeClr val="tx1"/>
              </a:solidFill>
            </a:endParaRPr>
          </a:p>
          <a:p>
            <a:r>
              <a:rPr lang="zh-CN" altLang="en-US" sz="3600" b="1" dirty="0">
                <a:solidFill>
                  <a:schemeClr val="tx1"/>
                </a:solidFill>
                <a:ea typeface="黑体" panose="02010609060101010101" pitchFamily="49" charset="-122"/>
              </a:rPr>
              <a:t>               </a:t>
            </a:r>
            <a:r>
              <a:rPr lang="zh-CN" altLang="en-US" sz="3600" b="1" dirty="0">
                <a:solidFill>
                  <a:srgbClr val="7030A0"/>
                </a:solidFill>
                <a:ea typeface="黑体" panose="02010609060101010101" pitchFamily="49" charset="-122"/>
              </a:rPr>
              <a:t>注意事项</a:t>
            </a:r>
            <a:endParaRPr lang="de-DE" altLang="zh-CN" sz="3600" b="1" dirty="0">
              <a:solidFill>
                <a:srgbClr val="7030A0"/>
              </a:solidFill>
              <a:ea typeface="黑体" panose="02010609060101010101" pitchFamily="49" charset="-122"/>
            </a:endParaRPr>
          </a:p>
        </p:txBody>
      </p:sp>
      <p:sp>
        <p:nvSpPr>
          <p:cNvPr id="84996" name="Text Box 3"/>
          <p:cNvSpPr txBox="1">
            <a:spLocks noChangeArrowheads="1"/>
          </p:cNvSpPr>
          <p:nvPr/>
        </p:nvSpPr>
        <p:spPr bwMode="auto">
          <a:xfrm>
            <a:off x="755576" y="1531872"/>
            <a:ext cx="8286808" cy="4377098"/>
          </a:xfrm>
          <a:prstGeom prst="rect">
            <a:avLst/>
          </a:prstGeom>
          <a:noFill/>
          <a:ln w="9525">
            <a:noFill/>
            <a:round/>
          </a:ln>
        </p:spPr>
        <p:txBody>
          <a:bodyPr/>
          <a:lstStyle/>
          <a:p>
            <a:r>
              <a:rPr lang="zh-CN" altLang="en-US" dirty="0">
                <a:solidFill>
                  <a:schemeClr val="tx1"/>
                </a:solidFill>
              </a:rPr>
              <a:t>基于最大值的</a:t>
            </a:r>
            <a:r>
              <a:rPr lang="en-US" altLang="zh-CN" dirty="0" err="1">
                <a:solidFill>
                  <a:schemeClr val="tx1"/>
                </a:solidFill>
              </a:rPr>
              <a:t>tf</a:t>
            </a:r>
            <a:r>
              <a:rPr lang="en-US" altLang="zh-CN" dirty="0">
                <a:solidFill>
                  <a:schemeClr val="tx1"/>
                </a:solidFill>
              </a:rPr>
              <a:t> </a:t>
            </a:r>
            <a:r>
              <a:rPr lang="zh-CN" altLang="en-US" dirty="0">
                <a:solidFill>
                  <a:schemeClr val="tx1"/>
                </a:solidFill>
              </a:rPr>
              <a:t>归一化方法使用时会受以下情况的影响。</a:t>
            </a:r>
          </a:p>
          <a:p>
            <a:r>
              <a:rPr lang="en-US" altLang="zh-CN" dirty="0">
                <a:solidFill>
                  <a:schemeClr val="tx1"/>
                </a:solidFill>
              </a:rPr>
              <a:t>1. </a:t>
            </a:r>
            <a:r>
              <a:rPr lang="zh-CN" altLang="en-US" dirty="0">
                <a:solidFill>
                  <a:schemeClr val="tx1"/>
                </a:solidFill>
              </a:rPr>
              <a:t>停用词表的变化将引起词项权重的显著变化，从而也造成文档排序的显著变化。从这个意义上说，该方法不稳定。因此，这种方法很难调节。</a:t>
            </a:r>
          </a:p>
          <a:p>
            <a:r>
              <a:rPr lang="en-US" altLang="zh-CN" dirty="0">
                <a:solidFill>
                  <a:schemeClr val="tx1"/>
                </a:solidFill>
              </a:rPr>
              <a:t>2. </a:t>
            </a:r>
            <a:r>
              <a:rPr lang="zh-CN" altLang="en-US" dirty="0">
                <a:solidFill>
                  <a:schemeClr val="tx1"/>
                </a:solidFill>
              </a:rPr>
              <a:t>某篇文档可能包含一个异常词项，它的出现次数非常多，但是它并不代表文档的内容。</a:t>
            </a:r>
          </a:p>
          <a:p>
            <a:r>
              <a:rPr lang="en-US" altLang="zh-CN" dirty="0">
                <a:solidFill>
                  <a:schemeClr val="tx1"/>
                </a:solidFill>
              </a:rPr>
              <a:t>3. </a:t>
            </a:r>
            <a:r>
              <a:rPr lang="zh-CN" altLang="en-US" dirty="0">
                <a:solidFill>
                  <a:schemeClr val="tx1"/>
                </a:solidFill>
              </a:rPr>
              <a:t>更一般的情况是，如果一篇文档包含的最高频词项和其他词项出现次数相差不大，即词项的分布比较均衡，那么该文档应该和那些词项分布不均衡的文档区别对待。</a:t>
            </a:r>
            <a:r>
              <a:rPr lang="zh-CN" altLang="en-US" dirty="0"/>
              <a:t>值</a:t>
            </a: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45</a:t>
            </a:fld>
            <a:endParaRPr lang="en-US"/>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查询和文档之间的余弦相似度计算</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i="1" dirty="0" err="1">
                <a:solidFill>
                  <a:schemeClr val="tx1"/>
                </a:solidFill>
                <a:latin typeface="+mj-lt"/>
                <a:ea typeface="黑体" panose="02010609060101010101" pitchFamily="49" charset="-122"/>
              </a:rPr>
              <a:t>q</a:t>
            </a:r>
            <a:r>
              <a:rPr lang="en-US" i="1" baseline="-25000" dirty="0" err="1">
                <a:solidFill>
                  <a:schemeClr val="tx1"/>
                </a:solidFill>
                <a:latin typeface="+mj-lt"/>
                <a:ea typeface="黑体" panose="02010609060101010101" pitchFamily="49" charset="-122"/>
              </a:rPr>
              <a:t>i</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是第</a:t>
            </a:r>
            <a:r>
              <a:rPr lang="en-US" altLang="zh-CN" i="1" dirty="0" err="1">
                <a:solidFill>
                  <a:schemeClr val="tx1"/>
                </a:solidFill>
                <a:ea typeface="黑体" panose="02010609060101010101" pitchFamily="49" charset="-122"/>
              </a:rPr>
              <a:t>i</a:t>
            </a:r>
            <a:r>
              <a:rPr lang="en-US" altLang="zh-CN" dirty="0">
                <a:solidFill>
                  <a:schemeClr val="tx1"/>
                </a:solidFill>
                <a:ea typeface="黑体" panose="02010609060101010101" pitchFamily="49" charset="-122"/>
              </a:rPr>
              <a:t> </a:t>
            </a:r>
            <a:r>
              <a:rPr lang="zh-CN" altLang="en-US" dirty="0">
                <a:solidFill>
                  <a:schemeClr val="tx1"/>
                </a:solidFill>
                <a:ea typeface="黑体" panose="02010609060101010101" pitchFamily="49" charset="-122"/>
              </a:rPr>
              <a:t>个词项在查询</a:t>
            </a:r>
            <a:r>
              <a:rPr lang="en-US" altLang="zh-CN" i="1" dirty="0">
                <a:solidFill>
                  <a:schemeClr val="tx1"/>
                </a:solidFill>
                <a:ea typeface="黑体" panose="02010609060101010101" pitchFamily="49" charset="-122"/>
              </a:rPr>
              <a:t>q</a:t>
            </a:r>
            <a:r>
              <a:rPr lang="zh-CN" altLang="en-US" dirty="0">
                <a:solidFill>
                  <a:schemeClr val="tx1"/>
                </a:solidFill>
                <a:ea typeface="黑体" panose="02010609060101010101" pitchFamily="49" charset="-122"/>
              </a:rPr>
              <a:t>中的</a:t>
            </a:r>
            <a:r>
              <a:rPr lang="en-US" dirty="0" err="1">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i="1" dirty="0" err="1">
                <a:solidFill>
                  <a:schemeClr val="tx1"/>
                </a:solidFill>
                <a:latin typeface="+mj-lt"/>
                <a:ea typeface="黑体" panose="02010609060101010101" pitchFamily="49" charset="-122"/>
              </a:rPr>
              <a:t>d</a:t>
            </a:r>
            <a:r>
              <a:rPr lang="en-US" i="1" baseline="-25000" dirty="0" err="1">
                <a:solidFill>
                  <a:schemeClr val="tx1"/>
                </a:solidFill>
                <a:latin typeface="+mj-lt"/>
                <a:ea typeface="黑体" panose="02010609060101010101" pitchFamily="49" charset="-122"/>
              </a:rPr>
              <a:t>i</a:t>
            </a:r>
            <a:r>
              <a:rPr lang="zh-CN" altLang="en-US" dirty="0">
                <a:solidFill>
                  <a:schemeClr val="tx1"/>
                </a:solidFill>
                <a:ea typeface="黑体" panose="02010609060101010101" pitchFamily="49" charset="-122"/>
              </a:rPr>
              <a:t>是第</a:t>
            </a:r>
            <a:r>
              <a:rPr lang="en-US" altLang="zh-CN" i="1" dirty="0" err="1">
                <a:solidFill>
                  <a:schemeClr val="tx1"/>
                </a:solidFill>
                <a:ea typeface="黑体" panose="02010609060101010101" pitchFamily="49" charset="-122"/>
              </a:rPr>
              <a:t>i</a:t>
            </a:r>
            <a:r>
              <a:rPr lang="en-US" altLang="zh-CN" dirty="0">
                <a:solidFill>
                  <a:schemeClr val="tx1"/>
                </a:solidFill>
                <a:ea typeface="黑体" panose="02010609060101010101" pitchFamily="49" charset="-122"/>
              </a:rPr>
              <a:t> </a:t>
            </a:r>
            <a:r>
              <a:rPr lang="zh-CN" altLang="en-US" dirty="0">
                <a:solidFill>
                  <a:schemeClr val="tx1"/>
                </a:solidFill>
                <a:ea typeface="黑体" panose="02010609060101010101" pitchFamily="49" charset="-122"/>
              </a:rPr>
              <a:t>个词项在文档</a:t>
            </a:r>
            <a:r>
              <a:rPr lang="en-US" altLang="zh-CN" i="1" dirty="0">
                <a:solidFill>
                  <a:schemeClr val="tx1"/>
                </a:solidFill>
                <a:ea typeface="黑体" panose="02010609060101010101" pitchFamily="49" charset="-122"/>
              </a:rPr>
              <a:t>d</a:t>
            </a:r>
            <a:r>
              <a:rPr lang="zh-CN" altLang="en-US" dirty="0">
                <a:solidFill>
                  <a:schemeClr val="tx1"/>
                </a:solidFill>
                <a:ea typeface="黑体" panose="02010609060101010101" pitchFamily="49" charset="-122"/>
              </a:rPr>
              <a:t>中的</a:t>
            </a:r>
            <a:r>
              <a:rPr lang="en-US" altLang="zh-CN" dirty="0" err="1">
                <a:solidFill>
                  <a:schemeClr val="tx1"/>
                </a:solidFill>
                <a:ea typeface="黑体" panose="02010609060101010101" pitchFamily="49" charset="-122"/>
              </a:rPr>
              <a:t>tf-idf</a:t>
            </a:r>
            <a:r>
              <a:rPr lang="zh-CN" altLang="en-US" dirty="0">
                <a:solidFill>
                  <a:schemeClr val="tx1"/>
                </a:solidFill>
                <a:ea typeface="黑体" panose="02010609060101010101" pitchFamily="49" charset="-122"/>
              </a:rPr>
              <a:t>权重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    | </a:t>
            </a:r>
            <a:r>
              <a:rPr lang="zh-CN" altLang="en-US" dirty="0">
                <a:solidFill>
                  <a:schemeClr val="tx1"/>
                </a:solidFill>
                <a:latin typeface="+mj-lt"/>
                <a:ea typeface="黑体" panose="02010609060101010101" pitchFamily="49" charset="-122"/>
              </a:rPr>
              <a:t>和</a:t>
            </a:r>
            <a:r>
              <a:rPr lang="en-US" dirty="0">
                <a:solidFill>
                  <a:schemeClr val="tx1"/>
                </a:solidFill>
                <a:latin typeface="+mj-lt"/>
                <a:ea typeface="黑体" panose="02010609060101010101" pitchFamily="49" charset="-122"/>
              </a:rPr>
              <a:t> |    | </a:t>
            </a:r>
            <a:r>
              <a:rPr lang="zh-CN" altLang="en-US" dirty="0">
                <a:solidFill>
                  <a:schemeClr val="tx1"/>
                </a:solidFill>
                <a:latin typeface="+mj-lt"/>
                <a:ea typeface="黑体" panose="02010609060101010101" pitchFamily="49" charset="-122"/>
              </a:rPr>
              <a:t>分别是     和      的长度</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上述公式就是      和      的余弦相似度，或者说向量     和      的夹角的余弦</a:t>
            </a:r>
            <a:r>
              <a:rPr lang="de-DE" dirty="0">
                <a:solidFill>
                  <a:schemeClr val="tx1"/>
                </a:solidFill>
                <a:latin typeface="+mj-lt"/>
                <a:ea typeface="黑体" panose="02010609060101010101"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46</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711353"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381917" y="4725144"/>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归一化向量的余弦相似度</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归一化向量的余弦相似度等价于它们的点积</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或内积</a:t>
            </a:r>
            <a:r>
              <a:rPr lang="en-US" altLang="zh-CN" dirty="0">
                <a:solidFill>
                  <a:schemeClr val="tx1"/>
                </a:solidFill>
                <a:latin typeface="+mj-lt"/>
                <a:ea typeface="黑体" panose="02010609060101010101" pitchFamily="49" charset="-122"/>
              </a:rPr>
              <a:t>)</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2">
              <a:spcBef>
                <a:spcPts val="700"/>
              </a:spcBef>
              <a:buClr>
                <a:srgbClr val="336699"/>
              </a:buClr>
            </a:pPr>
            <a:endParaRPr lang="en-US" altLang="zh-CN" dirty="0">
              <a:solidFill>
                <a:schemeClr val="tx1"/>
              </a:solidFill>
              <a:latin typeface="+mj-lt"/>
              <a:ea typeface="黑体" panose="02010609060101010101" pitchFamily="49" charset="-122"/>
            </a:endParaRPr>
          </a:p>
          <a:p>
            <a:pPr lvl="2">
              <a:spcBef>
                <a:spcPts val="700"/>
              </a:spcBef>
              <a:buClr>
                <a:srgbClr val="336699"/>
              </a:buClr>
            </a:pPr>
            <a:r>
              <a:rPr lang="zh-CN" altLang="en-US" dirty="0">
                <a:solidFill>
                  <a:schemeClr val="tx1"/>
                </a:solidFill>
                <a:latin typeface="+mj-lt"/>
                <a:ea typeface="黑体" panose="02010609060101010101" pitchFamily="49" charset="-122"/>
              </a:rPr>
              <a:t>如果      和</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都是长度归一化后的向量</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47</a:t>
            </a:fld>
            <a:endParaRPr lang="en-US"/>
          </a:p>
        </p:txBody>
      </p:sp>
      <p:pic>
        <p:nvPicPr>
          <p:cNvPr id="12" name="Picture 11" descr="6522.png"/>
          <p:cNvPicPr>
            <a:picLocks noChangeAspect="1"/>
          </p:cNvPicPr>
          <p:nvPr/>
        </p:nvPicPr>
        <p:blipFill>
          <a:blip r:embed="rId3" cstate="print"/>
          <a:stretch>
            <a:fillRect/>
          </a:stretch>
        </p:blipFill>
        <p:spPr>
          <a:xfrm>
            <a:off x="1878705" y="3789040"/>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789040"/>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356482" y="3177032"/>
            <a:ext cx="4367646" cy="540000"/>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余弦相似度的图示</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48</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49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余弦相似度的计算样例</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ln>
        </p:spPr>
        <p:txBody>
          <a:bodyPr/>
          <a:lstStyle/>
          <a:p>
            <a:r>
              <a:rPr lang="de-DE"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词项频率</a:t>
            </a:r>
            <a:r>
              <a:rPr lang="en-US" altLang="zh-CN" dirty="0" err="1">
                <a:solidFill>
                  <a:schemeClr val="tx1"/>
                </a:solidFill>
                <a:latin typeface="+mj-lt"/>
                <a:ea typeface="黑体" panose="02010609060101010101" pitchFamily="49" charset="-122"/>
              </a:rPr>
              <a:t>tf</a:t>
            </a:r>
            <a:endParaRPr lang="de-DE" dirty="0">
              <a:solidFill>
                <a:schemeClr val="tx1"/>
              </a:solidFill>
              <a:latin typeface="+mj-lt"/>
              <a:ea typeface="黑体" panose="02010609060101010101" pitchFamily="49" charset="-122"/>
            </a:endParaRPr>
          </a:p>
          <a:p>
            <a:pPr lvl="1"/>
            <a:r>
              <a:rPr lang="en-US" altLang="zh-CN" dirty="0">
                <a:solidFill>
                  <a:schemeClr val="tx1"/>
                </a:solidFill>
                <a:latin typeface="+mj-lt"/>
                <a:ea typeface="黑体" panose="02010609060101010101" pitchFamily="49" charset="-122"/>
              </a:rPr>
              <a:t>3</a:t>
            </a:r>
            <a:r>
              <a:rPr lang="zh-CN" altLang="en-US" dirty="0">
                <a:solidFill>
                  <a:schemeClr val="tx1"/>
                </a:solidFill>
                <a:latin typeface="+mj-lt"/>
                <a:ea typeface="黑体" panose="02010609060101010101" pitchFamily="49" charset="-122"/>
              </a:rPr>
              <a:t>本小说之间的相似度</a:t>
            </a:r>
            <a:endParaRPr lang="en-US" altLang="zh-CN" dirty="0">
              <a:solidFill>
                <a:schemeClr val="tx1"/>
              </a:solidFill>
              <a:latin typeface="+mj-lt"/>
              <a:ea typeface="黑体" panose="02010609060101010101" pitchFamily="49" charset="-122"/>
            </a:endParaRPr>
          </a:p>
          <a:p>
            <a:pPr lvl="1"/>
            <a:endParaRPr lang="de-DE" dirty="0">
              <a:solidFill>
                <a:schemeClr val="tx1"/>
              </a:solidFill>
              <a:latin typeface="+mj-lt"/>
              <a:ea typeface="黑体" panose="02010609060101010101" pitchFamily="49" charset="-122"/>
            </a:endParaRPr>
          </a:p>
          <a:p>
            <a:pPr lvl="1"/>
            <a:r>
              <a:rPr lang="en-US" dirty="0">
                <a:solidFill>
                  <a:schemeClr val="tx1"/>
                </a:solidFill>
                <a:latin typeface="+mj-lt"/>
                <a:ea typeface="黑体" panose="02010609060101010101" pitchFamily="49" charset="-122"/>
              </a:rPr>
              <a:t>(1) </a:t>
            </a:r>
            <a:r>
              <a:rPr lang="de-DE" dirty="0">
                <a:solidFill>
                  <a:schemeClr val="tx1"/>
                </a:solidFill>
                <a:latin typeface="+mj-lt"/>
                <a:ea typeface="黑体" panose="02010609060101010101" pitchFamily="49" charset="-122"/>
              </a:rPr>
              <a:t>SaS</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理智与情感</a:t>
            </a:r>
            <a:r>
              <a:rPr lang="en-US"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a:t>
            </a:r>
          </a:p>
          <a:p>
            <a:pPr lvl="1"/>
            <a:r>
              <a:rPr lang="de-DE" dirty="0">
                <a:solidFill>
                  <a:schemeClr val="tx1"/>
                </a:solidFill>
                <a:latin typeface="+mj-lt"/>
                <a:ea typeface="黑体" panose="02010609060101010101" pitchFamily="49" charset="-122"/>
              </a:rPr>
              <a:t>Sense </a:t>
            </a:r>
            <a:r>
              <a:rPr lang="de-DE" dirty="0" err="1">
                <a:solidFill>
                  <a:schemeClr val="tx1"/>
                </a:solidFill>
                <a:latin typeface="+mj-lt"/>
                <a:ea typeface="黑体" panose="02010609060101010101" pitchFamily="49" charset="-122"/>
              </a:rPr>
              <a:t>and</a:t>
            </a:r>
            <a:endParaRPr lang="de-DE" dirty="0">
              <a:solidFill>
                <a:schemeClr val="tx1"/>
              </a:solidFill>
              <a:latin typeface="+mj-lt"/>
              <a:ea typeface="黑体" panose="02010609060101010101" pitchFamily="49" charset="-122"/>
            </a:endParaRPr>
          </a:p>
          <a:p>
            <a:pPr lvl="1"/>
            <a:r>
              <a:rPr lang="de-DE" dirty="0">
                <a:solidFill>
                  <a:schemeClr val="tx1"/>
                </a:solidFill>
                <a:latin typeface="+mj-lt"/>
                <a:ea typeface="黑体" panose="02010609060101010101" pitchFamily="49" charset="-122"/>
              </a:rPr>
              <a:t>Sensibility </a:t>
            </a:r>
          </a:p>
          <a:p>
            <a:pPr lvl="1"/>
            <a:r>
              <a:rPr lang="de-DE" dirty="0">
                <a:solidFill>
                  <a:schemeClr val="tx1"/>
                </a:solidFill>
                <a:latin typeface="+mj-lt"/>
                <a:ea typeface="黑体" panose="02010609060101010101" pitchFamily="49" charset="-122"/>
              </a:rPr>
              <a:t>(2) PaP</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傲慢与偏见</a:t>
            </a:r>
            <a:r>
              <a:rPr lang="en-US"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a:t>
            </a:r>
          </a:p>
          <a:p>
            <a:pPr lvl="1"/>
            <a:r>
              <a:rPr lang="de-DE" dirty="0">
                <a:solidFill>
                  <a:schemeClr val="tx1"/>
                </a:solidFill>
                <a:latin typeface="+mj-lt"/>
                <a:ea typeface="黑体" panose="02010609060101010101" pitchFamily="49" charset="-122"/>
              </a:rPr>
              <a:t>Pride </a:t>
            </a:r>
            <a:r>
              <a:rPr lang="de-DE" dirty="0" err="1">
                <a:solidFill>
                  <a:schemeClr val="tx1"/>
                </a:solidFill>
                <a:latin typeface="+mj-lt"/>
                <a:ea typeface="黑体" panose="02010609060101010101" pitchFamily="49" charset="-122"/>
              </a:rPr>
              <a:t>and</a:t>
            </a:r>
            <a:endParaRPr lang="de-DE" dirty="0">
              <a:solidFill>
                <a:schemeClr val="tx1"/>
              </a:solidFill>
              <a:latin typeface="+mj-lt"/>
              <a:ea typeface="黑体" panose="02010609060101010101" pitchFamily="49" charset="-122"/>
            </a:endParaRPr>
          </a:p>
          <a:p>
            <a:pPr lvl="1"/>
            <a:r>
              <a:rPr lang="de-DE" dirty="0">
                <a:solidFill>
                  <a:schemeClr val="tx1"/>
                </a:solidFill>
                <a:latin typeface="+mj-lt"/>
                <a:ea typeface="黑体" panose="02010609060101010101" pitchFamily="49" charset="-122"/>
              </a:rPr>
              <a:t>Prejudice </a:t>
            </a:r>
          </a:p>
          <a:p>
            <a:pPr lvl="1"/>
            <a:r>
              <a:rPr lang="de-DE" dirty="0">
                <a:solidFill>
                  <a:schemeClr val="tx1"/>
                </a:solidFill>
                <a:latin typeface="+mj-lt"/>
                <a:ea typeface="黑体" panose="02010609060101010101" pitchFamily="49" charset="-122"/>
              </a:rPr>
              <a:t>(3) WH</a:t>
            </a:r>
            <a:r>
              <a:rPr lang="en-US"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呼啸山庄</a:t>
            </a:r>
            <a:r>
              <a:rPr lang="en-US" dirty="0">
                <a:solidFill>
                  <a:schemeClr val="tx1"/>
                </a:solidFill>
                <a:latin typeface="+mj-lt"/>
                <a:ea typeface="黑体" panose="02010609060101010101" pitchFamily="49" charset="-122"/>
              </a:rPr>
              <a:t>)</a:t>
            </a:r>
            <a:r>
              <a:rPr lang="de-DE" dirty="0">
                <a:solidFill>
                  <a:schemeClr val="tx1"/>
                </a:solidFill>
                <a:latin typeface="+mj-lt"/>
                <a:ea typeface="黑体" panose="02010609060101010101" pitchFamily="49" charset="-122"/>
              </a:rPr>
              <a:t>:</a:t>
            </a:r>
          </a:p>
          <a:p>
            <a:pPr lvl="1"/>
            <a:r>
              <a:rPr lang="de-DE" dirty="0">
                <a:solidFill>
                  <a:schemeClr val="tx1"/>
                </a:solidFill>
                <a:latin typeface="+mj-lt"/>
                <a:ea typeface="黑体" panose="02010609060101010101" pitchFamily="49" charset="-122"/>
              </a:rPr>
              <a:t>Wuthering</a:t>
            </a:r>
          </a:p>
          <a:p>
            <a:pPr lvl="1"/>
            <a:r>
              <a:rPr lang="de-DE" dirty="0">
                <a:solidFill>
                  <a:schemeClr val="tx1"/>
                </a:solidFill>
                <a:latin typeface="+mj-lt"/>
                <a:ea typeface="黑体" panose="02010609060101010101" pitchFamily="49" charset="-122"/>
              </a:rPr>
              <a:t>Heights</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49</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24">
                  <a:extLst>
                    <a:ext uri="{9D8B030D-6E8A-4147-A177-3AD203B41FA5}">
                      <a16:colId xmlns:a16="http://schemas.microsoft.com/office/drawing/2014/main" val="20003"/>
                    </a:ext>
                  </a:extLst>
                </a:gridCol>
              </a:tblGrid>
              <a:tr h="356725">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布尔搜索的不足</a:t>
            </a:r>
            <a:r>
              <a:rPr lang="en-US" sz="3400" dirty="0">
                <a:solidFill>
                  <a:schemeClr val="tx1"/>
                </a:solidFill>
                <a:latin typeface="+mj-lt"/>
                <a:ea typeface="黑体" panose="02010609060101010101" pitchFamily="49" charset="-122"/>
              </a:rPr>
              <a:t>: </a:t>
            </a:r>
            <a:r>
              <a:rPr lang="zh-CN" altLang="en-US" sz="3400" dirty="0">
                <a:solidFill>
                  <a:schemeClr val="tx1"/>
                </a:solidFill>
                <a:latin typeface="+mj-lt"/>
                <a:ea typeface="黑体" panose="02010609060101010101" pitchFamily="49" charset="-122"/>
              </a:rPr>
              <a:t>结果过少或者过多</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92882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布尔查询常常会导致过少</a:t>
            </a:r>
            <a:r>
              <a:rPr lang="en-US" altLang="zh-CN" dirty="0">
                <a:solidFill>
                  <a:schemeClr val="tx1"/>
                </a:solidFill>
                <a:ea typeface="黑体" panose="02010609060101010101" pitchFamily="49" charset="-122"/>
              </a:rPr>
              <a:t>(=0)</a:t>
            </a:r>
            <a:r>
              <a:rPr lang="zh-CN" altLang="en-US" dirty="0">
                <a:solidFill>
                  <a:schemeClr val="tx1"/>
                </a:solidFill>
                <a:latin typeface="+mj-lt"/>
                <a:ea typeface="黑体" panose="02010609060101010101" pitchFamily="49" charset="-122"/>
              </a:rPr>
              <a:t>或者过多</a:t>
            </a:r>
            <a:r>
              <a:rPr lang="de-DE" altLang="zh-CN" dirty="0">
                <a:solidFill>
                  <a:schemeClr val="tx1"/>
                </a:solidFill>
                <a:ea typeface="黑体" panose="02010609060101010101" pitchFamily="49" charset="-122"/>
              </a:rPr>
              <a:t>(</a:t>
            </a:r>
            <a:r>
              <a:rPr lang="en-US" altLang="zh-CN" dirty="0">
                <a:solidFill>
                  <a:schemeClr val="tx1"/>
                </a:solidFill>
                <a:ea typeface="黑体" panose="02010609060101010101" pitchFamily="49" charset="-122"/>
              </a:rPr>
              <a:t>&gt;</a:t>
            </a:r>
            <a:r>
              <a:rPr lang="de-DE" altLang="zh-CN" dirty="0">
                <a:solidFill>
                  <a:schemeClr val="tx1"/>
                </a:solidFill>
                <a:ea typeface="黑体" panose="02010609060101010101" pitchFamily="49" charset="-122"/>
              </a:rPr>
              <a:t>1000)</a:t>
            </a:r>
            <a:r>
              <a:rPr lang="zh-CN" altLang="en-US" dirty="0">
                <a:solidFill>
                  <a:schemeClr val="tx1"/>
                </a:solidFill>
                <a:latin typeface="+mj-lt"/>
                <a:ea typeface="黑体" panose="02010609060101010101" pitchFamily="49" charset="-122"/>
              </a:rPr>
              <a:t>的结果</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在布尔检索中，需要大量技巧来生成一个可以获得合适规模结果的查询</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a:t>
            </a:fld>
            <a:endParaRPr lang="en-US"/>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余弦相似度计算</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19" y="1714488"/>
            <a:ext cx="8715435" cy="4234792"/>
          </a:xfrm>
          <a:prstGeom prst="rect">
            <a:avLst/>
          </a:prstGeom>
          <a:noFill/>
          <a:ln w="9525">
            <a:noFill/>
            <a:round/>
          </a:ln>
        </p:spPr>
        <p:txBody>
          <a:bodyPr/>
          <a:lstStyle/>
          <a:p>
            <a:r>
              <a:rPr lang="de-DE" dirty="0">
                <a:solidFill>
                  <a:schemeClr val="tx1"/>
                </a:solidFill>
                <a:latin typeface="+mn-lt"/>
                <a:ea typeface="黑体" panose="02010609060101010101" pitchFamily="49" charset="-122"/>
              </a:rPr>
              <a:t>         </a:t>
            </a:r>
            <a:r>
              <a:rPr lang="zh-CN" altLang="en-US" dirty="0">
                <a:solidFill>
                  <a:schemeClr val="tx1"/>
                </a:solidFill>
                <a:latin typeface="+mn-lt"/>
                <a:ea typeface="黑体" panose="02010609060101010101" pitchFamily="49" charset="-122"/>
              </a:rPr>
              <a:t>词项频率</a:t>
            </a:r>
            <a:r>
              <a:rPr lang="de-DE" dirty="0">
                <a:solidFill>
                  <a:schemeClr val="tx1"/>
                </a:solidFill>
                <a:latin typeface="+mn-lt"/>
                <a:ea typeface="黑体" panose="02010609060101010101" pitchFamily="49" charset="-122"/>
              </a:rPr>
              <a:t> tf                                      </a:t>
            </a:r>
            <a:r>
              <a:rPr lang="zh-CN" altLang="en-US" dirty="0">
                <a:solidFill>
                  <a:schemeClr val="tx1"/>
                </a:solidFill>
                <a:latin typeface="+mn-lt"/>
                <a:ea typeface="黑体" panose="02010609060101010101" pitchFamily="49" charset="-122"/>
              </a:rPr>
              <a:t>对数词频（</a:t>
            </a:r>
            <a:r>
              <a:rPr lang="en-US" altLang="zh-CN" dirty="0">
                <a:solidFill>
                  <a:schemeClr val="tx1"/>
                </a:solidFill>
                <a:latin typeface="+mn-lt"/>
                <a:ea typeface="黑体" panose="02010609060101010101" pitchFamily="49" charset="-122"/>
              </a:rPr>
              <a:t>1+log</a:t>
            </a:r>
            <a:r>
              <a:rPr lang="en-US" altLang="zh-CN" baseline="-25000" dirty="0">
                <a:solidFill>
                  <a:schemeClr val="tx1"/>
                </a:solidFill>
                <a:latin typeface="+mn-lt"/>
                <a:ea typeface="黑体" panose="02010609060101010101" pitchFamily="49" charset="-122"/>
              </a:rPr>
              <a:t>10</a:t>
            </a:r>
            <a:r>
              <a:rPr lang="en-US" altLang="zh-CN" dirty="0">
                <a:solidFill>
                  <a:schemeClr val="tx1"/>
                </a:solidFill>
                <a:latin typeface="+mn-lt"/>
                <a:ea typeface="黑体" panose="02010609060101010101" pitchFamily="49" charset="-122"/>
              </a:rPr>
              <a:t>tf</a:t>
            </a:r>
            <a:r>
              <a:rPr lang="zh-CN" altLang="en-US" dirty="0">
                <a:solidFill>
                  <a:schemeClr val="tx1"/>
                </a:solidFill>
                <a:latin typeface="+mn-lt"/>
                <a:ea typeface="黑体" panose="02010609060101010101" pitchFamily="49" charset="-122"/>
              </a:rPr>
              <a:t>）</a:t>
            </a:r>
            <a:endParaRPr lang="de-DE" dirty="0">
              <a:solidFill>
                <a:schemeClr val="tx1"/>
              </a:solidFill>
              <a:latin typeface="+mn-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r>
              <a:rPr lang="de-DE" dirty="0">
                <a:solidFill>
                  <a:schemeClr val="tx1"/>
                </a:solidFill>
                <a:latin typeface="+mj-lt"/>
                <a:ea typeface="黑体" panose="02010609060101010101" pitchFamily="49" charset="-122"/>
              </a:rPr>
              <a:t>   </a:t>
            </a:r>
            <a:r>
              <a:rPr lang="zh-CN" altLang="de-DE" dirty="0">
                <a:solidFill>
                  <a:schemeClr val="tx1"/>
                </a:solidFill>
                <a:latin typeface="+mj-lt"/>
                <a:ea typeface="黑体" panose="02010609060101010101" pitchFamily="49" charset="-122"/>
              </a:rPr>
              <a:t>例如 </a:t>
            </a:r>
            <a:r>
              <a:rPr lang="de-DE" altLang="zh-CN" dirty="0">
                <a:solidFill>
                  <a:schemeClr val="tx1"/>
                </a:solidFill>
                <a:latin typeface="+mj-lt"/>
                <a:ea typeface="黑体" panose="02010609060101010101" pitchFamily="49" charset="-122"/>
                <a:sym typeface="+mn-ea"/>
              </a:rPr>
              <a:t>J</a:t>
            </a:r>
            <a:r>
              <a:rPr lang="de-DE" dirty="0">
                <a:solidFill>
                  <a:schemeClr val="tx1"/>
                </a:solidFill>
                <a:sym typeface="+mn-ea"/>
              </a:rPr>
              <a:t>EALOUS</a:t>
            </a:r>
            <a:r>
              <a:rPr lang="zh-CN" altLang="de-DE" dirty="0">
                <a:solidFill>
                  <a:schemeClr val="tx1"/>
                </a:solidFill>
                <a:latin typeface="+mj-lt"/>
                <a:ea typeface="黑体" panose="02010609060101010101" pitchFamily="49" charset="-122"/>
              </a:rPr>
              <a:t>：</a:t>
            </a:r>
            <a:r>
              <a:rPr lang="en-US" altLang="zh-CN" dirty="0">
                <a:solidFill>
                  <a:schemeClr val="tx1"/>
                </a:solidFill>
                <a:latin typeface="+mn-lt"/>
                <a:ea typeface="黑体" panose="02010609060101010101" pitchFamily="49" charset="-122"/>
                <a:sym typeface="+mn-ea"/>
              </a:rPr>
              <a:t>1+log</a:t>
            </a:r>
            <a:r>
              <a:rPr lang="en-US" altLang="zh-CN" baseline="-25000" dirty="0">
                <a:solidFill>
                  <a:schemeClr val="tx1"/>
                </a:solidFill>
                <a:latin typeface="+mn-lt"/>
                <a:ea typeface="黑体" panose="02010609060101010101" pitchFamily="49" charset="-122"/>
                <a:sym typeface="+mn-ea"/>
              </a:rPr>
              <a:t>10</a:t>
            </a:r>
            <a:r>
              <a:rPr lang="en-US" altLang="zh-CN" dirty="0">
                <a:solidFill>
                  <a:schemeClr val="tx1"/>
                </a:solidFill>
                <a:latin typeface="+mn-lt"/>
                <a:ea typeface="黑体" panose="02010609060101010101" pitchFamily="49" charset="-122"/>
                <a:sym typeface="+mn-ea"/>
              </a:rPr>
              <a:t>tf =1+log</a:t>
            </a:r>
            <a:r>
              <a:rPr lang="en-US" altLang="zh-CN" baseline="-25000" dirty="0">
                <a:solidFill>
                  <a:schemeClr val="tx1"/>
                </a:solidFill>
                <a:latin typeface="+mn-lt"/>
                <a:ea typeface="黑体" panose="02010609060101010101" pitchFamily="49" charset="-122"/>
                <a:sym typeface="+mn-ea"/>
              </a:rPr>
              <a:t>10</a:t>
            </a:r>
            <a:r>
              <a:rPr lang="en-US" altLang="zh-CN" dirty="0">
                <a:solidFill>
                  <a:schemeClr val="tx1"/>
                </a:solidFill>
                <a:latin typeface="+mn-lt"/>
                <a:ea typeface="黑体" panose="02010609060101010101" pitchFamily="49" charset="-122"/>
                <a:sym typeface="+mn-ea"/>
              </a:rPr>
              <a:t>10 =2.0</a:t>
            </a:r>
            <a:endParaRPr lang="zh-CN" alt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50</a:t>
            </a:fld>
            <a:endParaRPr lang="en-US"/>
          </a:p>
        </p:txBody>
      </p:sp>
      <p:graphicFrame>
        <p:nvGraphicFramePr>
          <p:cNvPr id="10" name="Table 9"/>
          <p:cNvGraphicFramePr>
            <a:graphicFrameLocks noGrp="1"/>
          </p:cNvGraphicFramePr>
          <p:nvPr>
            <p:custDataLst>
              <p:tags r:id="rId1"/>
            </p:custDataLst>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3.06</a:t>
                      </a:r>
                    </a:p>
                    <a:p>
                      <a:pPr algn="r"/>
                      <a:r>
                        <a:rPr lang="de-DE" sz="2400" dirty="0"/>
                        <a:t>2.0</a:t>
                      </a:r>
                    </a:p>
                    <a:p>
                      <a:pPr algn="r"/>
                      <a:r>
                        <a:rPr lang="de-DE" sz="2400" dirty="0"/>
                        <a:t>1.30</a:t>
                      </a:r>
                    </a:p>
                    <a:p>
                      <a:pPr algn="r"/>
                      <a:r>
                        <a:rPr lang="de-DE" sz="2400" dirty="0"/>
                        <a:t>0</a:t>
                      </a:r>
                      <a:endParaRPr lang="de-DE" dirty="0"/>
                    </a:p>
                  </a:txBody>
                  <a:tcPr>
                    <a:lnT w="12700" cap="flat" cmpd="sng" algn="ctr">
                      <a:solidFill>
                        <a:schemeClr val="tx1"/>
                      </a:solidFill>
                      <a:prstDash val="solid"/>
                      <a:round/>
                      <a:headEnd type="none" w="med" len="med"/>
                      <a:tailEnd type="none" w="med" len="med"/>
                    </a:lnT>
                  </a:tcPr>
                </a:tc>
                <a:tc>
                  <a:txBody>
                    <a:bodyPr/>
                    <a:lstStyle/>
                    <a:p>
                      <a:pPr algn="r"/>
                      <a:r>
                        <a:rPr lang="de-DE" sz="2400" dirty="0"/>
                        <a:t>2.76</a:t>
                      </a:r>
                    </a:p>
                    <a:p>
                      <a:pPr algn="r"/>
                      <a:r>
                        <a:rPr lang="de-DE" sz="2400" dirty="0"/>
                        <a:t>1.85</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2.30</a:t>
                      </a:r>
                    </a:p>
                    <a:p>
                      <a:pPr algn="r"/>
                      <a:r>
                        <a:rPr lang="de-DE" sz="2400" dirty="0"/>
                        <a:t>2.04</a:t>
                      </a:r>
                    </a:p>
                    <a:p>
                      <a:pPr algn="r"/>
                      <a:r>
                        <a:rPr lang="de-DE" sz="2400" dirty="0"/>
                        <a:t>1.78</a:t>
                      </a:r>
                    </a:p>
                    <a:p>
                      <a:pPr algn="r"/>
                      <a:r>
                        <a:rPr lang="de-DE" sz="24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1" name="TextBox 10"/>
          <p:cNvSpPr txBox="1"/>
          <p:nvPr/>
        </p:nvSpPr>
        <p:spPr>
          <a:xfrm>
            <a:off x="611560" y="5167352"/>
            <a:ext cx="8532440" cy="461665"/>
          </a:xfrm>
          <a:prstGeom prst="rect">
            <a:avLst/>
          </a:prstGeom>
          <a:noFill/>
        </p:spPr>
        <p:txBody>
          <a:bodyPr wrap="square" rtlCol="0">
            <a:spAutoFit/>
          </a:bodyPr>
          <a:lstStyle/>
          <a:p>
            <a:r>
              <a:rPr lang="zh-CN" altLang="en-US" dirty="0">
                <a:solidFill>
                  <a:schemeClr val="tx1"/>
                </a:solidFill>
                <a:latin typeface="+mn-ea"/>
                <a:ea typeface="+mn-ea"/>
              </a:rPr>
              <a:t>为了简化计算，上述计算过程中没有引入</a:t>
            </a:r>
            <a:r>
              <a:rPr lang="en-US" altLang="zh-CN" dirty="0" err="1">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51</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ea typeface="黑体" panose="02010609060101010101" pitchFamily="49" charset="-122"/>
              </a:rPr>
              <a:t>余弦相似度计算</a:t>
            </a:r>
            <a:endParaRPr lang="de-DE" altLang="zh-CN" sz="3600" dirty="0">
              <a:solidFill>
                <a:schemeClr val="tx1"/>
              </a:solidFill>
              <a:ea typeface="黑体" panose="02010609060101010101"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ln>
        </p:spPr>
        <p:txBody>
          <a:bodyPr/>
          <a:lstStyle/>
          <a:p>
            <a:r>
              <a:rPr lang="de-DE" dirty="0">
                <a:solidFill>
                  <a:schemeClr val="tx1"/>
                </a:solidFill>
                <a:latin typeface="+mj-lt"/>
                <a:ea typeface="黑体" panose="02010609060101010101" pitchFamily="49" charset="-122"/>
              </a:rPr>
              <a:t>   </a:t>
            </a:r>
            <a:r>
              <a:rPr lang="zh-CN" altLang="en-US" dirty="0">
                <a:solidFill>
                  <a:schemeClr val="tx1"/>
                </a:solidFill>
                <a:latin typeface="+mj-ea"/>
                <a:ea typeface="+mj-ea"/>
              </a:rPr>
              <a:t>对数词频</a:t>
            </a:r>
            <a:r>
              <a:rPr lang="en-US" altLang="zh-CN" dirty="0">
                <a:solidFill>
                  <a:schemeClr val="tx1"/>
                </a:solidFill>
                <a:latin typeface="+mj-ea"/>
                <a:ea typeface="+mj-ea"/>
              </a:rPr>
              <a:t>(1+log</a:t>
            </a:r>
            <a:r>
              <a:rPr lang="en-US" altLang="zh-CN" baseline="-25000" dirty="0">
                <a:solidFill>
                  <a:schemeClr val="tx1"/>
                </a:solidFill>
                <a:latin typeface="+mj-ea"/>
                <a:ea typeface="+mj-ea"/>
              </a:rPr>
              <a:t>10</a:t>
            </a:r>
            <a:r>
              <a:rPr lang="en-US" altLang="zh-CN" dirty="0">
                <a:solidFill>
                  <a:schemeClr val="tx1"/>
                </a:solidFill>
                <a:latin typeface="+mj-ea"/>
                <a:ea typeface="+mj-ea"/>
              </a:rPr>
              <a:t>tf)          </a:t>
            </a:r>
            <a:r>
              <a:rPr lang="zh-CN" altLang="en-US" dirty="0">
                <a:solidFill>
                  <a:schemeClr val="tx1"/>
                </a:solidFill>
                <a:latin typeface="+mj-ea"/>
                <a:ea typeface="+mj-ea"/>
              </a:rPr>
              <a:t>对数词频的余弦归一化结果</a:t>
            </a:r>
            <a:r>
              <a:rPr lang="de-DE" dirty="0">
                <a:solidFill>
                  <a:schemeClr val="tx1"/>
                </a:solidFill>
                <a:latin typeface="黑体" panose="02010609060101010101" pitchFamily="49" charset="-122"/>
                <a:ea typeface="黑体" panose="02010609060101010101" pitchFamily="49" charset="-122"/>
              </a:rPr>
              <a:t>                                                              </a:t>
            </a: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endParaRPr lang="de-DE" dirty="0">
              <a:solidFill>
                <a:schemeClr val="tx1"/>
              </a:solidFill>
              <a:latin typeface="+mj-lt"/>
              <a:ea typeface="黑体" panose="02010609060101010101" pitchFamily="49" charset="-122"/>
            </a:endParaRPr>
          </a:p>
          <a:p>
            <a:r>
              <a:rPr lang="de-DE" dirty="0">
                <a:solidFill>
                  <a:schemeClr val="tx1"/>
                </a:solidFill>
                <a:latin typeface="+mj-lt"/>
                <a:ea typeface="黑体" panose="02010609060101010101" pitchFamily="49" charset="-122"/>
              </a:rPr>
              <a:t>          </a:t>
            </a:r>
          </a:p>
          <a:p>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51</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85819">
                  <a:extLst>
                    <a:ext uri="{9D8B030D-6E8A-4147-A177-3AD203B41FA5}">
                      <a16:colId xmlns:a16="http://schemas.microsoft.com/office/drawing/2014/main" val="20003"/>
                    </a:ext>
                  </a:extLst>
                </a:gridCol>
              </a:tblGrid>
              <a:tr h="486697">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98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3.06</a:t>
                      </a:r>
                    </a:p>
                    <a:p>
                      <a:pPr algn="r"/>
                      <a:r>
                        <a:rPr lang="de-DE" sz="2200" dirty="0"/>
                        <a:t>2.0</a:t>
                      </a:r>
                    </a:p>
                    <a:p>
                      <a:pPr algn="r"/>
                      <a:r>
                        <a:rPr lang="de-DE" sz="2200" dirty="0"/>
                        <a:t>1.30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2.76</a:t>
                      </a:r>
                    </a:p>
                    <a:p>
                      <a:pPr algn="r"/>
                      <a:r>
                        <a:rPr lang="de-DE" sz="2200" dirty="0"/>
                        <a:t>1.85</a:t>
                      </a:r>
                    </a:p>
                    <a:p>
                      <a:pPr algn="r"/>
                      <a:r>
                        <a:rPr lang="de-DE" sz="2200" dirty="0"/>
                        <a:t>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2.30</a:t>
                      </a:r>
                    </a:p>
                    <a:p>
                      <a:pPr algn="r"/>
                      <a:r>
                        <a:rPr lang="de-DE" sz="2200" dirty="0"/>
                        <a:t>2.04</a:t>
                      </a:r>
                    </a:p>
                    <a:p>
                      <a:pPr algn="r"/>
                      <a:r>
                        <a:rPr lang="de-DE" sz="2200" dirty="0"/>
                        <a:t>1.78</a:t>
                      </a:r>
                    </a:p>
                    <a:p>
                      <a:pPr algn="r"/>
                      <a:r>
                        <a:rPr lang="de-DE" sz="22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92869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0.789</a:t>
                      </a:r>
                    </a:p>
                    <a:p>
                      <a:pPr algn="r"/>
                      <a:r>
                        <a:rPr lang="de-DE" sz="2200" dirty="0"/>
                        <a:t>0.515</a:t>
                      </a:r>
                    </a:p>
                    <a:p>
                      <a:pPr algn="r"/>
                      <a:r>
                        <a:rPr lang="de-DE" sz="2200" dirty="0"/>
                        <a:t>0.335</a:t>
                      </a:r>
                    </a:p>
                    <a:p>
                      <a:pPr algn="r"/>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0.832</a:t>
                      </a:r>
                    </a:p>
                    <a:p>
                      <a:r>
                        <a:rPr lang="de-DE" sz="2200" dirty="0"/>
                        <a:t>0.555</a:t>
                      </a:r>
                    </a:p>
                    <a:p>
                      <a:r>
                        <a:rPr lang="de-DE" sz="2200" dirty="0"/>
                        <a:t>0.0</a:t>
                      </a:r>
                    </a:p>
                    <a:p>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0.524</a:t>
                      </a:r>
                    </a:p>
                    <a:p>
                      <a:r>
                        <a:rPr lang="de-DE" sz="2200" dirty="0"/>
                        <a:t>0.465</a:t>
                      </a:r>
                    </a:p>
                    <a:p>
                      <a:r>
                        <a:rPr lang="de-DE" sz="2200" dirty="0"/>
                        <a:t>0.405</a:t>
                      </a:r>
                    </a:p>
                    <a:p>
                      <a:r>
                        <a:rPr lang="de-DE" sz="2200" dirty="0"/>
                        <a:t>0.588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 0.789 ∗ 0.832 + 0.515 ∗ 0.555 + 0.335 ∗ 0.0 + 0.0 ∗ 0.0 ≈ 0.94.</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SaS,WH</a:t>
            </a:r>
            <a:r>
              <a:rPr lang="en-US" altLang="zh-CN" dirty="0">
                <a:solidFill>
                  <a:schemeClr val="tx1"/>
                </a:solidFill>
                <a:latin typeface="+mj-ea"/>
                <a:ea typeface="+mj-ea"/>
              </a:rPr>
              <a:t>) ≈ 0.79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 0.69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&gt; </a:t>
            </a:r>
            <a:r>
              <a:rPr lang="en-US" altLang="zh-CN" dirty="0" err="1">
                <a:solidFill>
                  <a:schemeClr val="tx1"/>
                </a:solidFill>
                <a:latin typeface="+mj-ea"/>
                <a:ea typeface="+mj-ea"/>
              </a:rPr>
              <a:t>cos</a:t>
            </a:r>
            <a:r>
              <a:rPr lang="en-US" altLang="zh-CN" dirty="0">
                <a:solidFill>
                  <a:schemeClr val="tx1"/>
                </a:solidFill>
                <a:latin typeface="+mj-ea"/>
                <a:ea typeface="+mj-ea"/>
              </a:rPr>
              <a:t>(SAS,WH) &gt; </a:t>
            </a:r>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52</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余弦相似度计算算法</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500306"/>
            <a:ext cx="8286808" cy="3520982"/>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52</a:t>
            </a:fld>
            <a:endParaRPr lang="en-US"/>
          </a:p>
        </p:txBody>
      </p:sp>
      <p:pic>
        <p:nvPicPr>
          <p:cNvPr id="10" name="Picture 9" descr="658.png"/>
          <p:cNvPicPr>
            <a:picLocks noChangeAspect="1"/>
          </p:cNvPicPr>
          <p:nvPr/>
        </p:nvPicPr>
        <p:blipFill>
          <a:blip r:embed="rId3" cstate="print"/>
          <a:stretch>
            <a:fillRect/>
          </a:stretch>
        </p:blipFill>
        <p:spPr>
          <a:xfrm>
            <a:off x="499110" y="1765300"/>
            <a:ext cx="8187690" cy="4000500"/>
          </a:xfrm>
          <a:prstGeom prst="rect">
            <a:avLst/>
          </a:prstGeom>
        </p:spPr>
      </p:pic>
      <p:sp>
        <p:nvSpPr>
          <p:cNvPr id="2" name="文本框 1">
            <a:extLst>
              <a:ext uri="{FF2B5EF4-FFF2-40B4-BE49-F238E27FC236}">
                <a16:creationId xmlns:a16="http://schemas.microsoft.com/office/drawing/2014/main" id="{3566B8CE-8770-4E58-A09A-26559C63350F}"/>
              </a:ext>
            </a:extLst>
          </p:cNvPr>
          <p:cNvSpPr txBox="1"/>
          <p:nvPr/>
        </p:nvSpPr>
        <p:spPr>
          <a:xfrm>
            <a:off x="827584" y="6145244"/>
            <a:ext cx="7200800" cy="461665"/>
          </a:xfrm>
          <a:prstGeom prst="rect">
            <a:avLst/>
          </a:prstGeom>
          <a:noFill/>
        </p:spPr>
        <p:txBody>
          <a:bodyPr wrap="square" rtlCol="0">
            <a:spAutoFit/>
          </a:bodyPr>
          <a:lstStyle/>
          <a:p>
            <a:r>
              <a:rPr lang="en-US" altLang="zh-CN" dirty="0">
                <a:solidFill>
                  <a:schemeClr val="tx1"/>
                </a:solidFill>
              </a:rPr>
              <a:t>q is a query, d is a document</a:t>
            </a:r>
            <a:endParaRPr lang="zh-CN" altLang="en-US" dirty="0">
              <a:solidFill>
                <a:schemeClr val="tx1"/>
              </a:solidFill>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53</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50" y="12700"/>
            <a:ext cx="8572500" cy="925195"/>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余弦相似度计算算法</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74930" y="1056005"/>
            <a:ext cx="8957310" cy="573786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sz="3200" b="1" dirty="0">
                <a:solidFill>
                  <a:schemeClr val="tx1"/>
                </a:solidFill>
                <a:latin typeface="+mj-lt"/>
                <a:ea typeface="黑体" panose="02010609060101010101" pitchFamily="49" charset="-122"/>
              </a:rPr>
              <a:t>上面给出了计算向量相似度的一个基本算法</a:t>
            </a:r>
            <a:endParaRPr lang="zh-CN" alt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rPr>
              <a:t>每一行代表算法的一步</a:t>
            </a:r>
          </a:p>
          <a:p>
            <a:pPr lvl="2">
              <a:spcBef>
                <a:spcPts val="700"/>
              </a:spcBef>
              <a:buClr>
                <a:srgbClr val="336699"/>
              </a:buClr>
              <a:buFont typeface="Wingdings" panose="05000000000000000000" pitchFamily="2" charset="2"/>
              <a:buChar char="§"/>
            </a:pPr>
            <a:r>
              <a:rPr lang="en-US" sz="2800" dirty="0">
                <a:solidFill>
                  <a:schemeClr val="tx1"/>
                </a:solidFill>
                <a:latin typeface="+mj-lt"/>
                <a:ea typeface="黑体" panose="02010609060101010101" pitchFamily="49" charset="-122"/>
              </a:rPr>
              <a:t>Length</a:t>
            </a:r>
            <a:r>
              <a:rPr lang="zh-CN" altLang="en-US" sz="2800" dirty="0">
                <a:solidFill>
                  <a:schemeClr val="tx1"/>
                </a:solidFill>
                <a:latin typeface="+mj-lt"/>
                <a:ea typeface="黑体" panose="02010609060101010101" pitchFamily="49" charset="-122"/>
              </a:rPr>
              <a:t>数组中存放每个文档向量的长度（即归一化因子）</a:t>
            </a:r>
          </a:p>
          <a:p>
            <a:pPr lvl="2">
              <a:spcBef>
                <a:spcPts val="700"/>
              </a:spcBef>
              <a:buClr>
                <a:srgbClr val="336699"/>
              </a:buClr>
              <a:buFont typeface="Wingdings" panose="05000000000000000000" pitchFamily="2" charset="2"/>
              <a:buChar char="§"/>
            </a:pPr>
            <a:r>
              <a:rPr lang="en-US" altLang="zh-CN" sz="2800" dirty="0">
                <a:solidFill>
                  <a:schemeClr val="tx1"/>
                </a:solidFill>
                <a:latin typeface="+mj-lt"/>
                <a:ea typeface="黑体" panose="02010609060101010101" pitchFamily="49" charset="-122"/>
              </a:rPr>
              <a:t>Scores</a:t>
            </a:r>
            <a:r>
              <a:rPr lang="zh-CN" altLang="en-US" sz="2800" dirty="0">
                <a:solidFill>
                  <a:schemeClr val="tx1"/>
                </a:solidFill>
                <a:latin typeface="+mj-lt"/>
                <a:ea typeface="黑体" panose="02010609060101010101" pitchFamily="49" charset="-122"/>
                <a:sym typeface="+mn-ea"/>
              </a:rPr>
              <a:t>数组中存放每篇文档的得分</a:t>
            </a: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sym typeface="+mn-ea"/>
              </a:rPr>
              <a:t>在第</a:t>
            </a:r>
            <a:r>
              <a:rPr lang="en-US" altLang="zh-CN" sz="2800" dirty="0">
                <a:solidFill>
                  <a:schemeClr val="tx1"/>
                </a:solidFill>
                <a:latin typeface="+mj-lt"/>
                <a:ea typeface="黑体" panose="02010609060101010101" pitchFamily="49" charset="-122"/>
                <a:sym typeface="+mn-ea"/>
              </a:rPr>
              <a:t>9</a:t>
            </a:r>
            <a:r>
              <a:rPr lang="zh-CN" altLang="en-US" sz="2800" dirty="0">
                <a:solidFill>
                  <a:schemeClr val="tx1"/>
                </a:solidFill>
                <a:latin typeface="+mj-lt"/>
                <a:ea typeface="黑体" panose="02010609060101010101" pitchFamily="49" charset="-122"/>
                <a:sym typeface="+mn-ea"/>
              </a:rPr>
              <a:t>步以前计算出所有文档的得分</a:t>
            </a:r>
          </a:p>
          <a:p>
            <a:pPr lvl="2">
              <a:spcBef>
                <a:spcPts val="700"/>
              </a:spcBef>
              <a:buClr>
                <a:srgbClr val="336699"/>
              </a:buClr>
              <a:buFont typeface="Wingdings" panose="05000000000000000000" pitchFamily="2" charset="2"/>
              <a:buChar char="§"/>
            </a:pPr>
            <a:r>
              <a:rPr lang="zh-CN" altLang="en-US" sz="2800" dirty="0">
                <a:solidFill>
                  <a:schemeClr val="tx1"/>
                </a:solidFill>
                <a:latin typeface="+mj-lt"/>
                <a:ea typeface="黑体" panose="02010609060101010101" pitchFamily="49" charset="-122"/>
                <a:sym typeface="+mn-ea"/>
              </a:rPr>
              <a:t>第</a:t>
            </a:r>
            <a:r>
              <a:rPr lang="en-US" altLang="zh-CN" sz="2800" dirty="0">
                <a:solidFill>
                  <a:schemeClr val="tx1"/>
                </a:solidFill>
                <a:latin typeface="+mj-lt"/>
                <a:ea typeface="黑体" panose="02010609060101010101" pitchFamily="49" charset="-122"/>
                <a:sym typeface="+mn-ea"/>
              </a:rPr>
              <a:t>10</a:t>
            </a:r>
            <a:r>
              <a:rPr lang="zh-CN" altLang="en-US" sz="2800" dirty="0">
                <a:solidFill>
                  <a:schemeClr val="tx1"/>
                </a:solidFill>
                <a:latin typeface="+mj-lt"/>
                <a:ea typeface="黑体" panose="02010609060101010101" pitchFamily="49" charset="-122"/>
                <a:sym typeface="+mn-ea"/>
              </a:rPr>
              <a:t>步是从中选出排名最高的</a:t>
            </a:r>
            <a:r>
              <a:rPr lang="en-US" altLang="zh-CN" sz="2800" dirty="0">
                <a:solidFill>
                  <a:schemeClr val="tx1"/>
                </a:solidFill>
                <a:latin typeface="+mj-lt"/>
                <a:ea typeface="黑体" panose="02010609060101010101" pitchFamily="49" charset="-122"/>
                <a:sym typeface="+mn-ea"/>
              </a:rPr>
              <a:t>K</a:t>
            </a:r>
            <a:r>
              <a:rPr lang="zh-CN" altLang="en-US" sz="2800" dirty="0">
                <a:solidFill>
                  <a:schemeClr val="tx1"/>
                </a:solidFill>
                <a:latin typeface="+mj-lt"/>
                <a:ea typeface="黑体" panose="02010609060101010101" pitchFamily="49" charset="-122"/>
                <a:sym typeface="+mn-ea"/>
              </a:rPr>
              <a:t>篇文档</a:t>
            </a:r>
            <a:r>
              <a:rPr lang="en-US" altLang="zh-CN" dirty="0">
                <a:solidFill>
                  <a:schemeClr val="tx1"/>
                </a:solidFill>
                <a:latin typeface="+mj-lt"/>
                <a:ea typeface="黑体" panose="02010609060101010101" pitchFamily="49" charset="-122"/>
              </a:rPr>
              <a:t> </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第</a:t>
            </a:r>
            <a:r>
              <a:rPr lang="en-US" altLang="zh-CN" dirty="0">
                <a:solidFill>
                  <a:schemeClr val="tx1"/>
                </a:solidFill>
                <a:latin typeface="+mj-lt"/>
                <a:ea typeface="黑体" panose="02010609060101010101" pitchFamily="49" charset="-122"/>
              </a:rPr>
              <a:t>3-6</a:t>
            </a:r>
            <a:r>
              <a:rPr lang="zh-CN" altLang="en-US" dirty="0">
                <a:solidFill>
                  <a:schemeClr val="tx1"/>
                </a:solidFill>
                <a:latin typeface="+mj-lt"/>
                <a:ea typeface="黑体" panose="02010609060101010101" pitchFamily="49" charset="-122"/>
              </a:rPr>
              <a:t>步是外循环，即对于每个查询词项</a:t>
            </a:r>
            <a:r>
              <a:rPr lang="en-US" altLang="zh-CN" dirty="0">
                <a:solidFill>
                  <a:schemeClr val="tx1"/>
                </a:solidFill>
                <a:latin typeface="+mj-lt"/>
                <a:ea typeface="黑体" panose="02010609060101010101" pitchFamily="49" charset="-122"/>
              </a:rPr>
              <a:t>t</a:t>
            </a:r>
            <a:r>
              <a:rPr lang="zh-CN" altLang="en-US" dirty="0">
                <a:solidFill>
                  <a:schemeClr val="tx1"/>
                </a:solidFill>
                <a:latin typeface="+mj-lt"/>
                <a:ea typeface="黑体" panose="02010609060101010101" pitchFamily="49" charset="-122"/>
              </a:rPr>
              <a:t>，依次反复更新</a:t>
            </a:r>
            <a:r>
              <a:rPr lang="en-US" altLang="zh-CN" dirty="0">
                <a:solidFill>
                  <a:schemeClr val="tx1"/>
                </a:solidFill>
                <a:latin typeface="+mj-lt"/>
                <a:ea typeface="黑体" panose="02010609060101010101" pitchFamily="49" charset="-122"/>
              </a:rPr>
              <a:t>Scores</a:t>
            </a:r>
            <a:r>
              <a:rPr lang="zh-CN" altLang="en-US" dirty="0">
                <a:solidFill>
                  <a:schemeClr val="tx1"/>
                </a:solidFill>
                <a:latin typeface="+mj-lt"/>
                <a:ea typeface="黑体" panose="02010609060101010101" pitchFamily="49" charset="-122"/>
              </a:rPr>
              <a:t>数组</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第</a:t>
            </a:r>
            <a:r>
              <a:rPr lang="en-US" altLang="zh-CN" dirty="0">
                <a:solidFill>
                  <a:schemeClr val="tx1"/>
                </a:solidFill>
                <a:latin typeface="+mj-lt"/>
                <a:ea typeface="黑体" panose="02010609060101010101" pitchFamily="49" charset="-122"/>
              </a:rPr>
              <a:t>4</a:t>
            </a:r>
            <a:r>
              <a:rPr lang="zh-CN" altLang="en-US" dirty="0">
                <a:solidFill>
                  <a:schemeClr val="tx1"/>
                </a:solidFill>
                <a:latin typeface="+mj-lt"/>
                <a:ea typeface="黑体" panose="02010609060101010101" pitchFamily="49" charset="-122"/>
              </a:rPr>
              <a:t>步：计算</a:t>
            </a:r>
            <a:r>
              <a:rPr lang="zh-CN" altLang="en-US" dirty="0">
                <a:solidFill>
                  <a:schemeClr val="tx1"/>
                </a:solidFill>
                <a:latin typeface="+mj-lt"/>
                <a:ea typeface="黑体" panose="02010609060101010101" pitchFamily="49" charset="-122"/>
                <a:sym typeface="+mn-ea"/>
              </a:rPr>
              <a:t>词项</a:t>
            </a:r>
            <a:r>
              <a:rPr lang="en-US" altLang="zh-CN" dirty="0">
                <a:solidFill>
                  <a:schemeClr val="tx1"/>
                </a:solidFill>
                <a:latin typeface="+mj-lt"/>
                <a:ea typeface="黑体" panose="02010609060101010101" pitchFamily="49" charset="-122"/>
                <a:sym typeface="+mn-ea"/>
              </a:rPr>
              <a:t>t</a:t>
            </a:r>
            <a:r>
              <a:rPr lang="zh-CN" altLang="en-US" dirty="0">
                <a:solidFill>
                  <a:schemeClr val="tx1"/>
                </a:solidFill>
                <a:latin typeface="+mj-lt"/>
                <a:ea typeface="黑体" panose="02010609060101010101" pitchFamily="49" charset="-122"/>
                <a:sym typeface="+mn-ea"/>
              </a:rPr>
              <a:t>在查询向量中的权重</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sym typeface="+mn-ea"/>
              </a:rPr>
              <a:t>第</a:t>
            </a:r>
            <a:r>
              <a:rPr lang="en-US" altLang="zh-CN" dirty="0">
                <a:solidFill>
                  <a:schemeClr val="tx1"/>
                </a:solidFill>
                <a:latin typeface="+mj-lt"/>
                <a:ea typeface="黑体" panose="02010609060101010101" pitchFamily="49" charset="-122"/>
                <a:sym typeface="+mn-ea"/>
              </a:rPr>
              <a:t>5-6</a:t>
            </a:r>
            <a:r>
              <a:rPr lang="zh-CN" altLang="en-US" dirty="0">
                <a:solidFill>
                  <a:schemeClr val="tx1"/>
                </a:solidFill>
                <a:latin typeface="+mj-lt"/>
                <a:ea typeface="黑体" panose="02010609060101010101" pitchFamily="49" charset="-122"/>
                <a:sym typeface="+mn-ea"/>
              </a:rPr>
              <a:t>步：根据</a:t>
            </a:r>
            <a:r>
              <a:rPr lang="en-US" altLang="zh-CN" dirty="0">
                <a:solidFill>
                  <a:schemeClr val="tx1"/>
                </a:solidFill>
                <a:latin typeface="+mj-lt"/>
                <a:ea typeface="黑体" panose="02010609060101010101" pitchFamily="49" charset="-122"/>
                <a:sym typeface="+mn-ea"/>
              </a:rPr>
              <a:t>t</a:t>
            </a:r>
            <a:r>
              <a:rPr lang="zh-CN" altLang="en-US" dirty="0">
                <a:solidFill>
                  <a:schemeClr val="tx1"/>
                </a:solidFill>
                <a:latin typeface="+mj-lt"/>
                <a:ea typeface="黑体" panose="02010609060101010101" pitchFamily="49" charset="-122"/>
                <a:sym typeface="+mn-ea"/>
              </a:rPr>
              <a:t>的贡献更新每篇文档的得分</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53</a:t>
            </a:fld>
            <a:endParaRPr lang="en-US"/>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54</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权重计算的三要素</a:t>
            </a:r>
            <a:endParaRPr lang="de-DE" sz="3600"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54</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25518" y="2060848"/>
            <a:ext cx="9144000" cy="3811858"/>
          </a:xfrm>
          <a:prstGeom prst="rect">
            <a:avLst/>
          </a:prstGeom>
          <a:noFill/>
          <a:ln w="9525">
            <a:noFill/>
            <a:miter lim="800000"/>
            <a:headEnd/>
            <a:tailEnd/>
          </a:ln>
        </p:spPr>
      </p:pic>
      <p:sp>
        <p:nvSpPr>
          <p:cNvPr id="2" name="矩形 1"/>
          <p:cNvSpPr/>
          <p:nvPr/>
        </p:nvSpPr>
        <p:spPr>
          <a:xfrm>
            <a:off x="0" y="1470185"/>
            <a:ext cx="6604492" cy="830997"/>
          </a:xfrm>
          <a:prstGeom prst="rect">
            <a:avLst/>
          </a:prstGeom>
        </p:spPr>
        <p:txBody>
          <a:bodyPr wrap="square">
            <a:spAutoFit/>
          </a:bodyPr>
          <a:lstStyle/>
          <a:p>
            <a:r>
              <a:rPr lang="zh-CN" altLang="en-US" dirty="0">
                <a:solidFill>
                  <a:schemeClr val="tx1"/>
                </a:solidFill>
              </a:rPr>
              <a:t>以下表中列出了目前使用主要权重计算方法</a:t>
            </a:r>
            <a:r>
              <a:rPr lang="zh-CN" altLang="en-US" dirty="0"/>
              <a:t>序式检索</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55</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权重机制举例（</a:t>
            </a:r>
            <a:r>
              <a:rPr lang="en-US" altLang="zh-CN" sz="3600" dirty="0">
                <a:solidFill>
                  <a:schemeClr val="tx1"/>
                </a:solidFill>
                <a:latin typeface="+mj-lt"/>
                <a:ea typeface="黑体" panose="02010609060101010101" pitchFamily="49" charset="-122"/>
              </a:rPr>
              <a:t>1</a:t>
            </a:r>
            <a:r>
              <a:rPr lang="zh-CN" altLang="en-US" sz="3600" dirty="0">
                <a:solidFill>
                  <a:schemeClr val="tx1"/>
                </a:solidFill>
                <a:latin typeface="+mj-lt"/>
                <a:ea typeface="黑体" panose="02010609060101010101" pitchFamily="49" charset="-122"/>
              </a:rPr>
              <a:t>）</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0" y="1416050"/>
            <a:ext cx="9144000" cy="544195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对于查询向量和文档向量常常采用不同的权重计算机制</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记法</a:t>
            </a:r>
            <a:r>
              <a:rPr lang="de-DE" dirty="0">
                <a:solidFill>
                  <a:schemeClr val="tx1"/>
                </a:solidFill>
                <a:latin typeface="+mj-lt"/>
                <a:ea typeface="黑体" panose="02010609060101010101" pitchFamily="49" charset="-122"/>
              </a:rPr>
              <a:t>: ddd.qqq</a:t>
            </a:r>
          </a:p>
          <a:p>
            <a:pPr marL="457200" lvl="1" indent="0">
              <a:spcBef>
                <a:spcPts val="700"/>
              </a:spcBef>
              <a:buClr>
                <a:srgbClr val="336699"/>
              </a:buClr>
            </a:pPr>
            <a:r>
              <a:rPr lang="de-DE" dirty="0">
                <a:solidFill>
                  <a:schemeClr val="tx1"/>
                </a:solidFill>
                <a:latin typeface="+mj-lt"/>
                <a:ea typeface="黑体" panose="02010609060101010101" pitchFamily="49" charset="-122"/>
              </a:rPr>
              <a:t>  </a:t>
            </a:r>
            <a:r>
              <a:rPr lang="en-US" altLang="zh-CN"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前三位字母“</a:t>
            </a:r>
            <a:r>
              <a:rPr lang="en-US" altLang="zh-CN" dirty="0" err="1">
                <a:solidFill>
                  <a:schemeClr val="tx1"/>
                </a:solidFill>
                <a:latin typeface="+mj-lt"/>
                <a:ea typeface="黑体" panose="02010609060101010101" pitchFamily="49" charset="-122"/>
              </a:rPr>
              <a:t>ddd</a:t>
            </a:r>
            <a:r>
              <a:rPr lang="zh-CN" altLang="en-US" dirty="0">
                <a:solidFill>
                  <a:schemeClr val="tx1"/>
                </a:solidFill>
                <a:latin typeface="+mj-lt"/>
                <a:ea typeface="黑体" panose="02010609060101010101" pitchFamily="49" charset="-122"/>
              </a:rPr>
              <a:t>”代表</a:t>
            </a:r>
            <a:r>
              <a:rPr lang="zh-CN" altLang="en-US" dirty="0">
                <a:solidFill>
                  <a:schemeClr val="tx1"/>
                </a:solidFill>
                <a:ea typeface="黑体" panose="02010609060101010101" pitchFamily="49" charset="-122"/>
              </a:rPr>
              <a:t>文档向量的权重计算方法，后三    </a:t>
            </a:r>
            <a:endParaRPr lang="en-US" altLang="zh-CN" dirty="0">
              <a:solidFill>
                <a:schemeClr val="tx1"/>
              </a:solidFill>
              <a:ea typeface="黑体" panose="02010609060101010101" pitchFamily="49" charset="-122"/>
            </a:endParaRPr>
          </a:p>
          <a:p>
            <a:pPr marL="457200" lvl="1" indent="0">
              <a:spcBef>
                <a:spcPts val="700"/>
              </a:spcBef>
              <a:buClr>
                <a:srgbClr val="336699"/>
              </a:buClr>
            </a:pPr>
            <a:r>
              <a:rPr lang="en-US" altLang="zh-CN" dirty="0">
                <a:solidFill>
                  <a:schemeClr val="tx1"/>
                </a:solidFill>
                <a:ea typeface="黑体" panose="02010609060101010101" pitchFamily="49" charset="-122"/>
              </a:rPr>
              <a:t>    </a:t>
            </a:r>
            <a:r>
              <a:rPr lang="zh-CN" altLang="en-US" dirty="0">
                <a:solidFill>
                  <a:schemeClr val="tx1"/>
                </a:solidFill>
                <a:ea typeface="黑体" panose="02010609060101010101" pitchFamily="49" charset="-122"/>
              </a:rPr>
              <a:t>位字母“</a:t>
            </a:r>
            <a:r>
              <a:rPr lang="en-US" altLang="zh-CN" dirty="0" err="1">
                <a:solidFill>
                  <a:schemeClr val="tx1"/>
                </a:solidFill>
                <a:ea typeface="黑体" panose="02010609060101010101" pitchFamily="49" charset="-122"/>
              </a:rPr>
              <a:t>qqq</a:t>
            </a:r>
            <a:r>
              <a:rPr lang="zh-CN" altLang="en-US" dirty="0">
                <a:solidFill>
                  <a:schemeClr val="tx1"/>
                </a:solidFill>
                <a:ea typeface="黑体" panose="02010609060101010101" pitchFamily="49" charset="-122"/>
              </a:rPr>
              <a:t>”代表查询向量的权重计算方法。 其中，每个</a:t>
            </a:r>
            <a:r>
              <a:rPr lang="en-US" altLang="zh-CN" dirty="0">
                <a:solidFill>
                  <a:schemeClr val="tx1"/>
                </a:solidFill>
                <a:ea typeface="黑体" panose="02010609060101010101" pitchFamily="49" charset="-122"/>
              </a:rPr>
              <a:t>3</a:t>
            </a:r>
            <a:r>
              <a:rPr lang="zh-CN" altLang="en-US" dirty="0">
                <a:solidFill>
                  <a:schemeClr val="tx1"/>
                </a:solidFill>
                <a:ea typeface="黑体" panose="02010609060101010101" pitchFamily="49" charset="-122"/>
              </a:rPr>
              <a:t>位字母</a:t>
            </a:r>
            <a:r>
              <a:rPr lang="zh-CN" altLang="en-US" dirty="0">
                <a:solidFill>
                  <a:schemeClr val="tx1"/>
                </a:solidFill>
                <a:latin typeface="+mj-lt"/>
                <a:ea typeface="黑体" panose="02010609060101010101" pitchFamily="49" charset="-122"/>
              </a:rPr>
              <a:t>组合中的第一位字母表示</a:t>
            </a:r>
            <a:r>
              <a:rPr lang="zh-CN" altLang="en-US" dirty="0">
                <a:solidFill>
                  <a:schemeClr val="tx1"/>
                </a:solidFill>
                <a:ea typeface="黑体" panose="02010609060101010101" pitchFamily="49" charset="-122"/>
              </a:rPr>
              <a:t>权重计算中的</a:t>
            </a:r>
            <a:r>
              <a:rPr lang="en-US" altLang="zh-CN" dirty="0" err="1">
                <a:solidFill>
                  <a:schemeClr val="tx1"/>
                </a:solidFill>
                <a:ea typeface="黑体" panose="02010609060101010101" pitchFamily="49" charset="-122"/>
              </a:rPr>
              <a:t>tf</a:t>
            </a:r>
            <a:r>
              <a:rPr lang="zh-CN" altLang="en-US" dirty="0">
                <a:solidFill>
                  <a:schemeClr val="tx1"/>
                </a:solidFill>
                <a:ea typeface="黑体" panose="02010609060101010101" pitchFamily="49" charset="-122"/>
              </a:rPr>
              <a:t>因子，第</a:t>
            </a:r>
            <a:r>
              <a:rPr lang="en-US" altLang="zh-CN" dirty="0">
                <a:solidFill>
                  <a:schemeClr val="tx1"/>
                </a:solidFill>
                <a:ea typeface="黑体" panose="02010609060101010101" pitchFamily="49" charset="-122"/>
              </a:rPr>
              <a:t>2</a:t>
            </a:r>
            <a:r>
              <a:rPr lang="zh-CN" altLang="en-US" dirty="0">
                <a:solidFill>
                  <a:schemeClr val="tx1"/>
                </a:solidFill>
                <a:ea typeface="黑体" panose="02010609060101010101" pitchFamily="49" charset="-122"/>
              </a:rPr>
              <a:t>位字母表示权重计算中的</a:t>
            </a:r>
            <a:r>
              <a:rPr lang="en-US" altLang="zh-CN" dirty="0" err="1">
                <a:solidFill>
                  <a:schemeClr val="tx1"/>
                </a:solidFill>
                <a:ea typeface="黑体" panose="02010609060101010101" pitchFamily="49" charset="-122"/>
              </a:rPr>
              <a:t>df</a:t>
            </a:r>
            <a:r>
              <a:rPr lang="zh-CN" altLang="en-US" dirty="0">
                <a:solidFill>
                  <a:schemeClr val="tx1"/>
                </a:solidFill>
                <a:ea typeface="黑体" panose="02010609060101010101" pitchFamily="49" charset="-122"/>
              </a:rPr>
              <a:t>因子，第</a:t>
            </a:r>
            <a:r>
              <a:rPr lang="en-US" altLang="zh-CN" dirty="0">
                <a:solidFill>
                  <a:schemeClr val="tx1"/>
                </a:solidFill>
                <a:ea typeface="黑体" panose="02010609060101010101" pitchFamily="49" charset="-122"/>
              </a:rPr>
              <a:t>3</a:t>
            </a:r>
            <a:r>
              <a:rPr lang="zh-CN" altLang="en-US" dirty="0">
                <a:solidFill>
                  <a:schemeClr val="tx1"/>
                </a:solidFill>
                <a:ea typeface="黑体" panose="02010609060101010101" pitchFamily="49" charset="-122"/>
              </a:rPr>
              <a:t>位字母表示权重计算中的归一化形式。</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55</a:t>
            </a:fld>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a:t>
            </a:r>
            <a:r>
              <a:rPr lang="zh-CN" altLang="en-US" sz="3600" dirty="0">
                <a:solidFill>
                  <a:schemeClr val="tx1"/>
                </a:solidFill>
                <a:latin typeface="+mj-lt"/>
                <a:ea typeface="黑体" panose="02010609060101010101" pitchFamily="49" charset="-122"/>
              </a:rPr>
              <a:t>权重机制举例（</a:t>
            </a:r>
            <a:r>
              <a:rPr lang="en-US" altLang="zh-CN" sz="3600" dirty="0">
                <a:solidFill>
                  <a:schemeClr val="tx1"/>
                </a:solidFill>
                <a:latin typeface="+mj-lt"/>
                <a:ea typeface="黑体" panose="02010609060101010101" pitchFamily="49" charset="-122"/>
              </a:rPr>
              <a:t>2</a:t>
            </a:r>
            <a:r>
              <a:rPr lang="zh-CN" altLang="en-US" sz="3600" dirty="0">
                <a:solidFill>
                  <a:schemeClr val="tx1"/>
                </a:solidFill>
                <a:latin typeface="+mj-lt"/>
                <a:ea typeface="黑体" panose="02010609060101010101" pitchFamily="49" charset="-122"/>
              </a:rPr>
              <a:t>）</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0" y="1416050"/>
            <a:ext cx="9144000" cy="5441950"/>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例如</a:t>
            </a:r>
            <a:r>
              <a:rPr lang="de-DE" dirty="0">
                <a:solidFill>
                  <a:schemeClr val="tx1"/>
                </a:solidFill>
                <a:latin typeface="+mj-lt"/>
                <a:ea typeface="黑体" panose="02010609060101010101" pitchFamily="49" charset="-122"/>
              </a:rPr>
              <a:t>: lnc.ltn</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文档</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对数</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，无</a:t>
            </a:r>
            <a:r>
              <a:rPr lang="en-US" altLang="zh-CN"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因子，余弦长度归一化</a:t>
            </a:r>
            <a:endParaRPr lang="de-DE"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查询</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对数</a:t>
            </a:r>
            <a:r>
              <a:rPr lang="en-US" altLang="zh-CN" dirty="0" err="1">
                <a:solidFill>
                  <a:schemeClr val="tx1"/>
                </a:solidFill>
                <a:latin typeface="+mj-lt"/>
                <a:ea typeface="黑体" panose="02010609060101010101" pitchFamily="49" charset="-122"/>
              </a:rPr>
              <a:t>tf</a:t>
            </a:r>
            <a:r>
              <a:rPr lang="zh-CN" altLang="en-US" dirty="0">
                <a:solidFill>
                  <a:schemeClr val="tx1"/>
                </a:solidFill>
                <a:latin typeface="+mj-lt"/>
                <a:ea typeface="黑体" panose="02010609060101010101" pitchFamily="49" charset="-122"/>
              </a:rPr>
              <a:t>，</a:t>
            </a:r>
            <a:r>
              <a:rPr lang="en-US" altLang="zh-CN" dirty="0" err="1">
                <a:solidFill>
                  <a:schemeClr val="tx1"/>
                </a:solidFill>
                <a:latin typeface="+mj-lt"/>
                <a:ea typeface="黑体" panose="02010609060101010101" pitchFamily="49" charset="-122"/>
              </a:rPr>
              <a:t>idf</a:t>
            </a:r>
            <a:r>
              <a:rPr lang="zh-CN" altLang="en-US" dirty="0">
                <a:solidFill>
                  <a:schemeClr val="tx1"/>
                </a:solidFill>
                <a:latin typeface="+mj-lt"/>
                <a:ea typeface="黑体" panose="02010609060101010101" pitchFamily="49" charset="-122"/>
              </a:rPr>
              <a:t>，无归一化</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rgbClr val="00B050"/>
                </a:solidFill>
                <a:latin typeface="+mj-lt"/>
                <a:ea typeface="黑体" panose="02010609060101010101" pitchFamily="49" charset="-122"/>
              </a:rPr>
              <a:t>文档向量当中不用</a:t>
            </a:r>
            <a:r>
              <a:rPr lang="en-US" altLang="zh-CN" dirty="0" err="1">
                <a:solidFill>
                  <a:srgbClr val="00B050"/>
                </a:solidFill>
                <a:latin typeface="+mj-lt"/>
                <a:ea typeface="黑体" panose="02010609060101010101" pitchFamily="49" charset="-122"/>
              </a:rPr>
              <a:t>idf</a:t>
            </a:r>
            <a:r>
              <a:rPr lang="zh-CN" altLang="en-US" dirty="0">
                <a:solidFill>
                  <a:srgbClr val="00B050"/>
                </a:solidFill>
                <a:latin typeface="+mj-lt"/>
                <a:ea typeface="黑体" panose="02010609060101010101" pitchFamily="49" charset="-122"/>
              </a:rPr>
              <a:t>结果会不会很差？</a:t>
            </a:r>
            <a:endParaRPr lang="en-US" dirty="0">
              <a:solidFill>
                <a:srgbClr val="00B050"/>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查询</a:t>
            </a:r>
            <a:r>
              <a:rPr lang="en-US" altLang="zh-CN" dirty="0">
                <a:solidFill>
                  <a:schemeClr val="tx1"/>
                </a:solidFill>
                <a:latin typeface="+mj-lt"/>
                <a:ea typeface="黑体" panose="02010609060101010101" pitchFamily="49" charset="-122"/>
              </a:rPr>
              <a:t>q</a:t>
            </a:r>
            <a:r>
              <a:rPr lang="en-US" dirty="0">
                <a:solidFill>
                  <a:schemeClr val="tx1"/>
                </a:solidFill>
                <a:latin typeface="+mj-lt"/>
                <a:ea typeface="黑体" panose="02010609060101010101" pitchFamily="49" charset="-122"/>
              </a:rPr>
              <a:t>: “best car insurance”</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文档</a:t>
            </a:r>
            <a:r>
              <a:rPr lang="en-US" altLang="zh-CN" dirty="0">
                <a:solidFill>
                  <a:schemeClr val="tx1"/>
                </a:solidFill>
                <a:latin typeface="+mj-lt"/>
                <a:ea typeface="黑体" panose="02010609060101010101" pitchFamily="49" charset="-122"/>
              </a:rPr>
              <a:t>d</a:t>
            </a:r>
            <a:r>
              <a:rPr lang="fr-FR" dirty="0">
                <a:solidFill>
                  <a:schemeClr val="tx1"/>
                </a:solidFill>
                <a:latin typeface="+mj-lt"/>
                <a:ea typeface="黑体" panose="02010609060101010101" pitchFamily="49" charset="-122"/>
              </a:rPr>
              <a:t>: “car insurance auto insurance”</a:t>
            </a:r>
          </a:p>
          <a:p>
            <a:pPr lvl="1">
              <a:spcBef>
                <a:spcPts val="700"/>
              </a:spcBef>
              <a:buClr>
                <a:srgbClr val="336699"/>
              </a:buClr>
              <a:buFont typeface="Wingdings" panose="05000000000000000000" pitchFamily="2" charset="2"/>
              <a:buChar char="§"/>
            </a:pPr>
            <a:endParaRPr lang="de-DE"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56</a:t>
            </a:fld>
            <a:endParaRPr lang="en-US"/>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de-DE" sz="3600" dirty="0">
                <a:solidFill>
                  <a:schemeClr val="tx1"/>
                </a:solidFill>
                <a:latin typeface="+mj-lt"/>
                <a:ea typeface="黑体" panose="02010609060101010101" pitchFamily="49" charset="-122"/>
              </a:rPr>
              <a:t>tf-idf </a:t>
            </a:r>
            <a:r>
              <a:rPr lang="zh-CN" altLang="en-US" sz="3600" dirty="0">
                <a:solidFill>
                  <a:schemeClr val="tx1"/>
                </a:solidFill>
                <a:latin typeface="+mj-lt"/>
                <a:ea typeface="黑体" panose="02010609060101010101" pitchFamily="49" charset="-122"/>
              </a:rPr>
              <a:t>计算样例</a:t>
            </a:r>
            <a:r>
              <a:rPr lang="de-DE" sz="3600" dirty="0">
                <a:solidFill>
                  <a:schemeClr val="tx1"/>
                </a:solidFill>
                <a:latin typeface="+mj-lt"/>
                <a:ea typeface="黑体" panose="02010609060101010101" pitchFamily="49" charset="-122"/>
              </a:rPr>
              <a:t>: Inc.Itn</a:t>
            </a:r>
          </a:p>
        </p:txBody>
      </p:sp>
      <p:sp>
        <p:nvSpPr>
          <p:cNvPr id="84996" name="Text Box 3"/>
          <p:cNvSpPr txBox="1">
            <a:spLocks noChangeArrowheads="1"/>
          </p:cNvSpPr>
          <p:nvPr/>
        </p:nvSpPr>
        <p:spPr bwMode="auto">
          <a:xfrm>
            <a:off x="205469" y="2369659"/>
            <a:ext cx="9144000" cy="714380"/>
          </a:xfrm>
          <a:prstGeom prst="rect">
            <a:avLst/>
          </a:prstGeom>
          <a:noFill/>
          <a:ln w="9525">
            <a:noFill/>
            <a:round/>
          </a:ln>
        </p:spPr>
        <p:txBody>
          <a:bodyPr/>
          <a:lstStyle/>
          <a:p>
            <a:pPr lvl="1">
              <a:spcBef>
                <a:spcPts val="700"/>
              </a:spcBef>
              <a:buClr>
                <a:srgbClr val="336699"/>
              </a:buClr>
            </a:pPr>
            <a:r>
              <a:rPr lang="zh-CN" altLang="en-US" sz="2200" dirty="0">
                <a:solidFill>
                  <a:schemeClr val="tx1"/>
                </a:solidFill>
                <a:latin typeface="+mj-lt"/>
                <a:ea typeface="黑体" panose="02010609060101010101" pitchFamily="49" charset="-122"/>
              </a:rPr>
              <a:t>查询</a:t>
            </a:r>
            <a:r>
              <a:rPr lang="de-DE" sz="2200" dirty="0">
                <a:solidFill>
                  <a:schemeClr val="tx1"/>
                </a:solidFill>
                <a:latin typeface="+mj-lt"/>
                <a:ea typeface="黑体" panose="02010609060101010101" pitchFamily="49" charset="-122"/>
              </a:rPr>
              <a:t>: “best car insurance”. </a:t>
            </a:r>
            <a:r>
              <a:rPr lang="zh-CN" altLang="en-US" sz="2200" dirty="0">
                <a:solidFill>
                  <a:schemeClr val="tx1"/>
                </a:solidFill>
                <a:latin typeface="+mj-lt"/>
                <a:ea typeface="黑体" panose="02010609060101010101" pitchFamily="49" charset="-122"/>
              </a:rPr>
              <a:t>文档</a:t>
            </a:r>
            <a:r>
              <a:rPr lang="de-DE" sz="2200" dirty="0">
                <a:solidFill>
                  <a:schemeClr val="tx1"/>
                </a:solidFill>
                <a:latin typeface="+mj-lt"/>
                <a:ea typeface="黑体" panose="02010609060101010101"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57</a:t>
            </a:fld>
            <a:endParaRPr lang="en-US"/>
          </a:p>
        </p:txBody>
      </p:sp>
      <p:pic>
        <p:nvPicPr>
          <p:cNvPr id="8" name="Picture 7" descr="661.png"/>
          <p:cNvPicPr>
            <a:picLocks noChangeAspect="1"/>
          </p:cNvPicPr>
          <p:nvPr/>
        </p:nvPicPr>
        <p:blipFill>
          <a:blip r:embed="rId4" cstate="print"/>
          <a:stretch>
            <a:fillRect/>
          </a:stretch>
        </p:blipFill>
        <p:spPr>
          <a:xfrm>
            <a:off x="228715" y="3084039"/>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05469" y="4941168"/>
            <a:ext cx="3182402" cy="468000"/>
          </a:xfrm>
          <a:prstGeom prst="rect">
            <a:avLst/>
          </a:prstGeom>
        </p:spPr>
      </p:pic>
      <p:sp>
        <p:nvSpPr>
          <p:cNvPr id="12" name="Rectangle 11"/>
          <p:cNvSpPr/>
          <p:nvPr/>
        </p:nvSpPr>
        <p:spPr>
          <a:xfrm>
            <a:off x="270579" y="5491241"/>
            <a:ext cx="8429684" cy="1107996"/>
          </a:xfrm>
          <a:prstGeom prst="rect">
            <a:avLst/>
          </a:prstGeom>
        </p:spPr>
        <p:txBody>
          <a:bodyPr wrap="square">
            <a:spAutoFit/>
          </a:bodyPr>
          <a:lstStyle/>
          <a:p>
            <a:r>
              <a:rPr lang="de-DE" sz="2200" dirty="0">
                <a:solidFill>
                  <a:schemeClr val="tx1"/>
                </a:solidFill>
                <a:latin typeface="+mj-lt"/>
                <a:ea typeface="黑体" panose="02010609060101010101" pitchFamily="49" charset="-122"/>
              </a:rPr>
              <a:t>1/1.92 ≈ 0.52</a:t>
            </a:r>
          </a:p>
          <a:p>
            <a:r>
              <a:rPr lang="en-US" sz="2200" dirty="0">
                <a:solidFill>
                  <a:schemeClr val="tx1"/>
                </a:solidFill>
                <a:latin typeface="+mj-lt"/>
                <a:ea typeface="黑体" panose="02010609060101010101" pitchFamily="49" charset="-122"/>
              </a:rPr>
              <a:t>1.3/1.92 ≈ 0.68 </a:t>
            </a:r>
          </a:p>
          <a:p>
            <a:r>
              <a:rPr lang="zh-CN" altLang="en-US" sz="2200" dirty="0">
                <a:solidFill>
                  <a:schemeClr val="tx1"/>
                </a:solidFill>
                <a:latin typeface="+mj-lt"/>
                <a:ea typeface="黑体" panose="02010609060101010101" pitchFamily="49" charset="-122"/>
              </a:rPr>
              <a:t>最终结果     </a:t>
            </a:r>
            <a:r>
              <a:rPr lang="de-DE" sz="2200" i="1" baseline="-25000" dirty="0">
                <a:solidFill>
                  <a:schemeClr val="tx1"/>
                </a:solidFill>
                <a:latin typeface="+mj-lt"/>
                <a:ea typeface="黑体" panose="02010609060101010101" pitchFamily="49" charset="-122"/>
              </a:rPr>
              <a:t> </a:t>
            </a:r>
            <a:r>
              <a:rPr lang="de-DE" sz="2200" i="1" dirty="0">
                <a:solidFill>
                  <a:schemeClr val="tx1"/>
                </a:solidFill>
                <a:latin typeface="+mj-lt"/>
                <a:ea typeface="黑体" panose="02010609060101010101" pitchFamily="49" charset="-122"/>
              </a:rPr>
              <a:t>w</a:t>
            </a:r>
            <a:r>
              <a:rPr lang="de-DE" sz="2200" i="1" baseline="-25000" dirty="0">
                <a:solidFill>
                  <a:schemeClr val="tx1"/>
                </a:solidFill>
                <a:latin typeface="+mj-lt"/>
                <a:ea typeface="黑体" panose="02010609060101010101" pitchFamily="49" charset="-122"/>
              </a:rPr>
              <a:t>qi</a:t>
            </a:r>
            <a:r>
              <a:rPr lang="de-DE" sz="2200" i="1" dirty="0">
                <a:solidFill>
                  <a:schemeClr val="tx1"/>
                </a:solidFill>
                <a:latin typeface="+mj-lt"/>
                <a:ea typeface="黑体" panose="02010609060101010101" pitchFamily="49" charset="-122"/>
              </a:rPr>
              <a:t> · w</a:t>
            </a:r>
            <a:r>
              <a:rPr lang="de-DE" sz="2200" i="1" baseline="-25000" dirty="0">
                <a:solidFill>
                  <a:schemeClr val="tx1"/>
                </a:solidFill>
                <a:latin typeface="+mj-lt"/>
                <a:ea typeface="黑体" panose="02010609060101010101" pitchFamily="49" charset="-122"/>
              </a:rPr>
              <a:t>di</a:t>
            </a:r>
            <a:r>
              <a:rPr lang="de-DE" sz="2200" i="1" dirty="0">
                <a:solidFill>
                  <a:schemeClr val="tx1"/>
                </a:solidFill>
                <a:latin typeface="+mj-lt"/>
                <a:ea typeface="黑体" panose="02010609060101010101" pitchFamily="49" charset="-122"/>
              </a:rPr>
              <a:t> </a:t>
            </a:r>
            <a:r>
              <a:rPr lang="de-DE" sz="2200" dirty="0">
                <a:solidFill>
                  <a:schemeClr val="tx1"/>
                </a:solidFill>
                <a:latin typeface="+mj-lt"/>
                <a:ea typeface="黑体" panose="02010609060101010101" pitchFamily="49" charset="-122"/>
              </a:rPr>
              <a:t>= 0 + 0 + 1.04 + 2.04 = 3.08</a:t>
            </a:r>
            <a:endParaRPr lang="de-DE" sz="2200" dirty="0">
              <a:solidFill>
                <a:srgbClr val="00B050"/>
              </a:solidFill>
              <a:latin typeface="+mj-lt"/>
              <a:ea typeface="黑体" panose="02010609060101010101" pitchFamily="49" charset="-122"/>
            </a:endParaRPr>
          </a:p>
        </p:txBody>
      </p:sp>
      <p:graphicFrame>
        <p:nvGraphicFramePr>
          <p:cNvPr id="13" name="Object 12"/>
          <p:cNvGraphicFramePr>
            <a:graphicFrameLocks noChangeAspect="1"/>
          </p:cNvGraphicFramePr>
          <p:nvPr/>
        </p:nvGraphicFramePr>
        <p:xfrm>
          <a:off x="1589670" y="6239237"/>
          <a:ext cx="414000" cy="360000"/>
        </p:xfrm>
        <a:graphic>
          <a:graphicData uri="http://schemas.openxmlformats.org/presentationml/2006/ole">
            <mc:AlternateContent xmlns:mc="http://schemas.openxmlformats.org/markup-compatibility/2006">
              <mc:Choice xmlns:v="urn:schemas-microsoft-com:vml" Requires="v">
                <p:oleObj spid="_x0000_s77956" name="Vergelijking" r:id="rId6" imgW="292100" imgH="254000" progId="Equation.3">
                  <p:embed/>
                </p:oleObj>
              </mc:Choice>
              <mc:Fallback>
                <p:oleObj name="Vergelijking" r:id="rId6" imgW="292100" imgH="2540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670" y="6239237"/>
                        <a:ext cx="41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4941168"/>
            <a:ext cx="396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03299" y="1416050"/>
            <a:ext cx="8449877" cy="830997"/>
          </a:xfrm>
          <a:prstGeom prst="rect">
            <a:avLst/>
          </a:prstGeom>
        </p:spPr>
        <p:txBody>
          <a:bodyPr wrap="square">
            <a:spAutoFit/>
          </a:bodyPr>
          <a:lstStyle/>
          <a:p>
            <a:r>
              <a:rPr lang="zh-CN" altLang="en-US" dirty="0">
                <a:solidFill>
                  <a:schemeClr val="tx1"/>
                </a:solidFill>
              </a:rPr>
              <a:t>假设一个文档集， </a:t>
            </a:r>
            <a:r>
              <a:rPr lang="en-US" altLang="zh-CN" dirty="0">
                <a:solidFill>
                  <a:schemeClr val="tx1"/>
                </a:solidFill>
              </a:rPr>
              <a:t>N=1000000</a:t>
            </a:r>
            <a:r>
              <a:rPr lang="zh-CN" altLang="en-US" dirty="0">
                <a:solidFill>
                  <a:schemeClr val="tx1"/>
                </a:solidFill>
              </a:rPr>
              <a:t>，</a:t>
            </a:r>
            <a:r>
              <a:rPr lang="en-US" altLang="zh-CN" dirty="0">
                <a:solidFill>
                  <a:schemeClr val="tx1"/>
                </a:solidFill>
              </a:rPr>
              <a:t>auto</a:t>
            </a:r>
            <a:r>
              <a:rPr lang="zh-CN" altLang="en-US" dirty="0">
                <a:solidFill>
                  <a:schemeClr val="tx1"/>
                </a:solidFill>
              </a:rPr>
              <a:t>， </a:t>
            </a:r>
            <a:r>
              <a:rPr lang="en-US" altLang="zh-CN" dirty="0">
                <a:solidFill>
                  <a:schemeClr val="tx1"/>
                </a:solidFill>
              </a:rPr>
              <a:t>best</a:t>
            </a:r>
            <a:r>
              <a:rPr lang="zh-CN" altLang="en-US" dirty="0">
                <a:solidFill>
                  <a:schemeClr val="tx1"/>
                </a:solidFill>
              </a:rPr>
              <a:t>，</a:t>
            </a:r>
            <a:r>
              <a:rPr lang="en-US" altLang="zh-CN" dirty="0">
                <a:solidFill>
                  <a:schemeClr val="tx1"/>
                </a:solidFill>
              </a:rPr>
              <a:t>car</a:t>
            </a:r>
            <a:r>
              <a:rPr lang="zh-CN" altLang="en-US" dirty="0">
                <a:solidFill>
                  <a:schemeClr val="tx1"/>
                </a:solidFill>
              </a:rPr>
              <a:t>及</a:t>
            </a:r>
            <a:r>
              <a:rPr lang="en-US" altLang="zh-CN" dirty="0">
                <a:solidFill>
                  <a:schemeClr val="tx1"/>
                </a:solidFill>
              </a:rPr>
              <a:t>insurance</a:t>
            </a:r>
            <a:r>
              <a:rPr lang="zh-CN" altLang="en-US" dirty="0">
                <a:solidFill>
                  <a:schemeClr val="tx1"/>
                </a:solidFill>
              </a:rPr>
              <a:t>的文档频率分别是</a:t>
            </a:r>
            <a:r>
              <a:rPr lang="en-US" altLang="zh-CN" dirty="0">
                <a:solidFill>
                  <a:schemeClr val="tx1"/>
                </a:solidFill>
              </a:rPr>
              <a:t>5000,50000,10000</a:t>
            </a:r>
            <a:r>
              <a:rPr lang="zh-CN" altLang="en-US" dirty="0">
                <a:solidFill>
                  <a:schemeClr val="tx1"/>
                </a:solidFill>
              </a:rPr>
              <a:t>，和</a:t>
            </a:r>
            <a:r>
              <a:rPr lang="en-US" altLang="zh-CN" dirty="0">
                <a:solidFill>
                  <a:schemeClr val="tx1"/>
                </a:solidFill>
              </a:rPr>
              <a:t>1000.</a:t>
            </a:r>
            <a:endParaRPr lang="de-DE" altLang="zh-CN" dirty="0">
              <a:solidFill>
                <a:schemeClr val="tx1"/>
              </a:solidFill>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58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400" dirty="0">
                <a:solidFill>
                  <a:schemeClr val="tx1"/>
                </a:solidFill>
                <a:latin typeface="+mj-lt"/>
                <a:ea typeface="黑体" panose="02010609060101010101" pitchFamily="49" charset="-122"/>
              </a:rPr>
              <a:t>向量空间模型小结</a:t>
            </a:r>
            <a:endParaRPr lang="en-US"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85720" y="2285992"/>
            <a:ext cx="8643998" cy="3663288"/>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将查询表示成</a:t>
            </a:r>
            <a:r>
              <a:rPr lang="en-US" dirty="0" err="1">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权重向量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将每篇文档表示成同一空间下的</a:t>
            </a:r>
            <a:r>
              <a:rPr lang="en-US" dirty="0">
                <a:solidFill>
                  <a:schemeClr val="tx1"/>
                </a:solidFill>
                <a:latin typeface="+mj-lt"/>
                <a:ea typeface="黑体" panose="02010609060101010101" pitchFamily="49" charset="-122"/>
              </a:rPr>
              <a:t> </a:t>
            </a:r>
            <a:r>
              <a:rPr lang="en-US" dirty="0" err="1">
                <a:solidFill>
                  <a:schemeClr val="tx1"/>
                </a:solidFill>
                <a:latin typeface="+mj-lt"/>
                <a:ea typeface="黑体" panose="02010609060101010101" pitchFamily="49" charset="-122"/>
              </a:rPr>
              <a:t>tf-idf</a:t>
            </a:r>
            <a:r>
              <a:rPr lang="zh-CN" altLang="en-US" dirty="0">
                <a:solidFill>
                  <a:schemeClr val="tx1"/>
                </a:solidFill>
                <a:latin typeface="+mj-lt"/>
                <a:ea typeface="黑体" panose="02010609060101010101" pitchFamily="49" charset="-122"/>
              </a:rPr>
              <a:t>权重向量</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计算两个向量之间的某种相似度</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如余弦相似度</a:t>
            </a:r>
            <a:r>
              <a:rPr lang="en-US" altLang="zh-CN" dirty="0">
                <a:solidFill>
                  <a:schemeClr val="tx1"/>
                </a:solidFill>
                <a:latin typeface="+mj-lt"/>
                <a:ea typeface="黑体" panose="02010609060101010101" pitchFamily="49" charset="-122"/>
              </a:rPr>
              <a:t>)</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按照相似度大小将文档排序</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将前</a:t>
            </a:r>
            <a:r>
              <a:rPr lang="en-US" altLang="zh-CN" i="1" dirty="0">
                <a:solidFill>
                  <a:schemeClr val="tx1"/>
                </a:solidFill>
                <a:latin typeface="+mj-lt"/>
                <a:ea typeface="黑体" panose="02010609060101010101" pitchFamily="49" charset="-122"/>
              </a:rPr>
              <a:t>K</a:t>
            </a:r>
            <a:r>
              <a:rPr lang="zh-CN" altLang="en-US" dirty="0">
                <a:solidFill>
                  <a:schemeClr val="tx1"/>
                </a:solidFill>
                <a:latin typeface="+mj-lt"/>
                <a:ea typeface="黑体" panose="02010609060101010101" pitchFamily="49" charset="-122"/>
              </a:rPr>
              <a:t>（如</a:t>
            </a:r>
            <a:r>
              <a:rPr lang="en-US" altLang="zh-CN" i="1" dirty="0">
                <a:solidFill>
                  <a:schemeClr val="tx1"/>
                </a:solidFill>
                <a:latin typeface="+mj-lt"/>
                <a:ea typeface="黑体" panose="02010609060101010101" pitchFamily="49" charset="-122"/>
              </a:rPr>
              <a:t>K </a:t>
            </a:r>
            <a:r>
              <a:rPr lang="en-US" altLang="zh-CN" dirty="0">
                <a:solidFill>
                  <a:schemeClr val="tx1"/>
                </a:solidFill>
                <a:latin typeface="+mj-lt"/>
                <a:ea typeface="黑体" panose="02010609060101010101" pitchFamily="49" charset="-122"/>
              </a:rPr>
              <a:t>=10</a:t>
            </a:r>
            <a:r>
              <a:rPr lang="zh-CN" altLang="en-US" dirty="0">
                <a:solidFill>
                  <a:schemeClr val="tx1"/>
                </a:solidFill>
                <a:latin typeface="+mj-lt"/>
                <a:ea typeface="黑体" panose="02010609060101010101" pitchFamily="49" charset="-122"/>
              </a:rPr>
              <a:t>）篇文档返回给用户</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58</a:t>
            </a:fld>
            <a:endParaRPr 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t>59</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ln>
        </p:spPr>
        <p:txBody>
          <a:bodyPr/>
          <a:lstStyle/>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rgbClr val="BDD3E9"/>
                </a:solidFill>
                <a:latin typeface="Calibri" panose="020F0502020204030204" pitchFamily="34" charset="0"/>
                <a:ea typeface="黑体" panose="02010609060101010101" pitchFamily="49" charset="-122"/>
              </a:rPr>
              <a:t>排序式检索</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词项频率</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rgbClr val="BDD3E9"/>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en-US" sz="3200" dirty="0" err="1">
                <a:solidFill>
                  <a:srgbClr val="BDD3E9"/>
                </a:solidFill>
                <a:latin typeface="Calibri" panose="020F0502020204030204" pitchFamily="34" charset="0"/>
                <a:ea typeface="黑体" panose="02010609060101010101" pitchFamily="49" charset="-122"/>
              </a:rPr>
              <a:t>tf-idf</a:t>
            </a:r>
            <a:r>
              <a:rPr lang="zh-CN" altLang="en-US" sz="3200" dirty="0">
                <a:solidFill>
                  <a:srgbClr val="BDD3E9"/>
                </a:solidFill>
                <a:latin typeface="Calibri" panose="020F0502020204030204" pitchFamily="34" charset="0"/>
                <a:ea typeface="黑体" panose="02010609060101010101" pitchFamily="49" charset="-122"/>
              </a:rPr>
              <a:t>权重计算</a:t>
            </a:r>
            <a:endParaRPr lang="en-US"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chemeClr val="tx2">
                  <a:lumMod val="40000"/>
                  <a:lumOff val="60000"/>
                </a:schemeClr>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en-US" sz="3200" dirty="0">
                <a:solidFill>
                  <a:srgbClr val="BDD3E9"/>
                </a:solidFill>
                <a:latin typeface="Calibri" panose="020F0502020204030204" pitchFamily="34" charset="0"/>
                <a:ea typeface="黑体" panose="02010609060101010101" pitchFamily="49" charset="-122"/>
              </a:rPr>
              <a:t> </a:t>
            </a:r>
            <a:r>
              <a:rPr lang="zh-CN" altLang="en-US" sz="3200" dirty="0">
                <a:solidFill>
                  <a:srgbClr val="BDD3E9"/>
                </a:solidFill>
                <a:latin typeface="Calibri" panose="020F0502020204030204" pitchFamily="34" charset="0"/>
                <a:ea typeface="黑体" panose="02010609060101010101" pitchFamily="49" charset="-122"/>
              </a:rPr>
              <a:t>向量空间模型</a:t>
            </a:r>
            <a:endParaRPr lang="en-US" altLang="zh-CN" sz="3200" dirty="0">
              <a:solidFill>
                <a:srgbClr val="BDD3E9"/>
              </a:solidFill>
              <a:latin typeface="Calibri" panose="020F0502020204030204" pitchFamily="34" charset="0"/>
              <a:ea typeface="黑体" panose="02010609060101010101" pitchFamily="49" charset="-122"/>
            </a:endParaRPr>
          </a:p>
          <a:p>
            <a:pPr marL="514350" indent="-514350">
              <a:lnSpc>
                <a:spcPct val="150000"/>
              </a:lnSpc>
              <a:spcBef>
                <a:spcPts val="700"/>
              </a:spcBef>
              <a:buClr>
                <a:schemeClr val="tx2"/>
              </a:buClr>
              <a:buSzPct val="70000"/>
              <a:buFont typeface="+mj-ea"/>
              <a:buAutoNum type="circleNumDbPlain"/>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r>
              <a:rPr lang="zh-CN" altLang="en-US" sz="3200" dirty="0">
                <a:solidFill>
                  <a:schemeClr val="tx2"/>
                </a:solidFill>
                <a:latin typeface="Calibri" panose="020F0502020204030204" pitchFamily="34" charset="0"/>
                <a:ea typeface="黑体" panose="02010609060101010101" pitchFamily="49" charset="-122"/>
              </a:rPr>
              <a:t>文档长度的回转归一化</a:t>
            </a:r>
          </a:p>
          <a:p>
            <a:pPr marL="514350" indent="-514350">
              <a:lnSpc>
                <a:spcPct val="150000"/>
              </a:lnSpc>
              <a:spcBef>
                <a:spcPts val="700"/>
              </a:spcBef>
              <a:buClr>
                <a:srgbClr val="336699"/>
              </a:buClr>
              <a:buSzPct val="70000"/>
              <a:buFont typeface="Calibri" panose="020F0502020204030204" pitchFamily="34" charset="0"/>
              <a:buChar char="❺"/>
              <a:tabLst>
                <a:tab pos="336550" algn="l"/>
                <a:tab pos="784225" algn="l"/>
                <a:tab pos="1233170" algn="l"/>
                <a:tab pos="1682750" algn="l"/>
                <a:tab pos="2131695" algn="l"/>
                <a:tab pos="2581275" algn="l"/>
                <a:tab pos="3030220" algn="l"/>
                <a:tab pos="3479800" algn="l"/>
                <a:tab pos="3928745" algn="l"/>
                <a:tab pos="4378325" algn="l"/>
                <a:tab pos="4827270" algn="l"/>
                <a:tab pos="5276850" algn="l"/>
                <a:tab pos="5725795" algn="l"/>
                <a:tab pos="6175375" algn="l"/>
                <a:tab pos="6624320" algn="l"/>
                <a:tab pos="7073900" algn="l"/>
                <a:tab pos="7522845" algn="l"/>
                <a:tab pos="7972425" algn="l"/>
                <a:tab pos="8421370" algn="l"/>
                <a:tab pos="8870950" algn="l"/>
                <a:tab pos="9319895" algn="l"/>
              </a:tabLst>
            </a:pPr>
            <a:endParaRPr lang="en-US" sz="3200" dirty="0">
              <a:solidFill>
                <a:srgbClr val="336699"/>
              </a:solidFill>
              <a:latin typeface="Calibri" panose="020F0502020204030204" pitchFamily="34" charset="0"/>
              <a:ea typeface="黑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401748" y="764704"/>
            <a:ext cx="8572560" cy="791726"/>
          </a:xfrm>
          <a:prstGeom prst="rect">
            <a:avLst/>
          </a:prstGeom>
          <a:noFill/>
          <a:ln w="9525">
            <a:noFill/>
            <a:round/>
          </a:ln>
        </p:spPr>
        <p:txBody>
          <a:bodyPr anchor="b"/>
          <a:lstStyle/>
          <a:p>
            <a:endParaRPr lang="zh-CN" altLang="en-US" sz="3400" dirty="0">
              <a:solidFill>
                <a:schemeClr val="tx1"/>
              </a:solidFill>
              <a:latin typeface="+mj-lt"/>
              <a:ea typeface="黑体" panose="02010609060101010101" pitchFamily="49" charset="-122"/>
            </a:endParaRPr>
          </a:p>
          <a:p>
            <a:endParaRPr lang="zh-CN" altLang="en-US" sz="3400" dirty="0">
              <a:solidFill>
                <a:schemeClr val="tx1"/>
              </a:solidFill>
              <a:latin typeface="+mj-lt"/>
              <a:ea typeface="黑体" panose="02010609060101010101" pitchFamily="49" charset="-122"/>
            </a:endParaRPr>
          </a:p>
          <a:p>
            <a:r>
              <a:rPr lang="zh-CN" altLang="en-US" sz="3400" dirty="0">
                <a:solidFill>
                  <a:schemeClr val="tx1"/>
                </a:solidFill>
                <a:latin typeface="+mj-lt"/>
                <a:ea typeface="黑体" panose="02010609060101010101" pitchFamily="49" charset="-122"/>
              </a:rPr>
              <a:t>排序式检索</a:t>
            </a:r>
            <a:r>
              <a:rPr lang="en-US" altLang="zh-CN" sz="3400" dirty="0">
                <a:solidFill>
                  <a:schemeClr val="tx1"/>
                </a:solidFill>
                <a:latin typeface="+mj-lt"/>
                <a:ea typeface="黑体" panose="02010609060101010101" pitchFamily="49" charset="-122"/>
                <a:sym typeface="+mn-ea"/>
              </a:rPr>
              <a:t>(</a:t>
            </a:r>
            <a:r>
              <a:rPr lang="de-DE" sz="3400" dirty="0">
                <a:solidFill>
                  <a:schemeClr val="tx1"/>
                </a:solidFill>
                <a:latin typeface="+mj-lt"/>
                <a:ea typeface="黑体" panose="02010609060101010101" pitchFamily="49" charset="-122"/>
                <a:sym typeface="+mn-ea"/>
              </a:rPr>
              <a:t>Ranked retrieval)</a:t>
            </a:r>
            <a:endParaRPr lang="de-DE" sz="34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357454"/>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排序式检索可以避免产生过多或者过少的结果</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大规模的返回结果可以通过排序技术来避免</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只需要显示前</a:t>
            </a:r>
            <a:r>
              <a:rPr lang="en-US" dirty="0">
                <a:solidFill>
                  <a:schemeClr val="tx1"/>
                </a:solidFill>
                <a:latin typeface="+mj-lt"/>
                <a:ea typeface="黑体" panose="02010609060101010101" pitchFamily="49" charset="-122"/>
              </a:rPr>
              <a:t>10</a:t>
            </a:r>
            <a:r>
              <a:rPr lang="zh-CN" altLang="en-US" dirty="0">
                <a:solidFill>
                  <a:schemeClr val="tx1"/>
                </a:solidFill>
                <a:latin typeface="+mj-lt"/>
                <a:ea typeface="黑体" panose="02010609060101010101" pitchFamily="49" charset="-122"/>
              </a:rPr>
              <a:t>条结果</a:t>
            </a:r>
            <a:endParaRPr lang="en-US" altLang="zh-CN"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不会让用户感觉到信息太多</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前提：排序算法真的有效，即相关度大的文档结果会排在相关度小的文档结果之前</a:t>
            </a:r>
            <a:endParaRPr lang="en-US" dirty="0">
              <a:solidFill>
                <a:srgbClr val="0070C0"/>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6</a:t>
            </a:fld>
            <a:endParaRPr lang="en-US"/>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课堂练习：余弦相似度的一个问题</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a:t> q: “anti-doping rules Beijing 2008 </a:t>
            </a:r>
            <a:r>
              <a:rPr lang="en-US" altLang="zh-CN" dirty="0" err="1"/>
              <a:t>olympics</a:t>
            </a:r>
            <a:r>
              <a:rPr lang="en-US" altLang="zh-CN" dirty="0"/>
              <a:t>”</a:t>
            </a:r>
          </a:p>
          <a:p>
            <a:r>
              <a:rPr lang="zh-CN" altLang="en-US" dirty="0"/>
              <a:t>计算并比较如下的三篇文档</a:t>
            </a:r>
            <a:endParaRPr lang="de-DE" altLang="zh-CN" dirty="0"/>
          </a:p>
          <a:p>
            <a:pPr lvl="1"/>
            <a:r>
              <a:rPr lang="en-US" altLang="zh-CN" dirty="0"/>
              <a:t>d1: </a:t>
            </a:r>
            <a:r>
              <a:rPr lang="zh-CN" altLang="en-US" dirty="0"/>
              <a:t>一篇有关</a:t>
            </a:r>
            <a:r>
              <a:rPr lang="en-US" altLang="zh-CN" dirty="0"/>
              <a:t>”anti-doping rules at 2008 Olympics”</a:t>
            </a:r>
            <a:r>
              <a:rPr lang="zh-CN" altLang="en-US" dirty="0"/>
              <a:t>的短文档</a:t>
            </a:r>
            <a:endParaRPr lang="en-US" altLang="zh-CN" dirty="0"/>
          </a:p>
          <a:p>
            <a:pPr lvl="1"/>
            <a:r>
              <a:rPr lang="en-US" altLang="zh-CN" dirty="0"/>
              <a:t>d2: </a:t>
            </a:r>
            <a:r>
              <a:rPr lang="zh-CN" altLang="en-US" dirty="0"/>
              <a:t>一篇包含</a:t>
            </a:r>
            <a:r>
              <a:rPr lang="en-US" altLang="zh-CN" dirty="0"/>
              <a:t>d1 </a:t>
            </a:r>
            <a:r>
              <a:rPr lang="zh-CN" altLang="en-US" dirty="0"/>
              <a:t>以及其他</a:t>
            </a:r>
            <a:r>
              <a:rPr lang="en-US" altLang="zh-CN" dirty="0"/>
              <a:t>5</a:t>
            </a:r>
            <a:r>
              <a:rPr lang="zh-CN" altLang="en-US" dirty="0"/>
              <a:t>篇新闻报道的长文档，其中这</a:t>
            </a:r>
            <a:r>
              <a:rPr lang="en-US" altLang="zh-CN" dirty="0"/>
              <a:t>5</a:t>
            </a:r>
            <a:r>
              <a:rPr lang="zh-CN" altLang="en-US" dirty="0"/>
              <a:t>篇新闻报道的主题都与</a:t>
            </a:r>
            <a:r>
              <a:rPr lang="en-US" altLang="zh-CN" dirty="0"/>
              <a:t>Olympics/anti-doping</a:t>
            </a:r>
            <a:r>
              <a:rPr lang="zh-CN" altLang="en-US" dirty="0"/>
              <a:t>无关</a:t>
            </a:r>
            <a:endParaRPr lang="en-US" altLang="zh-CN" dirty="0"/>
          </a:p>
          <a:p>
            <a:pPr lvl="1"/>
            <a:r>
              <a:rPr lang="en-US" altLang="zh-CN" dirty="0"/>
              <a:t>d3: </a:t>
            </a:r>
            <a:r>
              <a:rPr lang="zh-CN" altLang="en-US" dirty="0"/>
              <a:t>一篇有关</a:t>
            </a:r>
            <a:r>
              <a:rPr lang="en-US" altLang="zh-CN" dirty="0"/>
              <a:t>”anti-doping rules at the 2004 Athens </a:t>
            </a:r>
            <a:r>
              <a:rPr lang="de-DE" altLang="zh-CN" dirty="0"/>
              <a:t>Olympics“</a:t>
            </a:r>
            <a:r>
              <a:rPr lang="zh-CN" altLang="en-US" dirty="0"/>
              <a:t>的短文档</a:t>
            </a:r>
            <a:endParaRPr lang="de-DE" altLang="zh-CN" dirty="0"/>
          </a:p>
          <a:p>
            <a:r>
              <a:rPr lang="zh-CN" altLang="en-US" dirty="0"/>
              <a:t>我们期望的结果是什么？</a:t>
            </a:r>
            <a:endParaRPr lang="en-US" altLang="zh-CN" dirty="0"/>
          </a:p>
          <a:p>
            <a:r>
              <a:rPr lang="zh-CN" altLang="en-US" dirty="0"/>
              <a:t>如何实现上述结果？</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长文档处理事项</a:t>
            </a:r>
          </a:p>
        </p:txBody>
      </p:sp>
      <p:sp>
        <p:nvSpPr>
          <p:cNvPr id="3" name="内容占位符 2"/>
          <p:cNvSpPr>
            <a:spLocks noGrp="1"/>
          </p:cNvSpPr>
          <p:nvPr>
            <p:ph idx="1"/>
          </p:nvPr>
        </p:nvSpPr>
        <p:spPr/>
        <p:txBody>
          <a:bodyPr/>
          <a:lstStyle/>
          <a:p>
            <a:r>
              <a:rPr lang="zh-CN" altLang="en-US" b="1" dirty="0"/>
              <a:t>长文档性质：</a:t>
            </a:r>
            <a:endParaRPr lang="en-US" altLang="zh-CN" b="1" dirty="0"/>
          </a:p>
          <a:p>
            <a:pPr marL="0" indent="0">
              <a:buNone/>
            </a:pPr>
            <a:r>
              <a:rPr lang="en-US" altLang="zh-CN" dirty="0"/>
              <a:t>	1.</a:t>
            </a:r>
            <a:r>
              <a:rPr lang="zh-CN" altLang="en-US" dirty="0"/>
              <a:t>词项的频率</a:t>
            </a:r>
            <a:r>
              <a:rPr lang="en-US" altLang="zh-CN" dirty="0" err="1"/>
              <a:t>tf</a:t>
            </a:r>
            <a:r>
              <a:rPr lang="zh-CN" altLang="en-US" dirty="0"/>
              <a:t>可能更高， 因为词项数目多</a:t>
            </a:r>
            <a:endParaRPr lang="en-US" altLang="zh-CN" dirty="0"/>
          </a:p>
          <a:p>
            <a:pPr marL="0" indent="0">
              <a:buNone/>
            </a:pPr>
            <a:r>
              <a:rPr lang="en-US" altLang="zh-CN" dirty="0"/>
              <a:t>	2.</a:t>
            </a:r>
            <a:r>
              <a:rPr lang="zh-CN" altLang="en-US" dirty="0"/>
              <a:t>不同的词项</a:t>
            </a:r>
            <a:r>
              <a:rPr lang="en-US" altLang="zh-CN" dirty="0"/>
              <a:t>t</a:t>
            </a:r>
            <a:r>
              <a:rPr lang="zh-CN" altLang="en-US" dirty="0"/>
              <a:t>更多， 因此提高评分结果</a:t>
            </a:r>
            <a:endParaRPr lang="en-US" altLang="zh-CN" dirty="0"/>
          </a:p>
          <a:p>
            <a:r>
              <a:rPr lang="zh-CN" altLang="en-US" b="1" dirty="0"/>
              <a:t>长文档可以分为两类：</a:t>
            </a:r>
            <a:endParaRPr lang="en-US" altLang="zh-CN" b="1" dirty="0"/>
          </a:p>
          <a:p>
            <a:pPr lvl="1"/>
            <a:r>
              <a:rPr lang="zh-CN" altLang="en-US" b="1" dirty="0"/>
              <a:t>同一内容反复出现的冗余性文档</a:t>
            </a:r>
            <a:endParaRPr lang="en-US" altLang="zh-CN" b="1" dirty="0"/>
          </a:p>
          <a:p>
            <a:pPr lvl="1"/>
            <a:r>
              <a:rPr lang="zh-CN" altLang="en-US" b="1" dirty="0"/>
              <a:t>包括多个不同主题的文档，查询只能与文档的部分内容相匹配</a:t>
            </a:r>
            <a:endParaRPr lang="en-US" altLang="zh-CN" b="1" dirty="0"/>
          </a:p>
          <a:p>
            <a:pPr marL="342900" lvl="1" indent="-342900">
              <a:buClr>
                <a:srgbClr val="437085"/>
              </a:buClr>
            </a:pPr>
            <a:r>
              <a:rPr lang="zh-CN" altLang="en-US" sz="2800" b="1" dirty="0">
                <a:cs typeface="黑体" panose="02010609060101010101" pitchFamily="49" charset="-122"/>
              </a:rPr>
              <a:t>第二类文档中的词项的相对频率与一篇与查询相匹配的短文大大不同（</a:t>
            </a:r>
            <a:r>
              <a:rPr lang="en-US" altLang="zh-CN" sz="2800" b="1" dirty="0">
                <a:cs typeface="黑体" panose="02010609060101010101" pitchFamily="49" charset="-122"/>
              </a:rPr>
              <a:t>widely different</a:t>
            </a:r>
            <a:r>
              <a:rPr lang="zh-CN" altLang="en-US" sz="2800" b="1" dirty="0">
                <a:cs typeface="黑体" panose="02010609060101010101" pitchFamily="49" charset="-122"/>
              </a:rPr>
              <a:t>）</a:t>
            </a:r>
            <a:endParaRPr lang="en-US" altLang="zh-CN" sz="2800" b="1" dirty="0">
              <a:cs typeface="黑体" panose="02010609060101010101" pitchFamily="49" charset="-122"/>
            </a:endParaRPr>
          </a:p>
          <a:p>
            <a:endParaRPr lang="zh-CN" altLang="en-US" b="1" dirty="0"/>
          </a:p>
        </p:txBody>
      </p:sp>
      <p:sp>
        <p:nvSpPr>
          <p:cNvPr id="4" name="灯片编号占位符 3"/>
          <p:cNvSpPr>
            <a:spLocks noGrp="1"/>
          </p:cNvSpPr>
          <p:nvPr>
            <p:ph type="sldNum" sz="quarter" idx="12"/>
          </p:nvPr>
        </p:nvSpPr>
        <p:spPr/>
        <p:txBody>
          <a:bodyPr/>
          <a:lstStyle/>
          <a:p>
            <a:fld id="{DB3EC566-48E6-4552-87D6-CB322A8F1925}"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62</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8" name="标题 7"/>
          <p:cNvSpPr>
            <a:spLocks noGrp="1"/>
          </p:cNvSpPr>
          <p:nvPr>
            <p:ph type="title"/>
          </p:nvPr>
        </p:nvSpPr>
        <p:spPr>
          <a:xfrm>
            <a:off x="533400" y="250190"/>
            <a:ext cx="8326755" cy="1121410"/>
          </a:xfrm>
        </p:spPr>
        <p:txBody>
          <a:bodyPr/>
          <a:lstStyle/>
          <a:p>
            <a:br>
              <a:rPr lang="zh-CN" altLang="en-US"/>
            </a:br>
            <a:br>
              <a:rPr lang="zh-CN" altLang="en-US"/>
            </a:br>
            <a:br>
              <a:rPr lang="zh-CN" altLang="en-US"/>
            </a:br>
            <a:r>
              <a:rPr lang="zh-CN" altLang="en-US"/>
              <a:t>预测相关性概率 </a:t>
            </a:r>
            <a:r>
              <a:rPr lang="en-US" altLang="zh-CN"/>
              <a:t>vs. </a:t>
            </a:r>
            <a:r>
              <a:rPr lang="zh-CN" altLang="en-US"/>
              <a:t>真实相关性概率</a:t>
            </a:r>
            <a:endParaRPr lang="zh-CN" altLang="en-US" dirty="0"/>
          </a:p>
        </p:txBody>
      </p:sp>
      <p:sp>
        <p:nvSpPr>
          <p:cNvPr id="16" name="图表占位符 15"/>
          <p:cNvSpPr>
            <a:spLocks noGrp="1"/>
          </p:cNvSpPr>
          <p:nvPr>
            <p:ph type="chart" idx="1"/>
          </p:nvPr>
        </p:nvSpPr>
        <p:spPr/>
      </p:sp>
      <p:sp>
        <p:nvSpPr>
          <p:cNvPr id="7" name="Slide Number Placeholder 6"/>
          <p:cNvSpPr>
            <a:spLocks noGrp="1"/>
          </p:cNvSpPr>
          <p:nvPr>
            <p:ph type="sldNum" sz="quarter" idx="12"/>
          </p:nvPr>
        </p:nvSpPr>
        <p:spPr/>
        <p:txBody>
          <a:bodyPr/>
          <a:lstStyle/>
          <a:p>
            <a:fld id="{74BF2C0F-05D6-4882-A325-BE394602789D}" type="slidenum">
              <a:rPr lang="en-US" smtClean="0"/>
              <a:t>62</a:t>
            </a:fld>
            <a:endParaRPr lang="en-US" dirty="0"/>
          </a:p>
        </p:txBody>
      </p:sp>
      <p:pic>
        <p:nvPicPr>
          <p:cNvPr id="12" name="Picture 10" descr="725.png"/>
          <p:cNvPicPr>
            <a:picLocks noChangeAspect="1"/>
          </p:cNvPicPr>
          <p:nvPr/>
        </p:nvPicPr>
        <p:blipFill>
          <a:blip r:embed="rId3" cstate="print"/>
          <a:stretch>
            <a:fillRect/>
          </a:stretch>
        </p:blipFill>
        <p:spPr>
          <a:xfrm>
            <a:off x="539552" y="1772816"/>
            <a:ext cx="7300799" cy="4428000"/>
          </a:xfrm>
          <a:prstGeom prst="rect">
            <a:avLst/>
          </a:prstGeom>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文档长度的回转归一化</a:t>
            </a:r>
          </a:p>
        </p:txBody>
      </p:sp>
      <p:sp>
        <p:nvSpPr>
          <p:cNvPr id="3" name="内容占位符 2"/>
          <p:cNvSpPr>
            <a:spLocks noGrp="1"/>
          </p:cNvSpPr>
          <p:nvPr>
            <p:ph idx="1"/>
          </p:nvPr>
        </p:nvSpPr>
        <p:spPr>
          <a:xfrm>
            <a:off x="107504" y="1556792"/>
            <a:ext cx="9036496" cy="4953000"/>
          </a:xfrm>
        </p:spPr>
        <p:txBody>
          <a:bodyPr/>
          <a:lstStyle/>
          <a:p>
            <a:r>
              <a:rPr lang="zh-CN" altLang="en-US" dirty="0"/>
              <a:t>提到可以基于欧氏长度将每个文档向量归一化成单位向量，这样做会丢失原始的文档长度信息，也可能会隐藏长文档的上面提到的一些细微性质。</a:t>
            </a:r>
            <a:endParaRPr lang="en-US" altLang="zh-CN" dirty="0"/>
          </a:p>
          <a:p>
            <a:r>
              <a:rPr lang="zh-CN" altLang="en-US" dirty="0"/>
              <a:t>采用一种与查询频率及文档频率都无关的文档长度归一化方法对上述现象进行修正。为此，下面我们引入这种对文档集中的文档向量进行长度归一化的方法，这种方法并不要求归一化后的结果文档都必须是单位长度。然后，当计算查询单位向量和上述归一化后的文档向量的内积时，评分方法能够合理体现文档长度对相关性的影响。这种对文档长度的修正方法称为</a:t>
            </a:r>
            <a:r>
              <a:rPr lang="zh-CN" altLang="en-US" b="1" dirty="0"/>
              <a:t>回转文档长度归一化</a:t>
            </a:r>
            <a:r>
              <a:rPr lang="zh-CN" altLang="en-US" dirty="0"/>
              <a:t>（</a:t>
            </a:r>
            <a:r>
              <a:rPr lang="en-US" altLang="zh-CN" dirty="0"/>
              <a:t>pivoted document length normalization</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文档长度的回转归一化</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余弦归一化倾向于短文档，即检索到短文档概率更大</a:t>
                </a:r>
                <a:endParaRPr lang="de-DE" altLang="zh-CN" dirty="0"/>
              </a:p>
              <a:p>
                <a:r>
                  <a:rPr lang="zh-CN" altLang="en-US" dirty="0"/>
                  <a:t>于是可以先找到一个支点</a:t>
                </a:r>
                <a:r>
                  <a:rPr lang="en-US" altLang="zh-CN" dirty="0"/>
                  <a:t>(pivot (</a:t>
                </a:r>
                <a:r>
                  <a:rPr lang="zh-CN" altLang="en-US" dirty="0"/>
                  <a:t>枢轴），平衡点</a:t>
                </a:r>
                <a:r>
                  <a:rPr lang="en-US" altLang="zh-CN" dirty="0"/>
                  <a:t>)</a:t>
                </a:r>
                <a:r>
                  <a:rPr lang="zh-CN" altLang="en-US" dirty="0"/>
                  <a:t>，然后通过这个支点对余弦归一化操作进行线性调整。</a:t>
                </a:r>
                <a:endParaRPr lang="en-US" altLang="zh-CN" dirty="0"/>
              </a:p>
              <a:p>
                <a:r>
                  <a:rPr lang="zh-CN" altLang="en-US" dirty="0"/>
                  <a:t>回转归一化因子：</a:t>
                </a:r>
                <a:endParaRPr lang="en-US" altLang="zh-CN" dirty="0"/>
              </a:p>
              <a:p>
                <a:pPr lvl="1"/>
                <a:r>
                  <a:rPr lang="zh-CN" altLang="en-US" dirty="0"/>
                  <a:t>是文档长度的线性函数，形式为  </a:t>
                </a:r>
                <a14:m>
                  <m:oMath xmlns:m="http://schemas.openxmlformats.org/officeDocument/2006/math">
                    <m:r>
                      <a:rPr lang="en-US" altLang="zh-CN" b="0" i="1" smtClean="0">
                        <a:latin typeface="Cambria Math" panose="02040503050406030204"/>
                      </a:rPr>
                      <m:t>𝑎</m:t>
                    </m:r>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a:rPr>
                              <m:t>𝑉</m:t>
                            </m:r>
                          </m:e>
                        </m:acc>
                      </m:e>
                    </m:d>
                    <m:r>
                      <a:rPr lang="en-US" altLang="zh-CN" b="0" i="1" smtClean="0">
                        <a:latin typeface="Cambria Math" panose="02040503050406030204"/>
                      </a:rPr>
                      <m:t>+</m:t>
                    </m:r>
                    <m:d>
                      <m:dPr>
                        <m:ctrlPr>
                          <a:rPr lang="en-US" altLang="zh-CN" b="0" i="1" smtClean="0">
                            <a:latin typeface="Cambria Math" panose="02040503050406030204" pitchFamily="18" charset="0"/>
                          </a:rPr>
                        </m:ctrlPr>
                      </m:dPr>
                      <m:e>
                        <m:r>
                          <a:rPr lang="en-US" altLang="zh-CN" b="0" i="1" smtClean="0">
                            <a:latin typeface="Cambria Math" panose="02040503050406030204"/>
                          </a:rPr>
                          <m:t>1−</m:t>
                        </m:r>
                        <m:r>
                          <a:rPr lang="en-US" altLang="zh-CN" b="0" i="1" smtClean="0">
                            <a:latin typeface="Cambria Math" panose="02040503050406030204"/>
                          </a:rPr>
                          <m:t>𝑎</m:t>
                        </m:r>
                      </m:e>
                    </m:d>
                    <m:r>
                      <a:rPr lang="en-US" altLang="zh-CN" b="0" i="1" smtClean="0">
                        <a:latin typeface="Cambria Math" panose="02040503050406030204"/>
                      </a:rPr>
                      <m:t>𝑝𝑖𝑣</m:t>
                    </m:r>
                  </m:oMath>
                </a14:m>
                <a:endParaRPr lang="en-US" altLang="zh-CN" dirty="0"/>
              </a:p>
              <a:p>
                <a:pPr lvl="1"/>
                <a:r>
                  <a:rPr lang="zh-CN" altLang="en-US" dirty="0"/>
                  <a:t>该直线斜率</a:t>
                </a:r>
                <a14:m>
                  <m:oMath xmlns:m="http://schemas.openxmlformats.org/officeDocument/2006/math">
                    <m:r>
                      <a:rPr lang="en-US" altLang="zh-CN" b="0" i="1" smtClean="0">
                        <a:latin typeface="Cambria Math" panose="02040503050406030204"/>
                      </a:rPr>
                      <m:t>𝑎</m:t>
                    </m:r>
                    <m:r>
                      <a:rPr lang="en-US" altLang="zh-CN" b="0" i="1" smtClean="0">
                        <a:latin typeface="Cambria Math" panose="02040503050406030204"/>
                      </a:rPr>
                      <m:t>&lt;1</m:t>
                    </m:r>
                  </m:oMath>
                </a14:m>
                <a:endParaRPr lang="en-US" altLang="zh-CN" dirty="0"/>
              </a:p>
              <a:p>
                <a:pPr lvl="1"/>
                <a:r>
                  <a:rPr lang="zh-CN" altLang="en-US" dirty="0"/>
                  <a:t>它和直线</a:t>
                </a:r>
                <a14:m>
                  <m:oMath xmlns:m="http://schemas.openxmlformats.org/officeDocument/2006/math">
                    <m:r>
                      <a:rPr lang="en-US" altLang="zh-CN" b="0" i="1" smtClean="0">
                        <a:latin typeface="Cambria Math" panose="02040503050406030204"/>
                      </a:rPr>
                      <m:t>𝑦</m:t>
                    </m:r>
                    <m:r>
                      <a:rPr lang="en-US" altLang="zh-CN" b="0" i="1" smtClean="0">
                        <a:latin typeface="Cambria Math" panose="02040503050406030204"/>
                      </a:rPr>
                      <m:t>=</m:t>
                    </m:r>
                    <m:r>
                      <a:rPr lang="en-US" altLang="zh-CN" b="0" i="1" smtClean="0">
                        <a:latin typeface="Cambria Math" panose="02040503050406030204"/>
                      </a:rPr>
                      <m:t>𝑥</m:t>
                    </m:r>
                    <m:r>
                      <a:rPr lang="zh-CN" altLang="en-US" b="0" i="1" smtClean="0">
                        <a:latin typeface="Cambria Math" panose="02040503050406030204"/>
                      </a:rPr>
                      <m:t>在</m:t>
                    </m:r>
                    <m:r>
                      <a:rPr lang="en-US" altLang="zh-CN" b="0" i="1" smtClean="0">
                        <a:latin typeface="Cambria Math" panose="02040503050406030204"/>
                      </a:rPr>
                      <m:t>𝑝𝑖𝑣</m:t>
                    </m:r>
                    <m:r>
                      <a:rPr lang="zh-CN" altLang="en-US" b="0" i="1" smtClean="0">
                        <a:latin typeface="Cambria Math" panose="02040503050406030204"/>
                      </a:rPr>
                      <m:t>处</m:t>
                    </m:r>
                    <m:r>
                      <a:rPr lang="zh-CN" altLang="en-US" i="1">
                        <a:latin typeface="Cambria Math" panose="02040503050406030204"/>
                      </a:rPr>
                      <m:t>相交</m:t>
                    </m:r>
                  </m:oMath>
                </a14:m>
                <a:endParaRPr lang="en-US" altLang="zh-CN" dirty="0"/>
              </a:p>
              <a:p>
                <a:pPr lvl="1"/>
                <a14:m>
                  <m:oMath xmlns:m="http://schemas.openxmlformats.org/officeDocument/2006/math">
                    <m:d>
                      <m:dPr>
                        <m:begChr m:val="|"/>
                        <m:endChr m:val="|"/>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a:rPr>
                              <m:t>𝑉</m:t>
                            </m:r>
                          </m:e>
                        </m:acc>
                      </m:e>
                    </m:d>
                  </m:oMath>
                </a14:m>
                <a:r>
                  <a:rPr lang="zh-CN" altLang="en-US" dirty="0"/>
                  <a:t>是余弦归一化因子，即向量的欧氏长度</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59" t="-1355" r="-422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B3EC566-48E6-4552-87D6-CB322A8F1925}"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Times New Roman" panose="02020603050405020304" pitchFamily="18" charset="0"/>
                <a:ea typeface="黑体" panose="02010609060101010101" pitchFamily="49" charset="-122"/>
              </a:rPr>
              <a:t>65</a:t>
            </a:fld>
            <a:endParaRPr lang="en-US" sz="1200" dirty="0">
              <a:solidFill>
                <a:srgbClr val="898989"/>
              </a:solidFill>
              <a:latin typeface="Times New Roman" panose="02020603050405020304" pitchFamily="18"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endParaRPr lang="de-DE" sz="3600" dirty="0">
              <a:solidFill>
                <a:schemeClr val="tx1"/>
              </a:solidFill>
              <a:latin typeface="Times New Roman" panose="02020603050405020304" pitchFamily="18" charset="0"/>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11" name="标题 10"/>
          <p:cNvSpPr>
            <a:spLocks noGrp="1"/>
          </p:cNvSpPr>
          <p:nvPr>
            <p:ph type="title"/>
          </p:nvPr>
        </p:nvSpPr>
        <p:spPr/>
        <p:txBody>
          <a:bodyPr/>
          <a:lstStyle/>
          <a:p>
            <a:r>
              <a:rPr lang="zh-CN" altLang="en-US" dirty="0"/>
              <a:t>回转归一化</a:t>
            </a:r>
            <a:r>
              <a:rPr lang="en-US" altLang="zh-CN" dirty="0"/>
              <a:t>(</a:t>
            </a:r>
            <a:r>
              <a:rPr lang="de-DE" altLang="zh-CN" dirty="0"/>
              <a:t>Pivot normalization)</a:t>
            </a:r>
            <a:endParaRPr lang="zh-CN" altLang="en-US" dirty="0"/>
          </a:p>
        </p:txBody>
      </p:sp>
      <p:pic>
        <p:nvPicPr>
          <p:cNvPr id="12" name="Picture 7" descr="726.png"/>
          <p:cNvPicPr>
            <a:picLocks noGrp="1" noChangeAspect="1"/>
          </p:cNvPicPr>
          <p:nvPr>
            <p:ph type="chart" idx="1"/>
          </p:nvPr>
        </p:nvPicPr>
        <p:blipFill>
          <a:blip r:embed="rId3" cstate="print"/>
          <a:stretch>
            <a:fillRect/>
          </a:stretch>
        </p:blipFill>
        <p:spPr>
          <a:xfrm>
            <a:off x="1475656" y="1730427"/>
            <a:ext cx="5760640" cy="4577812"/>
          </a:xfrm>
        </p:spPr>
      </p:pic>
      <p:sp>
        <p:nvSpPr>
          <p:cNvPr id="7" name="Slide Number Placeholder 6"/>
          <p:cNvSpPr>
            <a:spLocks noGrp="1"/>
          </p:cNvSpPr>
          <p:nvPr>
            <p:ph type="sldNum" sz="quarter" idx="12"/>
          </p:nvPr>
        </p:nvSpPr>
        <p:spPr/>
        <p:txBody>
          <a:bodyPr/>
          <a:lstStyle/>
          <a:p>
            <a:fld id="{74BF2C0F-05D6-4882-A325-BE394602789D}" type="slidenum">
              <a:rPr lang="en-US" smtClean="0"/>
              <a:t>65</a:t>
            </a:fld>
            <a:endParaRPr lang="en-US"/>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回转归一化</a:t>
            </a:r>
            <a:r>
              <a:rPr lang="en-US" altLang="zh-CN"/>
              <a:t>: Amit Singhal</a:t>
            </a:r>
            <a:r>
              <a:rPr lang="zh-CN" altLang="en-US"/>
              <a:t>的实验结果</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dirty="0"/>
              <a:t>结果第一行：返回的相关文档数目</a:t>
            </a:r>
            <a:endParaRPr lang="en-US" altLang="zh-CN" dirty="0"/>
          </a:p>
          <a:p>
            <a:r>
              <a:rPr lang="en-US" altLang="zh-CN" dirty="0"/>
              <a:t> </a:t>
            </a:r>
            <a:r>
              <a:rPr lang="zh-CN" altLang="en-US" dirty="0"/>
              <a:t>结果第二行： 平均正确率</a:t>
            </a:r>
            <a:endParaRPr lang="en-US" altLang="zh-CN" dirty="0"/>
          </a:p>
          <a:p>
            <a:r>
              <a:rPr lang="en-US" altLang="zh-CN" dirty="0"/>
              <a:t> </a:t>
            </a:r>
            <a:r>
              <a:rPr lang="zh-CN" altLang="en-US" dirty="0"/>
              <a:t>结果第三行： 平均正确率的提高百分比</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t>66</a:t>
            </a:fld>
            <a:endParaRPr lang="en-US"/>
          </a:p>
        </p:txBody>
      </p:sp>
      <p:pic>
        <p:nvPicPr>
          <p:cNvPr id="5" name="Picture 9" descr="727.png"/>
          <p:cNvPicPr>
            <a:picLocks noChangeAspect="1"/>
          </p:cNvPicPr>
          <p:nvPr/>
        </p:nvPicPr>
        <p:blipFill>
          <a:blip r:embed="rId2" cstate="print"/>
          <a:stretch>
            <a:fillRect/>
          </a:stretch>
        </p:blipFill>
        <p:spPr>
          <a:xfrm>
            <a:off x="467544" y="1916832"/>
            <a:ext cx="7929618" cy="214489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Amit Singhal </a:t>
            </a:r>
            <a:endParaRPr lang="zh-CN" altLang="en-US" dirty="0"/>
          </a:p>
        </p:txBody>
      </p:sp>
      <p:sp>
        <p:nvSpPr>
          <p:cNvPr id="3" name="内容占位符 2"/>
          <p:cNvSpPr>
            <a:spLocks noGrp="1"/>
          </p:cNvSpPr>
          <p:nvPr>
            <p:ph idx="1"/>
          </p:nvPr>
        </p:nvSpPr>
        <p:spPr/>
        <p:txBody>
          <a:bodyPr/>
          <a:lstStyle/>
          <a:p>
            <a:r>
              <a:rPr lang="en-US" altLang="zh-CN" sz="2400" dirty="0"/>
              <a:t>1989</a:t>
            </a:r>
            <a:r>
              <a:rPr lang="zh-CN" altLang="en-US" sz="2400" dirty="0"/>
              <a:t>年本科毕业于印度</a:t>
            </a:r>
            <a:r>
              <a:rPr lang="en-US" altLang="zh-CN" sz="2400" dirty="0"/>
              <a:t>IIT (Indian Institute of Technology) </a:t>
            </a:r>
            <a:r>
              <a:rPr lang="en-US" altLang="zh-CN" sz="2400" dirty="0" err="1"/>
              <a:t>Roorkee</a:t>
            </a:r>
            <a:r>
              <a:rPr lang="zh-CN" altLang="en-US" sz="2400" dirty="0"/>
              <a:t>分校</a:t>
            </a:r>
            <a:endParaRPr lang="en-US" altLang="zh-CN" sz="2400" dirty="0"/>
          </a:p>
          <a:p>
            <a:r>
              <a:rPr lang="en-US" altLang="zh-CN" sz="2400" dirty="0"/>
              <a:t>1996</a:t>
            </a:r>
            <a:r>
              <a:rPr lang="zh-CN" altLang="en-US" sz="2400" dirty="0"/>
              <a:t>年博士毕业于</a:t>
            </a:r>
            <a:r>
              <a:rPr lang="en-US" altLang="zh-CN" sz="2400" dirty="0"/>
              <a:t>Cornell University</a:t>
            </a:r>
            <a:r>
              <a:rPr lang="zh-CN" altLang="en-US" sz="2400" dirty="0"/>
              <a:t>，导师是</a:t>
            </a:r>
            <a:r>
              <a:rPr lang="en-US" altLang="zh-CN" sz="2400" dirty="0"/>
              <a:t>Gerard Salton</a:t>
            </a:r>
          </a:p>
          <a:p>
            <a:r>
              <a:rPr lang="zh-CN" altLang="en-US" sz="2400" dirty="0"/>
              <a:t>其论文获得</a:t>
            </a:r>
            <a:r>
              <a:rPr lang="en-US" altLang="zh-CN" sz="2400" dirty="0"/>
              <a:t>1996</a:t>
            </a:r>
            <a:r>
              <a:rPr lang="zh-CN" altLang="en-US" sz="2400" dirty="0"/>
              <a:t>年</a:t>
            </a:r>
            <a:r>
              <a:rPr lang="en-US" altLang="zh-CN" sz="2400" dirty="0"/>
              <a:t>SIGIR Best Student Paper Award</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2000</a:t>
            </a:r>
            <a:r>
              <a:rPr lang="zh-CN" altLang="en-US" sz="2400" dirty="0"/>
              <a:t>年加入</a:t>
            </a:r>
            <a:r>
              <a:rPr lang="en-US" altLang="zh-CN" sz="2400" dirty="0"/>
              <a:t>Google</a:t>
            </a:r>
            <a:r>
              <a:rPr lang="zh-CN" altLang="en-US" sz="2400" dirty="0"/>
              <a:t>，</a:t>
            </a:r>
            <a:r>
              <a:rPr lang="en-US" altLang="zh-CN" sz="2400" dirty="0"/>
              <a:t>2001</a:t>
            </a:r>
            <a:r>
              <a:rPr lang="zh-CN" altLang="en-US" sz="2400" dirty="0"/>
              <a:t>年被授予</a:t>
            </a:r>
            <a:r>
              <a:rPr lang="en-US" altLang="zh-CN" sz="2400" dirty="0"/>
              <a:t>Google Fellow</a:t>
            </a:r>
            <a:r>
              <a:rPr lang="zh-CN" altLang="en-US" sz="2400" dirty="0"/>
              <a:t>称号</a:t>
            </a:r>
            <a:endParaRPr lang="en-US" altLang="zh-CN" sz="2400" dirty="0"/>
          </a:p>
          <a:p>
            <a:r>
              <a:rPr lang="en-US" altLang="zh-CN" sz="2400" dirty="0"/>
              <a:t>Google </a:t>
            </a:r>
            <a:r>
              <a:rPr lang="zh-CN" altLang="en-US" sz="2400" dirty="0"/>
              <a:t>排序团队负责人</a:t>
            </a:r>
            <a:r>
              <a:rPr lang="en-US" altLang="zh-CN" sz="2400" dirty="0"/>
              <a:t>,</a:t>
            </a:r>
            <a:r>
              <a:rPr lang="zh-CN" altLang="en-US" sz="2400" dirty="0"/>
              <a:t>被财富杂志</a:t>
            </a:r>
            <a:r>
              <a:rPr lang="en-US" altLang="zh-CN" sz="2400" dirty="0"/>
              <a:t>(Fortune, 2010)</a:t>
            </a:r>
            <a:r>
              <a:rPr lang="zh-CN" altLang="en-US" sz="2400" dirty="0"/>
              <a:t>誉为世界科技界最聪明的</a:t>
            </a:r>
            <a:r>
              <a:rPr lang="en-US" altLang="zh-CN" sz="2400" dirty="0"/>
              <a:t>50</a:t>
            </a:r>
            <a:r>
              <a:rPr lang="zh-CN" altLang="en-US" sz="2400" dirty="0"/>
              <a:t>个人之一</a:t>
            </a:r>
          </a:p>
        </p:txBody>
      </p:sp>
      <p:sp>
        <p:nvSpPr>
          <p:cNvPr id="4" name="灯片编号占位符 3"/>
          <p:cNvSpPr>
            <a:spLocks noGrp="1"/>
          </p:cNvSpPr>
          <p:nvPr>
            <p:ph type="sldNum" sz="quarter" idx="12"/>
          </p:nvPr>
        </p:nvSpPr>
        <p:spPr/>
        <p:txBody>
          <a:bodyPr/>
          <a:lstStyle/>
          <a:p>
            <a:fld id="{DB3EC566-48E6-4552-87D6-CB322A8F1925}" type="slidenum">
              <a:rPr lang="en-US" smtClean="0"/>
              <a:t>67</a:t>
            </a:fld>
            <a:endParaRPr lang="en-US"/>
          </a:p>
        </p:txBody>
      </p:sp>
      <p:pic>
        <p:nvPicPr>
          <p:cNvPr id="194562" name="Picture 2"/>
          <p:cNvPicPr>
            <a:picLocks noChangeAspect="1" noChangeArrowheads="1"/>
          </p:cNvPicPr>
          <p:nvPr/>
        </p:nvPicPr>
        <p:blipFill>
          <a:blip r:embed="rId2" cstate="print"/>
          <a:srcRect/>
          <a:stretch>
            <a:fillRect/>
          </a:stretch>
        </p:blipFill>
        <p:spPr bwMode="auto">
          <a:xfrm>
            <a:off x="6084168" y="3356992"/>
            <a:ext cx="2448272" cy="1817597"/>
          </a:xfrm>
          <a:prstGeom prst="rect">
            <a:avLst/>
          </a:prstGeom>
          <a:noFill/>
          <a:ln w="9525">
            <a:noFill/>
            <a:miter lim="800000"/>
            <a:headEnd/>
            <a:tailEnd/>
          </a:ln>
        </p:spPr>
      </p:pic>
      <p:pic>
        <p:nvPicPr>
          <p:cNvPr id="194563" name="Picture 3"/>
          <p:cNvPicPr>
            <a:picLocks noChangeAspect="1" noChangeArrowheads="1"/>
          </p:cNvPicPr>
          <p:nvPr/>
        </p:nvPicPr>
        <p:blipFill>
          <a:blip r:embed="rId3" cstate="print"/>
          <a:srcRect/>
          <a:stretch>
            <a:fillRect/>
          </a:stretch>
        </p:blipFill>
        <p:spPr bwMode="auto">
          <a:xfrm>
            <a:off x="323528" y="3501008"/>
            <a:ext cx="5544616" cy="163433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Gerard Salton(1927-1995)</a:t>
            </a:r>
            <a:endParaRPr lang="zh-CN" altLang="en-US" dirty="0"/>
          </a:p>
        </p:txBody>
      </p:sp>
      <p:sp>
        <p:nvSpPr>
          <p:cNvPr id="3" name="内容占位符 2"/>
          <p:cNvSpPr>
            <a:spLocks noGrp="1"/>
          </p:cNvSpPr>
          <p:nvPr>
            <p:ph idx="1"/>
          </p:nvPr>
        </p:nvSpPr>
        <p:spPr>
          <a:xfrm>
            <a:off x="457200" y="1600200"/>
            <a:ext cx="5482952" cy="4953000"/>
          </a:xfrm>
        </p:spPr>
        <p:txBody>
          <a:bodyPr/>
          <a:lstStyle/>
          <a:p>
            <a:r>
              <a:rPr lang="zh-CN" altLang="en-US" dirty="0"/>
              <a:t>信息检索领域的奠基人之一，向量空间模型的完善者和倡导者，</a:t>
            </a:r>
            <a:r>
              <a:rPr lang="en-US" altLang="zh-CN" dirty="0"/>
              <a:t>SMART</a:t>
            </a:r>
            <a:r>
              <a:rPr lang="zh-CN" altLang="en-US" dirty="0"/>
              <a:t>系统的主要研制者，</a:t>
            </a:r>
            <a:r>
              <a:rPr lang="en-US" altLang="zh-CN" dirty="0"/>
              <a:t>ACM Fellow</a:t>
            </a:r>
          </a:p>
          <a:p>
            <a:r>
              <a:rPr lang="en-US" altLang="zh-CN" dirty="0"/>
              <a:t>1958</a:t>
            </a:r>
            <a:r>
              <a:rPr lang="zh-CN" altLang="en-US" dirty="0"/>
              <a:t>年毕业于哈佛大学应用数学专业，是</a:t>
            </a:r>
            <a:r>
              <a:rPr lang="en-US" altLang="zh-CN" dirty="0"/>
              <a:t>Howard Aiken</a:t>
            </a:r>
            <a:r>
              <a:rPr lang="zh-CN" altLang="en-US" dirty="0"/>
              <a:t>的关门博士生。</a:t>
            </a:r>
            <a:r>
              <a:rPr lang="en-US" altLang="zh-CN" dirty="0"/>
              <a:t> Howard Aiken</a:t>
            </a:r>
            <a:r>
              <a:rPr lang="zh-CN" altLang="en-US" dirty="0"/>
              <a:t>是</a:t>
            </a:r>
            <a:r>
              <a:rPr lang="en-US" altLang="zh-CN" dirty="0"/>
              <a:t>IBM</a:t>
            </a:r>
            <a:r>
              <a:rPr lang="zh-CN" altLang="en-US" dirty="0"/>
              <a:t>第一台大型机</a:t>
            </a:r>
            <a:r>
              <a:rPr lang="en-US" altLang="zh-CN" dirty="0"/>
              <a:t>ASCC</a:t>
            </a:r>
            <a:r>
              <a:rPr lang="zh-CN" altLang="en-US" dirty="0"/>
              <a:t>的研制负责人。</a:t>
            </a:r>
            <a:endParaRPr lang="en-US" altLang="zh-CN" dirty="0"/>
          </a:p>
          <a:p>
            <a:r>
              <a:rPr lang="zh-CN" altLang="en-US" dirty="0"/>
              <a:t>是康奈尔大学计算机系的创建者之一。</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68</a:t>
            </a:fld>
            <a:endParaRPr lang="en-US"/>
          </a:p>
        </p:txBody>
      </p:sp>
      <p:pic>
        <p:nvPicPr>
          <p:cNvPr id="5" name="图片 4" descr="images.jpg"/>
          <p:cNvPicPr>
            <a:picLocks noChangeAspect="1"/>
          </p:cNvPicPr>
          <p:nvPr/>
        </p:nvPicPr>
        <p:blipFill>
          <a:blip r:embed="rId2" cstate="print"/>
          <a:stretch>
            <a:fillRect/>
          </a:stretch>
        </p:blipFill>
        <p:spPr>
          <a:xfrm>
            <a:off x="6444208" y="1700808"/>
            <a:ext cx="1781175" cy="2562225"/>
          </a:xfrm>
          <a:prstGeom prst="rect">
            <a:avLst/>
          </a:prstGeom>
        </p:spPr>
      </p:pic>
      <p:pic>
        <p:nvPicPr>
          <p:cNvPr id="6" name="图片 5" descr="File-Aiken.jpeg"/>
          <p:cNvPicPr>
            <a:picLocks noChangeAspect="1"/>
          </p:cNvPicPr>
          <p:nvPr/>
        </p:nvPicPr>
        <p:blipFill>
          <a:blip r:embed="rId3" cstate="print"/>
          <a:stretch>
            <a:fillRect/>
          </a:stretch>
        </p:blipFill>
        <p:spPr>
          <a:xfrm>
            <a:off x="6444208" y="4365104"/>
            <a:ext cx="1800200" cy="2170241"/>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69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本讲内容</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对搜索结果排序</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Ranking) : </a:t>
            </a:r>
            <a:r>
              <a:rPr lang="zh-CN" altLang="en-US" dirty="0">
                <a:solidFill>
                  <a:schemeClr val="tx1"/>
                </a:solidFill>
                <a:latin typeface="+mj-lt"/>
                <a:ea typeface="黑体" panose="02010609060101010101" pitchFamily="49" charset="-122"/>
              </a:rPr>
              <a:t>为什么排序相当重要？</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词项频率</a:t>
            </a:r>
            <a:r>
              <a:rPr lang="en-US" altLang="zh-CN" dirty="0">
                <a:solidFill>
                  <a:schemeClr val="tx1"/>
                </a:solidFill>
                <a:latin typeface="+mj-lt"/>
                <a:ea typeface="黑体" panose="02010609060101010101" pitchFamily="49" charset="-122"/>
              </a:rPr>
              <a:t>(Term Frequency, TF)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排序中的重要因子</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en-US" dirty="0" err="1">
                <a:solidFill>
                  <a:schemeClr val="tx1"/>
                </a:solidFill>
                <a:latin typeface="+mj-lt"/>
                <a:ea typeface="黑体" panose="02010609060101010101" pitchFamily="49" charset="-122"/>
              </a:rPr>
              <a:t>Tf-idf</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权重计算方法</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最出名的经典排序方法</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向量空间模型</a:t>
            </a:r>
            <a:r>
              <a:rPr lang="en-US" altLang="zh-CN" dirty="0">
                <a:solidFill>
                  <a:schemeClr val="tx1"/>
                </a:solidFill>
                <a:latin typeface="+mj-lt"/>
                <a:ea typeface="黑体" panose="02010609060101010101" pitchFamily="49" charset="-122"/>
              </a:rPr>
              <a:t>(</a:t>
            </a:r>
            <a:r>
              <a:rPr lang="en-US" dirty="0">
                <a:solidFill>
                  <a:schemeClr val="tx1"/>
                </a:solidFill>
                <a:latin typeface="+mj-lt"/>
                <a:ea typeface="黑体" panose="02010609060101010101" pitchFamily="49" charset="-122"/>
              </a:rPr>
              <a:t>Vector space model): </a:t>
            </a:r>
            <a:r>
              <a:rPr lang="zh-CN" altLang="en-US" dirty="0">
                <a:solidFill>
                  <a:schemeClr val="tx1"/>
                </a:solidFill>
                <a:latin typeface="+mj-lt"/>
                <a:ea typeface="黑体" panose="02010609060101010101" pitchFamily="49" charset="-122"/>
              </a:rPr>
              <a:t>信息检索中最重要的形式化模型之一</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其他模型还包括布尔模型和概率模型</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r>
              <a:rPr lang="zh-CN" altLang="en-US" dirty="0">
                <a:solidFill>
                  <a:schemeClr val="tx1"/>
                </a:solidFill>
                <a:latin typeface="Times New Roman" panose="02020603050405020304" pitchFamily="18" charset="0"/>
                <a:cs typeface="Times New Roman" panose="02020603050405020304" pitchFamily="18" charset="0"/>
              </a:rPr>
              <a:t>另一种长度归一化</a:t>
            </a:r>
            <a:r>
              <a:rPr lang="de-DE"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回转</a:t>
            </a:r>
            <a:r>
              <a:rPr lang="en-US" altLang="zh-CN" dirty="0">
                <a:solidFill>
                  <a:schemeClr val="tx1"/>
                </a:solidFill>
                <a:latin typeface="Times New Roman" panose="02020603050405020304" pitchFamily="18" charset="0"/>
                <a:cs typeface="Times New Roman" panose="02020603050405020304" pitchFamily="18" charset="0"/>
              </a:rPr>
              <a:t>(Pivoted)</a:t>
            </a:r>
            <a:r>
              <a:rPr lang="zh-CN" altLang="en-US" dirty="0">
                <a:solidFill>
                  <a:schemeClr val="tx1"/>
                </a:solidFill>
                <a:latin typeface="Times New Roman" panose="02020603050405020304" pitchFamily="18" charset="0"/>
                <a:cs typeface="Times New Roman" panose="02020603050405020304" pitchFamily="18" charset="0"/>
              </a:rPr>
              <a:t>长度归一化</a:t>
            </a:r>
            <a:endParaRPr lang="de-DE" altLang="zh-CN" dirty="0">
              <a:solidFill>
                <a:schemeClr val="tx1"/>
              </a:solidFill>
              <a:latin typeface="Times New Roman" panose="02020603050405020304" pitchFamily="18" charset="0"/>
              <a:cs typeface="Times New Roman" panose="02020603050405020304" pitchFamily="18" charset="0"/>
            </a:endParaRP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69</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排序式检索中的评分技术</a:t>
            </a:r>
            <a:endParaRPr lang="en-US"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3995" y="2357755"/>
            <a:ext cx="8862695" cy="3571875"/>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希望：</a:t>
            </a: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同一查询下，文档集中</a:t>
            </a:r>
            <a:r>
              <a:rPr lang="zh-CN" altLang="en-US" dirty="0">
                <a:solidFill>
                  <a:srgbClr val="FF0000"/>
                </a:solidFill>
                <a:latin typeface="+mj-lt"/>
                <a:ea typeface="黑体" panose="02010609060101010101" pitchFamily="49" charset="-122"/>
              </a:rPr>
              <a:t>相关度高</a:t>
            </a:r>
            <a:r>
              <a:rPr lang="zh-CN" altLang="en-US" dirty="0">
                <a:solidFill>
                  <a:schemeClr val="tx1"/>
                </a:solidFill>
                <a:latin typeface="+mj-lt"/>
                <a:ea typeface="黑体" panose="02010609060101010101" pitchFamily="49" charset="-122"/>
              </a:rPr>
              <a:t>的文档排名高于</a:t>
            </a:r>
            <a:r>
              <a:rPr lang="zh-CN" altLang="en-US" dirty="0">
                <a:solidFill>
                  <a:srgbClr val="FF0000"/>
                </a:solidFill>
                <a:latin typeface="+mj-lt"/>
                <a:ea typeface="黑体" panose="02010609060101010101" pitchFamily="49" charset="-122"/>
              </a:rPr>
              <a:t>相关度低</a:t>
            </a:r>
            <a:r>
              <a:rPr lang="zh-CN" altLang="en-US" dirty="0">
                <a:solidFill>
                  <a:schemeClr val="tx1"/>
                </a:solidFill>
                <a:latin typeface="+mj-lt"/>
                <a:ea typeface="黑体" panose="02010609060101010101" pitchFamily="49" charset="-122"/>
              </a:rPr>
              <a:t>的文档</a:t>
            </a: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如何实现？</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通常做法是对每个查询</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文档对赋一个</a:t>
            </a:r>
            <a:r>
              <a:rPr lang="en-US" altLang="zh-CN" dirty="0">
                <a:solidFill>
                  <a:schemeClr val="tx1"/>
                </a:solidFill>
                <a:ea typeface="黑体" panose="02010609060101010101" pitchFamily="49" charset="-122"/>
              </a:rPr>
              <a:t>[0, 1]</a:t>
            </a:r>
            <a:r>
              <a:rPr lang="zh-CN" altLang="en-US" dirty="0">
                <a:solidFill>
                  <a:schemeClr val="tx1"/>
                </a:solidFill>
                <a:ea typeface="黑体" panose="02010609060101010101" pitchFamily="49" charset="-122"/>
              </a:rPr>
              <a:t>之间的分值</a:t>
            </a:r>
            <a:endParaRPr lang="en-US" altLang="zh-CN" dirty="0">
              <a:solidFill>
                <a:schemeClr val="tx1"/>
              </a:solidFill>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该分值度量了文档和查询的匹配程度</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7</a:t>
            </a:fld>
            <a:endParaRPr lang="en-US"/>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70</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作业</a:t>
            </a:r>
            <a:endParaRPr lang="en-US" altLang="zh-CN"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6.10</a:t>
            </a:r>
          </a:p>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6.15</a:t>
            </a:r>
          </a:p>
          <a:p>
            <a:pPr lvl="1">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6.16</a:t>
            </a: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70</a:t>
            </a:fld>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8</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查询</a:t>
            </a:r>
            <a:r>
              <a:rPr lang="en-US" altLang="zh-CN" sz="3600" dirty="0">
                <a:solidFill>
                  <a:schemeClr val="tx1"/>
                </a:solidFill>
                <a:latin typeface="+mj-lt"/>
                <a:ea typeface="黑体" panose="02010609060101010101" pitchFamily="49" charset="-122"/>
              </a:rPr>
              <a:t>-</a:t>
            </a:r>
            <a:r>
              <a:rPr lang="zh-CN" altLang="en-US" sz="3600" dirty="0">
                <a:solidFill>
                  <a:schemeClr val="tx1"/>
                </a:solidFill>
                <a:latin typeface="+mj-lt"/>
                <a:ea typeface="黑体" panose="02010609060101010101" pitchFamily="49" charset="-122"/>
              </a:rPr>
              <a:t>文档匹配评分计算</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ln>
        </p:spPr>
        <p:txBody>
          <a:bodyPr/>
          <a:lstStyle/>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如何计算查询</a:t>
            </a:r>
            <a:r>
              <a:rPr lang="en-US" altLang="zh-CN" dirty="0">
                <a:solidFill>
                  <a:schemeClr val="tx1"/>
                </a:solidFill>
                <a:latin typeface="+mj-lt"/>
                <a:ea typeface="黑体" panose="02010609060101010101" pitchFamily="49" charset="-122"/>
              </a:rPr>
              <a:t>-</a:t>
            </a:r>
            <a:r>
              <a:rPr lang="zh-CN" altLang="en-US" dirty="0">
                <a:solidFill>
                  <a:schemeClr val="tx1"/>
                </a:solidFill>
                <a:latin typeface="+mj-lt"/>
                <a:ea typeface="黑体" panose="02010609060101010101" pitchFamily="49" charset="-122"/>
              </a:rPr>
              <a:t>文档的匹配得分？</a:t>
            </a:r>
            <a:endParaRPr lang="en-US"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先从单词项查询开始</a:t>
            </a:r>
            <a:endParaRPr lang="en-US" altLang="zh-CN"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若该词项不出现在文档当中，该文档得分应该为</a:t>
            </a:r>
            <a:r>
              <a:rPr lang="en-US" altLang="zh-CN" dirty="0">
                <a:solidFill>
                  <a:schemeClr val="tx1"/>
                </a:solidFill>
                <a:latin typeface="+mj-lt"/>
                <a:ea typeface="黑体" panose="02010609060101010101" pitchFamily="49" charset="-122"/>
              </a:rPr>
              <a:t>0</a:t>
            </a:r>
            <a:endParaRPr lang="de-DE" dirty="0">
              <a:solidFill>
                <a:schemeClr val="tx1"/>
              </a:solidFill>
              <a:latin typeface="+mj-lt"/>
              <a:ea typeface="黑体" panose="02010609060101010101" pitchFamily="49" charset="-122"/>
            </a:endParaRPr>
          </a:p>
          <a:p>
            <a:pPr lvl="3">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该词项在文档中出现越多，则得分越高</a:t>
            </a:r>
            <a:endParaRPr lang="de-DE"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后面我们将给出多种评分的方法</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8</a:t>
            </a:fld>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ln>
        </p:spPr>
        <p:txBody>
          <a:bodyPr lIns="90000" tIns="46800" rIns="90000" bIns="46800" anchor="ctr"/>
          <a:lstStyle/>
          <a:p>
            <a:pPr algn="r">
              <a:buSzPct val="10000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8895EFF-1DBE-4654-84B8-EE5B6E2FA3CA}" type="slidenum">
              <a:rPr lang="en-US" sz="1200">
                <a:solidFill>
                  <a:srgbClr val="898989"/>
                </a:solidFill>
                <a:latin typeface="Calibri" panose="020F0502020204030204" pitchFamily="34" charset="0"/>
                <a:ea typeface="黑体" panose="02010609060101010101" pitchFamily="49" charset="-122"/>
              </a:rPr>
              <a:t>9</a:t>
            </a:fld>
            <a:endParaRPr lang="en-US" sz="1200" dirty="0">
              <a:solidFill>
                <a:srgbClr val="898989"/>
              </a:solidFill>
              <a:latin typeface="Calibri" panose="020F0502020204030204" pitchFamily="34" charset="0"/>
              <a:ea typeface="黑体" panose="02010609060101010101"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ln>
        </p:spPr>
        <p:txBody>
          <a:bodyPr anchor="b"/>
          <a:lstStyle/>
          <a:p>
            <a:r>
              <a:rPr lang="zh-CN" altLang="en-US" sz="3600" dirty="0">
                <a:solidFill>
                  <a:schemeClr val="tx1"/>
                </a:solidFill>
                <a:latin typeface="+mj-lt"/>
                <a:ea typeface="黑体" panose="02010609060101010101" pitchFamily="49" charset="-122"/>
              </a:rPr>
              <a:t>第一种方法</a:t>
            </a:r>
            <a:r>
              <a:rPr lang="de-DE" sz="3600" dirty="0">
                <a:solidFill>
                  <a:schemeClr val="tx1"/>
                </a:solidFill>
                <a:latin typeface="+mj-lt"/>
                <a:ea typeface="黑体" panose="02010609060101010101" pitchFamily="49" charset="-122"/>
              </a:rPr>
              <a:t>: Jaccard</a:t>
            </a:r>
            <a:r>
              <a:rPr lang="zh-CN" altLang="en-US" sz="3600" dirty="0">
                <a:solidFill>
                  <a:schemeClr val="tx1"/>
                </a:solidFill>
                <a:latin typeface="+mj-lt"/>
                <a:ea typeface="黑体" panose="02010609060101010101" pitchFamily="49" charset="-122"/>
              </a:rPr>
              <a:t>系数</a:t>
            </a:r>
            <a:endParaRPr lang="de-DE" sz="3600" dirty="0">
              <a:solidFill>
                <a:schemeClr val="tx1"/>
              </a:solidFill>
              <a:latin typeface="+mj-lt"/>
              <a:ea typeface="黑体" panose="02010609060101010101" pitchFamily="49" charset="-122"/>
            </a:endParaRPr>
          </a:p>
        </p:txBody>
      </p:sp>
      <p:sp>
        <p:nvSpPr>
          <p:cNvPr id="84996" name="Text Box 3"/>
          <p:cNvSpPr txBox="1">
            <a:spLocks noChangeArrowheads="1"/>
          </p:cNvSpPr>
          <p:nvPr/>
        </p:nvSpPr>
        <p:spPr bwMode="auto">
          <a:xfrm>
            <a:off x="214282" y="1500198"/>
            <a:ext cx="8929718" cy="4521090"/>
          </a:xfrm>
          <a:prstGeom prst="rect">
            <a:avLst/>
          </a:prstGeom>
          <a:noFill/>
          <a:ln w="9525">
            <a:noFill/>
            <a:round/>
          </a:ln>
        </p:spPr>
        <p:txBody>
          <a:bodyPr/>
          <a:lstStyle/>
          <a:p>
            <a:pPr marL="800100" lvl="1" indent="-342900">
              <a:spcBef>
                <a:spcPts val="700"/>
              </a:spcBef>
              <a:buClr>
                <a:srgbClr val="336699"/>
              </a:buClr>
              <a:buFont typeface="Wingdings" panose="05000000000000000000" pitchFamily="2" charset="2"/>
              <a:buChar char="l"/>
            </a:pPr>
            <a:r>
              <a:rPr lang="zh-CN" altLang="en-US" dirty="0">
                <a:solidFill>
                  <a:schemeClr val="tx1"/>
                </a:solidFill>
                <a:latin typeface="+mj-lt"/>
                <a:ea typeface="黑体" panose="02010609060101010101" pitchFamily="49" charset="-122"/>
              </a:rPr>
              <a:t>计算两个集合重合度的常用方法</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zh-CN" altLang="en-US" dirty="0">
                <a:solidFill>
                  <a:schemeClr val="tx1"/>
                </a:solidFill>
                <a:latin typeface="+mj-lt"/>
                <a:ea typeface="黑体" panose="02010609060101010101" pitchFamily="49" charset="-122"/>
              </a:rPr>
              <a:t>令</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A</a:t>
            </a:r>
            <a:r>
              <a:rPr lang="en-US"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和</a:t>
            </a:r>
            <a:r>
              <a:rPr lang="en-US" i="1" dirty="0">
                <a:solidFill>
                  <a:schemeClr val="tx1"/>
                </a:solidFill>
                <a:latin typeface="+mj-lt"/>
                <a:ea typeface="黑体" panose="02010609060101010101" pitchFamily="49" charset="-122"/>
              </a:rPr>
              <a:t> B </a:t>
            </a:r>
            <a:r>
              <a:rPr lang="zh-CN" altLang="en-US" dirty="0">
                <a:solidFill>
                  <a:schemeClr val="tx1"/>
                </a:solidFill>
                <a:latin typeface="+mj-lt"/>
                <a:ea typeface="黑体" panose="02010609060101010101" pitchFamily="49" charset="-122"/>
              </a:rPr>
              <a:t>为两个集合</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dirty="0">
                <a:solidFill>
                  <a:schemeClr val="tx1"/>
                </a:solidFill>
                <a:latin typeface="+mj-lt"/>
                <a:ea typeface="黑体" panose="02010609060101010101" pitchFamily="49" charset="-122"/>
              </a:rPr>
              <a:t>Jaccard</a:t>
            </a:r>
            <a:r>
              <a:rPr lang="zh-CN" altLang="en-US" dirty="0">
                <a:solidFill>
                  <a:schemeClr val="tx1"/>
                </a:solidFill>
                <a:latin typeface="+mj-lt"/>
                <a:ea typeface="黑体" panose="02010609060101010101" pitchFamily="49" charset="-122"/>
              </a:rPr>
              <a:t>系数的计算方法</a:t>
            </a:r>
            <a:r>
              <a:rPr lang="de-DE" dirty="0">
                <a:solidFill>
                  <a:schemeClr val="tx1"/>
                </a:solidFill>
                <a:latin typeface="+mj-lt"/>
                <a:ea typeface="黑体" panose="02010609060101010101" pitchFamily="49" charset="-122"/>
              </a:rPr>
              <a:t>:</a:t>
            </a:r>
          </a:p>
          <a:p>
            <a:pPr lvl="1">
              <a:spcBef>
                <a:spcPts val="700"/>
              </a:spcBef>
              <a:buClr>
                <a:srgbClr val="336699"/>
              </a:buClr>
              <a:buFont typeface="Wingdings" panose="05000000000000000000" pitchFamily="2" charset="2"/>
              <a:buChar char="§"/>
            </a:pPr>
            <a:endParaRPr lang="en-US" dirty="0">
              <a:solidFill>
                <a:schemeClr val="tx1"/>
              </a:solidFill>
              <a:latin typeface="+mj-lt"/>
              <a:ea typeface="黑体" panose="02010609060101010101" pitchFamily="49" charset="-122"/>
            </a:endParaRPr>
          </a:p>
          <a:p>
            <a:pPr lvl="1">
              <a:spcBef>
                <a:spcPts val="700"/>
              </a:spcBef>
              <a:buClr>
                <a:srgbClr val="336699"/>
              </a:buClr>
            </a:pPr>
            <a:endParaRPr lang="en-US" dirty="0">
              <a:solidFill>
                <a:schemeClr val="tx1"/>
              </a:solidFill>
              <a:latin typeface="+mj-lt"/>
              <a:ea typeface="黑体" panose="02010609060101010101" pitchFamily="49" charset="-122"/>
            </a:endParaRPr>
          </a:p>
          <a:p>
            <a:pPr lvl="1">
              <a:spcBef>
                <a:spcPts val="700"/>
              </a:spcBef>
              <a:buClr>
                <a:srgbClr val="336699"/>
              </a:buClr>
              <a:buFont typeface="Wingdings" panose="05000000000000000000" pitchFamily="2" charset="2"/>
              <a:buChar char="§"/>
            </a:pPr>
            <a:endParaRPr lang="de-DE" sz="2200"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JACCARD</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A</a:t>
            </a:r>
            <a:r>
              <a:rPr lang="de-DE" dirty="0">
                <a:solidFill>
                  <a:schemeClr val="tx1"/>
                </a:solidFill>
                <a:latin typeface="+mj-lt"/>
                <a:ea typeface="黑体" panose="02010609060101010101" pitchFamily="49" charset="-122"/>
              </a:rPr>
              <a:t>, </a:t>
            </a:r>
            <a:r>
              <a:rPr lang="de-DE" i="1" dirty="0">
                <a:solidFill>
                  <a:schemeClr val="tx1"/>
                </a:solidFill>
                <a:latin typeface="+mj-lt"/>
                <a:ea typeface="黑体" panose="02010609060101010101" pitchFamily="49" charset="-122"/>
              </a:rPr>
              <a:t>A</a:t>
            </a:r>
            <a:r>
              <a:rPr lang="de-DE" dirty="0">
                <a:solidFill>
                  <a:schemeClr val="tx1"/>
                </a:solidFill>
                <a:latin typeface="+mj-lt"/>
                <a:ea typeface="黑体" panose="02010609060101010101" pitchFamily="49" charset="-122"/>
              </a:rPr>
              <a:t>) = 1</a:t>
            </a:r>
          </a:p>
          <a:p>
            <a:pPr lvl="2">
              <a:spcBef>
                <a:spcPts val="700"/>
              </a:spcBef>
              <a:buClr>
                <a:srgbClr val="336699"/>
              </a:buClr>
              <a:buFont typeface="Wingdings" panose="05000000000000000000" pitchFamily="2" charset="2"/>
              <a:buChar char="§"/>
            </a:pPr>
            <a:r>
              <a:rPr lang="de-DE" sz="2200" dirty="0">
                <a:solidFill>
                  <a:schemeClr val="tx1"/>
                </a:solidFill>
                <a:latin typeface="+mj-lt"/>
                <a:ea typeface="黑体" panose="02010609060101010101" pitchFamily="49" charset="-122"/>
              </a:rPr>
              <a:t>JACCARD</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A</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B</a:t>
            </a:r>
            <a:r>
              <a:rPr lang="en-US" dirty="0">
                <a:solidFill>
                  <a:schemeClr val="tx1"/>
                </a:solidFill>
                <a:latin typeface="+mj-lt"/>
                <a:ea typeface="黑体" panose="02010609060101010101" pitchFamily="49" charset="-122"/>
              </a:rPr>
              <a:t>) = 0 </a:t>
            </a:r>
            <a:r>
              <a:rPr lang="zh-CN" altLang="en-US" dirty="0">
                <a:solidFill>
                  <a:schemeClr val="tx1"/>
                </a:solidFill>
                <a:latin typeface="+mj-lt"/>
                <a:ea typeface="黑体" panose="02010609060101010101" pitchFamily="49" charset="-122"/>
              </a:rPr>
              <a:t>如果</a:t>
            </a:r>
            <a:r>
              <a:rPr lang="en-US" dirty="0">
                <a:solidFill>
                  <a:schemeClr val="tx1"/>
                </a:solidFill>
                <a:latin typeface="+mj-lt"/>
                <a:ea typeface="黑体" panose="02010609060101010101" pitchFamily="49" charset="-122"/>
              </a:rPr>
              <a:t> </a:t>
            </a:r>
            <a:r>
              <a:rPr lang="en-US" i="1" dirty="0">
                <a:solidFill>
                  <a:schemeClr val="tx1"/>
                </a:solidFill>
                <a:latin typeface="+mj-lt"/>
                <a:ea typeface="黑体" panose="02010609060101010101" pitchFamily="49" charset="-122"/>
              </a:rPr>
              <a:t>A</a:t>
            </a:r>
            <a:r>
              <a:rPr lang="en-US" dirty="0">
                <a:solidFill>
                  <a:schemeClr val="tx1"/>
                </a:solidFill>
                <a:latin typeface="+mj-lt"/>
                <a:ea typeface="黑体" panose="02010609060101010101" pitchFamily="49" charset="-122"/>
              </a:rPr>
              <a:t> ∩ </a:t>
            </a:r>
            <a:r>
              <a:rPr lang="en-US" i="1" dirty="0">
                <a:solidFill>
                  <a:schemeClr val="tx1"/>
                </a:solidFill>
                <a:latin typeface="+mj-lt"/>
                <a:ea typeface="黑体" panose="02010609060101010101" pitchFamily="49" charset="-122"/>
              </a:rPr>
              <a:t>B</a:t>
            </a:r>
            <a:r>
              <a:rPr lang="en-US" dirty="0">
                <a:solidFill>
                  <a:schemeClr val="tx1"/>
                </a:solidFill>
                <a:latin typeface="+mj-lt"/>
                <a:ea typeface="黑体" panose="02010609060101010101" pitchFamily="49" charset="-122"/>
              </a:rPr>
              <a:t> = 0</a:t>
            </a:r>
          </a:p>
          <a:p>
            <a:pPr lvl="2">
              <a:spcBef>
                <a:spcPts val="700"/>
              </a:spcBef>
              <a:buClr>
                <a:srgbClr val="336699"/>
              </a:buClr>
              <a:buFont typeface="Wingdings" panose="05000000000000000000" pitchFamily="2" charset="2"/>
              <a:buChar char="§"/>
            </a:pPr>
            <a:r>
              <a:rPr lang="en-US" dirty="0">
                <a:solidFill>
                  <a:schemeClr val="tx1"/>
                </a:solidFill>
                <a:latin typeface="+mj-lt"/>
                <a:ea typeface="黑体" panose="02010609060101010101" pitchFamily="49" charset="-122"/>
              </a:rPr>
              <a:t>A </a:t>
            </a:r>
            <a:r>
              <a:rPr lang="zh-CN" altLang="en-US" dirty="0">
                <a:solidFill>
                  <a:schemeClr val="tx1"/>
                </a:solidFill>
                <a:latin typeface="+mj-lt"/>
                <a:ea typeface="黑体" panose="02010609060101010101" pitchFamily="49" charset="-122"/>
              </a:rPr>
              <a:t>和</a:t>
            </a:r>
            <a:r>
              <a:rPr lang="en-US" dirty="0">
                <a:solidFill>
                  <a:schemeClr val="tx1"/>
                </a:solidFill>
                <a:latin typeface="+mj-lt"/>
                <a:ea typeface="黑体" panose="02010609060101010101" pitchFamily="49" charset="-122"/>
              </a:rPr>
              <a:t> B </a:t>
            </a:r>
            <a:r>
              <a:rPr lang="zh-CN" altLang="en-US" dirty="0">
                <a:solidFill>
                  <a:schemeClr val="tx1"/>
                </a:solidFill>
                <a:latin typeface="+mj-lt"/>
                <a:ea typeface="黑体" panose="02010609060101010101" pitchFamily="49" charset="-122"/>
              </a:rPr>
              <a:t>不一定要同样大小</a:t>
            </a:r>
            <a:endParaRPr lang="en-US" dirty="0">
              <a:solidFill>
                <a:schemeClr val="tx1"/>
              </a:solidFill>
              <a:latin typeface="+mj-lt"/>
              <a:ea typeface="黑体" panose="02010609060101010101" pitchFamily="49" charset="-122"/>
            </a:endParaRPr>
          </a:p>
          <a:p>
            <a:pPr lvl="2">
              <a:spcBef>
                <a:spcPts val="700"/>
              </a:spcBef>
              <a:buClr>
                <a:srgbClr val="336699"/>
              </a:buClr>
              <a:buFont typeface="Wingdings" panose="05000000000000000000" pitchFamily="2" charset="2"/>
              <a:buChar char="§"/>
            </a:pPr>
            <a:r>
              <a:rPr lang="en-US" altLang="zh-CN" dirty="0" err="1">
                <a:solidFill>
                  <a:schemeClr val="tx1"/>
                </a:solidFill>
                <a:latin typeface="+mj-lt"/>
                <a:ea typeface="黑体" panose="02010609060101010101" pitchFamily="49" charset="-122"/>
              </a:rPr>
              <a:t>Jaccard</a:t>
            </a:r>
            <a:r>
              <a:rPr lang="en-US" altLang="zh-CN" dirty="0">
                <a:solidFill>
                  <a:schemeClr val="tx1"/>
                </a:solidFill>
                <a:latin typeface="+mj-lt"/>
                <a:ea typeface="黑体" panose="02010609060101010101" pitchFamily="49" charset="-122"/>
              </a:rPr>
              <a:t> </a:t>
            </a:r>
            <a:r>
              <a:rPr lang="zh-CN" altLang="en-US" dirty="0">
                <a:solidFill>
                  <a:schemeClr val="tx1"/>
                </a:solidFill>
                <a:latin typeface="+mj-lt"/>
                <a:ea typeface="黑体" panose="02010609060101010101" pitchFamily="49" charset="-122"/>
              </a:rPr>
              <a:t>系数会给出一个</a:t>
            </a:r>
            <a:r>
              <a:rPr lang="en-US" dirty="0">
                <a:solidFill>
                  <a:schemeClr val="tx1"/>
                </a:solidFill>
                <a:latin typeface="+mj-lt"/>
                <a:ea typeface="黑体" panose="02010609060101010101" pitchFamily="49" charset="-122"/>
              </a:rPr>
              <a:t>0</a:t>
            </a:r>
            <a:r>
              <a:rPr lang="zh-CN" altLang="en-US" dirty="0">
                <a:solidFill>
                  <a:schemeClr val="tx1"/>
                </a:solidFill>
                <a:latin typeface="+mj-lt"/>
                <a:ea typeface="黑体" panose="02010609060101010101" pitchFamily="49" charset="-122"/>
              </a:rPr>
              <a:t>到</a:t>
            </a:r>
            <a:r>
              <a:rPr lang="en-US" dirty="0">
                <a:solidFill>
                  <a:schemeClr val="tx1"/>
                </a:solidFill>
                <a:latin typeface="+mj-lt"/>
                <a:ea typeface="黑体" panose="02010609060101010101" pitchFamily="49" charset="-122"/>
              </a:rPr>
              <a:t>1</a:t>
            </a:r>
            <a:r>
              <a:rPr lang="zh-CN" altLang="en-US" dirty="0">
                <a:solidFill>
                  <a:schemeClr val="tx1"/>
                </a:solidFill>
                <a:latin typeface="+mj-lt"/>
                <a:ea typeface="黑体" panose="02010609060101010101" pitchFamily="49" charset="-122"/>
              </a:rPr>
              <a:t>之间的值</a:t>
            </a:r>
            <a:endParaRPr lang="en-US" dirty="0">
              <a:solidFill>
                <a:schemeClr val="tx1"/>
              </a:solidFill>
              <a:latin typeface="+mj-lt"/>
              <a:ea typeface="黑体" panose="02010609060101010101"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ln>
        </p:spPr>
        <p:txBody>
          <a:bodyPr wrap="none" anchor="ctr"/>
          <a:lstStyle/>
          <a:p>
            <a:pPr>
              <a:buClr>
                <a:srgbClr val="000000"/>
              </a:buClr>
              <a:buSzPct val="100000"/>
              <a:buFont typeface="Times New Roman" panose="02020603050405020304" pitchFamily="18" charset="0"/>
              <a:buNone/>
            </a:pPr>
            <a:endParaRPr lang="de-DE" dirty="0">
              <a:ea typeface="黑体" panose="02010609060101010101" pitchFamily="49" charset="-122"/>
            </a:endParaRPr>
          </a:p>
        </p:txBody>
      </p:sp>
      <p:sp>
        <p:nvSpPr>
          <p:cNvPr id="7" name="Slide Number Placeholder 6"/>
          <p:cNvSpPr>
            <a:spLocks noGrp="1"/>
          </p:cNvSpPr>
          <p:nvPr>
            <p:ph type="sldNum" sz="quarter" idx="4294967295"/>
          </p:nvPr>
        </p:nvSpPr>
        <p:spPr>
          <a:xfrm>
            <a:off x="6553200" y="6477000"/>
            <a:ext cx="2133600" cy="244475"/>
          </a:xfrm>
        </p:spPr>
        <p:txBody>
          <a:bodyPr/>
          <a:lstStyle/>
          <a:p>
            <a:pPr>
              <a:defRPr/>
            </a:pPr>
            <a:fld id="{74BF2C0F-05D6-4882-A325-BE394602789D}" type="slidenum">
              <a:rPr lang="en-US" smtClean="0"/>
              <a:t>9</a:t>
            </a:fld>
            <a:endParaRPr lang="en-US"/>
          </a:p>
        </p:txBody>
      </p:sp>
      <p:pic>
        <p:nvPicPr>
          <p:cNvPr id="8" name="Picture 7" descr="618.png"/>
          <p:cNvPicPr>
            <a:picLocks noChangeAspect="1"/>
          </p:cNvPicPr>
          <p:nvPr/>
        </p:nvPicPr>
        <p:blipFill>
          <a:blip r:embed="rId3" cstate="print"/>
          <a:stretch>
            <a:fillRect/>
          </a:stretch>
        </p:blipFill>
        <p:spPr>
          <a:xfrm>
            <a:off x="2285984" y="2928934"/>
            <a:ext cx="3351990" cy="837998"/>
          </a:xfrm>
          <a:prstGeom prst="rect">
            <a:avLst/>
          </a:prstGeom>
        </p:spPr>
      </p:pic>
      <p:pic>
        <p:nvPicPr>
          <p:cNvPr id="10" name="Picture 9" descr="6172.png"/>
          <p:cNvPicPr>
            <a:picLocks noChangeAspect="1"/>
          </p:cNvPicPr>
          <p:nvPr/>
        </p:nvPicPr>
        <p:blipFill>
          <a:blip r:embed="rId4" cstate="print"/>
          <a:stretch>
            <a:fillRect/>
          </a:stretch>
        </p:blipFill>
        <p:spPr>
          <a:xfrm>
            <a:off x="2033633" y="3766932"/>
            <a:ext cx="2209942" cy="396000"/>
          </a:xfrm>
          <a:prstGeom prst="rect">
            <a:avLst/>
          </a:prstGeom>
        </p:spPr>
      </p:pic>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7eec33af-d4b6-4038-8fd0-14a55d49c2ac}"/>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0b7c246-0426-40e8-a827-73cc6c61146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4912d6d-6ec0-4531-9de0-04e5ef2e41e1}"/>
</p:tagLst>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manning</Template>
  <TotalTime>438</TotalTime>
  <Words>4926</Words>
  <Application>Microsoft Office PowerPoint</Application>
  <PresentationFormat>全屏显示(4:3)</PresentationFormat>
  <Paragraphs>1040</Paragraphs>
  <Slides>70</Slides>
  <Notes>57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黑体</vt:lpstr>
      <vt:lpstr>楷体</vt:lpstr>
      <vt:lpstr>宋体</vt:lpstr>
      <vt:lpstr>Arial</vt:lpstr>
      <vt:lpstr>Calibri</vt:lpstr>
      <vt:lpstr>Cambria</vt:lpstr>
      <vt:lpstr>Cambria Math</vt:lpstr>
      <vt:lpstr>Lucida Sans</vt:lpstr>
      <vt:lpstr>Times New Roman</vt:lpstr>
      <vt:lpstr>Wingdings</vt:lpstr>
      <vt:lpstr>manning</vt:lpstr>
      <vt:lpstr>Vergelijking</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Paul Jaccard(1868-1944)</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课堂练习：余弦相似度的一个问题</vt:lpstr>
      <vt:lpstr>长文档处理事项</vt:lpstr>
      <vt:lpstr>   预测相关性概率 vs. 真实相关性概率</vt:lpstr>
      <vt:lpstr>文档长度的回转归一化</vt:lpstr>
      <vt:lpstr>文档长度的回转归一化</vt:lpstr>
      <vt:lpstr>回转归一化(Pivot normalization)</vt:lpstr>
      <vt:lpstr>回转归一化: Amit Singhal的实验结果</vt:lpstr>
      <vt:lpstr>Amit Singhal </vt:lpstr>
      <vt:lpstr>Gerard Salton(1927-1995)</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Administrator</cp:lastModifiedBy>
  <cp:revision>1348</cp:revision>
  <cp:lastPrinted>2009-09-22T15:48:00Z</cp:lastPrinted>
  <dcterms:created xsi:type="dcterms:W3CDTF">2009-09-21T23:46:00Z</dcterms:created>
  <dcterms:modified xsi:type="dcterms:W3CDTF">2022-10-07T08:31:40Z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F48CB2803B80446A987B56F48F4B852B</vt:lpwstr>
  </property>
</Properties>
</file>