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72"/>
  </p:notesMasterIdLst>
  <p:handoutMasterIdLst>
    <p:handoutMasterId r:id="rId73"/>
  </p:handoutMasterIdLst>
  <p:sldIdLst>
    <p:sldId id="256" r:id="rId2"/>
    <p:sldId id="872" r:id="rId3"/>
    <p:sldId id="1151" r:id="rId4"/>
    <p:sldId id="1156" r:id="rId5"/>
    <p:sldId id="1157" r:id="rId6"/>
    <p:sldId id="1158" r:id="rId7"/>
    <p:sldId id="1159" r:id="rId8"/>
    <p:sldId id="1160" r:id="rId9"/>
    <p:sldId id="1161" r:id="rId10"/>
    <p:sldId id="1162" r:id="rId11"/>
    <p:sldId id="1152" r:id="rId12"/>
    <p:sldId id="1163" r:id="rId13"/>
    <p:sldId id="1164" r:id="rId14"/>
    <p:sldId id="1048" r:id="rId15"/>
    <p:sldId id="1049" r:id="rId16"/>
    <p:sldId id="1050" r:id="rId17"/>
    <p:sldId id="1051" r:id="rId18"/>
    <p:sldId id="1052" r:id="rId19"/>
    <p:sldId id="1165" r:id="rId20"/>
    <p:sldId id="1154" r:id="rId21"/>
    <p:sldId id="1170" r:id="rId22"/>
    <p:sldId id="1171" r:id="rId23"/>
    <p:sldId id="1172" r:id="rId24"/>
    <p:sldId id="1102" r:id="rId25"/>
    <p:sldId id="1103" r:id="rId26"/>
    <p:sldId id="1104" r:id="rId27"/>
    <p:sldId id="1105" r:id="rId28"/>
    <p:sldId id="1107" r:id="rId29"/>
    <p:sldId id="1121" r:id="rId30"/>
    <p:sldId id="1174" r:id="rId31"/>
    <p:sldId id="1124" r:id="rId32"/>
    <p:sldId id="1125" r:id="rId33"/>
    <p:sldId id="1126" r:id="rId34"/>
    <p:sldId id="1127" r:id="rId35"/>
    <p:sldId id="1128" r:id="rId36"/>
    <p:sldId id="1129" r:id="rId37"/>
    <p:sldId id="1149" r:id="rId38"/>
    <p:sldId id="1131" r:id="rId39"/>
    <p:sldId id="1132" r:id="rId40"/>
    <p:sldId id="1133" r:id="rId41"/>
    <p:sldId id="1134" r:id="rId42"/>
    <p:sldId id="1136" r:id="rId43"/>
    <p:sldId id="1137" r:id="rId44"/>
    <p:sldId id="1138" r:id="rId45"/>
    <p:sldId id="1139" r:id="rId46"/>
    <p:sldId id="1140" r:id="rId47"/>
    <p:sldId id="1141" r:id="rId48"/>
    <p:sldId id="1142" r:id="rId49"/>
    <p:sldId id="1143" r:id="rId50"/>
    <p:sldId id="1144" r:id="rId51"/>
    <p:sldId id="1145" r:id="rId52"/>
    <p:sldId id="1146" r:id="rId53"/>
    <p:sldId id="1147" r:id="rId54"/>
    <p:sldId id="1148" r:id="rId55"/>
    <p:sldId id="1150" r:id="rId56"/>
    <p:sldId id="1071" r:id="rId57"/>
    <p:sldId id="1073" r:id="rId58"/>
    <p:sldId id="1075" r:id="rId59"/>
    <p:sldId id="1077" r:id="rId60"/>
    <p:sldId id="1078" r:id="rId61"/>
    <p:sldId id="1155" r:id="rId62"/>
    <p:sldId id="1081" r:id="rId63"/>
    <p:sldId id="1082" r:id="rId64"/>
    <p:sldId id="1083" r:id="rId65"/>
    <p:sldId id="1084" r:id="rId66"/>
    <p:sldId id="1087" r:id="rId67"/>
    <p:sldId id="1088" r:id="rId68"/>
    <p:sldId id="1119" r:id="rId69"/>
    <p:sldId id="1091" r:id="rId70"/>
    <p:sldId id="1120" r:id="rId71"/>
  </p:sldIdLst>
  <p:sldSz cx="9144000" cy="6858000" type="screen4x3"/>
  <p:notesSz cx="7315200" cy="9601200"/>
  <p:defaultTextStyle>
    <a:defPPr>
      <a:defRPr lang="en-GB"/>
    </a:defPPr>
    <a:lvl1pPr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1pPr>
    <a:lvl2pPr marL="742950" indent="-28575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2pPr>
    <a:lvl3pPr marL="11430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3pPr>
    <a:lvl4pPr marL="16002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4pPr>
    <a:lvl5pPr marL="20574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5pPr>
    <a:lvl6pPr marL="22860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6pPr>
    <a:lvl7pPr marL="27432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7pPr>
    <a:lvl8pPr marL="32004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8pPr>
    <a:lvl9pPr marL="36576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72051" autoAdjust="0"/>
  </p:normalViewPr>
  <p:slideViewPr>
    <p:cSldViewPr>
      <p:cViewPr varScale="1">
        <p:scale>
          <a:sx n="68" d="100"/>
          <a:sy n="68" d="100"/>
        </p:scale>
        <p:origin x="1264" y="64"/>
      </p:cViewPr>
      <p:guideLst>
        <p:guide orient="horz" pos="2160"/>
        <p:guide pos="2880"/>
      </p:guideLst>
    </p:cSldViewPr>
  </p:slideViewPr>
  <p:outlineViewPr>
    <p:cViewPr varScale="1">
      <p:scale>
        <a:sx n="170" d="200"/>
        <a:sy n="170" d="200"/>
      </p:scale>
      <p:origin x="0" y="215868"/>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65"/>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anose="02020603050405020304" pitchFamily="18" charset="0"/>
              <a:buNone/>
              <a:defRPr sz="1200">
                <a:cs typeface="+mn-cs"/>
              </a:defRPr>
            </a:lvl1pPr>
          </a:lstStyle>
          <a:p>
            <a:pPr>
              <a:defRPr/>
            </a:pPr>
            <a:endParaRPr lang="de-DE" dirty="0">
              <a:ea typeface="黑体" panose="02010609060101010101"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anose="02020603050405020304" pitchFamily="18" charset="0"/>
              <a:buNone/>
              <a:defRPr sz="1200">
                <a:cs typeface="+mn-cs"/>
              </a:defRPr>
            </a:lvl1pPr>
          </a:lstStyle>
          <a:p>
            <a:pPr>
              <a:defRPr/>
            </a:pPr>
            <a:fld id="{FAC8717C-415A-44F2-932B-9470F257B40D}" type="datetimeFigureOut">
              <a:rPr lang="de-DE">
                <a:ea typeface="黑体" panose="02010609060101010101" pitchFamily="49" charset="-122"/>
              </a:rPr>
              <a:t>07.10.2022</a:t>
            </a:fld>
            <a:endParaRPr lang="de-DE" dirty="0">
              <a:ea typeface="黑体" panose="02010609060101010101"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anose="02020603050405020304" pitchFamily="18" charset="0"/>
              <a:buNone/>
              <a:defRPr sz="1200">
                <a:cs typeface="+mn-cs"/>
              </a:defRPr>
            </a:lvl1pPr>
          </a:lstStyle>
          <a:p>
            <a:pPr>
              <a:defRPr/>
            </a:pPr>
            <a:endParaRPr lang="de-DE" dirty="0">
              <a:ea typeface="黑体" panose="02010609060101010101"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1200">
                <a:cs typeface="+mn-cs"/>
              </a:defRPr>
            </a:lvl1pPr>
          </a:lstStyle>
          <a:p>
            <a:pPr>
              <a:defRPr/>
            </a:pPr>
            <a:fld id="{436286E6-33A4-43B5-AF89-26A9B7F2651B}" type="slidenum">
              <a:rPr lang="de-DE">
                <a:ea typeface="黑体" panose="02010609060101010101" pitchFamily="49" charset="-122"/>
              </a:rPr>
              <a:t>‹#›</a:t>
            </a:fld>
            <a:endParaRPr lang="de-DE" dirty="0">
              <a:ea typeface="黑体" panose="02010609060101010101" pitchFamily="49" charset="-122"/>
            </a:endParaRPr>
          </a:p>
        </p:txBody>
      </p:sp>
    </p:spTree>
    <p:extLst>
      <p:ext uri="{BB962C8B-B14F-4D97-AF65-F5344CB8AC3E}">
        <p14:creationId xmlns:p14="http://schemas.microsoft.com/office/powerpoint/2010/main" val="3494763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1" name="Text Box 5"/>
          <p:cNvSpPr txBox="1">
            <a:spLocks noChangeArrowheads="1"/>
          </p:cNvSpPr>
          <p:nvPr/>
        </p:nvSpPr>
        <p:spPr bwMode="auto">
          <a:xfrm>
            <a:off x="0" y="0"/>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2" name="Text Box 6"/>
          <p:cNvSpPr txBox="1">
            <a:spLocks noChangeArrowheads="1"/>
          </p:cNvSpPr>
          <p:nvPr/>
        </p:nvSpPr>
        <p:spPr bwMode="auto">
          <a:xfrm>
            <a:off x="4144963" y="0"/>
            <a:ext cx="3170237"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ln>
          <a:effectLst/>
        </p:spPr>
        <p:txBody>
          <a:bodyPr vert="horz" wrap="square" lIns="95400" tIns="47520" rIns="95400" bIns="47520" numCol="1" anchor="t" anchorCtr="0" compatLnSpc="1"/>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ln>
          <a:effectLst/>
        </p:spPr>
        <p:txBody>
          <a:bodyPr vert="horz" wrap="square" lIns="95400" tIns="47520" rIns="95400" bIns="47520" numCol="1" anchor="b" anchorCtr="0" compatLnSpc="1"/>
          <a:lstStyle>
            <a:lvl1pPr algn="r">
              <a:buClrTx/>
              <a:buSzPct val="100000"/>
              <a:buFontTx/>
              <a:buNone/>
              <a:tabLst>
                <a:tab pos="723900" algn="l"/>
                <a:tab pos="1447800" algn="l"/>
                <a:tab pos="2171700" algn="l"/>
                <a:tab pos="2895600" algn="l"/>
              </a:tabLst>
              <a:defRPr sz="1200">
                <a:solidFill>
                  <a:srgbClr val="000000"/>
                </a:solidFill>
                <a:latin typeface="Times New Roman" panose="02020603050405020304" pitchFamily="18" charset="0"/>
                <a:ea typeface="+mn-ea"/>
                <a:cs typeface="Arial Unicode MS" panose="020B0604020202020204" charset="-122"/>
              </a:defRPr>
            </a:lvl1pPr>
          </a:lstStyle>
          <a:p>
            <a:pPr>
              <a:defRPr/>
            </a:pPr>
            <a:fld id="{655445CD-BE69-4A95-B1A9-CC7D8B1B044C}" type="slidenum">
              <a:rPr lang="en-US"/>
              <a:t>‹#›</a:t>
            </a:fld>
            <a:endParaRPr lang="en-US"/>
          </a:p>
        </p:txBody>
      </p:sp>
    </p:spTree>
    <p:extLst>
      <p:ext uri="{BB962C8B-B14F-4D97-AF65-F5344CB8AC3E}">
        <p14:creationId xmlns:p14="http://schemas.microsoft.com/office/powerpoint/2010/main" val="1040333395"/>
      </p:ext>
    </p:extLst>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anose="02010609060101010101" pitchFamily="49" charset="-122"/>
              </a:rPr>
              <a:t>1</a:t>
            </a:fld>
            <a:endParaRPr lang="en-US" dirty="0">
              <a:ea typeface="黑体" panose="02010609060101010101"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289796"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258888" y="720725"/>
            <a:ext cx="4791075" cy="3594100"/>
          </a:xfrm>
        </p:spPr>
      </p:sp>
      <p:sp>
        <p:nvSpPr>
          <p:cNvPr id="75779" name="备注占位符 2"/>
          <p:cNvSpPr>
            <a:spLocks noGrp="1"/>
          </p:cNvSpPr>
          <p:nvPr>
            <p:ph type="body" idx="1"/>
          </p:nvPr>
        </p:nvSpPr>
        <p:spPr>
          <a:noFill/>
        </p:spPr>
        <p:txBody>
          <a:bodyPr/>
          <a:lstStyle/>
          <a:p>
            <a:r>
              <a:rPr lang="zh-CN" altLang="en-US" dirty="0">
                <a:ea typeface="黑体" panose="02010609060101010101" pitchFamily="49" charset="-122"/>
              </a:rPr>
              <a:t>索引去除。。。从查询词角度，只考虑高</a:t>
            </a:r>
            <a:r>
              <a:rPr lang="en-US" altLang="zh-CN" dirty="0" err="1">
                <a:ea typeface="黑体" panose="02010609060101010101" pitchFamily="49" charset="-122"/>
              </a:rPr>
              <a:t>idf</a:t>
            </a:r>
            <a:r>
              <a:rPr lang="zh-CN" altLang="en-US" dirty="0">
                <a:ea typeface="黑体" panose="02010609060101010101" pitchFamily="49" charset="-122"/>
              </a:rPr>
              <a:t>查询。。。从文档角度，只考虑包含多个查询词的文档。。。。</a:t>
            </a:r>
          </a:p>
        </p:txBody>
      </p:sp>
      <p:sp>
        <p:nvSpPr>
          <p:cNvPr id="75780" name="灯片编号占位符 3"/>
          <p:cNvSpPr>
            <a:spLocks noGrp="1"/>
          </p:cNvSpPr>
          <p:nvPr>
            <p:ph type="sldNum" sz="quarter" idx="5"/>
          </p:nvPr>
        </p:nvSpPr>
        <p:spPr>
          <a:noFill/>
        </p:spPr>
        <p:txBody>
          <a:bodyPr/>
          <a:lstStyle/>
          <a:p>
            <a:fld id="{08CA77C3-CCF3-48BB-898D-8B074362BED3}" type="slidenum">
              <a:rPr lang="zh-CN" altLang="en-US" smtClean="0"/>
              <a:t>34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258888" y="720725"/>
            <a:ext cx="4791075" cy="3594100"/>
          </a:xfrm>
        </p:spPr>
      </p:sp>
      <p:sp>
        <p:nvSpPr>
          <p:cNvPr id="76803" name="备注占位符 2"/>
          <p:cNvSpPr>
            <a:spLocks noGrp="1"/>
          </p:cNvSpPr>
          <p:nvPr>
            <p:ph type="body" idx="1"/>
          </p:nvPr>
        </p:nvSpPr>
        <p:spPr>
          <a:noFill/>
        </p:spPr>
        <p:txBody>
          <a:bodyPr/>
          <a:lstStyle/>
          <a:p>
            <a:r>
              <a:rPr lang="zh-CN" altLang="en-US" dirty="0">
                <a:ea typeface="黑体" panose="02010609060101010101" pitchFamily="49" charset="-122"/>
              </a:rPr>
              <a:t>刚才介绍的方法并没有对倒排索引特别是倒排记录表进行特殊的处理。。下面介绍一种对倒排记录表进行特殊处理的方法。  只对胜者表中的文档进行评分处理。</a:t>
            </a:r>
          </a:p>
        </p:txBody>
      </p:sp>
      <p:sp>
        <p:nvSpPr>
          <p:cNvPr id="76804" name="灯片编号占位符 3"/>
          <p:cNvSpPr>
            <a:spLocks noGrp="1"/>
          </p:cNvSpPr>
          <p:nvPr>
            <p:ph type="sldNum" sz="quarter" idx="5"/>
          </p:nvPr>
        </p:nvSpPr>
        <p:spPr>
          <a:noFill/>
        </p:spPr>
        <p:txBody>
          <a:bodyPr/>
          <a:lstStyle/>
          <a:p>
            <a:fld id="{EC78C0C1-0B06-4E42-9C58-9C1EB8DC6130}" type="slidenum">
              <a:rPr lang="zh-CN" altLang="en-US" smtClean="0"/>
              <a:t>38</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1258888" y="720725"/>
            <a:ext cx="4791075" cy="3594100"/>
          </a:xfrm>
        </p:spPr>
      </p:sp>
      <p:sp>
        <p:nvSpPr>
          <p:cNvPr id="77827" name="备注占位符 2"/>
          <p:cNvSpPr>
            <a:spLocks noGrp="1"/>
          </p:cNvSpPr>
          <p:nvPr>
            <p:ph type="body" idx="1"/>
          </p:nvPr>
        </p:nvSpPr>
        <p:spPr>
          <a:noFill/>
        </p:spPr>
        <p:txBody>
          <a:bodyPr/>
          <a:lstStyle/>
          <a:p>
            <a:r>
              <a:rPr lang="zh-CN" altLang="en-US" dirty="0">
                <a:ea typeface="黑体" panose="02010609060101010101" pitchFamily="49" charset="-122"/>
              </a:rPr>
              <a:t>刚才介绍的都是与查询有关的得分</a:t>
            </a:r>
            <a:r>
              <a:rPr lang="en-US" altLang="zh-CN" dirty="0">
                <a:ea typeface="黑体" panose="02010609060101010101" pitchFamily="49" charset="-122"/>
              </a:rPr>
              <a:t>(</a:t>
            </a:r>
            <a:r>
              <a:rPr lang="zh-CN" altLang="en-US" dirty="0">
                <a:ea typeface="黑体" panose="02010609060101010101" pitchFamily="49" charset="-122"/>
              </a:rPr>
              <a:t>与</a:t>
            </a:r>
            <a:r>
              <a:rPr lang="en-US" altLang="zh-CN" dirty="0">
                <a:ea typeface="黑体" panose="02010609060101010101" pitchFamily="49" charset="-122"/>
              </a:rPr>
              <a:t>t</a:t>
            </a:r>
            <a:r>
              <a:rPr lang="zh-CN" altLang="en-US" dirty="0">
                <a:ea typeface="黑体" panose="02010609060101010101" pitchFamily="49" charset="-122"/>
              </a:rPr>
              <a:t>有关</a:t>
            </a:r>
            <a:r>
              <a:rPr lang="en-US" altLang="zh-CN" dirty="0">
                <a:ea typeface="黑体" panose="02010609060101010101" pitchFamily="49" charset="-122"/>
              </a:rPr>
              <a:t>)</a:t>
            </a:r>
            <a:r>
              <a:rPr lang="zh-CN" altLang="en-US" dirty="0">
                <a:ea typeface="黑体" panose="02010609060101010101" pitchFamily="49" charset="-122"/>
              </a:rPr>
              <a:t>，实际上</a:t>
            </a:r>
          </a:p>
        </p:txBody>
      </p:sp>
      <p:sp>
        <p:nvSpPr>
          <p:cNvPr id="77828" name="灯片编号占位符 3"/>
          <p:cNvSpPr>
            <a:spLocks noGrp="1"/>
          </p:cNvSpPr>
          <p:nvPr>
            <p:ph type="sldNum" sz="quarter" idx="5"/>
          </p:nvPr>
        </p:nvSpPr>
        <p:spPr>
          <a:noFill/>
        </p:spPr>
        <p:txBody>
          <a:bodyPr/>
          <a:lstStyle/>
          <a:p>
            <a:fld id="{7F47F1C8-0097-41B1-B9AC-5E77E402B2A9}" type="slidenum">
              <a:rPr lang="zh-CN" altLang="en-US" smtClean="0"/>
              <a:t>40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1258888" y="720725"/>
            <a:ext cx="4791075" cy="3594100"/>
          </a:xfrm>
        </p:spPr>
      </p:sp>
      <p:sp>
        <p:nvSpPr>
          <p:cNvPr id="78851" name="备注占位符 2"/>
          <p:cNvSpPr>
            <a:spLocks noGrp="1"/>
          </p:cNvSpPr>
          <p:nvPr>
            <p:ph type="body" idx="1"/>
          </p:nvPr>
        </p:nvSpPr>
        <p:spPr>
          <a:noFill/>
        </p:spPr>
        <p:txBody>
          <a:bodyPr/>
          <a:lstStyle/>
          <a:p>
            <a:r>
              <a:rPr lang="zh-CN" altLang="en-US" dirty="0">
                <a:ea typeface="黑体" panose="02010609060101010101" pitchFamily="49" charset="-122"/>
              </a:rPr>
              <a:t>统一排序方法。</a:t>
            </a:r>
          </a:p>
        </p:txBody>
      </p:sp>
      <p:sp>
        <p:nvSpPr>
          <p:cNvPr id="78852" name="灯片编号占位符 3"/>
          <p:cNvSpPr>
            <a:spLocks noGrp="1"/>
          </p:cNvSpPr>
          <p:nvPr>
            <p:ph type="sldNum" sz="quarter" idx="5"/>
          </p:nvPr>
        </p:nvSpPr>
        <p:spPr>
          <a:noFill/>
        </p:spPr>
        <p:txBody>
          <a:bodyPr/>
          <a:lstStyle/>
          <a:p>
            <a:fld id="{F1DA6295-07F2-40D7-B6D0-A66CAF24D790}" type="slidenum">
              <a:rPr lang="zh-CN" altLang="en-US" smtClean="0"/>
              <a:t>42</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1258888" y="720725"/>
            <a:ext cx="4791075" cy="3594100"/>
          </a:xfrm>
        </p:spPr>
      </p:sp>
      <p:sp>
        <p:nvSpPr>
          <p:cNvPr id="79875" name="备注占位符 2"/>
          <p:cNvSpPr>
            <a:spLocks noGrp="1"/>
          </p:cNvSpPr>
          <p:nvPr>
            <p:ph type="body" idx="1"/>
          </p:nvPr>
        </p:nvSpPr>
        <p:spPr>
          <a:noFill/>
        </p:spPr>
        <p:txBody>
          <a:bodyPr/>
          <a:lstStyle/>
          <a:p>
            <a:r>
              <a:rPr lang="zh-CN" altLang="en-US" dirty="0">
                <a:ea typeface="黑体" panose="02010609060101010101" pitchFamily="49" charset="-122"/>
              </a:rPr>
              <a:t>索引分层的思想</a:t>
            </a:r>
          </a:p>
        </p:txBody>
      </p:sp>
      <p:sp>
        <p:nvSpPr>
          <p:cNvPr id="79876" name="灯片编号占位符 3"/>
          <p:cNvSpPr>
            <a:spLocks noGrp="1"/>
          </p:cNvSpPr>
          <p:nvPr>
            <p:ph type="sldNum" sz="quarter" idx="5"/>
          </p:nvPr>
        </p:nvSpPr>
        <p:spPr>
          <a:noFill/>
        </p:spPr>
        <p:txBody>
          <a:bodyPr/>
          <a:lstStyle/>
          <a:p>
            <a:fld id="{AD0CB3F6-5A2E-4E9D-83F6-16D0849911E2}" type="slidenum">
              <a:rPr lang="zh-CN" altLang="en-US" smtClean="0"/>
              <a:t>45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258888" y="720725"/>
            <a:ext cx="4791075" cy="3594100"/>
          </a:xfrm>
        </p:spPr>
      </p:sp>
      <p:sp>
        <p:nvSpPr>
          <p:cNvPr id="80899" name="备注占位符 2"/>
          <p:cNvSpPr>
            <a:spLocks noGrp="1"/>
          </p:cNvSpPr>
          <p:nvPr>
            <p:ph type="body" idx="1"/>
          </p:nvPr>
        </p:nvSpPr>
        <p:spPr>
          <a:noFill/>
        </p:spPr>
        <p:txBody>
          <a:bodyPr/>
          <a:lstStyle/>
          <a:p>
            <a:r>
              <a:rPr lang="zh-CN" altLang="en-US" dirty="0">
                <a:ea typeface="黑体" panose="02010609060101010101" pitchFamily="49" charset="-122"/>
              </a:rPr>
              <a:t>刚才介绍的方法中，倒排记录表的排序通常是统一的。。。如均采用文档</a:t>
            </a:r>
            <a:r>
              <a:rPr lang="en-US" altLang="zh-CN" dirty="0">
                <a:ea typeface="黑体" panose="02010609060101010101" pitchFamily="49" charset="-122"/>
              </a:rPr>
              <a:t>ID</a:t>
            </a:r>
            <a:r>
              <a:rPr lang="zh-CN" altLang="en-US" dirty="0">
                <a:ea typeface="黑体" panose="02010609060101010101" pitchFamily="49" charset="-122"/>
              </a:rPr>
              <a:t>或者静态质量分来排序。。。下面介绍当倒排记录表的排序不统一时的情况，比如</a:t>
            </a:r>
            <a:r>
              <a:rPr lang="en-US" altLang="zh-CN" dirty="0" err="1">
                <a:ea typeface="黑体" panose="02010609060101010101" pitchFamily="49" charset="-122"/>
              </a:rPr>
              <a:t>wftd</a:t>
            </a:r>
            <a:r>
              <a:rPr lang="zh-CN" altLang="en-US" dirty="0">
                <a:ea typeface="黑体" panose="02010609060101010101" pitchFamily="49" charset="-122"/>
              </a:rPr>
              <a:t>排序，每篇文档的次序没有可比性。。</a:t>
            </a:r>
          </a:p>
        </p:txBody>
      </p:sp>
      <p:sp>
        <p:nvSpPr>
          <p:cNvPr id="80900" name="灯片编号占位符 3"/>
          <p:cNvSpPr>
            <a:spLocks noGrp="1"/>
          </p:cNvSpPr>
          <p:nvPr>
            <p:ph type="sldNum" sz="quarter" idx="5"/>
          </p:nvPr>
        </p:nvSpPr>
        <p:spPr>
          <a:noFill/>
        </p:spPr>
        <p:txBody>
          <a:bodyPr/>
          <a:lstStyle/>
          <a:p>
            <a:fld id="{49F32A8D-245B-46FF-B061-5A06D8764D8B}" type="slidenum">
              <a:rPr lang="zh-CN" altLang="en-US" smtClean="0"/>
              <a:t>46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258888" y="720725"/>
            <a:ext cx="4791075" cy="3594100"/>
          </a:xfrm>
        </p:spPr>
      </p:sp>
      <p:sp>
        <p:nvSpPr>
          <p:cNvPr id="81923" name="备注占位符 2"/>
          <p:cNvSpPr>
            <a:spLocks noGrp="1"/>
          </p:cNvSpPr>
          <p:nvPr>
            <p:ph type="body" idx="1"/>
          </p:nvPr>
        </p:nvSpPr>
        <p:spPr>
          <a:noFill/>
        </p:spPr>
        <p:txBody>
          <a:bodyPr/>
          <a:lstStyle/>
          <a:p>
            <a:r>
              <a:rPr lang="zh-CN" altLang="en-US" dirty="0">
                <a:ea typeface="黑体" panose="02010609060101010101" pitchFamily="49" charset="-122"/>
              </a:rPr>
              <a:t>反映出</a:t>
            </a:r>
          </a:p>
        </p:txBody>
      </p:sp>
      <p:sp>
        <p:nvSpPr>
          <p:cNvPr id="81924" name="灯片编号占位符 3"/>
          <p:cNvSpPr>
            <a:spLocks noGrp="1"/>
          </p:cNvSpPr>
          <p:nvPr>
            <p:ph type="sldNum" sz="quarter" idx="5"/>
          </p:nvPr>
        </p:nvSpPr>
        <p:spPr>
          <a:noFill/>
        </p:spPr>
        <p:txBody>
          <a:bodyPr/>
          <a:lstStyle/>
          <a:p>
            <a:fld id="{AD0DDC68-0777-48E5-9645-F062118637BF}" type="slidenum">
              <a:rPr lang="zh-CN" altLang="en-US" smtClean="0"/>
              <a:t>52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258888" y="720725"/>
            <a:ext cx="4791075" cy="3594100"/>
          </a:xfrm>
        </p:spPr>
      </p:sp>
      <p:sp>
        <p:nvSpPr>
          <p:cNvPr id="70659" name="备注占位符 2"/>
          <p:cNvSpPr>
            <a:spLocks noGrp="1"/>
          </p:cNvSpPr>
          <p:nvPr>
            <p:ph type="body" idx="1"/>
          </p:nvPr>
        </p:nvSpPr>
        <p:spPr>
          <a:xfrm>
            <a:off x="974725" y="7391400"/>
            <a:ext cx="5365750" cy="1489075"/>
          </a:xfrm>
          <a:noFill/>
        </p:spPr>
        <p:txBody>
          <a:bodyPr/>
          <a:lstStyle/>
          <a:p>
            <a:r>
              <a:rPr lang="zh-CN" altLang="en-US" dirty="0">
                <a:ea typeface="黑体" panose="02010609060101010101" pitchFamily="49" charset="-122"/>
              </a:rPr>
              <a:t>实际上，这相当于一个</a:t>
            </a:r>
            <a:r>
              <a:rPr lang="en-US" altLang="zh-CN" dirty="0">
                <a:ea typeface="黑体" panose="02010609060101010101" pitchFamily="49" charset="-122"/>
              </a:rPr>
              <a:t>k</a:t>
            </a:r>
            <a:r>
              <a:rPr lang="zh-CN" altLang="en-US" dirty="0">
                <a:ea typeface="黑体" panose="02010609060101010101" pitchFamily="49" charset="-122"/>
              </a:rPr>
              <a:t>近邻问题。一般来讲，高维空间中没有好的解决方案，但是由于查询比较短。</a:t>
            </a:r>
          </a:p>
        </p:txBody>
      </p:sp>
      <p:sp>
        <p:nvSpPr>
          <p:cNvPr id="70660" name="灯片编号占位符 3"/>
          <p:cNvSpPr>
            <a:spLocks noGrp="1"/>
          </p:cNvSpPr>
          <p:nvPr>
            <p:ph type="sldNum" sz="quarter" idx="5"/>
          </p:nvPr>
        </p:nvSpPr>
        <p:spPr>
          <a:noFill/>
        </p:spPr>
        <p:txBody>
          <a:bodyPr/>
          <a:lstStyle/>
          <a:p>
            <a:fld id="{C75682EB-495F-4161-A409-1DF2B36006DB}" type="slidenum">
              <a:rPr lang="zh-CN" altLang="en-US" smtClean="0"/>
              <a:t>25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258888" y="720725"/>
            <a:ext cx="4791075" cy="3594100"/>
          </a:xfrm>
        </p:spPr>
      </p:sp>
      <p:sp>
        <p:nvSpPr>
          <p:cNvPr id="71683" name="备注占位符 2"/>
          <p:cNvSpPr>
            <a:spLocks noGrp="1"/>
          </p:cNvSpPr>
          <p:nvPr>
            <p:ph type="body" idx="1"/>
          </p:nvPr>
        </p:nvSpPr>
        <p:spPr>
          <a:noFill/>
        </p:spPr>
        <p:txBody>
          <a:bodyPr/>
          <a:lstStyle/>
          <a:p>
            <a:r>
              <a:rPr lang="zh-CN" altLang="en-US" dirty="0">
                <a:ea typeface="黑体" panose="02010609060101010101" pitchFamily="49" charset="-122"/>
              </a:rPr>
              <a:t>不计算查询词的权重，而且后面只做加法。。。。</a:t>
            </a:r>
          </a:p>
        </p:txBody>
      </p:sp>
      <p:sp>
        <p:nvSpPr>
          <p:cNvPr id="71684" name="灯片编号占位符 3"/>
          <p:cNvSpPr>
            <a:spLocks noGrp="1"/>
          </p:cNvSpPr>
          <p:nvPr>
            <p:ph type="sldNum" sz="quarter" idx="5"/>
          </p:nvPr>
        </p:nvSpPr>
        <p:spPr>
          <a:noFill/>
        </p:spPr>
        <p:txBody>
          <a:bodyPr/>
          <a:lstStyle/>
          <a:p>
            <a:fld id="{97B0B26D-0FFB-4051-B37D-9A35708C2391}" type="slidenum">
              <a:rPr lang="zh-CN" altLang="en-US" smtClean="0"/>
              <a:t>27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258888" y="720725"/>
            <a:ext cx="4791075" cy="3594100"/>
          </a:xfrm>
        </p:spPr>
      </p:sp>
      <p:sp>
        <p:nvSpPr>
          <p:cNvPr id="72707" name="备注占位符 2"/>
          <p:cNvSpPr>
            <a:spLocks noGrp="1"/>
          </p:cNvSpPr>
          <p:nvPr>
            <p:ph type="body" idx="1"/>
          </p:nvPr>
        </p:nvSpPr>
        <p:spPr>
          <a:noFill/>
        </p:spPr>
        <p:txBody>
          <a:bodyPr/>
          <a:lstStyle/>
          <a:p>
            <a:r>
              <a:rPr lang="zh-CN" altLang="en-US" dirty="0">
                <a:ea typeface="黑体" panose="02010609060101010101" pitchFamily="49" charset="-122"/>
              </a:rPr>
              <a:t>并不对所有文档进行排序，而只需要挑出最高的</a:t>
            </a:r>
            <a:r>
              <a:rPr lang="en-US" altLang="zh-CN" dirty="0">
                <a:ea typeface="黑体" panose="02010609060101010101" pitchFamily="49" charset="-122"/>
              </a:rPr>
              <a:t>K</a:t>
            </a:r>
            <a:r>
              <a:rPr lang="zh-CN" altLang="en-US" dirty="0">
                <a:ea typeface="黑体" panose="02010609060101010101" pitchFamily="49" charset="-122"/>
              </a:rPr>
              <a:t>个结果。</a:t>
            </a:r>
          </a:p>
        </p:txBody>
      </p:sp>
      <p:sp>
        <p:nvSpPr>
          <p:cNvPr id="72708" name="灯片编号占位符 3"/>
          <p:cNvSpPr>
            <a:spLocks noGrp="1"/>
          </p:cNvSpPr>
          <p:nvPr>
            <p:ph type="sldNum" sz="quarter" idx="5"/>
          </p:nvPr>
        </p:nvSpPr>
        <p:spPr>
          <a:noFill/>
        </p:spPr>
        <p:txBody>
          <a:bodyPr/>
          <a:lstStyle/>
          <a:p>
            <a:fld id="{E9C77AE0-3258-44BA-B095-99CA0FC37A90}" type="slidenum">
              <a:rPr lang="zh-CN" altLang="en-US" smtClean="0"/>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MS PGothic" panose="020B0600070205080204" charset="-128"/>
                <a:cs typeface="MS PGothic" panose="020B0600070205080204"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6" name="TextBox 5"/>
          <p:cNvSpPr txBox="1"/>
          <p:nvPr/>
        </p:nvSpPr>
        <p:spPr>
          <a:xfrm>
            <a:off x="446511" y="1556792"/>
            <a:ext cx="8250978" cy="1569660"/>
          </a:xfrm>
          <a:prstGeom prst="rect">
            <a:avLst/>
          </a:prstGeom>
          <a:noFill/>
        </p:spPr>
        <p:txBody>
          <a:bodyPr wrap="none">
            <a:spAutoFit/>
          </a:bodyPr>
          <a:lstStyle/>
          <a:p>
            <a:pPr algn="ctr">
              <a:defRPr/>
            </a:pP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物联网大数据智能处理</a:t>
            </a:r>
            <a:endPar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a:p>
            <a:pPr algn="ctr">
              <a:defRPr/>
            </a:pPr>
            <a:r>
              <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rPr>
              <a:t>             -</a:t>
            </a: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信息检索技术</a:t>
            </a:r>
            <a:endParaRPr 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marL="0" marR="0" lvl="0" indent="0" algn="l" defTabSz="449580" rtl="0" eaLnBrk="1" fontAlgn="base" latinLnBrk="0" hangingPunct="1">
              <a:lnSpc>
                <a:spcPct val="100000"/>
              </a:lnSpc>
              <a:spcBef>
                <a:spcPct val="0"/>
              </a:spcBef>
              <a:spcAft>
                <a:spcPct val="0"/>
              </a:spcAft>
              <a:buClrTx/>
              <a:buSzTx/>
              <a:buFontTx/>
              <a:buNone/>
              <a:tabLst/>
              <a:defRPr/>
            </a:pPr>
            <a:r>
              <a:rPr lang="en-US" altLang="zh-CN" sz="1400" dirty="0">
                <a:solidFill>
                  <a:srgbClr val="FFFFFF"/>
                </a:solidFill>
                <a:latin typeface="楷体" panose="02010609060101010101" pitchFamily="49" charset="-122"/>
                <a:ea typeface="楷体" panose="02010609060101010101" pitchFamily="49" charset="-122"/>
              </a:rPr>
              <a:t>《</a:t>
            </a:r>
            <a:r>
              <a:rPr lang="zh-CN" altLang="en-US" sz="14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a:t>
            </a:r>
            <a:r>
              <a:rPr lang="en-US" altLang="zh-CN" sz="1400" i="0">
                <a:solidFill>
                  <a:srgbClr val="FFFFFF"/>
                </a:solidFill>
                <a:latin typeface="楷体" panose="02010609060101010101" pitchFamily="49" charset="-122"/>
                <a:ea typeface="楷体" panose="02010609060101010101" pitchFamily="49" charset="-122"/>
                <a:cs typeface="MS PGothic" panose="020B0600070205080204" charset="-128"/>
              </a:rPr>
              <a:t>》</a:t>
            </a:r>
            <a:r>
              <a:rPr lang="en-US" altLang="zh-CN" sz="1400">
                <a:solidFill>
                  <a:srgbClr val="FFFFFF"/>
                </a:solidFill>
                <a:latin typeface="楷体" panose="02010609060101010101" pitchFamily="49" charset="-122"/>
                <a:ea typeface="楷体" panose="02010609060101010101" pitchFamily="49" charset="-122"/>
              </a:rPr>
              <a:t>                                                                                                                                      </a:t>
            </a:r>
            <a:endParaRPr lang="zh-CN" altLang="en-US" sz="1400" dirty="0">
              <a:solidFill>
                <a:srgbClr val="FFFFFF"/>
              </a:solidFill>
              <a:latin typeface="楷体" panose="02010609060101010101" pitchFamily="49" charset="-122"/>
              <a:ea typeface="楷体" panose="02010609060101010101" pitchFamily="49" charset="-122"/>
            </a:endParaRPr>
          </a:p>
        </p:txBody>
      </p:sp>
      <p:sp>
        <p:nvSpPr>
          <p:cNvPr id="9" name="TextBox 8"/>
          <p:cNvSpPr txBox="1"/>
          <p:nvPr/>
        </p:nvSpPr>
        <p:spPr>
          <a:xfrm>
            <a:off x="1600200" y="4800600"/>
            <a:ext cx="6019800" cy="892552"/>
          </a:xfrm>
          <a:prstGeom prst="rect">
            <a:avLst/>
          </a:prstGeom>
          <a:noFill/>
        </p:spPr>
        <p:txBody>
          <a:bodyPr>
            <a:spAutoFit/>
          </a:bodyPr>
          <a:lstStyle/>
          <a:p>
            <a:pPr algn="ctr">
              <a:defRPr/>
            </a:pPr>
            <a:r>
              <a:rPr lang="zh-CN" altLang="en-US" dirty="0">
                <a:solidFill>
                  <a:schemeClr val="bg1"/>
                </a:solidFill>
                <a:latin typeface="+mn-ea"/>
                <a:ea typeface="+mn-ea"/>
                <a:cs typeface="Times New Roman" panose="02020603050405020304" pitchFamily="18" charset="0"/>
              </a:rPr>
              <a:t>授课人：李明楚</a:t>
            </a:r>
            <a:endParaRPr lang="en-US" altLang="zh-CN" dirty="0">
              <a:solidFill>
                <a:schemeClr val="bg1"/>
              </a:solidFill>
              <a:latin typeface="+mn-ea"/>
              <a:ea typeface="+mn-ea"/>
              <a:cs typeface="Times New Roman" panose="02020603050405020304" pitchFamily="18" charset="0"/>
            </a:endParaRPr>
          </a:p>
          <a:p>
            <a:pPr algn="ctr">
              <a:defRPr/>
            </a:pPr>
            <a:endParaRPr lang="en-US" altLang="zh-CN" sz="2800" dirty="0">
              <a:solidFill>
                <a:srgbClr val="0070C0"/>
              </a:solidFill>
              <a:ea typeface="MS PGothic" panose="020B0600070205080204" charset="-128"/>
              <a:cs typeface="Times New Roman" panose="02020603050405020304" pitchFamily="18"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p>
          <a:p>
            <a:pPr marL="457200" indent="-457200">
              <a:buFont typeface="+mj-ea"/>
              <a:buAutoNum type="circleNumDbPlain"/>
            </a:pP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mn-ea"/>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MS PGothic" panose="020B0600070205080204" charset="-128"/>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11" name="Rectangle 6"/>
          <p:cNvSpPr>
            <a:spLocks noChangeArrowheads="1"/>
          </p:cNvSpPr>
          <p:nvPr/>
        </p:nvSpPr>
        <p:spPr bwMode="auto">
          <a:xfrm>
            <a:off x="3908" y="0"/>
            <a:ext cx="4136043" cy="275389"/>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hasCustomPrompt="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a:defRPr/>
            </a:pPr>
            <a:endParaRPr lang="zh-CN" altLang="en-US"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宋体" panose="02010600030101010101" pitchFamily="2" charset="-122"/>
              </a:defRPr>
            </a:lvl1pPr>
          </a:lstStyle>
          <a:p>
            <a:pPr>
              <a:defRPr/>
            </a:pPr>
            <a:endParaRPr lang="zh-CN" altLang="en-US"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a:defRPr/>
            </a:pPr>
            <a:fld id="{DB3EC566-48E6-4552-87D6-CB322A8F1925}" type="slidenum">
              <a:rPr lang="en-US" smtClean="0"/>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智能信息处理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MS PGothic" panose="020B0600070205080204" charset="-128"/>
                <a:cs typeface="MS PGothic" panose="020B060007020508020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2pPr>
      <a:lvl3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3pPr>
      <a:lvl4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4pPr>
      <a:lvl5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9pPr>
    </p:titleStyle>
    <p:body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mn-ea"/>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image" Target="../media/image10.png"/><Relationship Id="rId7" Type="http://schemas.openxmlformats.org/officeDocument/2006/relationships/image" Target="../media/image6.wmf"/><Relationship Id="rId12" Type="http://schemas.openxmlformats.org/officeDocument/2006/relationships/oleObject" Target="../embeddings/oleObject6.bin"/><Relationship Id="rId2" Type="http://schemas.openxmlformats.org/officeDocument/2006/relationships/slideLayout" Target="../slideLayouts/slideLayout4.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oleObject" Target="../embeddings/oleObject8.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  完整搜索系统中的评分计算</a:t>
            </a:r>
            <a:endParaRPr lang="en-US" altLang="zh-CN" dirty="0"/>
          </a:p>
          <a:p>
            <a:r>
              <a:rPr lang="en-US" altLang="zh-CN" dirty="0"/>
              <a:t>Scores in a complete search system</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本讲内容</a:t>
            </a:r>
            <a:endParaRPr lang="zh-CN" altLang="en-US" dirty="0"/>
          </a:p>
        </p:txBody>
      </p:sp>
      <p:sp>
        <p:nvSpPr>
          <p:cNvPr id="3" name="内容占位符 2"/>
          <p:cNvSpPr>
            <a:spLocks noGrp="1"/>
          </p:cNvSpPr>
          <p:nvPr>
            <p:ph idx="1"/>
          </p:nvPr>
        </p:nvSpPr>
        <p:spPr/>
        <p:txBody>
          <a:bodyPr/>
          <a:lstStyle/>
          <a:p>
            <a:r>
              <a:rPr lang="zh-CN" altLang="en-US" dirty="0"/>
              <a:t>排序的重要性：从用户的角度来看</a:t>
            </a:r>
            <a:r>
              <a:rPr lang="en-US" altLang="zh-CN" dirty="0"/>
              <a:t>(Google</a:t>
            </a:r>
            <a:r>
              <a:rPr lang="zh-CN" altLang="en-US" dirty="0"/>
              <a:t>的用户研究结果</a:t>
            </a:r>
            <a:r>
              <a:rPr lang="en-US" altLang="zh-CN" dirty="0"/>
              <a:t>)</a:t>
            </a:r>
          </a:p>
          <a:p>
            <a:r>
              <a:rPr lang="zh-CN" altLang="en-US" dirty="0"/>
              <a:t>另一种长度归一化</a:t>
            </a:r>
            <a:r>
              <a:rPr lang="de-DE" altLang="zh-CN" dirty="0"/>
              <a:t>: </a:t>
            </a:r>
            <a:r>
              <a:rPr lang="zh-CN" altLang="en-US" dirty="0"/>
              <a:t>回转</a:t>
            </a:r>
            <a:r>
              <a:rPr lang="en-US" altLang="zh-CN" dirty="0"/>
              <a:t>(Pivoted)</a:t>
            </a:r>
            <a:r>
              <a:rPr lang="zh-CN" altLang="en-US" dirty="0"/>
              <a:t>长度归一化</a:t>
            </a:r>
            <a:endParaRPr lang="de-DE" altLang="zh-CN" dirty="0"/>
          </a:p>
          <a:p>
            <a:r>
              <a:rPr lang="zh-CN" altLang="en-US" dirty="0"/>
              <a:t>排序实现</a:t>
            </a:r>
            <a:endParaRPr lang="de-DE" altLang="zh-CN" dirty="0"/>
          </a:p>
          <a:p>
            <a:r>
              <a:rPr lang="zh-CN" altLang="en-US" dirty="0"/>
              <a:t>完整的搜索系统</a:t>
            </a:r>
            <a:endParaRPr lang="de-DE"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11</a:t>
            </a:fld>
            <a:endParaRPr lang="en-US"/>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上一讲回顾</a:t>
            </a:r>
            <a:r>
              <a:rPr lang="zh-CN" altLang="en-US" dirty="0"/>
              <a:t> </a:t>
            </a:r>
          </a:p>
          <a:p>
            <a:r>
              <a:rPr lang="zh-CN" altLang="en-US" dirty="0"/>
              <a:t>结果排序的动机</a:t>
            </a:r>
          </a:p>
          <a:p>
            <a:r>
              <a:rPr lang="zh-CN" altLang="en-US" dirty="0">
                <a:solidFill>
                  <a:schemeClr val="accent1">
                    <a:lumMod val="20000"/>
                    <a:lumOff val="80000"/>
                  </a:schemeClr>
                </a:solidFill>
              </a:rPr>
              <a:t>结果排序的实现</a:t>
            </a:r>
          </a:p>
          <a:p>
            <a:r>
              <a:rPr lang="zh-CN" altLang="en-US" dirty="0">
                <a:solidFill>
                  <a:schemeClr val="accent1">
                    <a:lumMod val="20000"/>
                    <a:lumOff val="80000"/>
                  </a:schemeClr>
                </a:solidFill>
              </a:rPr>
              <a:t>完整的搜索系统</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排序的重要性</a:t>
            </a:r>
            <a:endParaRPr lang="zh-CN" altLang="en-US" dirty="0"/>
          </a:p>
        </p:txBody>
      </p:sp>
      <p:sp>
        <p:nvSpPr>
          <p:cNvPr id="6" name="内容占位符 5"/>
          <p:cNvSpPr>
            <a:spLocks noGrp="1"/>
          </p:cNvSpPr>
          <p:nvPr>
            <p:ph idx="1"/>
          </p:nvPr>
        </p:nvSpPr>
        <p:spPr/>
        <p:txBody>
          <a:bodyPr/>
          <a:lstStyle/>
          <a:p>
            <a:r>
              <a:rPr lang="zh-CN" altLang="en-US" dirty="0"/>
              <a:t>上一讲</a:t>
            </a:r>
            <a:r>
              <a:rPr lang="en-US" altLang="zh-CN" dirty="0"/>
              <a:t>: </a:t>
            </a:r>
            <a:r>
              <a:rPr lang="zh-CN" altLang="en-US" dirty="0"/>
              <a:t>不排序的问题严重性</a:t>
            </a:r>
            <a:endParaRPr lang="en-US" altLang="zh-CN" dirty="0"/>
          </a:p>
          <a:p>
            <a:pPr lvl="1"/>
            <a:r>
              <a:rPr lang="zh-CN" altLang="en-US" dirty="0"/>
              <a:t>用户只希望看到一些而不是成千上万的结果</a:t>
            </a:r>
            <a:endParaRPr lang="en-US" altLang="zh-CN" dirty="0"/>
          </a:p>
          <a:p>
            <a:pPr lvl="1"/>
            <a:r>
              <a:rPr lang="zh-CN" altLang="en-US" dirty="0"/>
              <a:t>很难构造只产生一些结果的查询</a:t>
            </a:r>
            <a:endParaRPr lang="en-US" altLang="zh-CN" dirty="0"/>
          </a:p>
          <a:p>
            <a:pPr lvl="1"/>
            <a:r>
              <a:rPr lang="zh-CN" altLang="en-US" dirty="0"/>
              <a:t>即使是专家也很难</a:t>
            </a:r>
            <a:endParaRPr lang="de-DE" altLang="zh-CN" dirty="0"/>
          </a:p>
          <a:p>
            <a:pPr lvl="1"/>
            <a:r>
              <a:rPr lang="en-US" altLang="zh-CN" dirty="0"/>
              <a:t>→ </a:t>
            </a:r>
            <a:r>
              <a:rPr lang="zh-CN" altLang="en-US" dirty="0"/>
              <a:t>排序能够将成千上万条结果缩减至几条结果，因此非常重要</a:t>
            </a:r>
            <a:endParaRPr lang="en-US" altLang="zh-CN" dirty="0"/>
          </a:p>
          <a:p>
            <a:pPr lvl="1"/>
            <a:r>
              <a:rPr lang="zh-CN" altLang="en-US" dirty="0"/>
              <a:t>实际上，大部分用户只看</a:t>
            </a:r>
            <a:r>
              <a:rPr lang="en-US" altLang="zh-CN" dirty="0"/>
              <a:t>1</a:t>
            </a:r>
            <a:r>
              <a:rPr lang="zh-CN" altLang="en-US" dirty="0"/>
              <a:t>到</a:t>
            </a:r>
            <a:r>
              <a:rPr lang="en-US" altLang="zh-CN" dirty="0"/>
              <a:t>3</a:t>
            </a:r>
            <a:r>
              <a:rPr lang="zh-CN" altLang="en-US" dirty="0"/>
              <a:t>条结果</a:t>
            </a:r>
            <a:endParaRPr lang="de-DE" altLang="zh-CN" dirty="0"/>
          </a:p>
          <a:p>
            <a:endParaRPr lang="zh-CN" altLang="en-US" dirty="0"/>
          </a:p>
        </p:txBody>
      </p:sp>
      <p:sp>
        <p:nvSpPr>
          <p:cNvPr id="3" name="灯片编号占位符 2"/>
          <p:cNvSpPr>
            <a:spLocks noGrp="1"/>
          </p:cNvSpPr>
          <p:nvPr>
            <p:ph type="sldNum" sz="quarter" idx="12"/>
          </p:nvPr>
        </p:nvSpPr>
        <p:spPr/>
        <p:txBody>
          <a:bodyPr/>
          <a:lstStyle/>
          <a:p>
            <a:fld id="{DB3EC566-48E6-4552-87D6-CB322A8F1925}"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检索效果的经验性观察方法</a:t>
            </a:r>
            <a:endParaRPr lang="zh-CN" altLang="en-US" dirty="0"/>
          </a:p>
        </p:txBody>
      </p:sp>
      <p:sp>
        <p:nvSpPr>
          <p:cNvPr id="3" name="内容占位符 2"/>
          <p:cNvSpPr>
            <a:spLocks noGrp="1"/>
          </p:cNvSpPr>
          <p:nvPr>
            <p:ph idx="1"/>
          </p:nvPr>
        </p:nvSpPr>
        <p:spPr/>
        <p:txBody>
          <a:bodyPr/>
          <a:lstStyle/>
          <a:p>
            <a:r>
              <a:rPr lang="zh-CN" altLang="en-US" dirty="0"/>
              <a:t>如何度量排序的重要性？</a:t>
            </a:r>
            <a:endParaRPr lang="en-US" altLang="zh-CN" dirty="0"/>
          </a:p>
          <a:p>
            <a:r>
              <a:rPr lang="zh-CN" altLang="en-US" dirty="0"/>
              <a:t>可以在某种受控配置观察下搜索用户的行为</a:t>
            </a:r>
            <a:endParaRPr lang="de-DE" altLang="zh-CN" dirty="0"/>
          </a:p>
          <a:p>
            <a:pPr lvl="1"/>
            <a:r>
              <a:rPr lang="zh-CN" altLang="en-US" dirty="0"/>
              <a:t>对用户行为进行录像</a:t>
            </a:r>
            <a:endParaRPr lang="de-DE" altLang="zh-CN" dirty="0"/>
          </a:p>
          <a:p>
            <a:pPr lvl="1"/>
            <a:r>
              <a:rPr lang="zh-CN" altLang="en-US" dirty="0"/>
              <a:t>让他们放声思考（</a:t>
            </a:r>
            <a:r>
              <a:rPr lang="en-US" altLang="zh-CN" dirty="0"/>
              <a:t>Ask them to “think aloud”</a:t>
            </a:r>
            <a:r>
              <a:rPr lang="zh-CN" altLang="en-US" dirty="0"/>
              <a:t>）</a:t>
            </a:r>
            <a:endParaRPr lang="en-US" altLang="zh-CN" dirty="0"/>
          </a:p>
          <a:p>
            <a:pPr lvl="1"/>
            <a:r>
              <a:rPr lang="zh-CN" altLang="en-US" dirty="0"/>
              <a:t>访谈</a:t>
            </a:r>
            <a:endParaRPr lang="de-DE" altLang="zh-CN" dirty="0"/>
          </a:p>
          <a:p>
            <a:pPr lvl="1"/>
            <a:r>
              <a:rPr lang="zh-CN" altLang="en-US" dirty="0"/>
              <a:t>眼球跟踪</a:t>
            </a:r>
            <a:endParaRPr lang="de-DE" altLang="zh-CN" dirty="0"/>
          </a:p>
          <a:p>
            <a:pPr lvl="1"/>
            <a:r>
              <a:rPr lang="zh-CN" altLang="en-US" dirty="0"/>
              <a:t>计时</a:t>
            </a:r>
            <a:endParaRPr lang="en-US" altLang="zh-CN" dirty="0"/>
          </a:p>
          <a:p>
            <a:pPr lvl="1"/>
            <a:r>
              <a:rPr lang="zh-CN" altLang="en-US" dirty="0"/>
              <a:t>记录并对他们的点击计数</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14</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en-US" sz="34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10" name="标题 9"/>
          <p:cNvSpPr>
            <a:spLocks noGrp="1"/>
          </p:cNvSpPr>
          <p:nvPr>
            <p:ph type="title"/>
          </p:nvPr>
        </p:nvSpPr>
        <p:spPr/>
        <p:txBody>
          <a:bodyPr/>
          <a:lstStyle/>
          <a:p>
            <a:r>
              <a:rPr lang="zh-CN" altLang="en-US"/>
              <a:t>用户访谈</a:t>
            </a:r>
            <a:endParaRPr lang="zh-CN" altLang="en-US" dirty="0"/>
          </a:p>
        </p:txBody>
      </p:sp>
      <p:pic>
        <p:nvPicPr>
          <p:cNvPr id="12" name="Picture 7" descr="714.png"/>
          <p:cNvPicPr>
            <a:picLocks noGrp="1" noChangeAspect="1"/>
          </p:cNvPicPr>
          <p:nvPr>
            <p:ph type="chart" idx="1"/>
          </p:nvPr>
        </p:nvPicPr>
        <p:blipFill>
          <a:blip r:embed="rId3" cstate="print"/>
          <a:stretch>
            <a:fillRect/>
          </a:stretch>
        </p:blipFill>
        <p:spPr>
          <a:xfrm>
            <a:off x="1043608" y="1500174"/>
            <a:ext cx="6474876" cy="4841999"/>
          </a:xfrm>
        </p:spPr>
      </p:pic>
      <p:sp>
        <p:nvSpPr>
          <p:cNvPr id="7" name="Slide Number Placeholder 6"/>
          <p:cNvSpPr>
            <a:spLocks noGrp="1"/>
          </p:cNvSpPr>
          <p:nvPr>
            <p:ph type="sldNum" sz="quarter" idx="12"/>
          </p:nvPr>
        </p:nvSpPr>
        <p:spPr/>
        <p:txBody>
          <a:bodyPr/>
          <a:lstStyle/>
          <a:p>
            <a:fld id="{74BF2C0F-05D6-4882-A325-BE394602789D}" type="slidenum">
              <a:rPr lang="en-US" smtClean="0"/>
              <a:t>14</a:t>
            </a:fld>
            <a:endParaRPr 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15</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en-US" sz="34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10" name="标题 9"/>
          <p:cNvSpPr>
            <a:spLocks noGrp="1"/>
          </p:cNvSpPr>
          <p:nvPr>
            <p:ph type="title"/>
          </p:nvPr>
        </p:nvSpPr>
        <p:spPr/>
        <p:txBody>
          <a:bodyPr/>
          <a:lstStyle/>
          <a:p>
            <a:r>
              <a:rPr lang="zh-CN" altLang="en-US"/>
              <a:t>用户对结果的浏览模式</a:t>
            </a:r>
            <a:endParaRPr lang="zh-CN" altLang="en-US" dirty="0"/>
          </a:p>
        </p:txBody>
      </p:sp>
      <p:pic>
        <p:nvPicPr>
          <p:cNvPr id="12" name="Picture 8" descr="715.png"/>
          <p:cNvPicPr>
            <a:picLocks noGrp="1" noChangeAspect="1"/>
          </p:cNvPicPr>
          <p:nvPr>
            <p:ph type="chart" idx="1"/>
          </p:nvPr>
        </p:nvPicPr>
        <p:blipFill>
          <a:blip r:embed="rId3" cstate="print"/>
          <a:stretch>
            <a:fillRect/>
          </a:stretch>
        </p:blipFill>
        <p:spPr>
          <a:xfrm>
            <a:off x="0" y="1416050"/>
            <a:ext cx="9036496" cy="4842011"/>
          </a:xfrm>
        </p:spPr>
      </p:pic>
      <p:sp>
        <p:nvSpPr>
          <p:cNvPr id="7" name="Slide Number Placeholder 6"/>
          <p:cNvSpPr>
            <a:spLocks noGrp="1"/>
          </p:cNvSpPr>
          <p:nvPr>
            <p:ph type="sldNum" sz="quarter" idx="12"/>
          </p:nvPr>
        </p:nvSpPr>
        <p:spPr/>
        <p:txBody>
          <a:bodyPr/>
          <a:lstStyle/>
          <a:p>
            <a:fld id="{74BF2C0F-05D6-4882-A325-BE394602789D}" type="slidenum">
              <a:rPr lang="en-US" smtClean="0"/>
              <a:t>15</a:t>
            </a:fld>
            <a:endParaRPr 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16</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en-US" sz="34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10" name="标题 9"/>
          <p:cNvSpPr>
            <a:spLocks noGrp="1"/>
          </p:cNvSpPr>
          <p:nvPr>
            <p:ph type="title"/>
          </p:nvPr>
        </p:nvSpPr>
        <p:spPr/>
        <p:txBody>
          <a:bodyPr/>
          <a:lstStyle/>
          <a:p>
            <a:r>
              <a:rPr lang="zh-CN" altLang="en-US"/>
              <a:t>检索中的用户行为模式</a:t>
            </a:r>
            <a:endParaRPr lang="zh-CN" altLang="en-US" dirty="0"/>
          </a:p>
        </p:txBody>
      </p:sp>
      <p:pic>
        <p:nvPicPr>
          <p:cNvPr id="12" name="Picture 7" descr="716.png"/>
          <p:cNvPicPr>
            <a:picLocks noGrp="1" noChangeAspect="1"/>
          </p:cNvPicPr>
          <p:nvPr>
            <p:ph type="chart" idx="1"/>
          </p:nvPr>
        </p:nvPicPr>
        <p:blipFill>
          <a:blip r:embed="rId3" cstate="print"/>
          <a:stretch>
            <a:fillRect/>
          </a:stretch>
        </p:blipFill>
        <p:spPr>
          <a:xfrm>
            <a:off x="71438" y="1616143"/>
            <a:ext cx="8786842" cy="5105332"/>
          </a:xfrm>
        </p:spPr>
      </p:pic>
      <p:sp>
        <p:nvSpPr>
          <p:cNvPr id="7" name="Slide Number Placeholder 6"/>
          <p:cNvSpPr>
            <a:spLocks noGrp="1"/>
          </p:cNvSpPr>
          <p:nvPr>
            <p:ph type="sldNum" sz="quarter" idx="12"/>
          </p:nvPr>
        </p:nvSpPr>
        <p:spPr/>
        <p:txBody>
          <a:bodyPr/>
          <a:lstStyle/>
          <a:p>
            <a:fld id="{74BF2C0F-05D6-4882-A325-BE394602789D}" type="slidenum">
              <a:rPr lang="en-US" smtClean="0"/>
              <a:t>16</a:t>
            </a:fld>
            <a:endParaRPr 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17</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en-US" sz="34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10" name="标题 9"/>
          <p:cNvSpPr>
            <a:spLocks noGrp="1"/>
          </p:cNvSpPr>
          <p:nvPr>
            <p:ph type="title"/>
          </p:nvPr>
        </p:nvSpPr>
        <p:spPr/>
        <p:txBody>
          <a:bodyPr/>
          <a:lstStyle/>
          <a:p>
            <a:r>
              <a:rPr lang="zh-CN" altLang="en-US"/>
              <a:t>用户浏览的链接数</a:t>
            </a:r>
            <a:endParaRPr lang="zh-CN" altLang="en-US" dirty="0"/>
          </a:p>
        </p:txBody>
      </p:sp>
      <p:pic>
        <p:nvPicPr>
          <p:cNvPr id="12" name="Picture 8" descr="717.png"/>
          <p:cNvPicPr>
            <a:picLocks noGrp="1" noChangeAspect="1"/>
          </p:cNvPicPr>
          <p:nvPr>
            <p:ph type="chart" idx="1"/>
          </p:nvPr>
        </p:nvPicPr>
        <p:blipFill>
          <a:blip r:embed="rId3" cstate="print"/>
          <a:stretch>
            <a:fillRect/>
          </a:stretch>
        </p:blipFill>
        <p:spPr>
          <a:xfrm>
            <a:off x="971600" y="1472437"/>
            <a:ext cx="6336703" cy="4784670"/>
          </a:xfrm>
        </p:spPr>
      </p:pic>
      <p:sp>
        <p:nvSpPr>
          <p:cNvPr id="7" name="Slide Number Placeholder 6"/>
          <p:cNvSpPr>
            <a:spLocks noGrp="1"/>
          </p:cNvSpPr>
          <p:nvPr>
            <p:ph type="sldNum" sz="quarter" idx="12"/>
          </p:nvPr>
        </p:nvSpPr>
        <p:spPr/>
        <p:txBody>
          <a:bodyPr/>
          <a:lstStyle/>
          <a:p>
            <a:fld id="{74BF2C0F-05D6-4882-A325-BE394602789D}" type="slidenum">
              <a:rPr lang="en-US" smtClean="0"/>
              <a:t>17</a:t>
            </a:fld>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18</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en-US" sz="34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10" name="标题 9"/>
          <p:cNvSpPr>
            <a:spLocks noGrp="1"/>
          </p:cNvSpPr>
          <p:nvPr>
            <p:ph type="title"/>
          </p:nvPr>
        </p:nvSpPr>
        <p:spPr/>
        <p:txBody>
          <a:bodyPr/>
          <a:lstStyle/>
          <a:p>
            <a:r>
              <a:rPr lang="zh-CN" altLang="en-US" dirty="0"/>
              <a:t>浏览 </a:t>
            </a:r>
            <a:r>
              <a:rPr lang="en-US" altLang="zh-CN" dirty="0"/>
              <a:t>vs. </a:t>
            </a:r>
            <a:r>
              <a:rPr lang="zh-CN" altLang="en-US" dirty="0"/>
              <a:t>点击</a:t>
            </a:r>
          </a:p>
        </p:txBody>
      </p:sp>
      <p:pic>
        <p:nvPicPr>
          <p:cNvPr id="12" name="Picture 7" descr="718.png"/>
          <p:cNvPicPr>
            <a:picLocks noGrp="1" noChangeAspect="1"/>
          </p:cNvPicPr>
          <p:nvPr>
            <p:ph type="chart" idx="1"/>
          </p:nvPr>
        </p:nvPicPr>
        <p:blipFill>
          <a:blip r:embed="rId3" cstate="print"/>
          <a:stretch>
            <a:fillRect/>
          </a:stretch>
        </p:blipFill>
        <p:spPr>
          <a:xfrm>
            <a:off x="1115616" y="1646785"/>
            <a:ext cx="6408712" cy="4717397"/>
          </a:xfrm>
        </p:spPr>
      </p:pic>
      <p:sp>
        <p:nvSpPr>
          <p:cNvPr id="7" name="Slide Number Placeholder 6"/>
          <p:cNvSpPr>
            <a:spLocks noGrp="1"/>
          </p:cNvSpPr>
          <p:nvPr>
            <p:ph type="sldNum" sz="quarter" idx="12"/>
          </p:nvPr>
        </p:nvSpPr>
        <p:spPr/>
        <p:txBody>
          <a:bodyPr/>
          <a:lstStyle/>
          <a:p>
            <a:fld id="{74BF2C0F-05D6-4882-A325-BE394602789D}" type="slidenum">
              <a:rPr lang="en-US" smtClean="0"/>
              <a:t>18</a:t>
            </a:fld>
            <a:endParaRPr 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排序的重要性</a:t>
            </a:r>
            <a:r>
              <a:rPr lang="de-DE" altLang="zh-CN"/>
              <a:t>: </a:t>
            </a:r>
            <a:r>
              <a:rPr lang="zh-CN" altLang="en-US"/>
              <a:t>小结</a:t>
            </a:r>
            <a:endParaRPr lang="zh-CN" altLang="en-US" dirty="0"/>
          </a:p>
        </p:txBody>
      </p:sp>
      <p:sp>
        <p:nvSpPr>
          <p:cNvPr id="4" name="内容占位符 3"/>
          <p:cNvSpPr>
            <a:spLocks noGrp="1"/>
          </p:cNvSpPr>
          <p:nvPr>
            <p:ph idx="1"/>
          </p:nvPr>
        </p:nvSpPr>
        <p:spPr/>
        <p:txBody>
          <a:bodyPr/>
          <a:lstStyle/>
          <a:p>
            <a:r>
              <a:rPr lang="zh-CN" altLang="en-US" dirty="0"/>
              <a:t>摘要阅读</a:t>
            </a:r>
            <a:r>
              <a:rPr lang="en-US" altLang="zh-CN" dirty="0"/>
              <a:t>(Viewing abstracts): </a:t>
            </a:r>
            <a:r>
              <a:rPr lang="zh-CN" altLang="en-US" dirty="0"/>
              <a:t>用户更可能阅读前几页</a:t>
            </a:r>
            <a:r>
              <a:rPr lang="en-US" altLang="zh-CN" dirty="0"/>
              <a:t>(1, 2, 3, 4)</a:t>
            </a:r>
            <a:r>
              <a:rPr lang="zh-CN" altLang="en-US" dirty="0"/>
              <a:t>的结果的摘要</a:t>
            </a:r>
            <a:endParaRPr lang="en-US" altLang="zh-CN" dirty="0"/>
          </a:p>
          <a:p>
            <a:r>
              <a:rPr lang="zh-CN" altLang="en-US" dirty="0"/>
              <a:t>点击</a:t>
            </a:r>
            <a:r>
              <a:rPr lang="en-US" altLang="zh-CN" dirty="0"/>
              <a:t>(Clicking): </a:t>
            </a:r>
            <a:r>
              <a:rPr lang="zh-CN" altLang="en-US" dirty="0"/>
              <a:t>点击的分布甚至更有偏向性</a:t>
            </a:r>
            <a:endParaRPr lang="en-US" altLang="zh-CN" dirty="0"/>
          </a:p>
          <a:p>
            <a:pPr lvl="1"/>
            <a:r>
              <a:rPr lang="zh-CN" altLang="en-US" dirty="0"/>
              <a:t>一半情况下，用户点击排名最高的页面</a:t>
            </a:r>
            <a:endParaRPr lang="en-US" altLang="zh-CN" dirty="0"/>
          </a:p>
          <a:p>
            <a:pPr lvl="1"/>
            <a:r>
              <a:rPr lang="zh-CN" altLang="en-US" dirty="0"/>
              <a:t>即使排名最高的页面不相关，仍然有</a:t>
            </a:r>
            <a:r>
              <a:rPr lang="en-US" altLang="zh-CN" dirty="0"/>
              <a:t>30%</a:t>
            </a:r>
            <a:r>
              <a:rPr lang="zh-CN" altLang="en-US" dirty="0"/>
              <a:t>的用户会点击它。</a:t>
            </a:r>
            <a:endParaRPr lang="en-US" altLang="zh-CN" dirty="0"/>
          </a:p>
          <a:p>
            <a:r>
              <a:rPr lang="en-US" altLang="zh-CN" dirty="0"/>
              <a:t>→ </a:t>
            </a:r>
            <a:r>
              <a:rPr lang="zh-CN" altLang="en-US" dirty="0"/>
              <a:t>正确排序相当重要</a:t>
            </a:r>
            <a:endParaRPr lang="en-US" altLang="zh-CN" dirty="0"/>
          </a:p>
          <a:p>
            <a:r>
              <a:rPr lang="en-US" altLang="zh-CN" dirty="0"/>
              <a:t>→ </a:t>
            </a:r>
            <a:r>
              <a:rPr lang="zh-CN" altLang="en-US" dirty="0"/>
              <a:t>排序最高的页面非常重要</a:t>
            </a:r>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2</a:t>
            </a:fld>
            <a:endParaRPr lang="en-US"/>
          </a:p>
        </p:txBody>
      </p:sp>
      <p:sp>
        <p:nvSpPr>
          <p:cNvPr id="5" name="文本占位符 4"/>
          <p:cNvSpPr>
            <a:spLocks noGrp="1"/>
          </p:cNvSpPr>
          <p:nvPr>
            <p:ph type="body" sz="quarter" idx="13"/>
          </p:nvPr>
        </p:nvSpPr>
        <p:spPr/>
        <p:txBody>
          <a:bodyPr/>
          <a:lstStyle/>
          <a:p>
            <a:r>
              <a:rPr lang="zh-CN" altLang="en-US" dirty="0"/>
              <a:t>上一讲回顾 </a:t>
            </a:r>
          </a:p>
          <a:p>
            <a:r>
              <a:rPr lang="zh-CN" altLang="en-US" dirty="0"/>
              <a:t>结果排序的动机</a:t>
            </a:r>
          </a:p>
          <a:p>
            <a:r>
              <a:rPr lang="zh-CN" altLang="en-US" dirty="0"/>
              <a:t>结果排序的实现</a:t>
            </a:r>
          </a:p>
          <a:p>
            <a:r>
              <a:rPr lang="zh-CN" altLang="en-US" dirty="0"/>
              <a:t>完整的搜索系统</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20</a:t>
            </a:fld>
            <a:endParaRPr lang="en-US"/>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上一讲回顾 </a:t>
            </a:r>
          </a:p>
          <a:p>
            <a:r>
              <a:rPr lang="zh-CN" altLang="en-US" dirty="0">
                <a:solidFill>
                  <a:schemeClr val="accent1">
                    <a:lumMod val="20000"/>
                    <a:lumOff val="80000"/>
                  </a:schemeClr>
                </a:solidFill>
              </a:rPr>
              <a:t>结果排序的动机</a:t>
            </a:r>
          </a:p>
          <a:p>
            <a:r>
              <a:rPr lang="zh-CN" altLang="en-US" dirty="0"/>
              <a:t>结果排序的实现</a:t>
            </a:r>
          </a:p>
          <a:p>
            <a:r>
              <a:rPr lang="zh-CN" altLang="en-US" dirty="0">
                <a:solidFill>
                  <a:schemeClr val="accent1">
                    <a:lumMod val="20000"/>
                    <a:lumOff val="80000"/>
                  </a:schemeClr>
                </a:solidFill>
              </a:rPr>
              <a:t>完整的搜索系统</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词项频率</a:t>
            </a:r>
            <a:r>
              <a:rPr lang="en-US" altLang="zh-CN" dirty="0" err="1"/>
              <a:t>tf</a:t>
            </a:r>
            <a:r>
              <a:rPr lang="zh-CN" altLang="en-US" dirty="0"/>
              <a:t>也存入倒排索引中</a:t>
            </a:r>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r>
              <a:rPr lang="zh-CN" altLang="en-US" dirty="0"/>
              <a:t>当然也需要位置信息，上面没显示出来</a:t>
            </a:r>
            <a:endParaRPr lang="de-DE" altLang="zh-CN" dirty="0"/>
          </a:p>
          <a:p>
            <a:endParaRPr lang="en-US" altLang="zh-CN" dirty="0"/>
          </a:p>
          <a:p>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t>21</a:t>
            </a:fld>
            <a:endParaRPr lang="en-US"/>
          </a:p>
        </p:txBody>
      </p:sp>
      <p:pic>
        <p:nvPicPr>
          <p:cNvPr id="5" name="Picture 7" descr="745.png"/>
          <p:cNvPicPr>
            <a:picLocks noChangeAspect="1"/>
          </p:cNvPicPr>
          <p:nvPr/>
        </p:nvPicPr>
        <p:blipFill>
          <a:blip r:embed="rId2" cstate="print"/>
          <a:stretch>
            <a:fillRect/>
          </a:stretch>
        </p:blipFill>
        <p:spPr>
          <a:xfrm>
            <a:off x="642910" y="2143116"/>
            <a:ext cx="6024603" cy="17460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倒排索引中的词项频率存储</a:t>
            </a:r>
            <a:endParaRPr lang="zh-CN" altLang="en-US" dirty="0"/>
          </a:p>
        </p:txBody>
      </p:sp>
      <p:sp>
        <p:nvSpPr>
          <p:cNvPr id="3" name="内容占位符 2"/>
          <p:cNvSpPr>
            <a:spLocks noGrp="1"/>
          </p:cNvSpPr>
          <p:nvPr>
            <p:ph idx="1"/>
          </p:nvPr>
        </p:nvSpPr>
        <p:spPr/>
        <p:txBody>
          <a:bodyPr/>
          <a:lstStyle/>
          <a:p>
            <a:r>
              <a:rPr lang="zh-CN" altLang="en-US" dirty="0"/>
              <a:t>每条倒排记录中，除了</a:t>
            </a:r>
            <a:r>
              <a:rPr lang="en-US" altLang="zh-CN" dirty="0" err="1"/>
              <a:t>docID</a:t>
            </a:r>
            <a:r>
              <a:rPr lang="zh-CN" altLang="en-US" dirty="0"/>
              <a:t>还要存储</a:t>
            </a:r>
            <a:r>
              <a:rPr lang="en-US" altLang="zh-CN" dirty="0" err="1"/>
              <a:t>tf</a:t>
            </a:r>
            <a:r>
              <a:rPr lang="en-US" altLang="zh-CN" baseline="-25000" dirty="0" err="1"/>
              <a:t>t,d</a:t>
            </a:r>
            <a:endParaRPr lang="en-US" altLang="zh-CN" baseline="-25000" dirty="0"/>
          </a:p>
          <a:p>
            <a:r>
              <a:rPr lang="zh-CN" altLang="en-US" b="1" dirty="0">
                <a:solidFill>
                  <a:srgbClr val="FF0000"/>
                </a:solidFill>
              </a:rPr>
              <a:t>通常存储是原始的整数词频</a:t>
            </a:r>
            <a:r>
              <a:rPr lang="zh-CN" altLang="en-US" dirty="0"/>
              <a:t>，而不是对数词频对应的实数值</a:t>
            </a:r>
            <a:endParaRPr lang="de-DE" altLang="zh-CN" dirty="0"/>
          </a:p>
          <a:p>
            <a:pPr lvl="2"/>
            <a:r>
              <a:rPr lang="zh-CN" altLang="en-US" dirty="0"/>
              <a:t>这是因为实数值不易压缩</a:t>
            </a:r>
            <a:endParaRPr lang="en-US" altLang="zh-CN" dirty="0"/>
          </a:p>
          <a:p>
            <a:r>
              <a:rPr lang="zh-CN" altLang="en-US" dirty="0"/>
              <a:t>对</a:t>
            </a:r>
            <a:r>
              <a:rPr lang="en-US" altLang="zh-CN" dirty="0" err="1"/>
              <a:t>tf</a:t>
            </a:r>
            <a:r>
              <a:rPr lang="zh-CN" altLang="en-US" dirty="0"/>
              <a:t>采用一元码编码效率很高</a:t>
            </a:r>
            <a:endParaRPr lang="en-US" altLang="zh-CN" dirty="0"/>
          </a:p>
          <a:p>
            <a:r>
              <a:rPr lang="zh-CN" altLang="en-US" dirty="0"/>
              <a:t>总体而言，额外存储</a:t>
            </a:r>
            <a:r>
              <a:rPr lang="en-US" altLang="zh-CN" dirty="0" err="1"/>
              <a:t>tf</a:t>
            </a:r>
            <a:r>
              <a:rPr lang="zh-CN" altLang="en-US" dirty="0"/>
              <a:t>所需要的开销不是很大：采用位编码压缩方式，每条倒排记录增加不到一个字节的存储量</a:t>
            </a:r>
            <a:endParaRPr lang="de-DE" altLang="zh-CN" dirty="0"/>
          </a:p>
          <a:p>
            <a:r>
              <a:rPr lang="zh-CN" altLang="en-US" dirty="0"/>
              <a:t>或者在可变字节码方式下每条倒排记录额外需要一个字节即可</a:t>
            </a:r>
            <a:endParaRPr lang="en-US" altLang="zh-CN" dirty="0"/>
          </a:p>
          <a:p>
            <a:r>
              <a:rPr lang="zh-CN" altLang="en-US" sz="2000" dirty="0"/>
              <a:t>注意：一元码编码是指：数字是几就有几个</a:t>
            </a:r>
            <a:r>
              <a:rPr lang="en-US" altLang="zh-CN" sz="2000" dirty="0"/>
              <a:t>1 </a:t>
            </a:r>
            <a:r>
              <a:rPr lang="zh-CN" altLang="en-US" sz="2000" dirty="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余弦相似度计算算法</a:t>
            </a:r>
            <a:endParaRPr lang="zh-CN" altLang="en-US" dirty="0"/>
          </a:p>
        </p:txBody>
      </p:sp>
      <p:pic>
        <p:nvPicPr>
          <p:cNvPr id="5" name="Content Placeholder 8" descr="cosinescore.gif"/>
          <p:cNvPicPr>
            <a:picLocks noGrp="1" noChangeAspect="1"/>
          </p:cNvPicPr>
          <p:nvPr>
            <p:ph idx="1"/>
          </p:nvPr>
        </p:nvPicPr>
        <p:blipFill>
          <a:blip r:embed="rId2" cstate="print"/>
          <a:stretch>
            <a:fillRect/>
          </a:stretch>
        </p:blipFill>
        <p:spPr>
          <a:xfrm>
            <a:off x="1443037" y="2085975"/>
            <a:ext cx="6257925" cy="3981450"/>
          </a:xfrm>
        </p:spPr>
      </p:pic>
      <p:sp>
        <p:nvSpPr>
          <p:cNvPr id="4" name="灯片编号占位符 3"/>
          <p:cNvSpPr>
            <a:spLocks noGrp="1"/>
          </p:cNvSpPr>
          <p:nvPr>
            <p:ph type="sldNum" sz="quarter" idx="12"/>
          </p:nvPr>
        </p:nvSpPr>
        <p:spPr/>
        <p:txBody>
          <a:bodyPr/>
          <a:lstStyle/>
          <a:p>
            <a:fld id="{DB3EC566-48E6-4552-87D6-CB322A8F1925}"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精确</a:t>
            </a:r>
            <a:r>
              <a:rPr lang="en-US" altLang="zh-CN" dirty="0"/>
              <a:t>top </a:t>
            </a:r>
            <a:r>
              <a:rPr lang="en-US" altLang="zh-CN" i="1" dirty="0"/>
              <a:t>K</a:t>
            </a:r>
            <a:r>
              <a:rPr lang="zh-CN" altLang="en-US" dirty="0"/>
              <a:t>检索及其加速办法</a:t>
            </a:r>
            <a:endParaRPr lang="en-US" altLang="zh-CN" dirty="0"/>
          </a:p>
        </p:txBody>
      </p:sp>
      <p:sp>
        <p:nvSpPr>
          <p:cNvPr id="9219" name="Rectangle 3"/>
          <p:cNvSpPr>
            <a:spLocks noGrp="1" noChangeArrowheads="1"/>
          </p:cNvSpPr>
          <p:nvPr>
            <p:ph idx="1"/>
          </p:nvPr>
        </p:nvSpPr>
        <p:spPr/>
        <p:txBody>
          <a:bodyPr/>
          <a:lstStyle/>
          <a:p>
            <a:r>
              <a:rPr lang="zh-CN" altLang="en-US" dirty="0"/>
              <a:t>目标：从文档集的所有文档中找出</a:t>
            </a:r>
            <a:r>
              <a:rPr lang="en-US" altLang="zh-CN" dirty="0"/>
              <a:t>K </a:t>
            </a:r>
            <a:r>
              <a:rPr lang="zh-CN" altLang="en-US" dirty="0"/>
              <a:t>个离查询最近的文档</a:t>
            </a:r>
            <a:endParaRPr lang="en-US" altLang="zh-CN" dirty="0"/>
          </a:p>
          <a:p>
            <a:r>
              <a:rPr lang="en-US" altLang="zh-CN" dirty="0"/>
              <a:t>(</a:t>
            </a:r>
            <a:r>
              <a:rPr lang="zh-CN" altLang="en-US" dirty="0"/>
              <a:t>一般</a:t>
            </a:r>
            <a:r>
              <a:rPr lang="en-US" altLang="zh-CN" dirty="0"/>
              <a:t>)</a:t>
            </a:r>
            <a:r>
              <a:rPr lang="zh-CN" altLang="en-US" dirty="0"/>
              <a:t>步骤：对每个文档评分</a:t>
            </a:r>
            <a:r>
              <a:rPr lang="en-US" altLang="zh-CN" dirty="0"/>
              <a:t>(</a:t>
            </a:r>
            <a:r>
              <a:rPr lang="zh-CN" altLang="en-US" dirty="0"/>
              <a:t>余弦相似度</a:t>
            </a:r>
            <a:r>
              <a:rPr lang="en-US" altLang="zh-CN" dirty="0"/>
              <a:t>)</a:t>
            </a:r>
            <a:r>
              <a:rPr lang="zh-CN" altLang="en-US" dirty="0"/>
              <a:t>，按照评分高低排序，选出前</a:t>
            </a:r>
            <a:r>
              <a:rPr lang="en-US" altLang="zh-CN" dirty="0"/>
              <a:t>K</a:t>
            </a:r>
            <a:r>
              <a:rPr lang="zh-CN" altLang="en-US" dirty="0"/>
              <a:t>个结果</a:t>
            </a:r>
            <a:endParaRPr lang="en-US" altLang="zh-CN" dirty="0"/>
          </a:p>
          <a:p>
            <a:r>
              <a:rPr lang="zh-CN" altLang="en-US" dirty="0">
                <a:solidFill>
                  <a:srgbClr val="FF0000"/>
                </a:solidFill>
              </a:rPr>
              <a:t>如何加速：</a:t>
            </a:r>
            <a:endParaRPr lang="en-US" altLang="zh-CN" dirty="0">
              <a:solidFill>
                <a:srgbClr val="FF0000"/>
              </a:solidFill>
            </a:endParaRPr>
          </a:p>
          <a:p>
            <a:pPr lvl="1"/>
            <a:r>
              <a:rPr lang="zh-CN" altLang="en-US" dirty="0"/>
              <a:t>思路一：加快每个余弦相似度的计算</a:t>
            </a:r>
            <a:endParaRPr lang="en-US" altLang="zh-CN" dirty="0"/>
          </a:p>
          <a:p>
            <a:pPr lvl="1"/>
            <a:r>
              <a:rPr lang="zh-CN" altLang="en-US" dirty="0"/>
              <a:t>思路二：不对所有文档的评分结果排序而直接选出</a:t>
            </a:r>
            <a:r>
              <a:rPr lang="en-US" altLang="zh-CN" dirty="0"/>
              <a:t>Top K</a:t>
            </a:r>
            <a:r>
              <a:rPr lang="zh-CN" altLang="en-US" dirty="0"/>
              <a:t>篇文档</a:t>
            </a:r>
            <a:endParaRPr lang="en-US" altLang="zh-CN" dirty="0"/>
          </a:p>
          <a:p>
            <a:pPr lvl="1"/>
            <a:r>
              <a:rPr lang="zh-CN" altLang="en-US" dirty="0"/>
              <a:t>思路三：能否不需要计算所有Ｎ篇文档的得分？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274638"/>
            <a:ext cx="8640960" cy="1143000"/>
          </a:xfrm>
        </p:spPr>
        <p:txBody>
          <a:bodyPr/>
          <a:lstStyle/>
          <a:p>
            <a:r>
              <a:rPr lang="zh-CN" altLang="en-US" sz="3600" dirty="0"/>
              <a:t>精确</a:t>
            </a:r>
            <a:r>
              <a:rPr lang="en-US" altLang="zh-CN" sz="3600" dirty="0"/>
              <a:t>top K</a:t>
            </a:r>
            <a:r>
              <a:rPr lang="zh-CN" altLang="en-US" sz="3600" dirty="0"/>
              <a:t>检索加速方法一：快速计算余弦</a:t>
            </a:r>
            <a:endParaRPr lang="en-US" altLang="zh-CN" sz="3600" dirty="0"/>
          </a:p>
        </p:txBody>
      </p:sp>
      <p:sp>
        <p:nvSpPr>
          <p:cNvPr id="24579" name="Rectangle 3"/>
          <p:cNvSpPr>
            <a:spLocks noGrp="1" noChangeArrowheads="1"/>
          </p:cNvSpPr>
          <p:nvPr>
            <p:ph idx="1"/>
          </p:nvPr>
        </p:nvSpPr>
        <p:spPr/>
        <p:txBody>
          <a:bodyPr/>
          <a:lstStyle/>
          <a:p>
            <a:r>
              <a:rPr lang="zh-CN" altLang="en-US" dirty="0"/>
              <a:t>检索排序就是找查询的</a:t>
            </a:r>
            <a:r>
              <a:rPr lang="en-US" altLang="zh-CN" dirty="0"/>
              <a:t>K</a:t>
            </a:r>
            <a:r>
              <a:rPr lang="zh-CN" altLang="en-US" dirty="0"/>
              <a:t>近邻</a:t>
            </a:r>
            <a:endParaRPr lang="en-US" altLang="zh-CN" dirty="0"/>
          </a:p>
          <a:p>
            <a:endParaRPr lang="en-US" altLang="zh-CN" dirty="0"/>
          </a:p>
          <a:p>
            <a:r>
              <a:rPr lang="zh-CN" altLang="en-US" dirty="0"/>
              <a:t>一般而言，在高维空间下，</a:t>
            </a:r>
            <a:r>
              <a:rPr lang="zh-CN" altLang="en-US" b="1" dirty="0"/>
              <a:t>计算余弦相似度没有很高效的方法</a:t>
            </a:r>
            <a:endParaRPr lang="en-US" altLang="zh-CN" b="1" dirty="0"/>
          </a:p>
          <a:p>
            <a:endParaRPr lang="en-US" altLang="zh-CN" dirty="0"/>
          </a:p>
          <a:p>
            <a:r>
              <a:rPr lang="zh-CN" altLang="en-US" dirty="0"/>
              <a:t>但是如果</a:t>
            </a:r>
            <a:r>
              <a:rPr lang="zh-CN" altLang="en-US" dirty="0">
                <a:solidFill>
                  <a:srgbClr val="FF0000"/>
                </a:solidFill>
              </a:rPr>
              <a:t>查询很短</a:t>
            </a:r>
            <a:r>
              <a:rPr lang="zh-CN" altLang="en-US" dirty="0"/>
              <a:t>，是有一定办法加速计算的，而且普通的索引能够支持这种快速计算</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a:t>特例</a:t>
            </a:r>
            <a:r>
              <a:rPr lang="en-US" altLang="zh-CN"/>
              <a:t>– </a:t>
            </a:r>
            <a:r>
              <a:rPr lang="zh-CN" altLang="en-US"/>
              <a:t>不考虑查询词项的权重</a:t>
            </a:r>
            <a:endParaRPr lang="en-US" altLang="zh-CN" dirty="0"/>
          </a:p>
        </p:txBody>
      </p:sp>
      <p:sp>
        <p:nvSpPr>
          <p:cNvPr id="25603" name="Content Placeholder 2"/>
          <p:cNvSpPr>
            <a:spLocks noGrp="1"/>
          </p:cNvSpPr>
          <p:nvPr>
            <p:ph idx="1"/>
          </p:nvPr>
        </p:nvSpPr>
        <p:spPr/>
        <p:txBody>
          <a:bodyPr/>
          <a:lstStyle/>
          <a:p>
            <a:r>
              <a:rPr lang="zh-CN" altLang="en-US" dirty="0"/>
              <a:t>查询词项无权重</a:t>
            </a:r>
            <a:endParaRPr lang="en-US" altLang="zh-CN" dirty="0"/>
          </a:p>
          <a:p>
            <a:pPr lvl="1"/>
            <a:r>
              <a:rPr lang="zh-CN" altLang="en-US" dirty="0"/>
              <a:t>相当于假设每个查询词项都出现</a:t>
            </a:r>
            <a:r>
              <a:rPr lang="en-US" altLang="zh-CN" dirty="0"/>
              <a:t>1</a:t>
            </a:r>
            <a:r>
              <a:rPr lang="zh-CN" altLang="en-US" dirty="0"/>
              <a:t>次</a:t>
            </a:r>
            <a:endParaRPr lang="en-US" altLang="zh-CN" dirty="0"/>
          </a:p>
          <a:p>
            <a:pPr lvl="1"/>
            <a:endParaRPr lang="en-US" altLang="zh-CN" dirty="0"/>
          </a:p>
          <a:p>
            <a:r>
              <a:rPr lang="zh-CN" altLang="en-US" dirty="0"/>
              <a:t>于是，不需要对查询向量进行归一化</a:t>
            </a:r>
            <a:endParaRPr lang="en-US" altLang="zh-CN" dirty="0"/>
          </a:p>
          <a:p>
            <a:pPr lvl="1"/>
            <a:r>
              <a:rPr lang="zh-CN" altLang="en-US" dirty="0"/>
              <a:t>于是可以对上一讲给出的余弦相似度计算算法进行轻微的简化</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a:t>快速余弦相似度计算</a:t>
            </a:r>
            <a:r>
              <a:rPr lang="en-US" altLang="zh-CN"/>
              <a:t>: </a:t>
            </a:r>
            <a:r>
              <a:rPr lang="zh-CN" altLang="en-US"/>
              <a:t>无权重查询</a:t>
            </a:r>
            <a:endParaRPr lang="en-US" altLang="zh-CN" dirty="0"/>
          </a:p>
        </p:txBody>
      </p:sp>
      <p:pic>
        <p:nvPicPr>
          <p:cNvPr id="26627" name="Content Placeholder 3" descr="fastcosine.gif"/>
          <p:cNvPicPr>
            <a:picLocks noGrp="1" noChangeAspect="1"/>
          </p:cNvPicPr>
          <p:nvPr>
            <p:ph idx="1"/>
          </p:nvPr>
        </p:nvPicPr>
        <p:blipFill>
          <a:blip r:embed="rId3" cstate="print"/>
          <a:stretch>
            <a:fillRect/>
          </a:stretch>
        </p:blipFill>
        <p:spPr>
          <a:xfrm>
            <a:off x="1403648" y="1750491"/>
            <a:ext cx="5530201" cy="4558829"/>
          </a:xfrm>
        </p:spPr>
      </p:pic>
      <p:sp>
        <p:nvSpPr>
          <p:cNvPr id="26629" name="Line 6"/>
          <p:cNvSpPr>
            <a:spLocks noChangeShapeType="1"/>
          </p:cNvSpPr>
          <p:nvPr/>
        </p:nvSpPr>
        <p:spPr bwMode="auto">
          <a:xfrm>
            <a:off x="2339752" y="3645024"/>
            <a:ext cx="1944216" cy="0"/>
          </a:xfrm>
          <a:prstGeom prst="line">
            <a:avLst/>
          </a:prstGeom>
          <a:noFill/>
          <a:ln w="9525">
            <a:solidFill>
              <a:srgbClr val="FF0000"/>
            </a:solidFill>
            <a:miter lim="800000"/>
          </a:ln>
        </p:spPr>
        <p:txBody>
          <a:bodyPr wrap="square">
            <a:spAutoFit/>
          </a:bodyPr>
          <a:lstStyle/>
          <a:p>
            <a:endParaRPr lang="zh-CN" altLang="en-US" dirty="0">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600" dirty="0"/>
              <a:t>精确</a:t>
            </a:r>
            <a:r>
              <a:rPr lang="en-US" altLang="zh-CN" sz="3600" dirty="0"/>
              <a:t>top k</a:t>
            </a:r>
            <a:r>
              <a:rPr lang="zh-CN" altLang="en-US" sz="3600" dirty="0"/>
              <a:t>检索加速方法二：堆法</a:t>
            </a:r>
            <a:r>
              <a:rPr lang="en-US" altLang="zh-CN" sz="3600" dirty="0"/>
              <a:t>N</a:t>
            </a:r>
            <a:r>
              <a:rPr lang="zh-CN" altLang="en-US" sz="3600" dirty="0"/>
              <a:t>中选</a:t>
            </a:r>
            <a:r>
              <a:rPr lang="en-US" altLang="zh-CN" sz="3600" dirty="0"/>
              <a:t>K</a:t>
            </a:r>
          </a:p>
        </p:txBody>
      </p:sp>
      <p:sp>
        <p:nvSpPr>
          <p:cNvPr id="28675" name="Rectangle 3"/>
          <p:cNvSpPr>
            <a:spLocks noGrp="1" noChangeArrowheads="1"/>
          </p:cNvSpPr>
          <p:nvPr>
            <p:ph idx="1"/>
          </p:nvPr>
        </p:nvSpPr>
        <p:spPr/>
        <p:txBody>
          <a:bodyPr/>
          <a:lstStyle/>
          <a:p>
            <a:r>
              <a:rPr lang="zh-CN" altLang="en-US" dirty="0"/>
              <a:t>检索时，通常只需要返回前</a:t>
            </a:r>
            <a:r>
              <a:rPr lang="en-US" altLang="zh-CN" dirty="0"/>
              <a:t>K</a:t>
            </a:r>
            <a:r>
              <a:rPr lang="zh-CN" altLang="en-US" dirty="0"/>
              <a:t>条结果</a:t>
            </a:r>
            <a:endParaRPr lang="en-US" altLang="zh-CN" dirty="0"/>
          </a:p>
          <a:p>
            <a:pPr lvl="1"/>
            <a:r>
              <a:rPr lang="zh-CN" altLang="en-US" dirty="0"/>
              <a:t>可以对所有的文档评分后排序，选出前</a:t>
            </a:r>
            <a:r>
              <a:rPr lang="en-US" altLang="zh-CN" dirty="0"/>
              <a:t>K</a:t>
            </a:r>
            <a:r>
              <a:rPr lang="zh-CN" altLang="en-US" dirty="0"/>
              <a:t>个结果，但是这个排序过程可以避免</a:t>
            </a:r>
            <a:endParaRPr lang="en-US" altLang="zh-CN" dirty="0"/>
          </a:p>
          <a:p>
            <a:endParaRPr lang="en-US" altLang="zh-CN" dirty="0"/>
          </a:p>
          <a:p>
            <a:r>
              <a:rPr lang="zh-CN" altLang="en-US" dirty="0"/>
              <a:t>令</a:t>
            </a:r>
            <a:r>
              <a:rPr lang="en-US" altLang="zh-CN" dirty="0"/>
              <a:t> J = </a:t>
            </a:r>
            <a:r>
              <a:rPr lang="zh-CN" altLang="en-US" dirty="0"/>
              <a:t>具有非零余弦相似度值的文档数目</a:t>
            </a:r>
            <a:endParaRPr lang="en-US" altLang="zh-CN" dirty="0"/>
          </a:p>
          <a:p>
            <a:pPr lvl="1"/>
            <a:r>
              <a:rPr lang="zh-CN" altLang="en-US" dirty="0"/>
              <a:t>从</a:t>
            </a:r>
            <a:r>
              <a:rPr lang="en-US" altLang="zh-CN" dirty="0"/>
              <a:t>J</a:t>
            </a:r>
            <a:r>
              <a:rPr lang="zh-CN" altLang="en-US" dirty="0"/>
              <a:t>中选</a:t>
            </a:r>
            <a:r>
              <a:rPr lang="en-US" altLang="zh-CN" dirty="0"/>
              <a:t>K</a:t>
            </a:r>
            <a:r>
              <a:rPr lang="zh-CN" altLang="en-US" dirty="0"/>
              <a:t>个最大的</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4638"/>
            <a:ext cx="8568952" cy="1143000"/>
          </a:xfrm>
        </p:spPr>
        <p:txBody>
          <a:bodyPr/>
          <a:lstStyle/>
          <a:p>
            <a:r>
              <a:rPr lang="zh-CN" altLang="en-US" sz="3600" dirty="0"/>
              <a:t>精确</a:t>
            </a:r>
            <a:r>
              <a:rPr lang="en-US" altLang="zh-CN" sz="3600" dirty="0"/>
              <a:t>top </a:t>
            </a:r>
            <a:r>
              <a:rPr lang="en-US" altLang="zh-CN" sz="3600" i="1" dirty="0"/>
              <a:t>K</a:t>
            </a:r>
            <a:r>
              <a:rPr lang="zh-CN" altLang="en-US" sz="3600" dirty="0"/>
              <a:t>检索加速方法三：提前终止计算</a:t>
            </a:r>
          </a:p>
        </p:txBody>
      </p:sp>
      <p:sp>
        <p:nvSpPr>
          <p:cNvPr id="5" name="内容占位符 4"/>
          <p:cNvSpPr>
            <a:spLocks noGrp="1"/>
          </p:cNvSpPr>
          <p:nvPr>
            <p:ph idx="1"/>
          </p:nvPr>
        </p:nvSpPr>
        <p:spPr/>
        <p:txBody>
          <a:bodyPr/>
          <a:lstStyle/>
          <a:p>
            <a:pPr lvl="1"/>
            <a:r>
              <a:rPr lang="zh-CN" altLang="en-US" dirty="0"/>
              <a:t>到目前为止的倒排记录表都按照</a:t>
            </a:r>
            <a:r>
              <a:rPr lang="en-US" altLang="zh-CN" dirty="0" err="1"/>
              <a:t>docID</a:t>
            </a:r>
            <a:r>
              <a:rPr lang="zh-CN" altLang="en-US" dirty="0"/>
              <a:t>排序</a:t>
            </a:r>
            <a:endParaRPr lang="en-US" altLang="zh-CN" dirty="0"/>
          </a:p>
          <a:p>
            <a:pPr lvl="1"/>
            <a:endParaRPr lang="en-US" altLang="zh-CN" dirty="0"/>
          </a:p>
          <a:p>
            <a:pPr lvl="1"/>
            <a:r>
              <a:rPr lang="zh-CN" altLang="en-US" dirty="0"/>
              <a:t>接下来将采用与查询无关的另外一种</a:t>
            </a:r>
            <a:r>
              <a:rPr lang="zh-CN" altLang="en-US" dirty="0">
                <a:solidFill>
                  <a:srgbClr val="FF0000"/>
                </a:solidFill>
              </a:rPr>
              <a:t>反映结果好坏程度</a:t>
            </a:r>
            <a:r>
              <a:rPr lang="zh-CN" altLang="en-US" dirty="0"/>
              <a:t>的指标 </a:t>
            </a:r>
            <a:r>
              <a:rPr lang="en-US" altLang="zh-CN" dirty="0"/>
              <a:t>(</a:t>
            </a:r>
            <a:r>
              <a:rPr lang="zh-CN" altLang="en-US" b="1" dirty="0">
                <a:solidFill>
                  <a:srgbClr val="FF0000"/>
                </a:solidFill>
              </a:rPr>
              <a:t>静态质量</a:t>
            </a:r>
            <a:r>
              <a:rPr lang="en-US" altLang="zh-CN" dirty="0"/>
              <a:t>)</a:t>
            </a:r>
            <a:r>
              <a:rPr lang="zh-CN" altLang="en-US" dirty="0"/>
              <a:t>， 该得分的取值为</a:t>
            </a:r>
            <a:r>
              <a:rPr lang="en-US" altLang="zh-CN" dirty="0"/>
              <a:t> [0,1].</a:t>
            </a:r>
            <a:endParaRPr lang="de-DE" altLang="zh-CN" dirty="0"/>
          </a:p>
          <a:p>
            <a:pPr lvl="2"/>
            <a:r>
              <a:rPr lang="zh-CN" altLang="en-US" dirty="0"/>
              <a:t>例如</a:t>
            </a:r>
            <a:r>
              <a:rPr lang="en-US" altLang="zh-CN" dirty="0"/>
              <a:t>: </a:t>
            </a:r>
            <a:r>
              <a:rPr lang="zh-CN" altLang="en-US" dirty="0"/>
              <a:t>页面</a:t>
            </a:r>
            <a:r>
              <a:rPr lang="en-US" altLang="zh-CN" dirty="0"/>
              <a:t>d</a:t>
            </a:r>
            <a:r>
              <a:rPr lang="zh-CN" altLang="en-US" dirty="0"/>
              <a:t>的</a:t>
            </a:r>
            <a:r>
              <a:rPr lang="en-US" altLang="zh-CN" dirty="0"/>
              <a:t>PageRank g(d), </a:t>
            </a:r>
            <a:r>
              <a:rPr lang="zh-CN" altLang="en-US" dirty="0"/>
              <a:t>就是度量有多少好页面指向</a:t>
            </a:r>
            <a:r>
              <a:rPr lang="en-US" altLang="zh-CN" dirty="0"/>
              <a:t>d</a:t>
            </a:r>
            <a:r>
              <a:rPr lang="zh-CN" altLang="en-US" dirty="0"/>
              <a:t>的一种指标</a:t>
            </a:r>
            <a:r>
              <a:rPr lang="en-US" altLang="zh-CN" dirty="0"/>
              <a:t> (</a:t>
            </a:r>
            <a:r>
              <a:rPr lang="zh-CN" altLang="en-US" dirty="0"/>
              <a:t>参考第</a:t>
            </a:r>
            <a:r>
              <a:rPr lang="en-US" altLang="zh-CN" dirty="0"/>
              <a:t> 21</a:t>
            </a:r>
            <a:r>
              <a:rPr lang="zh-CN" altLang="en-US" dirty="0"/>
              <a:t>章</a:t>
            </a:r>
            <a:r>
              <a:rPr lang="en-US" altLang="zh-CN" dirty="0"/>
              <a:t>),</a:t>
            </a:r>
            <a:r>
              <a:rPr lang="zh-CN" altLang="en-US" dirty="0"/>
              <a:t>或者基于用户的正面评价次数得分</a:t>
            </a:r>
            <a:r>
              <a:rPr lang="en-US" altLang="zh-CN" dirty="0"/>
              <a:t>g(d)</a:t>
            </a:r>
            <a:r>
              <a:rPr lang="zh-CN" altLang="en-US" dirty="0"/>
              <a:t>。</a:t>
            </a:r>
            <a:endParaRPr lang="en-US" altLang="zh-CN" dirty="0"/>
          </a:p>
          <a:p>
            <a:pPr lvl="2"/>
            <a:r>
              <a:rPr lang="zh-CN" altLang="en-US" dirty="0"/>
              <a:t>于是可以</a:t>
            </a:r>
            <a:r>
              <a:rPr lang="zh-CN" altLang="en-US" dirty="0">
                <a:solidFill>
                  <a:srgbClr val="FF0000"/>
                </a:solidFill>
              </a:rPr>
              <a:t>将文档按照  </a:t>
            </a:r>
            <a:r>
              <a:rPr lang="en-US" altLang="zh-CN" dirty="0">
                <a:solidFill>
                  <a:srgbClr val="FF0000"/>
                </a:solidFill>
              </a:rPr>
              <a:t>g(d) </a:t>
            </a:r>
            <a:r>
              <a:rPr lang="zh-CN" altLang="en-US" dirty="0">
                <a:solidFill>
                  <a:srgbClr val="FF0000"/>
                </a:solidFill>
              </a:rPr>
              <a:t>排序</a:t>
            </a:r>
            <a:r>
              <a:rPr lang="en-US" altLang="zh-CN" dirty="0">
                <a:solidFill>
                  <a:srgbClr val="FF0000"/>
                </a:solidFill>
              </a:rPr>
              <a:t>       </a:t>
            </a:r>
            <a:r>
              <a:rPr lang="de-DE" altLang="zh-CN" dirty="0"/>
              <a:t>g(d1) &gt; g(d2) &gt; g(d3) &gt; . . .</a:t>
            </a:r>
          </a:p>
          <a:p>
            <a:pPr lvl="2"/>
            <a:r>
              <a:rPr lang="zh-CN" altLang="en-US" dirty="0">
                <a:solidFill>
                  <a:srgbClr val="FF0000"/>
                </a:solidFill>
              </a:rPr>
              <a:t>将</a:t>
            </a:r>
            <a:r>
              <a:rPr lang="en-US" altLang="zh-CN" dirty="0">
                <a:solidFill>
                  <a:srgbClr val="FF0000"/>
                </a:solidFill>
              </a:rPr>
              <a:t>PageRank</a:t>
            </a:r>
            <a:r>
              <a:rPr lang="zh-CN" altLang="en-US" dirty="0">
                <a:solidFill>
                  <a:srgbClr val="FF0000"/>
                </a:solidFill>
              </a:rPr>
              <a:t>和余弦相似度线性组合得到文档的最后得分</a:t>
            </a:r>
            <a:endParaRPr lang="en-US" altLang="zh-CN" dirty="0">
              <a:solidFill>
                <a:srgbClr val="FF0000"/>
              </a:solidFill>
            </a:endParaRPr>
          </a:p>
          <a:p>
            <a:pPr lvl="1"/>
            <a:r>
              <a:rPr lang="it-IT" altLang="zh-CN" dirty="0">
                <a:solidFill>
                  <a:srgbClr val="FF0000"/>
                </a:solidFill>
              </a:rPr>
              <a:t>                  </a:t>
            </a:r>
            <a:r>
              <a:rPr lang="de-DE" altLang="zh-CN" dirty="0">
                <a:solidFill>
                  <a:srgbClr val="FF0000"/>
                </a:solidFill>
              </a:rPr>
              <a:t>net-score(q, d) = g(d) + cos(q, d)</a:t>
            </a:r>
          </a:p>
        </p:txBody>
      </p:sp>
      <p:sp>
        <p:nvSpPr>
          <p:cNvPr id="3" name="灯片编号占位符 2"/>
          <p:cNvSpPr>
            <a:spLocks noGrp="1"/>
          </p:cNvSpPr>
          <p:nvPr>
            <p:ph type="sldNum" sz="quarter" idx="12"/>
          </p:nvPr>
        </p:nvSpPr>
        <p:spPr/>
        <p:txBody>
          <a:bodyPr/>
          <a:lstStyle/>
          <a:p>
            <a:fld id="{DB3EC566-48E6-4552-87D6-CB322A8F1925}"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3</a:t>
            </a:fld>
            <a:endParaRPr lang="en-US"/>
          </a:p>
        </p:txBody>
      </p:sp>
      <p:sp>
        <p:nvSpPr>
          <p:cNvPr id="5" name="文本占位符 4"/>
          <p:cNvSpPr>
            <a:spLocks noGrp="1"/>
          </p:cNvSpPr>
          <p:nvPr>
            <p:ph type="body" sz="quarter" idx="13"/>
          </p:nvPr>
        </p:nvSpPr>
        <p:spPr/>
        <p:txBody>
          <a:bodyPr/>
          <a:lstStyle/>
          <a:p>
            <a:r>
              <a:rPr lang="zh-CN" altLang="en-US" dirty="0"/>
              <a:t>上一讲回顾 </a:t>
            </a:r>
          </a:p>
          <a:p>
            <a:r>
              <a:rPr lang="zh-CN" altLang="en-US" dirty="0">
                <a:solidFill>
                  <a:schemeClr val="accent1">
                    <a:lumMod val="20000"/>
                    <a:lumOff val="80000"/>
                  </a:schemeClr>
                </a:solidFill>
              </a:rPr>
              <a:t>结果排序的动机</a:t>
            </a:r>
          </a:p>
          <a:p>
            <a:r>
              <a:rPr lang="zh-CN" altLang="en-US" dirty="0">
                <a:solidFill>
                  <a:schemeClr val="accent1">
                    <a:lumMod val="20000"/>
                    <a:lumOff val="80000"/>
                  </a:schemeClr>
                </a:solidFill>
              </a:rPr>
              <a:t>结果排序的实现</a:t>
            </a:r>
          </a:p>
          <a:p>
            <a:r>
              <a:rPr lang="zh-CN" altLang="en-US" dirty="0">
                <a:solidFill>
                  <a:schemeClr val="accent1">
                    <a:lumMod val="20000"/>
                    <a:lumOff val="80000"/>
                  </a:schemeClr>
                </a:solidFill>
              </a:rPr>
              <a:t>完整的搜索系统</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提前终止计算</a:t>
            </a:r>
            <a:endParaRPr lang="zh-CN" altLang="en-US" dirty="0"/>
          </a:p>
        </p:txBody>
      </p:sp>
      <p:sp>
        <p:nvSpPr>
          <p:cNvPr id="3" name="内容占位符 2"/>
          <p:cNvSpPr>
            <a:spLocks noGrp="1"/>
          </p:cNvSpPr>
          <p:nvPr>
            <p:ph idx="1"/>
          </p:nvPr>
        </p:nvSpPr>
        <p:spPr/>
        <p:txBody>
          <a:bodyPr/>
          <a:lstStyle/>
          <a:p>
            <a:r>
              <a:rPr lang="zh-CN" altLang="en-US" dirty="0"/>
              <a:t>假设</a:t>
            </a:r>
            <a:r>
              <a:rPr lang="en-US" altLang="zh-CN" dirty="0"/>
              <a:t>: </a:t>
            </a:r>
          </a:p>
          <a:p>
            <a:pPr lvl="1"/>
            <a:r>
              <a:rPr lang="en-US" altLang="zh-CN" dirty="0"/>
              <a:t>(i) g → [0, 1]; </a:t>
            </a:r>
          </a:p>
          <a:p>
            <a:pPr lvl="1"/>
            <a:r>
              <a:rPr lang="en-US" altLang="zh-CN" dirty="0"/>
              <a:t>(ii) </a:t>
            </a:r>
            <a:r>
              <a:rPr lang="zh-CN" altLang="en-US" dirty="0"/>
              <a:t>检索算法按照</a:t>
            </a:r>
            <a:r>
              <a:rPr lang="en-US" altLang="zh-CN" dirty="0"/>
              <a:t>d1,d2,…</a:t>
            </a:r>
            <a:r>
              <a:rPr lang="zh-CN" altLang="en-US" dirty="0"/>
              <a:t>，依次计算</a:t>
            </a:r>
            <a:r>
              <a:rPr lang="en-US" altLang="zh-CN" dirty="0"/>
              <a:t>(</a:t>
            </a:r>
            <a:r>
              <a:rPr lang="zh-CN" altLang="en-US" dirty="0"/>
              <a:t>以文档为单位的计算，</a:t>
            </a:r>
            <a:r>
              <a:rPr lang="en-US" altLang="zh-CN" dirty="0"/>
              <a:t>document-at-a-time)</a:t>
            </a:r>
            <a:r>
              <a:rPr lang="zh-CN" altLang="en-US" dirty="0"/>
              <a:t>，当前处理的文档的 </a:t>
            </a:r>
            <a:r>
              <a:rPr lang="en-US" altLang="zh-CN" dirty="0"/>
              <a:t>g(d) &lt; 0.1</a:t>
            </a:r>
            <a:r>
              <a:rPr lang="zh-CN" altLang="en-US" dirty="0"/>
              <a:t>；</a:t>
            </a:r>
            <a:endParaRPr lang="en-US" altLang="zh-CN" dirty="0"/>
          </a:p>
          <a:p>
            <a:pPr lvl="1"/>
            <a:r>
              <a:rPr lang="en-US" altLang="zh-CN" dirty="0"/>
              <a:t> (iii) </a:t>
            </a:r>
            <a:r>
              <a:rPr lang="zh-CN" altLang="en-US" dirty="0"/>
              <a:t>而目前找到的</a:t>
            </a:r>
            <a:r>
              <a:rPr lang="en-US" altLang="zh-CN" dirty="0"/>
              <a:t>top K </a:t>
            </a:r>
            <a:r>
              <a:rPr lang="zh-CN" altLang="en-US" dirty="0"/>
              <a:t>的得分中最小的都 </a:t>
            </a:r>
            <a:r>
              <a:rPr lang="en-US" altLang="zh-CN" dirty="0"/>
              <a:t>&gt; 1.2</a:t>
            </a:r>
          </a:p>
          <a:p>
            <a:endParaRPr lang="en-US" altLang="zh-CN" dirty="0"/>
          </a:p>
          <a:p>
            <a:r>
              <a:rPr lang="zh-CN" altLang="en-US" dirty="0"/>
              <a:t>由于后续文档的得分不可能超过</a:t>
            </a:r>
            <a:r>
              <a:rPr lang="en-US" altLang="zh-CN" dirty="0"/>
              <a:t>1.1 ( </a:t>
            </a:r>
            <a:r>
              <a:rPr lang="en-US" altLang="zh-CN" dirty="0" err="1"/>
              <a:t>cos</a:t>
            </a:r>
            <a:r>
              <a:rPr lang="en-US" altLang="zh-CN" dirty="0"/>
              <a:t>(</a:t>
            </a:r>
            <a:r>
              <a:rPr lang="en-US" altLang="zh-CN" dirty="0" err="1"/>
              <a:t>q,d</a:t>
            </a:r>
            <a:r>
              <a:rPr lang="en-US" altLang="zh-CN" dirty="0"/>
              <a:t>) &lt;1 )</a:t>
            </a:r>
          </a:p>
          <a:p>
            <a:r>
              <a:rPr lang="zh-CN" altLang="en-US" dirty="0"/>
              <a:t>所以，我们已经得到了</a:t>
            </a:r>
            <a:r>
              <a:rPr lang="en-US" altLang="zh-CN" dirty="0"/>
              <a:t>top K</a:t>
            </a:r>
            <a:r>
              <a:rPr lang="zh-CN" altLang="en-US" dirty="0"/>
              <a:t>结果，不需要再进行后续计算</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非精确</a:t>
            </a:r>
            <a:r>
              <a:rPr lang="en-US" altLang="zh-CN" dirty="0"/>
              <a:t>top K</a:t>
            </a:r>
            <a:r>
              <a:rPr lang="zh-CN" altLang="en-US" dirty="0"/>
              <a:t>检索的问题</a:t>
            </a:r>
          </a:p>
        </p:txBody>
      </p:sp>
      <p:sp>
        <p:nvSpPr>
          <p:cNvPr id="3" name="内容占位符 2"/>
          <p:cNvSpPr>
            <a:spLocks noGrp="1"/>
          </p:cNvSpPr>
          <p:nvPr>
            <p:ph idx="1"/>
          </p:nvPr>
        </p:nvSpPr>
        <p:spPr/>
        <p:txBody>
          <a:bodyPr/>
          <a:lstStyle/>
          <a:p>
            <a:r>
              <a:rPr lang="zh-CN" altLang="en-US" dirty="0"/>
              <a:t>仍然无法避免大量文档</a:t>
            </a:r>
            <a:r>
              <a:rPr lang="zh-CN" altLang="en-US" b="1" dirty="0"/>
              <a:t>参与计算</a:t>
            </a:r>
            <a:endParaRPr lang="en-US" altLang="zh-CN" b="1" dirty="0"/>
          </a:p>
          <a:p>
            <a:endParaRPr lang="en-US" altLang="zh-CN" dirty="0"/>
          </a:p>
          <a:p>
            <a:r>
              <a:rPr lang="zh-CN" altLang="en-US" dirty="0"/>
              <a:t>一个自然而言的问题就是能否尽量减少参与计算文档数目，即使不能完全保证正确性也在所不惜。</a:t>
            </a:r>
            <a:endParaRPr lang="en-US" altLang="zh-CN" dirty="0"/>
          </a:p>
          <a:p>
            <a:pPr lvl="1"/>
            <a:endParaRPr lang="en-US" altLang="zh-CN" dirty="0"/>
          </a:p>
          <a:p>
            <a:pPr lvl="1"/>
            <a:r>
              <a:rPr lang="zh-CN" altLang="en-US" dirty="0"/>
              <a:t>即采用这种方法得到的</a:t>
            </a:r>
            <a:r>
              <a:rPr lang="en-US" altLang="zh-CN" dirty="0"/>
              <a:t>top K</a:t>
            </a:r>
            <a:r>
              <a:rPr lang="zh-CN" altLang="en-US" dirty="0"/>
              <a:t>虽然接近但是并非真正的</a:t>
            </a:r>
            <a:r>
              <a:rPr lang="en-US" altLang="zh-CN" dirty="0"/>
              <a:t>top K----</a:t>
            </a:r>
            <a:r>
              <a:rPr lang="zh-CN" altLang="en-US" dirty="0"/>
              <a:t>非精确</a:t>
            </a:r>
            <a:r>
              <a:rPr lang="en-US" altLang="zh-CN" dirty="0"/>
              <a:t>top K</a:t>
            </a:r>
            <a:r>
              <a:rPr lang="zh-CN" altLang="en-US" dirty="0"/>
              <a:t>检索</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非精确</a:t>
            </a:r>
            <a:r>
              <a:rPr lang="en-US" altLang="zh-CN" dirty="0"/>
              <a:t>top K</a:t>
            </a:r>
            <a:r>
              <a:rPr lang="zh-CN" altLang="en-US" dirty="0"/>
              <a:t>检索的可行性</a:t>
            </a:r>
          </a:p>
        </p:txBody>
      </p:sp>
      <p:sp>
        <p:nvSpPr>
          <p:cNvPr id="3" name="内容占位符 2"/>
          <p:cNvSpPr>
            <a:spLocks noGrp="1"/>
          </p:cNvSpPr>
          <p:nvPr>
            <p:ph idx="1"/>
          </p:nvPr>
        </p:nvSpPr>
        <p:spPr/>
        <p:txBody>
          <a:bodyPr/>
          <a:lstStyle/>
          <a:p>
            <a:r>
              <a:rPr lang="zh-CN" altLang="en-US" dirty="0"/>
              <a:t>检索是为了得到与查询匹配的结果，该结果要让用户满意</a:t>
            </a:r>
            <a:endParaRPr lang="en-US" altLang="zh-CN" dirty="0"/>
          </a:p>
          <a:p>
            <a:endParaRPr lang="en-US" altLang="zh-CN" dirty="0"/>
          </a:p>
          <a:p>
            <a:r>
              <a:rPr lang="zh-CN" altLang="en-US" dirty="0"/>
              <a:t>余弦相似度是刻画用户满意度的一种方法</a:t>
            </a:r>
            <a:endParaRPr lang="en-US" altLang="zh-CN" dirty="0"/>
          </a:p>
          <a:p>
            <a:endParaRPr lang="en-US" altLang="zh-CN" dirty="0"/>
          </a:p>
          <a:p>
            <a:r>
              <a:rPr lang="zh-CN" altLang="en-US" dirty="0"/>
              <a:t>非精确</a:t>
            </a:r>
            <a:r>
              <a:rPr lang="en-US" altLang="zh-CN" dirty="0"/>
              <a:t>top K</a:t>
            </a:r>
            <a:r>
              <a:rPr lang="zh-CN" altLang="en-US" dirty="0"/>
              <a:t>的结果如果和精确</a:t>
            </a:r>
            <a:r>
              <a:rPr lang="en-US" altLang="zh-CN" dirty="0"/>
              <a:t>top K</a:t>
            </a:r>
            <a:r>
              <a:rPr lang="zh-CN" altLang="en-US" dirty="0"/>
              <a:t>的结果相似度相差不大，应该也能让用户满意</a:t>
            </a:r>
          </a:p>
        </p:txBody>
      </p:sp>
      <p:sp>
        <p:nvSpPr>
          <p:cNvPr id="4" name="灯片编号占位符 3"/>
          <p:cNvSpPr>
            <a:spLocks noGrp="1"/>
          </p:cNvSpPr>
          <p:nvPr>
            <p:ph type="sldNum" sz="quarter" idx="12"/>
          </p:nvPr>
        </p:nvSpPr>
        <p:spPr/>
        <p:txBody>
          <a:bodyPr/>
          <a:lstStyle/>
          <a:p>
            <a:fld id="{DB3EC566-48E6-4552-87D6-CB322A8F1925}"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一般思路</a:t>
            </a:r>
            <a:endParaRPr lang="zh-CN" altLang="en-US" dirty="0"/>
          </a:p>
        </p:txBody>
      </p:sp>
      <p:sp>
        <p:nvSpPr>
          <p:cNvPr id="3" name="内容占位符 2"/>
          <p:cNvSpPr>
            <a:spLocks noGrp="1"/>
          </p:cNvSpPr>
          <p:nvPr>
            <p:ph idx="1"/>
          </p:nvPr>
        </p:nvSpPr>
        <p:spPr/>
        <p:txBody>
          <a:bodyPr/>
          <a:lstStyle/>
          <a:p>
            <a:r>
              <a:rPr lang="zh-CN" altLang="en-US" dirty="0"/>
              <a:t>找一个文档集合</a:t>
            </a:r>
            <a:r>
              <a:rPr lang="en-US" altLang="zh-CN" dirty="0"/>
              <a:t>A</a:t>
            </a:r>
            <a:r>
              <a:rPr lang="zh-CN" altLang="en-US" dirty="0"/>
              <a:t>，</a:t>
            </a:r>
            <a:r>
              <a:rPr lang="en-US" altLang="zh-CN" dirty="0"/>
              <a:t>K&lt;|A|&lt;&lt;N</a:t>
            </a:r>
            <a:r>
              <a:rPr lang="zh-CN" altLang="en-US" dirty="0"/>
              <a:t>，利用</a:t>
            </a:r>
            <a:r>
              <a:rPr lang="en-US" altLang="zh-CN" dirty="0"/>
              <a:t>A</a:t>
            </a:r>
            <a:r>
              <a:rPr lang="zh-CN" altLang="en-US" dirty="0"/>
              <a:t>中的</a:t>
            </a:r>
            <a:r>
              <a:rPr lang="en-US" altLang="zh-CN" dirty="0"/>
              <a:t>top K</a:t>
            </a:r>
            <a:r>
              <a:rPr lang="zh-CN" altLang="en-US" dirty="0"/>
              <a:t>结果代替整个文档集的</a:t>
            </a:r>
            <a:r>
              <a:rPr lang="en-US" altLang="zh-CN" dirty="0"/>
              <a:t>top K</a:t>
            </a:r>
            <a:r>
              <a:rPr lang="zh-CN" altLang="en-US" dirty="0"/>
              <a:t>结果</a:t>
            </a:r>
            <a:endParaRPr lang="en-US" altLang="zh-CN" dirty="0"/>
          </a:p>
          <a:p>
            <a:pPr lvl="1"/>
            <a:r>
              <a:rPr lang="zh-CN" altLang="en-US" dirty="0"/>
              <a:t>即给定查询后，</a:t>
            </a:r>
            <a:r>
              <a:rPr lang="en-US" altLang="zh-CN" dirty="0"/>
              <a:t>A</a:t>
            </a:r>
            <a:r>
              <a:rPr lang="zh-CN" altLang="en-US" dirty="0"/>
              <a:t>是整个文档集上近似剪枝得到的结果</a:t>
            </a:r>
            <a:endParaRPr lang="en-US" altLang="zh-CN" dirty="0"/>
          </a:p>
          <a:p>
            <a:pPr lvl="1"/>
            <a:endParaRPr lang="en-US" altLang="zh-CN" dirty="0"/>
          </a:p>
          <a:p>
            <a:pPr lvl="1"/>
            <a:endParaRPr lang="en-US" altLang="zh-CN" dirty="0"/>
          </a:p>
          <a:p>
            <a:pPr lvl="1"/>
            <a:r>
              <a:rPr lang="zh-CN" altLang="en-US" dirty="0"/>
              <a:t>上述思路不仅适用于余弦相似度得分，也适用于其他相似度计算方法</a:t>
            </a:r>
          </a:p>
        </p:txBody>
      </p:sp>
      <p:sp>
        <p:nvSpPr>
          <p:cNvPr id="4" name="灯片编号占位符 3"/>
          <p:cNvSpPr>
            <a:spLocks noGrp="1"/>
          </p:cNvSpPr>
          <p:nvPr>
            <p:ph type="sldNum" sz="quarter" idx="12"/>
          </p:nvPr>
        </p:nvSpPr>
        <p:spPr/>
        <p:txBody>
          <a:bodyPr/>
          <a:lstStyle/>
          <a:p>
            <a:fld id="{DB3EC566-48E6-4552-87D6-CB322A8F1925}"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07504" y="274638"/>
            <a:ext cx="9036496" cy="1143000"/>
          </a:xfrm>
        </p:spPr>
        <p:txBody>
          <a:bodyPr/>
          <a:lstStyle/>
          <a:p>
            <a:r>
              <a:rPr lang="zh-CN" altLang="en-US" dirty="0"/>
              <a:t>非精确</a:t>
            </a:r>
            <a:r>
              <a:rPr lang="en-US" altLang="zh-CN" dirty="0"/>
              <a:t>top K</a:t>
            </a:r>
            <a:r>
              <a:rPr lang="zh-CN" altLang="en-US" dirty="0"/>
              <a:t>检索的问题 </a:t>
            </a:r>
            <a:r>
              <a:rPr lang="en-US" altLang="zh-CN" dirty="0"/>
              <a:t>- </a:t>
            </a:r>
            <a:br>
              <a:rPr lang="en-US" altLang="zh-CN" dirty="0"/>
            </a:br>
            <a:r>
              <a:rPr lang="zh-CN" altLang="en-US" dirty="0"/>
              <a:t>方法</a:t>
            </a:r>
            <a:r>
              <a:rPr lang="en-US" altLang="zh-CN" dirty="0"/>
              <a:t>1</a:t>
            </a:r>
            <a:r>
              <a:rPr lang="zh-CN" altLang="en-US" dirty="0"/>
              <a:t>：索引去除</a:t>
            </a:r>
            <a:r>
              <a:rPr lang="en-US" altLang="zh-CN" dirty="0"/>
              <a:t>(Index elimination)</a:t>
            </a:r>
            <a:r>
              <a:rPr lang="zh-CN" altLang="en-US" dirty="0"/>
              <a:t>技术</a:t>
            </a:r>
            <a:endParaRPr lang="en-US" altLang="zh-CN" dirty="0"/>
          </a:p>
        </p:txBody>
      </p:sp>
      <p:sp>
        <p:nvSpPr>
          <p:cNvPr id="33795" name="Content Placeholder 2"/>
          <p:cNvSpPr>
            <a:spLocks noGrp="1"/>
          </p:cNvSpPr>
          <p:nvPr>
            <p:ph idx="1"/>
          </p:nvPr>
        </p:nvSpPr>
        <p:spPr/>
        <p:txBody>
          <a:bodyPr/>
          <a:lstStyle/>
          <a:p>
            <a:r>
              <a:rPr lang="zh-CN" altLang="en-US" dirty="0"/>
              <a:t>一般检索方法中，通常只考虑</a:t>
            </a:r>
            <a:r>
              <a:rPr lang="zh-CN" altLang="en-US" dirty="0">
                <a:solidFill>
                  <a:srgbClr val="FF0000"/>
                </a:solidFill>
              </a:rPr>
              <a:t>至少包含一个</a:t>
            </a:r>
            <a:r>
              <a:rPr lang="zh-CN" altLang="en-US" dirty="0"/>
              <a:t>查询词项的文档</a:t>
            </a:r>
            <a:endParaRPr lang="en-US" altLang="zh-CN" dirty="0"/>
          </a:p>
          <a:p>
            <a:endParaRPr lang="en-US" altLang="zh-CN" dirty="0"/>
          </a:p>
          <a:p>
            <a:r>
              <a:rPr lang="zh-CN" altLang="en-US" dirty="0"/>
              <a:t>可以进一步拓展这种思路</a:t>
            </a:r>
            <a:endParaRPr lang="en-US" altLang="zh-CN" dirty="0"/>
          </a:p>
          <a:p>
            <a:pPr lvl="1"/>
            <a:r>
              <a:rPr lang="zh-CN" altLang="en-US" dirty="0"/>
              <a:t>只考虑那些词项的</a:t>
            </a:r>
            <a:r>
              <a:rPr lang="en-US" altLang="zh-CN" dirty="0" err="1">
                <a:solidFill>
                  <a:srgbClr val="FF0000"/>
                </a:solidFill>
              </a:rPr>
              <a:t>idf</a:t>
            </a:r>
            <a:r>
              <a:rPr lang="zh-CN" altLang="en-US" dirty="0">
                <a:solidFill>
                  <a:srgbClr val="FF0000"/>
                </a:solidFill>
              </a:rPr>
              <a:t>值</a:t>
            </a:r>
            <a:r>
              <a:rPr lang="zh-CN" altLang="en-US" b="1" dirty="0">
                <a:solidFill>
                  <a:srgbClr val="FF0000"/>
                </a:solidFill>
              </a:rPr>
              <a:t>超过一定的阈值</a:t>
            </a:r>
            <a:r>
              <a:rPr lang="zh-CN" altLang="en-US" dirty="0"/>
              <a:t>的文档</a:t>
            </a:r>
            <a:endParaRPr lang="en-US" altLang="zh-CN" dirty="0"/>
          </a:p>
          <a:p>
            <a:pPr lvl="1"/>
            <a:endParaRPr lang="en-US" altLang="zh-CN" dirty="0"/>
          </a:p>
          <a:p>
            <a:pPr lvl="1"/>
            <a:endParaRPr lang="en-US" altLang="zh-CN" dirty="0"/>
          </a:p>
          <a:p>
            <a:pPr lvl="1"/>
            <a:r>
              <a:rPr lang="zh-CN" altLang="en-US" dirty="0"/>
              <a:t>只考虑那些</a:t>
            </a:r>
            <a:r>
              <a:rPr lang="zh-CN" altLang="en-US" b="1" dirty="0"/>
              <a:t>包含</a:t>
            </a:r>
            <a:r>
              <a:rPr lang="zh-CN" altLang="en-US" b="1" dirty="0">
                <a:solidFill>
                  <a:srgbClr val="FF0000"/>
                </a:solidFill>
              </a:rPr>
              <a:t>多个查询词项的文档</a:t>
            </a:r>
            <a:r>
              <a:rPr lang="en-US" altLang="zh-CN" dirty="0"/>
              <a:t>(</a:t>
            </a:r>
            <a:r>
              <a:rPr lang="zh-CN" altLang="en-US" dirty="0"/>
              <a:t>比如达到一定比例，</a:t>
            </a:r>
            <a:r>
              <a:rPr lang="en-US" altLang="zh-CN" dirty="0"/>
              <a:t>3</a:t>
            </a:r>
            <a:r>
              <a:rPr lang="zh-CN" altLang="en-US" dirty="0"/>
              <a:t>个词项至少出现</a:t>
            </a:r>
            <a:r>
              <a:rPr lang="en-US" altLang="zh-CN" dirty="0"/>
              <a:t>2</a:t>
            </a:r>
            <a:r>
              <a:rPr lang="zh-CN" altLang="en-US" dirty="0"/>
              <a:t>个，</a:t>
            </a:r>
            <a:r>
              <a:rPr lang="en-US" altLang="zh-CN" dirty="0"/>
              <a:t>4</a:t>
            </a:r>
            <a:r>
              <a:rPr lang="zh-CN" altLang="en-US" dirty="0"/>
              <a:t>个中至少出现</a:t>
            </a:r>
            <a:r>
              <a:rPr lang="en-US" altLang="zh-CN" dirty="0"/>
              <a:t>3</a:t>
            </a:r>
            <a:r>
              <a:rPr lang="zh-CN" altLang="en-US" dirty="0"/>
              <a:t>个等等</a:t>
            </a:r>
            <a:r>
              <a:rPr lang="en-US" altLang="zh-CN"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a:t>仅考虑高</a:t>
            </a:r>
            <a:r>
              <a:rPr lang="en-US" altLang="zh-CN"/>
              <a:t>idf</a:t>
            </a:r>
            <a:r>
              <a:rPr lang="zh-CN" altLang="en-US"/>
              <a:t>词项</a:t>
            </a:r>
            <a:endParaRPr lang="en-US" altLang="zh-CN" dirty="0"/>
          </a:p>
        </p:txBody>
      </p:sp>
      <p:sp>
        <p:nvSpPr>
          <p:cNvPr id="34819" name="Content Placeholder 2"/>
          <p:cNvSpPr>
            <a:spLocks noGrp="1"/>
          </p:cNvSpPr>
          <p:nvPr>
            <p:ph idx="1"/>
          </p:nvPr>
        </p:nvSpPr>
        <p:spPr/>
        <p:txBody>
          <a:bodyPr/>
          <a:lstStyle/>
          <a:p>
            <a:r>
              <a:rPr lang="zh-CN" altLang="en-US"/>
              <a:t>对于查询</a:t>
            </a:r>
            <a:r>
              <a:rPr lang="en-US" altLang="zh-CN"/>
              <a:t> catcher in the rye</a:t>
            </a:r>
          </a:p>
          <a:p>
            <a:r>
              <a:rPr lang="zh-CN" altLang="en-US"/>
              <a:t>仅考虑包含</a:t>
            </a:r>
            <a:r>
              <a:rPr lang="en-US" altLang="zh-CN"/>
              <a:t>catcher</a:t>
            </a:r>
            <a:r>
              <a:rPr lang="zh-CN" altLang="en-US"/>
              <a:t>和</a:t>
            </a:r>
            <a:r>
              <a:rPr lang="en-US" altLang="zh-CN"/>
              <a:t>rye</a:t>
            </a:r>
            <a:r>
              <a:rPr lang="zh-CN" altLang="en-US"/>
              <a:t>的文档的得分</a:t>
            </a:r>
            <a:endParaRPr lang="en-US" altLang="zh-CN"/>
          </a:p>
          <a:p>
            <a:r>
              <a:rPr lang="zh-CN" altLang="en-US"/>
              <a:t>直觉：</a:t>
            </a:r>
            <a:r>
              <a:rPr lang="en-US" altLang="zh-CN"/>
              <a:t> </a:t>
            </a:r>
            <a:r>
              <a:rPr lang="zh-CN" altLang="en-US"/>
              <a:t>文档当中的</a:t>
            </a:r>
            <a:r>
              <a:rPr lang="en-US" altLang="zh-CN"/>
              <a:t>in </a:t>
            </a:r>
            <a:r>
              <a:rPr lang="zh-CN" altLang="en-US"/>
              <a:t>和</a:t>
            </a:r>
            <a:r>
              <a:rPr lang="en-US" altLang="zh-CN"/>
              <a:t> the</a:t>
            </a:r>
            <a:r>
              <a:rPr lang="zh-CN" altLang="en-US"/>
              <a:t>不会显著改变得分因此也不会改变得分顺序</a:t>
            </a:r>
            <a:endParaRPr lang="en-US" altLang="zh-CN"/>
          </a:p>
          <a:p>
            <a:r>
              <a:rPr lang="zh-CN" altLang="en-US"/>
              <a:t>优点</a:t>
            </a:r>
            <a:r>
              <a:rPr lang="en-US" altLang="zh-CN"/>
              <a:t>:</a:t>
            </a:r>
          </a:p>
          <a:p>
            <a:pPr lvl="1"/>
            <a:r>
              <a:rPr lang="zh-CN" altLang="en-US"/>
              <a:t>低</a:t>
            </a:r>
            <a:r>
              <a:rPr lang="en-US" altLang="zh-CN"/>
              <a:t>idf</a:t>
            </a:r>
            <a:r>
              <a:rPr lang="zh-CN" altLang="en-US"/>
              <a:t>词项会对应很多文档，这些文档会排除在集合</a:t>
            </a:r>
            <a:r>
              <a:rPr lang="en-US" altLang="zh-CN"/>
              <a:t>A</a:t>
            </a:r>
            <a:r>
              <a:rPr lang="zh-CN" altLang="en-US"/>
              <a:t>之外</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a:t>仅考虑包含多个词项的文档</a:t>
            </a:r>
            <a:endParaRPr lang="en-US" altLang="zh-CN" dirty="0"/>
          </a:p>
        </p:txBody>
      </p:sp>
      <p:sp>
        <p:nvSpPr>
          <p:cNvPr id="35843" name="Content Placeholder 2"/>
          <p:cNvSpPr>
            <a:spLocks noGrp="1"/>
          </p:cNvSpPr>
          <p:nvPr>
            <p:ph idx="1"/>
          </p:nvPr>
        </p:nvSpPr>
        <p:spPr/>
        <p:txBody>
          <a:bodyPr/>
          <a:lstStyle/>
          <a:p>
            <a:r>
              <a:rPr lang="en-US" altLang="zh-CN" dirty="0"/>
              <a:t>Top K</a:t>
            </a:r>
            <a:r>
              <a:rPr lang="zh-CN" altLang="en-US" dirty="0"/>
              <a:t>的文档至少包含一个查询词项</a:t>
            </a:r>
            <a:endParaRPr lang="en-US" altLang="zh-CN" dirty="0"/>
          </a:p>
          <a:p>
            <a:endParaRPr lang="en-US" altLang="zh-CN" dirty="0"/>
          </a:p>
          <a:p>
            <a:r>
              <a:rPr lang="zh-CN" altLang="en-US" dirty="0"/>
              <a:t>对于多词项查询而言，只需要计算包含其中</a:t>
            </a:r>
            <a:r>
              <a:rPr lang="zh-CN" altLang="en-US" dirty="0">
                <a:solidFill>
                  <a:srgbClr val="FF0000"/>
                </a:solidFill>
              </a:rPr>
              <a:t>大部分词项</a:t>
            </a:r>
            <a:r>
              <a:rPr lang="zh-CN" altLang="en-US" dirty="0"/>
              <a:t>的文档</a:t>
            </a:r>
            <a:endParaRPr lang="en-US" altLang="zh-CN" dirty="0"/>
          </a:p>
          <a:p>
            <a:pPr lvl="1"/>
            <a:r>
              <a:rPr lang="zh-CN" altLang="en-US" dirty="0"/>
              <a:t>比如，至少</a:t>
            </a:r>
            <a:r>
              <a:rPr lang="en-US" altLang="zh-CN" dirty="0"/>
              <a:t>4</a:t>
            </a:r>
            <a:r>
              <a:rPr lang="zh-CN" altLang="en-US" dirty="0"/>
              <a:t>中含</a:t>
            </a:r>
            <a:r>
              <a:rPr lang="en-US" altLang="zh-CN" dirty="0"/>
              <a:t>3</a:t>
            </a:r>
          </a:p>
          <a:p>
            <a:pPr lvl="1"/>
            <a:r>
              <a:rPr lang="zh-CN" altLang="en-US" dirty="0"/>
              <a:t>这相当于赋予了一种所谓软合取</a:t>
            </a:r>
            <a:r>
              <a:rPr lang="en-US" altLang="zh-CN" dirty="0"/>
              <a:t>(soft conjunction)</a:t>
            </a:r>
            <a:r>
              <a:rPr lang="zh-CN" altLang="en-US" dirty="0"/>
              <a:t>的语义</a:t>
            </a:r>
            <a:r>
              <a:rPr lang="en-US" altLang="zh-CN" dirty="0"/>
              <a:t> (</a:t>
            </a:r>
            <a:r>
              <a:rPr lang="zh-CN" altLang="en-US" dirty="0"/>
              <a:t>早期</a:t>
            </a:r>
            <a:r>
              <a:rPr lang="en-US" altLang="zh-CN" dirty="0"/>
              <a:t>Google</a:t>
            </a:r>
            <a:r>
              <a:rPr lang="zh-CN" altLang="en-US" dirty="0"/>
              <a:t>使用了这种语义</a:t>
            </a:r>
            <a:r>
              <a:rPr lang="en-US" altLang="zh-CN" dirty="0"/>
              <a:t>)</a:t>
            </a:r>
          </a:p>
          <a:p>
            <a:endParaRPr lang="en-US" altLang="zh-CN" dirty="0"/>
          </a:p>
          <a:p>
            <a:r>
              <a:rPr lang="zh-CN" altLang="en-US" dirty="0"/>
              <a:t>这种方法很容易在倒排记录表合并算法中实现</a:t>
            </a:r>
            <a:endParaRPr lang="en-US" altLang="zh-CN" dirty="0"/>
          </a:p>
        </p:txBody>
      </p:sp>
      <p:sp>
        <p:nvSpPr>
          <p:cNvPr id="25606" name="AutoShape 6"/>
          <p:cNvSpPr>
            <a:spLocks noChangeArrowheads="1"/>
          </p:cNvSpPr>
          <p:nvPr/>
        </p:nvSpPr>
        <p:spPr bwMode="auto">
          <a:xfrm>
            <a:off x="6876256" y="5727576"/>
            <a:ext cx="1944216" cy="1130424"/>
          </a:xfrm>
          <a:prstGeom prst="wedgeEllipseCallout">
            <a:avLst>
              <a:gd name="adj1" fmla="val -81782"/>
              <a:gd name="adj2" fmla="val -48596"/>
            </a:avLst>
          </a:prstGeom>
          <a:gradFill rotWithShape="0">
            <a:gsLst>
              <a:gs pos="0">
                <a:schemeClr val="bg1"/>
              </a:gs>
              <a:gs pos="100000">
                <a:schemeClr val="accent1"/>
              </a:gs>
            </a:gsLst>
            <a:lin ang="0" scaled="1"/>
          </a:gradFill>
          <a:ln w="9525">
            <a:solidFill>
              <a:schemeClr val="tx1"/>
            </a:solidFill>
            <a:miter lim="800000"/>
          </a:ln>
        </p:spPr>
        <p:txBody>
          <a:bodyPr/>
          <a:lstStyle/>
          <a:p>
            <a:pPr algn="ctr"/>
            <a:r>
              <a:rPr lang="zh-CN" altLang="en-US" b="1" dirty="0">
                <a:ea typeface="黑体" panose="02010609060101010101" pitchFamily="49" charset="-122"/>
              </a:rPr>
              <a:t>如何</a:t>
            </a:r>
            <a:endParaRPr lang="en-US" altLang="zh-CN" b="1" dirty="0">
              <a:ea typeface="黑体" panose="02010609060101010101" pitchFamily="49" charset="-122"/>
            </a:endParaRPr>
          </a:p>
          <a:p>
            <a:pPr algn="ctr"/>
            <a:r>
              <a:rPr lang="zh-CN" altLang="en-US" b="1" dirty="0">
                <a:ea typeface="黑体" panose="02010609060101010101" pitchFamily="49" charset="-122"/>
              </a:rPr>
              <a:t>实现</a:t>
            </a:r>
            <a:r>
              <a:rPr lang="en-US" altLang="zh-CN" b="1" dirty="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a:t>4</a:t>
            </a:r>
            <a:r>
              <a:rPr lang="zh-CN" altLang="en-US"/>
              <a:t>中含</a:t>
            </a:r>
            <a:r>
              <a:rPr lang="en-US" altLang="zh-CN"/>
              <a:t>3</a:t>
            </a:r>
            <a:endParaRPr lang="en-US" altLang="zh-CN" dirty="0"/>
          </a:p>
        </p:txBody>
      </p:sp>
      <p:sp>
        <p:nvSpPr>
          <p:cNvPr id="80" name="内容占位符 79"/>
          <p:cNvSpPr>
            <a:spLocks noGrp="1"/>
          </p:cNvSpPr>
          <p:nvPr>
            <p:ph idx="1"/>
          </p:nvPr>
        </p:nvSpPr>
        <p:spPr/>
        <p:txBody>
          <a:bodyPr/>
          <a:lstStyle/>
          <a:p>
            <a:endParaRPr lang="zh-CN" altLang="en-US" dirty="0"/>
          </a:p>
        </p:txBody>
      </p:sp>
      <p:sp>
        <p:nvSpPr>
          <p:cNvPr id="22531" name="Text Box 4"/>
          <p:cNvSpPr txBox="1">
            <a:spLocks noChangeArrowheads="1"/>
          </p:cNvSpPr>
          <p:nvPr/>
        </p:nvSpPr>
        <p:spPr bwMode="auto">
          <a:xfrm>
            <a:off x="381000" y="2733675"/>
            <a:ext cx="1221809" cy="461665"/>
          </a:xfrm>
          <a:prstGeom prst="rect">
            <a:avLst/>
          </a:prstGeom>
          <a:noFill/>
          <a:ln w="9525">
            <a:solidFill>
              <a:schemeClr val="tx1"/>
            </a:solidFill>
            <a:miter lim="800000"/>
          </a:ln>
        </p:spPr>
        <p:txBody>
          <a:bodyPr wrap="none">
            <a:spAutoFit/>
          </a:bodyPr>
          <a:lstStyle/>
          <a:p>
            <a:r>
              <a:rPr lang="en-US" altLang="zh-CN" b="1" i="1" dirty="0">
                <a:solidFill>
                  <a:schemeClr val="tx1"/>
                </a:solidFill>
                <a:ea typeface="黑体" panose="02010609060101010101" pitchFamily="49" charset="-122"/>
              </a:rPr>
              <a:t>Brutus</a:t>
            </a:r>
          </a:p>
        </p:txBody>
      </p:sp>
      <p:sp>
        <p:nvSpPr>
          <p:cNvPr id="22532" name="Text Box 5"/>
          <p:cNvSpPr txBox="1">
            <a:spLocks noChangeArrowheads="1"/>
          </p:cNvSpPr>
          <p:nvPr/>
        </p:nvSpPr>
        <p:spPr bwMode="auto">
          <a:xfrm>
            <a:off x="381000" y="3267075"/>
            <a:ext cx="1285875" cy="461963"/>
          </a:xfrm>
          <a:prstGeom prst="rect">
            <a:avLst/>
          </a:prstGeom>
          <a:noFill/>
          <a:ln w="9525">
            <a:solidFill>
              <a:schemeClr val="tx1"/>
            </a:solidFill>
            <a:miter lim="800000"/>
          </a:ln>
        </p:spPr>
        <p:txBody>
          <a:bodyPr wrap="none">
            <a:spAutoFit/>
          </a:bodyPr>
          <a:lstStyle/>
          <a:p>
            <a:r>
              <a:rPr lang="en-US" altLang="zh-CN" b="1" i="1" dirty="0">
                <a:solidFill>
                  <a:schemeClr val="tx1"/>
                </a:solidFill>
                <a:ea typeface="黑体" panose="02010609060101010101" pitchFamily="49" charset="-122"/>
              </a:rPr>
              <a:t>Caesar</a:t>
            </a:r>
          </a:p>
        </p:txBody>
      </p:sp>
      <p:sp>
        <p:nvSpPr>
          <p:cNvPr id="22533" name="Text Box 6"/>
          <p:cNvSpPr txBox="1">
            <a:spLocks noChangeArrowheads="1"/>
          </p:cNvSpPr>
          <p:nvPr/>
        </p:nvSpPr>
        <p:spPr bwMode="auto">
          <a:xfrm>
            <a:off x="381000" y="3800475"/>
            <a:ext cx="1749425" cy="461963"/>
          </a:xfrm>
          <a:prstGeom prst="rect">
            <a:avLst/>
          </a:prstGeom>
          <a:noFill/>
          <a:ln w="9525">
            <a:solidFill>
              <a:schemeClr val="tx1"/>
            </a:solidFill>
            <a:miter lim="800000"/>
          </a:ln>
        </p:spPr>
        <p:txBody>
          <a:bodyPr wrap="none">
            <a:spAutoFit/>
          </a:bodyPr>
          <a:lstStyle/>
          <a:p>
            <a:r>
              <a:rPr lang="en-US" altLang="zh-CN" b="1" i="1" dirty="0" err="1">
                <a:solidFill>
                  <a:schemeClr val="tx1"/>
                </a:solidFill>
                <a:ea typeface="黑体" panose="02010609060101010101" pitchFamily="49" charset="-122"/>
              </a:rPr>
              <a:t>Calpurnia</a:t>
            </a:r>
            <a:endParaRPr lang="en-US" altLang="zh-CN" b="1" i="1" dirty="0">
              <a:solidFill>
                <a:schemeClr val="tx1"/>
              </a:solidFill>
              <a:ea typeface="黑体" panose="02010609060101010101" pitchFamily="49" charset="-122"/>
            </a:endParaRPr>
          </a:p>
        </p:txBody>
      </p:sp>
      <p:sp>
        <p:nvSpPr>
          <p:cNvPr id="22534" name="AutoShape 7"/>
          <p:cNvSpPr>
            <a:spLocks noChangeArrowheads="1"/>
          </p:cNvSpPr>
          <p:nvPr/>
        </p:nvSpPr>
        <p:spPr bwMode="auto">
          <a:xfrm>
            <a:off x="2057400" y="24656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ln>
        </p:spPr>
        <p:txBody>
          <a:bodyPr wrap="none" anchor="ctr">
            <a:spAutoFit/>
          </a:bodyPr>
          <a:lstStyle/>
          <a:p>
            <a:endParaRPr lang="zh-CN" altLang="en-US" dirty="0">
              <a:ea typeface="黑体" panose="02010609060101010101" pitchFamily="49" charset="-122"/>
            </a:endParaRPr>
          </a:p>
        </p:txBody>
      </p:sp>
      <p:sp>
        <p:nvSpPr>
          <p:cNvPr id="22535" name="AutoShape 8"/>
          <p:cNvSpPr>
            <a:spLocks noChangeArrowheads="1"/>
          </p:cNvSpPr>
          <p:nvPr/>
        </p:nvSpPr>
        <p:spPr bwMode="auto">
          <a:xfrm>
            <a:off x="2057400" y="29990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ln>
        </p:spPr>
        <p:txBody>
          <a:bodyPr wrap="none" anchor="ctr">
            <a:spAutoFit/>
          </a:bodyPr>
          <a:lstStyle/>
          <a:p>
            <a:endParaRPr lang="zh-CN" altLang="en-US" dirty="0">
              <a:ea typeface="黑体" panose="02010609060101010101" pitchFamily="49" charset="-122"/>
            </a:endParaRPr>
          </a:p>
        </p:txBody>
      </p:sp>
      <p:grpSp>
        <p:nvGrpSpPr>
          <p:cNvPr id="2" name="Group 26"/>
          <p:cNvGrpSpPr/>
          <p:nvPr/>
        </p:nvGrpSpPr>
        <p:grpSpPr bwMode="auto">
          <a:xfrm>
            <a:off x="3276600" y="3798892"/>
            <a:ext cx="4267200" cy="461963"/>
            <a:chOff x="2064" y="2399"/>
            <a:chExt cx="2688" cy="291"/>
          </a:xfrm>
        </p:grpSpPr>
        <p:sp>
          <p:nvSpPr>
            <p:cNvPr id="22594" name="Rectangle 27"/>
            <p:cNvSpPr>
              <a:spLocks noChangeArrowheads="1"/>
            </p:cNvSpPr>
            <p:nvPr/>
          </p:nvSpPr>
          <p:spPr bwMode="auto">
            <a:xfrm>
              <a:off x="2064" y="2399"/>
              <a:ext cx="116" cy="291"/>
            </a:xfrm>
            <a:prstGeom prst="rect">
              <a:avLst/>
            </a:prstGeom>
            <a:noFill/>
            <a:ln w="25400">
              <a:solidFill>
                <a:schemeClr val="tx1"/>
              </a:solidFill>
              <a:miter lim="800000"/>
            </a:ln>
          </p:spPr>
          <p:txBody>
            <a:bodyPr wrap="none" anchor="ctr">
              <a:spAutoFit/>
            </a:bodyPr>
            <a:lstStyle/>
            <a:p>
              <a:endParaRPr lang="zh-CN" altLang="en-US" dirty="0">
                <a:ea typeface="黑体" panose="02010609060101010101" pitchFamily="49" charset="-122"/>
              </a:endParaRPr>
            </a:p>
          </p:txBody>
        </p:sp>
        <p:sp>
          <p:nvSpPr>
            <p:cNvPr id="22595" name="Rectangle 28"/>
            <p:cNvSpPr>
              <a:spLocks noChangeArrowheads="1"/>
            </p:cNvSpPr>
            <p:nvPr/>
          </p:nvSpPr>
          <p:spPr bwMode="auto">
            <a:xfrm>
              <a:off x="2448" y="2399"/>
              <a:ext cx="2304"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96" name="Rectangle 29"/>
            <p:cNvSpPr>
              <a:spLocks noChangeArrowheads="1"/>
            </p:cNvSpPr>
            <p:nvPr/>
          </p:nvSpPr>
          <p:spPr bwMode="auto">
            <a:xfrm>
              <a:off x="2832" y="2399"/>
              <a:ext cx="1536"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97" name="Rectangle 30"/>
            <p:cNvSpPr>
              <a:spLocks noChangeArrowheads="1"/>
            </p:cNvSpPr>
            <p:nvPr/>
          </p:nvSpPr>
          <p:spPr bwMode="auto">
            <a:xfrm>
              <a:off x="3216" y="2399"/>
              <a:ext cx="768"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98" name="Line 31"/>
            <p:cNvSpPr>
              <a:spLocks noChangeShapeType="1"/>
            </p:cNvSpPr>
            <p:nvPr/>
          </p:nvSpPr>
          <p:spPr bwMode="auto">
            <a:xfrm>
              <a:off x="3600" y="2448"/>
              <a:ext cx="0" cy="192"/>
            </a:xfrm>
            <a:prstGeom prst="line">
              <a:avLst/>
            </a:prstGeom>
            <a:noFill/>
            <a:ln w="9525">
              <a:solidFill>
                <a:schemeClr val="tx1"/>
              </a:solidFill>
              <a:miter lim="800000"/>
            </a:ln>
          </p:spPr>
          <p:txBody>
            <a:bodyPr wrap="none">
              <a:spAutoFit/>
            </a:bodyPr>
            <a:lstStyle/>
            <a:p>
              <a:endParaRPr lang="zh-CN" altLang="en-US" dirty="0">
                <a:ea typeface="黑体" panose="02010609060101010101" pitchFamily="49" charset="-122"/>
              </a:endParaRPr>
            </a:p>
          </p:txBody>
        </p:sp>
      </p:grpSp>
      <p:grpSp>
        <p:nvGrpSpPr>
          <p:cNvPr id="3" name="Group 51"/>
          <p:cNvGrpSpPr/>
          <p:nvPr/>
        </p:nvGrpSpPr>
        <p:grpSpPr bwMode="auto">
          <a:xfrm>
            <a:off x="3276600" y="3265501"/>
            <a:ext cx="4892675" cy="481014"/>
            <a:chOff x="2064" y="2687"/>
            <a:chExt cx="3082" cy="303"/>
          </a:xfrm>
        </p:grpSpPr>
        <p:grpSp>
          <p:nvGrpSpPr>
            <p:cNvPr id="4" name="Group 20"/>
            <p:cNvGrpSpPr/>
            <p:nvPr/>
          </p:nvGrpSpPr>
          <p:grpSpPr bwMode="auto">
            <a:xfrm>
              <a:off x="2064" y="2687"/>
              <a:ext cx="2688" cy="291"/>
              <a:chOff x="2064" y="2399"/>
              <a:chExt cx="2688" cy="291"/>
            </a:xfrm>
          </p:grpSpPr>
          <p:sp>
            <p:nvSpPr>
              <p:cNvPr id="22589" name="Rectangle 21"/>
              <p:cNvSpPr>
                <a:spLocks noChangeArrowheads="1"/>
              </p:cNvSpPr>
              <p:nvPr/>
            </p:nvSpPr>
            <p:spPr bwMode="auto">
              <a:xfrm>
                <a:off x="2064" y="2399"/>
                <a:ext cx="116" cy="291"/>
              </a:xfrm>
              <a:prstGeom prst="rect">
                <a:avLst/>
              </a:prstGeom>
              <a:noFill/>
              <a:ln w="25400">
                <a:solidFill>
                  <a:schemeClr val="tx1"/>
                </a:solidFill>
                <a:miter lim="800000"/>
              </a:ln>
            </p:spPr>
            <p:txBody>
              <a:bodyPr wrap="none" anchor="ctr">
                <a:spAutoFit/>
              </a:bodyPr>
              <a:lstStyle/>
              <a:p>
                <a:endParaRPr lang="zh-CN" altLang="en-US" dirty="0">
                  <a:ea typeface="黑体" panose="02010609060101010101" pitchFamily="49" charset="-122"/>
                </a:endParaRPr>
              </a:p>
            </p:txBody>
          </p:sp>
          <p:sp>
            <p:nvSpPr>
              <p:cNvPr id="22590" name="Rectangle 22"/>
              <p:cNvSpPr>
                <a:spLocks noChangeArrowheads="1"/>
              </p:cNvSpPr>
              <p:nvPr/>
            </p:nvSpPr>
            <p:spPr bwMode="auto">
              <a:xfrm>
                <a:off x="2448" y="2399"/>
                <a:ext cx="2304"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91" name="Rectangle 23"/>
              <p:cNvSpPr>
                <a:spLocks noChangeArrowheads="1"/>
              </p:cNvSpPr>
              <p:nvPr/>
            </p:nvSpPr>
            <p:spPr bwMode="auto">
              <a:xfrm>
                <a:off x="2832" y="2399"/>
                <a:ext cx="1536"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92" name="Rectangle 24"/>
              <p:cNvSpPr>
                <a:spLocks noChangeArrowheads="1"/>
              </p:cNvSpPr>
              <p:nvPr/>
            </p:nvSpPr>
            <p:spPr bwMode="auto">
              <a:xfrm>
                <a:off x="3216" y="2399"/>
                <a:ext cx="768"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93" name="Line 25"/>
              <p:cNvSpPr>
                <a:spLocks noChangeShapeType="1"/>
              </p:cNvSpPr>
              <p:nvPr/>
            </p:nvSpPr>
            <p:spPr bwMode="auto">
              <a:xfrm>
                <a:off x="3600" y="2448"/>
                <a:ext cx="0" cy="192"/>
              </a:xfrm>
              <a:prstGeom prst="line">
                <a:avLst/>
              </a:prstGeom>
              <a:noFill/>
              <a:ln w="9525">
                <a:solidFill>
                  <a:schemeClr val="tx1"/>
                </a:solidFill>
                <a:miter lim="800000"/>
              </a:ln>
            </p:spPr>
            <p:txBody>
              <a:bodyPr wrap="none">
                <a:spAutoFit/>
              </a:bodyPr>
              <a:lstStyle/>
              <a:p>
                <a:endParaRPr lang="zh-CN" altLang="en-US" dirty="0">
                  <a:ea typeface="黑体" panose="02010609060101010101" pitchFamily="49" charset="-122"/>
                </a:endParaRPr>
              </a:p>
            </p:txBody>
          </p:sp>
        </p:grpSp>
        <p:sp>
          <p:nvSpPr>
            <p:cNvPr id="22581" name="Text Box 32"/>
            <p:cNvSpPr txBox="1">
              <a:spLocks noChangeArrowheads="1"/>
            </p:cNvSpPr>
            <p:nvPr/>
          </p:nvSpPr>
          <p:spPr bwMode="auto">
            <a:xfrm>
              <a:off x="2150" y="2688"/>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1</a:t>
              </a:r>
            </a:p>
          </p:txBody>
        </p:sp>
        <p:sp>
          <p:nvSpPr>
            <p:cNvPr id="22582" name="Text Box 33"/>
            <p:cNvSpPr txBox="1">
              <a:spLocks noChangeArrowheads="1"/>
            </p:cNvSpPr>
            <p:nvPr/>
          </p:nvSpPr>
          <p:spPr bwMode="auto">
            <a:xfrm>
              <a:off x="2582" y="2688"/>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2</a:t>
              </a:r>
            </a:p>
          </p:txBody>
        </p:sp>
        <p:sp>
          <p:nvSpPr>
            <p:cNvPr id="22583" name="Text Box 34"/>
            <p:cNvSpPr txBox="1">
              <a:spLocks noChangeArrowheads="1"/>
            </p:cNvSpPr>
            <p:nvPr/>
          </p:nvSpPr>
          <p:spPr bwMode="auto">
            <a:xfrm>
              <a:off x="2945" y="2688"/>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3</a:t>
              </a:r>
            </a:p>
          </p:txBody>
        </p:sp>
        <p:sp>
          <p:nvSpPr>
            <p:cNvPr id="22584" name="Text Box 35"/>
            <p:cNvSpPr txBox="1">
              <a:spLocks noChangeArrowheads="1"/>
            </p:cNvSpPr>
            <p:nvPr/>
          </p:nvSpPr>
          <p:spPr bwMode="auto">
            <a:xfrm>
              <a:off x="3312" y="2688"/>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5</a:t>
              </a:r>
            </a:p>
          </p:txBody>
        </p:sp>
        <p:sp>
          <p:nvSpPr>
            <p:cNvPr id="22585" name="Text Box 36"/>
            <p:cNvSpPr txBox="1">
              <a:spLocks noChangeArrowheads="1"/>
            </p:cNvSpPr>
            <p:nvPr/>
          </p:nvSpPr>
          <p:spPr bwMode="auto">
            <a:xfrm>
              <a:off x="3665" y="2688"/>
              <a:ext cx="239" cy="291"/>
            </a:xfrm>
            <a:prstGeom prst="rect">
              <a:avLst/>
            </a:prstGeom>
            <a:noFill/>
            <a:ln w="9525">
              <a:noFill/>
              <a:miter lim="800000"/>
            </a:ln>
          </p:spPr>
          <p:txBody>
            <a:bodyPr wrap="none">
              <a:spAutoFit/>
            </a:bodyPr>
            <a:lstStyle/>
            <a:p>
              <a:r>
                <a:rPr lang="en-US" altLang="zh-CN" dirty="0">
                  <a:ea typeface="黑体" panose="02010609060101010101" pitchFamily="49" charset="-122"/>
                </a:rPr>
                <a:t>8</a:t>
              </a:r>
            </a:p>
          </p:txBody>
        </p:sp>
        <p:sp>
          <p:nvSpPr>
            <p:cNvPr id="22586" name="Text Box 37"/>
            <p:cNvSpPr txBox="1">
              <a:spLocks noChangeArrowheads="1"/>
            </p:cNvSpPr>
            <p:nvPr/>
          </p:nvSpPr>
          <p:spPr bwMode="auto">
            <a:xfrm>
              <a:off x="4049" y="2688"/>
              <a:ext cx="361"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13</a:t>
              </a:r>
            </a:p>
          </p:txBody>
        </p:sp>
        <p:sp>
          <p:nvSpPr>
            <p:cNvPr id="22587" name="Text Box 38"/>
            <p:cNvSpPr txBox="1">
              <a:spLocks noChangeArrowheads="1"/>
            </p:cNvSpPr>
            <p:nvPr/>
          </p:nvSpPr>
          <p:spPr bwMode="auto">
            <a:xfrm>
              <a:off x="4464" y="2688"/>
              <a:ext cx="361"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21</a:t>
              </a:r>
            </a:p>
          </p:txBody>
        </p:sp>
        <p:sp>
          <p:nvSpPr>
            <p:cNvPr id="22588" name="Text Box 39"/>
            <p:cNvSpPr txBox="1">
              <a:spLocks noChangeArrowheads="1"/>
            </p:cNvSpPr>
            <p:nvPr/>
          </p:nvSpPr>
          <p:spPr bwMode="auto">
            <a:xfrm>
              <a:off x="4785" y="2699"/>
              <a:ext cx="361"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34</a:t>
              </a:r>
            </a:p>
          </p:txBody>
        </p:sp>
      </p:grpSp>
      <p:grpSp>
        <p:nvGrpSpPr>
          <p:cNvPr id="5" name="Group 52"/>
          <p:cNvGrpSpPr/>
          <p:nvPr/>
        </p:nvGrpSpPr>
        <p:grpSpPr bwMode="auto">
          <a:xfrm>
            <a:off x="3276600" y="2732096"/>
            <a:ext cx="4824413" cy="463551"/>
            <a:chOff x="2064" y="2399"/>
            <a:chExt cx="3039" cy="292"/>
          </a:xfrm>
        </p:grpSpPr>
        <p:grpSp>
          <p:nvGrpSpPr>
            <p:cNvPr id="6" name="Group 19"/>
            <p:cNvGrpSpPr/>
            <p:nvPr/>
          </p:nvGrpSpPr>
          <p:grpSpPr bwMode="auto">
            <a:xfrm>
              <a:off x="2064" y="2399"/>
              <a:ext cx="2688" cy="291"/>
              <a:chOff x="2064" y="2399"/>
              <a:chExt cx="2688" cy="291"/>
            </a:xfrm>
          </p:grpSpPr>
          <p:sp>
            <p:nvSpPr>
              <p:cNvPr id="22575" name="Rectangle 11"/>
              <p:cNvSpPr>
                <a:spLocks noChangeArrowheads="1"/>
              </p:cNvSpPr>
              <p:nvPr/>
            </p:nvSpPr>
            <p:spPr bwMode="auto">
              <a:xfrm>
                <a:off x="2064" y="2399"/>
                <a:ext cx="116" cy="291"/>
              </a:xfrm>
              <a:prstGeom prst="rect">
                <a:avLst/>
              </a:prstGeom>
              <a:noFill/>
              <a:ln w="25400">
                <a:solidFill>
                  <a:schemeClr val="tx1"/>
                </a:solidFill>
                <a:miter lim="800000"/>
              </a:ln>
            </p:spPr>
            <p:txBody>
              <a:bodyPr wrap="none" anchor="ctr">
                <a:spAutoFit/>
              </a:bodyPr>
              <a:lstStyle/>
              <a:p>
                <a:endParaRPr lang="zh-CN" altLang="en-US" dirty="0">
                  <a:ea typeface="黑体" panose="02010609060101010101" pitchFamily="49" charset="-122"/>
                </a:endParaRPr>
              </a:p>
            </p:txBody>
          </p:sp>
          <p:sp>
            <p:nvSpPr>
              <p:cNvPr id="22576" name="Rectangle 13"/>
              <p:cNvSpPr>
                <a:spLocks noChangeArrowheads="1"/>
              </p:cNvSpPr>
              <p:nvPr/>
            </p:nvSpPr>
            <p:spPr bwMode="auto">
              <a:xfrm>
                <a:off x="2448" y="2399"/>
                <a:ext cx="2304"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77" name="Rectangle 15"/>
              <p:cNvSpPr>
                <a:spLocks noChangeArrowheads="1"/>
              </p:cNvSpPr>
              <p:nvPr/>
            </p:nvSpPr>
            <p:spPr bwMode="auto">
              <a:xfrm>
                <a:off x="2832" y="2399"/>
                <a:ext cx="1536"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78" name="Rectangle 16"/>
              <p:cNvSpPr>
                <a:spLocks noChangeArrowheads="1"/>
              </p:cNvSpPr>
              <p:nvPr/>
            </p:nvSpPr>
            <p:spPr bwMode="auto">
              <a:xfrm>
                <a:off x="3216" y="2399"/>
                <a:ext cx="768"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79" name="Line 18"/>
              <p:cNvSpPr>
                <a:spLocks noChangeShapeType="1"/>
              </p:cNvSpPr>
              <p:nvPr/>
            </p:nvSpPr>
            <p:spPr bwMode="auto">
              <a:xfrm>
                <a:off x="3600" y="2448"/>
                <a:ext cx="0" cy="192"/>
              </a:xfrm>
              <a:prstGeom prst="line">
                <a:avLst/>
              </a:prstGeom>
              <a:noFill/>
              <a:ln w="9525">
                <a:solidFill>
                  <a:schemeClr val="tx1"/>
                </a:solidFill>
                <a:miter lim="800000"/>
              </a:ln>
            </p:spPr>
            <p:txBody>
              <a:bodyPr wrap="none">
                <a:spAutoFit/>
              </a:bodyPr>
              <a:lstStyle/>
              <a:p>
                <a:endParaRPr lang="zh-CN" altLang="en-US" dirty="0">
                  <a:ea typeface="黑体" panose="02010609060101010101" pitchFamily="49" charset="-122"/>
                </a:endParaRPr>
              </a:p>
            </p:txBody>
          </p:sp>
        </p:grpSp>
        <p:sp>
          <p:nvSpPr>
            <p:cNvPr id="22567" name="Text Box 40"/>
            <p:cNvSpPr txBox="1">
              <a:spLocks noChangeArrowheads="1"/>
            </p:cNvSpPr>
            <p:nvPr/>
          </p:nvSpPr>
          <p:spPr bwMode="auto">
            <a:xfrm>
              <a:off x="2160" y="2400"/>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2</a:t>
              </a:r>
            </a:p>
          </p:txBody>
        </p:sp>
        <p:sp>
          <p:nvSpPr>
            <p:cNvPr id="22568" name="Text Box 41"/>
            <p:cNvSpPr txBox="1">
              <a:spLocks noChangeArrowheads="1"/>
            </p:cNvSpPr>
            <p:nvPr/>
          </p:nvSpPr>
          <p:spPr bwMode="auto">
            <a:xfrm>
              <a:off x="2513" y="2400"/>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4</a:t>
              </a:r>
            </a:p>
          </p:txBody>
        </p:sp>
        <p:sp>
          <p:nvSpPr>
            <p:cNvPr id="22569" name="Text Box 42"/>
            <p:cNvSpPr txBox="1">
              <a:spLocks noChangeArrowheads="1"/>
            </p:cNvSpPr>
            <p:nvPr/>
          </p:nvSpPr>
          <p:spPr bwMode="auto">
            <a:xfrm>
              <a:off x="2928" y="2400"/>
              <a:ext cx="239" cy="291"/>
            </a:xfrm>
            <a:prstGeom prst="rect">
              <a:avLst/>
            </a:prstGeom>
            <a:noFill/>
            <a:ln w="9525">
              <a:noFill/>
              <a:miter lim="800000"/>
            </a:ln>
          </p:spPr>
          <p:txBody>
            <a:bodyPr wrap="none">
              <a:spAutoFit/>
            </a:bodyPr>
            <a:lstStyle/>
            <a:p>
              <a:r>
                <a:rPr lang="en-US" altLang="zh-CN" dirty="0">
                  <a:ea typeface="黑体" panose="02010609060101010101" pitchFamily="49" charset="-122"/>
                </a:rPr>
                <a:t>8</a:t>
              </a:r>
            </a:p>
          </p:txBody>
        </p:sp>
        <p:sp>
          <p:nvSpPr>
            <p:cNvPr id="22570" name="Text Box 43"/>
            <p:cNvSpPr txBox="1">
              <a:spLocks noChangeArrowheads="1"/>
            </p:cNvSpPr>
            <p:nvPr/>
          </p:nvSpPr>
          <p:spPr bwMode="auto">
            <a:xfrm>
              <a:off x="3264" y="2400"/>
              <a:ext cx="361" cy="291"/>
            </a:xfrm>
            <a:prstGeom prst="rect">
              <a:avLst/>
            </a:prstGeom>
            <a:noFill/>
            <a:ln w="9525">
              <a:noFill/>
              <a:miter lim="800000"/>
            </a:ln>
          </p:spPr>
          <p:txBody>
            <a:bodyPr wrap="none">
              <a:spAutoFit/>
            </a:bodyPr>
            <a:lstStyle/>
            <a:p>
              <a:r>
                <a:rPr lang="en-US" altLang="zh-CN" dirty="0">
                  <a:ea typeface="黑体" panose="02010609060101010101" pitchFamily="49" charset="-122"/>
                </a:rPr>
                <a:t>16</a:t>
              </a:r>
            </a:p>
          </p:txBody>
        </p:sp>
        <p:sp>
          <p:nvSpPr>
            <p:cNvPr id="22571" name="Text Box 44"/>
            <p:cNvSpPr txBox="1">
              <a:spLocks noChangeArrowheads="1"/>
            </p:cNvSpPr>
            <p:nvPr/>
          </p:nvSpPr>
          <p:spPr bwMode="auto">
            <a:xfrm>
              <a:off x="3665" y="2400"/>
              <a:ext cx="361" cy="291"/>
            </a:xfrm>
            <a:prstGeom prst="rect">
              <a:avLst/>
            </a:prstGeom>
            <a:noFill/>
            <a:ln w="9525">
              <a:noFill/>
              <a:miter lim="800000"/>
            </a:ln>
          </p:spPr>
          <p:txBody>
            <a:bodyPr wrap="none">
              <a:spAutoFit/>
            </a:bodyPr>
            <a:lstStyle/>
            <a:p>
              <a:r>
                <a:rPr lang="en-US" altLang="zh-CN" dirty="0">
                  <a:ea typeface="黑体" panose="02010609060101010101" pitchFamily="49" charset="-122"/>
                </a:rPr>
                <a:t>32</a:t>
              </a:r>
            </a:p>
          </p:txBody>
        </p:sp>
        <p:sp>
          <p:nvSpPr>
            <p:cNvPr id="22572" name="Text Box 45"/>
            <p:cNvSpPr txBox="1">
              <a:spLocks noChangeArrowheads="1"/>
            </p:cNvSpPr>
            <p:nvPr/>
          </p:nvSpPr>
          <p:spPr bwMode="auto">
            <a:xfrm>
              <a:off x="4049" y="2400"/>
              <a:ext cx="361"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64</a:t>
              </a:r>
            </a:p>
          </p:txBody>
        </p:sp>
        <p:sp>
          <p:nvSpPr>
            <p:cNvPr id="22573" name="Text Box 46"/>
            <p:cNvSpPr txBox="1">
              <a:spLocks noChangeArrowheads="1"/>
            </p:cNvSpPr>
            <p:nvPr/>
          </p:nvSpPr>
          <p:spPr bwMode="auto">
            <a:xfrm>
              <a:off x="4320" y="2400"/>
              <a:ext cx="483"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128</a:t>
              </a:r>
            </a:p>
          </p:txBody>
        </p:sp>
        <p:sp>
          <p:nvSpPr>
            <p:cNvPr id="22574" name="Text Box 47"/>
            <p:cNvSpPr txBox="1">
              <a:spLocks noChangeArrowheads="1"/>
            </p:cNvSpPr>
            <p:nvPr/>
          </p:nvSpPr>
          <p:spPr bwMode="auto">
            <a:xfrm>
              <a:off x="4747" y="2400"/>
              <a:ext cx="356" cy="288"/>
            </a:xfrm>
            <a:prstGeom prst="rect">
              <a:avLst/>
            </a:prstGeom>
            <a:noFill/>
            <a:ln w="9525">
              <a:noFill/>
              <a:miter lim="800000"/>
            </a:ln>
          </p:spPr>
          <p:txBody>
            <a:bodyPr wrap="square">
              <a:spAutoFit/>
            </a:bodyPr>
            <a:lstStyle/>
            <a:p>
              <a:endParaRPr lang="zh-CN" altLang="en-US" dirty="0">
                <a:ea typeface="黑体" panose="02010609060101010101" pitchFamily="49" charset="-122"/>
              </a:endParaRPr>
            </a:p>
          </p:txBody>
        </p:sp>
      </p:grpSp>
      <p:sp>
        <p:nvSpPr>
          <p:cNvPr id="22539" name="Text Box 48"/>
          <p:cNvSpPr txBox="1">
            <a:spLocks noChangeArrowheads="1"/>
          </p:cNvSpPr>
          <p:nvPr/>
        </p:nvSpPr>
        <p:spPr bwMode="auto">
          <a:xfrm>
            <a:off x="3276600" y="3800475"/>
            <a:ext cx="572593" cy="461665"/>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13</a:t>
            </a:r>
          </a:p>
        </p:txBody>
      </p:sp>
      <p:sp>
        <p:nvSpPr>
          <p:cNvPr id="22540" name="AutoShape 49"/>
          <p:cNvSpPr>
            <a:spLocks noChangeArrowheads="1"/>
          </p:cNvSpPr>
          <p:nvPr/>
        </p:nvSpPr>
        <p:spPr bwMode="auto">
          <a:xfrm>
            <a:off x="2057400" y="35324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ln>
        </p:spPr>
        <p:txBody>
          <a:bodyPr wrap="none" anchor="ctr">
            <a:spAutoFit/>
          </a:bodyPr>
          <a:lstStyle/>
          <a:p>
            <a:endParaRPr lang="zh-CN" altLang="en-US" dirty="0">
              <a:ea typeface="黑体" panose="02010609060101010101" pitchFamily="49" charset="-122"/>
            </a:endParaRPr>
          </a:p>
        </p:txBody>
      </p:sp>
      <p:sp>
        <p:nvSpPr>
          <p:cNvPr id="22541" name="Text Box 50"/>
          <p:cNvSpPr txBox="1">
            <a:spLocks noChangeArrowheads="1"/>
          </p:cNvSpPr>
          <p:nvPr/>
        </p:nvSpPr>
        <p:spPr bwMode="auto">
          <a:xfrm>
            <a:off x="3895725" y="3800475"/>
            <a:ext cx="572593" cy="461665"/>
          </a:xfrm>
          <a:prstGeom prst="rect">
            <a:avLst/>
          </a:prstGeom>
          <a:noFill/>
          <a:ln w="9525">
            <a:noFill/>
            <a:miter lim="800000"/>
          </a:ln>
        </p:spPr>
        <p:txBody>
          <a:bodyPr wrap="none">
            <a:spAutoFit/>
          </a:bodyPr>
          <a:lstStyle/>
          <a:p>
            <a:r>
              <a:rPr lang="en-US" altLang="zh-CN" dirty="0">
                <a:ea typeface="黑体" panose="02010609060101010101" pitchFamily="49" charset="-122"/>
              </a:rPr>
              <a:t>16</a:t>
            </a:r>
          </a:p>
        </p:txBody>
      </p:sp>
      <p:sp>
        <p:nvSpPr>
          <p:cNvPr id="22542" name="Text Box 4"/>
          <p:cNvSpPr txBox="1">
            <a:spLocks noChangeArrowheads="1"/>
          </p:cNvSpPr>
          <p:nvPr/>
        </p:nvSpPr>
        <p:spPr bwMode="auto">
          <a:xfrm>
            <a:off x="381000" y="2133600"/>
            <a:ext cx="1309688" cy="461963"/>
          </a:xfrm>
          <a:prstGeom prst="rect">
            <a:avLst/>
          </a:prstGeom>
          <a:noFill/>
          <a:ln w="9525">
            <a:solidFill>
              <a:schemeClr val="tx1"/>
            </a:solidFill>
            <a:miter lim="800000"/>
          </a:ln>
        </p:spPr>
        <p:txBody>
          <a:bodyPr wrap="none">
            <a:spAutoFit/>
          </a:bodyPr>
          <a:lstStyle/>
          <a:p>
            <a:r>
              <a:rPr lang="en-US" altLang="zh-CN" b="1" i="1" dirty="0">
                <a:solidFill>
                  <a:schemeClr val="tx1"/>
                </a:solidFill>
                <a:ea typeface="黑体" panose="02010609060101010101" pitchFamily="49" charset="-122"/>
              </a:rPr>
              <a:t>Antony</a:t>
            </a:r>
          </a:p>
        </p:txBody>
      </p:sp>
      <p:sp>
        <p:nvSpPr>
          <p:cNvPr id="22543" name="AutoShape 7"/>
          <p:cNvSpPr>
            <a:spLocks noChangeArrowheads="1"/>
          </p:cNvSpPr>
          <p:nvPr/>
        </p:nvSpPr>
        <p:spPr bwMode="auto">
          <a:xfrm>
            <a:off x="2057400" y="1865561"/>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ln>
        </p:spPr>
        <p:txBody>
          <a:bodyPr wrap="none" anchor="ctr">
            <a:spAutoFit/>
          </a:bodyPr>
          <a:lstStyle/>
          <a:p>
            <a:endParaRPr lang="zh-CN" altLang="en-US" dirty="0">
              <a:ea typeface="黑体" panose="02010609060101010101" pitchFamily="49" charset="-122"/>
            </a:endParaRPr>
          </a:p>
        </p:txBody>
      </p:sp>
      <p:grpSp>
        <p:nvGrpSpPr>
          <p:cNvPr id="7" name="Group 52"/>
          <p:cNvGrpSpPr/>
          <p:nvPr/>
        </p:nvGrpSpPr>
        <p:grpSpPr bwMode="auto">
          <a:xfrm>
            <a:off x="3276600" y="2132017"/>
            <a:ext cx="4443413" cy="463551"/>
            <a:chOff x="2064" y="2399"/>
            <a:chExt cx="2799" cy="292"/>
          </a:xfrm>
        </p:grpSpPr>
        <p:grpSp>
          <p:nvGrpSpPr>
            <p:cNvPr id="8" name="Group 19"/>
            <p:cNvGrpSpPr/>
            <p:nvPr/>
          </p:nvGrpSpPr>
          <p:grpSpPr bwMode="auto">
            <a:xfrm>
              <a:off x="2064" y="2399"/>
              <a:ext cx="2688" cy="291"/>
              <a:chOff x="2064" y="2399"/>
              <a:chExt cx="2688" cy="291"/>
            </a:xfrm>
          </p:grpSpPr>
          <p:sp>
            <p:nvSpPr>
              <p:cNvPr id="22561" name="Rectangle 11"/>
              <p:cNvSpPr>
                <a:spLocks noChangeArrowheads="1"/>
              </p:cNvSpPr>
              <p:nvPr/>
            </p:nvSpPr>
            <p:spPr bwMode="auto">
              <a:xfrm>
                <a:off x="2064" y="2399"/>
                <a:ext cx="116" cy="291"/>
              </a:xfrm>
              <a:prstGeom prst="rect">
                <a:avLst/>
              </a:prstGeom>
              <a:noFill/>
              <a:ln w="25400">
                <a:solidFill>
                  <a:schemeClr val="tx1"/>
                </a:solidFill>
                <a:miter lim="800000"/>
              </a:ln>
            </p:spPr>
            <p:txBody>
              <a:bodyPr wrap="none" anchor="ctr">
                <a:spAutoFit/>
              </a:bodyPr>
              <a:lstStyle/>
              <a:p>
                <a:endParaRPr lang="zh-CN" altLang="en-US" dirty="0">
                  <a:ea typeface="黑体" panose="02010609060101010101" pitchFamily="49" charset="-122"/>
                </a:endParaRPr>
              </a:p>
            </p:txBody>
          </p:sp>
          <p:sp>
            <p:nvSpPr>
              <p:cNvPr id="22562" name="Rectangle 13"/>
              <p:cNvSpPr>
                <a:spLocks noChangeArrowheads="1"/>
              </p:cNvSpPr>
              <p:nvPr/>
            </p:nvSpPr>
            <p:spPr bwMode="auto">
              <a:xfrm>
                <a:off x="2448" y="2399"/>
                <a:ext cx="2304"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63" name="Rectangle 15"/>
              <p:cNvSpPr>
                <a:spLocks noChangeArrowheads="1"/>
              </p:cNvSpPr>
              <p:nvPr/>
            </p:nvSpPr>
            <p:spPr bwMode="auto">
              <a:xfrm>
                <a:off x="2832" y="2399"/>
                <a:ext cx="1536"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64" name="Rectangle 16"/>
              <p:cNvSpPr>
                <a:spLocks noChangeArrowheads="1"/>
              </p:cNvSpPr>
              <p:nvPr/>
            </p:nvSpPr>
            <p:spPr bwMode="auto">
              <a:xfrm>
                <a:off x="3216" y="2399"/>
                <a:ext cx="768" cy="291"/>
              </a:xfrm>
              <a:prstGeom prst="rect">
                <a:avLst/>
              </a:prstGeom>
              <a:noFill/>
              <a:ln w="9525">
                <a:solidFill>
                  <a:schemeClr val="tx1"/>
                </a:solidFill>
                <a:miter lim="800000"/>
              </a:ln>
            </p:spPr>
            <p:txBody>
              <a:bodyPr anchor="ctr">
                <a:spAutoFit/>
              </a:bodyPr>
              <a:lstStyle/>
              <a:p>
                <a:endParaRPr lang="zh-CN" altLang="en-US" dirty="0">
                  <a:ea typeface="黑体" panose="02010609060101010101" pitchFamily="49" charset="-122"/>
                </a:endParaRPr>
              </a:p>
            </p:txBody>
          </p:sp>
          <p:sp>
            <p:nvSpPr>
              <p:cNvPr id="22565" name="Line 18"/>
              <p:cNvSpPr>
                <a:spLocks noChangeShapeType="1"/>
              </p:cNvSpPr>
              <p:nvPr/>
            </p:nvSpPr>
            <p:spPr bwMode="auto">
              <a:xfrm>
                <a:off x="3600" y="2448"/>
                <a:ext cx="0" cy="192"/>
              </a:xfrm>
              <a:prstGeom prst="line">
                <a:avLst/>
              </a:prstGeom>
              <a:noFill/>
              <a:ln w="9525">
                <a:solidFill>
                  <a:schemeClr val="tx1"/>
                </a:solidFill>
                <a:miter lim="800000"/>
              </a:ln>
            </p:spPr>
            <p:txBody>
              <a:bodyPr wrap="none">
                <a:spAutoFit/>
              </a:bodyPr>
              <a:lstStyle/>
              <a:p>
                <a:endParaRPr lang="zh-CN" altLang="en-US" dirty="0">
                  <a:ea typeface="黑体" panose="02010609060101010101" pitchFamily="49" charset="-122"/>
                </a:endParaRPr>
              </a:p>
            </p:txBody>
          </p:sp>
        </p:grpSp>
        <p:sp>
          <p:nvSpPr>
            <p:cNvPr id="22553" name="Text Box 40"/>
            <p:cNvSpPr txBox="1">
              <a:spLocks noChangeArrowheads="1"/>
            </p:cNvSpPr>
            <p:nvPr/>
          </p:nvSpPr>
          <p:spPr bwMode="auto">
            <a:xfrm>
              <a:off x="2160" y="2400"/>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3</a:t>
              </a:r>
            </a:p>
          </p:txBody>
        </p:sp>
        <p:sp>
          <p:nvSpPr>
            <p:cNvPr id="22554" name="Text Box 41"/>
            <p:cNvSpPr txBox="1">
              <a:spLocks noChangeArrowheads="1"/>
            </p:cNvSpPr>
            <p:nvPr/>
          </p:nvSpPr>
          <p:spPr bwMode="auto">
            <a:xfrm>
              <a:off x="2513" y="2400"/>
              <a:ext cx="239"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4</a:t>
              </a:r>
            </a:p>
          </p:txBody>
        </p:sp>
        <p:sp>
          <p:nvSpPr>
            <p:cNvPr id="22555" name="Text Box 42"/>
            <p:cNvSpPr txBox="1">
              <a:spLocks noChangeArrowheads="1"/>
            </p:cNvSpPr>
            <p:nvPr/>
          </p:nvSpPr>
          <p:spPr bwMode="auto">
            <a:xfrm>
              <a:off x="2928" y="2400"/>
              <a:ext cx="239" cy="291"/>
            </a:xfrm>
            <a:prstGeom prst="rect">
              <a:avLst/>
            </a:prstGeom>
            <a:noFill/>
            <a:ln w="9525">
              <a:noFill/>
              <a:miter lim="800000"/>
            </a:ln>
          </p:spPr>
          <p:txBody>
            <a:bodyPr wrap="none">
              <a:spAutoFit/>
            </a:bodyPr>
            <a:lstStyle/>
            <a:p>
              <a:r>
                <a:rPr lang="en-US" altLang="zh-CN" dirty="0">
                  <a:ea typeface="黑体" panose="02010609060101010101" pitchFamily="49" charset="-122"/>
                </a:rPr>
                <a:t>8</a:t>
              </a:r>
            </a:p>
          </p:txBody>
        </p:sp>
        <p:sp>
          <p:nvSpPr>
            <p:cNvPr id="22556" name="Text Box 43"/>
            <p:cNvSpPr txBox="1">
              <a:spLocks noChangeArrowheads="1"/>
            </p:cNvSpPr>
            <p:nvPr/>
          </p:nvSpPr>
          <p:spPr bwMode="auto">
            <a:xfrm>
              <a:off x="3264" y="2400"/>
              <a:ext cx="361" cy="291"/>
            </a:xfrm>
            <a:prstGeom prst="rect">
              <a:avLst/>
            </a:prstGeom>
            <a:noFill/>
            <a:ln w="9525">
              <a:noFill/>
              <a:miter lim="800000"/>
            </a:ln>
          </p:spPr>
          <p:txBody>
            <a:bodyPr wrap="none">
              <a:spAutoFit/>
            </a:bodyPr>
            <a:lstStyle/>
            <a:p>
              <a:r>
                <a:rPr lang="en-US" altLang="zh-CN" dirty="0">
                  <a:ea typeface="黑体" panose="02010609060101010101" pitchFamily="49" charset="-122"/>
                </a:rPr>
                <a:t>16</a:t>
              </a:r>
            </a:p>
          </p:txBody>
        </p:sp>
        <p:sp>
          <p:nvSpPr>
            <p:cNvPr id="22557" name="Text Box 44"/>
            <p:cNvSpPr txBox="1">
              <a:spLocks noChangeArrowheads="1"/>
            </p:cNvSpPr>
            <p:nvPr/>
          </p:nvSpPr>
          <p:spPr bwMode="auto">
            <a:xfrm>
              <a:off x="3665" y="2400"/>
              <a:ext cx="361" cy="291"/>
            </a:xfrm>
            <a:prstGeom prst="rect">
              <a:avLst/>
            </a:prstGeom>
            <a:noFill/>
            <a:ln w="9525">
              <a:noFill/>
              <a:miter lim="800000"/>
            </a:ln>
          </p:spPr>
          <p:txBody>
            <a:bodyPr wrap="none">
              <a:spAutoFit/>
            </a:bodyPr>
            <a:lstStyle/>
            <a:p>
              <a:r>
                <a:rPr lang="en-US" altLang="zh-CN" dirty="0">
                  <a:ea typeface="黑体" panose="02010609060101010101" pitchFamily="49" charset="-122"/>
                </a:rPr>
                <a:t>32</a:t>
              </a:r>
            </a:p>
          </p:txBody>
        </p:sp>
        <p:sp>
          <p:nvSpPr>
            <p:cNvPr id="22558" name="Text Box 45"/>
            <p:cNvSpPr txBox="1">
              <a:spLocks noChangeArrowheads="1"/>
            </p:cNvSpPr>
            <p:nvPr/>
          </p:nvSpPr>
          <p:spPr bwMode="auto">
            <a:xfrm>
              <a:off x="4049" y="2400"/>
              <a:ext cx="361"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64</a:t>
              </a:r>
            </a:p>
          </p:txBody>
        </p:sp>
        <p:sp>
          <p:nvSpPr>
            <p:cNvPr id="22559" name="Text Box 46"/>
            <p:cNvSpPr txBox="1">
              <a:spLocks noChangeArrowheads="1"/>
            </p:cNvSpPr>
            <p:nvPr/>
          </p:nvSpPr>
          <p:spPr bwMode="auto">
            <a:xfrm>
              <a:off x="4320" y="2400"/>
              <a:ext cx="483" cy="291"/>
            </a:xfrm>
            <a:prstGeom prst="rect">
              <a:avLst/>
            </a:prstGeom>
            <a:noFill/>
            <a:ln w="9525">
              <a:noFill/>
              <a:miter lim="800000"/>
            </a:ln>
          </p:spPr>
          <p:txBody>
            <a:bodyPr wrap="none">
              <a:spAutoFit/>
            </a:bodyPr>
            <a:lstStyle/>
            <a:p>
              <a:r>
                <a:rPr lang="en-US" altLang="zh-CN" dirty="0">
                  <a:solidFill>
                    <a:schemeClr val="tx1"/>
                  </a:solidFill>
                  <a:ea typeface="黑体" panose="02010609060101010101" pitchFamily="49" charset="-122"/>
                </a:rPr>
                <a:t>128</a:t>
              </a:r>
            </a:p>
          </p:txBody>
        </p:sp>
        <p:sp>
          <p:nvSpPr>
            <p:cNvPr id="22560" name="Text Box 47"/>
            <p:cNvSpPr txBox="1">
              <a:spLocks noChangeArrowheads="1"/>
            </p:cNvSpPr>
            <p:nvPr/>
          </p:nvSpPr>
          <p:spPr bwMode="auto">
            <a:xfrm>
              <a:off x="4747" y="2400"/>
              <a:ext cx="116" cy="288"/>
            </a:xfrm>
            <a:prstGeom prst="rect">
              <a:avLst/>
            </a:prstGeom>
            <a:noFill/>
            <a:ln w="9525">
              <a:noFill/>
              <a:miter lim="800000"/>
            </a:ln>
          </p:spPr>
          <p:txBody>
            <a:bodyPr wrap="none">
              <a:spAutoFit/>
            </a:bodyPr>
            <a:lstStyle/>
            <a:p>
              <a:endParaRPr lang="zh-CN" altLang="en-US" dirty="0">
                <a:ea typeface="黑体" panose="02010609060101010101" pitchFamily="49" charset="-122"/>
              </a:endParaRPr>
            </a:p>
          </p:txBody>
        </p:sp>
      </p:grpSp>
      <p:sp>
        <p:nvSpPr>
          <p:cNvPr id="22545" name="Text Box 50"/>
          <p:cNvSpPr txBox="1">
            <a:spLocks noChangeArrowheads="1"/>
          </p:cNvSpPr>
          <p:nvPr/>
        </p:nvSpPr>
        <p:spPr bwMode="auto">
          <a:xfrm>
            <a:off x="4532313" y="3810000"/>
            <a:ext cx="573087" cy="461963"/>
          </a:xfrm>
          <a:prstGeom prst="rect">
            <a:avLst/>
          </a:prstGeom>
          <a:noFill/>
          <a:ln w="9525">
            <a:noFill/>
            <a:miter lim="800000"/>
          </a:ln>
        </p:spPr>
        <p:txBody>
          <a:bodyPr wrap="none">
            <a:spAutoFit/>
          </a:bodyPr>
          <a:lstStyle/>
          <a:p>
            <a:r>
              <a:rPr lang="en-US" altLang="zh-CN" dirty="0">
                <a:ea typeface="黑体" panose="02010609060101010101" pitchFamily="49" charset="-122"/>
              </a:rPr>
              <a:t>32</a:t>
            </a:r>
          </a:p>
        </p:txBody>
      </p:sp>
      <p:sp>
        <p:nvSpPr>
          <p:cNvPr id="22549" name="Rectangle 82"/>
          <p:cNvSpPr>
            <a:spLocks noChangeArrowheads="1"/>
          </p:cNvSpPr>
          <p:nvPr/>
        </p:nvSpPr>
        <p:spPr bwMode="auto">
          <a:xfrm>
            <a:off x="4495800" y="2209800"/>
            <a:ext cx="609600" cy="304800"/>
          </a:xfrm>
          <a:prstGeom prst="rect">
            <a:avLst/>
          </a:prstGeom>
          <a:solidFill>
            <a:schemeClr val="accent1">
              <a:alpha val="12157"/>
            </a:schemeClr>
          </a:solidFill>
          <a:ln w="9525" algn="ctr">
            <a:solidFill>
              <a:schemeClr val="tx1"/>
            </a:solidFill>
            <a:miter lim="800000"/>
          </a:ln>
        </p:spPr>
        <p:txBody>
          <a:bodyPr wrap="none" anchor="ctr"/>
          <a:lstStyle/>
          <a:p>
            <a:r>
              <a:rPr lang="en-US" altLang="zh-CN" dirty="0">
                <a:solidFill>
                  <a:schemeClr val="tx1"/>
                </a:solidFill>
                <a:ea typeface="黑体" panose="02010609060101010101" pitchFamily="49" charset="-122"/>
              </a:rPr>
              <a:t>8</a:t>
            </a:r>
            <a:endParaRPr lang="zh-CN" altLang="en-US" dirty="0">
              <a:solidFill>
                <a:schemeClr val="tx1"/>
              </a:solidFill>
              <a:ea typeface="黑体" panose="02010609060101010101" pitchFamily="49" charset="-122"/>
            </a:endParaRPr>
          </a:p>
        </p:txBody>
      </p:sp>
      <p:sp>
        <p:nvSpPr>
          <p:cNvPr id="22550" name="Rectangle 83"/>
          <p:cNvSpPr>
            <a:spLocks noChangeArrowheads="1"/>
          </p:cNvSpPr>
          <p:nvPr/>
        </p:nvSpPr>
        <p:spPr bwMode="auto">
          <a:xfrm>
            <a:off x="4495800" y="2819400"/>
            <a:ext cx="609600" cy="304800"/>
          </a:xfrm>
          <a:prstGeom prst="rect">
            <a:avLst/>
          </a:prstGeom>
          <a:solidFill>
            <a:schemeClr val="accent1">
              <a:alpha val="12157"/>
            </a:schemeClr>
          </a:solidFill>
          <a:ln w="9525" algn="ctr">
            <a:solidFill>
              <a:schemeClr val="tx1"/>
            </a:solidFill>
            <a:miter lim="800000"/>
          </a:ln>
        </p:spPr>
        <p:txBody>
          <a:bodyPr wrap="none" anchor="ctr"/>
          <a:lstStyle/>
          <a:p>
            <a:r>
              <a:rPr lang="en-US" altLang="zh-CN" dirty="0">
                <a:solidFill>
                  <a:schemeClr val="tx1"/>
                </a:solidFill>
                <a:ea typeface="黑体" panose="02010609060101010101" pitchFamily="49" charset="-122"/>
              </a:rPr>
              <a:t>8</a:t>
            </a:r>
            <a:endParaRPr lang="zh-CN" altLang="en-US" dirty="0">
              <a:solidFill>
                <a:schemeClr val="tx1"/>
              </a:solidFill>
              <a:ea typeface="黑体" panose="02010609060101010101" pitchFamily="49" charset="-122"/>
            </a:endParaRPr>
          </a:p>
        </p:txBody>
      </p:sp>
      <p:sp>
        <p:nvSpPr>
          <p:cNvPr id="22551" name="Rectangle 84"/>
          <p:cNvSpPr>
            <a:spLocks noChangeArrowheads="1"/>
          </p:cNvSpPr>
          <p:nvPr/>
        </p:nvSpPr>
        <p:spPr bwMode="auto">
          <a:xfrm>
            <a:off x="5715000" y="3352800"/>
            <a:ext cx="609600" cy="304800"/>
          </a:xfrm>
          <a:prstGeom prst="rect">
            <a:avLst/>
          </a:prstGeom>
          <a:solidFill>
            <a:schemeClr val="accent1">
              <a:alpha val="12157"/>
            </a:schemeClr>
          </a:solidFill>
          <a:ln w="9525" algn="ctr">
            <a:solidFill>
              <a:schemeClr val="tx1"/>
            </a:solidFill>
            <a:miter lim="800000"/>
          </a:ln>
        </p:spPr>
        <p:txBody>
          <a:bodyPr wrap="none" anchor="ctr"/>
          <a:lstStyle/>
          <a:p>
            <a:r>
              <a:rPr lang="en-US" altLang="zh-CN" dirty="0">
                <a:solidFill>
                  <a:schemeClr val="tx1"/>
                </a:solidFill>
                <a:ea typeface="黑体" panose="02010609060101010101" pitchFamily="49" charset="-122"/>
              </a:rPr>
              <a:t>8</a:t>
            </a:r>
            <a:endParaRPr lang="zh-CN" altLang="en-US" dirty="0">
              <a:solidFill>
                <a:schemeClr val="tx1"/>
              </a:solidFill>
              <a:ea typeface="黑体" panose="02010609060101010101" pitchFamily="49" charset="-122"/>
            </a:endParaRPr>
          </a:p>
        </p:txBody>
      </p:sp>
      <p:sp>
        <p:nvSpPr>
          <p:cNvPr id="88" name="Rectangle 87"/>
          <p:cNvSpPr/>
          <p:nvPr/>
        </p:nvSpPr>
        <p:spPr bwMode="auto">
          <a:xfrm>
            <a:off x="51054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a:solidFill>
                  <a:schemeClr val="tx1"/>
                </a:solidFill>
                <a:latin typeface="Lucida Sans" panose="020B0602030504020204" charset="0"/>
                <a:ea typeface="黑体" panose="02010609060101010101" pitchFamily="49" charset="-122"/>
              </a:rPr>
              <a:t>16</a:t>
            </a:r>
          </a:p>
        </p:txBody>
      </p:sp>
      <p:sp>
        <p:nvSpPr>
          <p:cNvPr id="89" name="Rectangle 88"/>
          <p:cNvSpPr/>
          <p:nvPr/>
        </p:nvSpPr>
        <p:spPr bwMode="auto">
          <a:xfrm>
            <a:off x="51054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a:solidFill>
                  <a:schemeClr val="tx1"/>
                </a:solidFill>
                <a:latin typeface="Lucida Sans" panose="020B0602030504020204" charset="0"/>
                <a:ea typeface="黑体" panose="02010609060101010101" pitchFamily="49" charset="-122"/>
              </a:rPr>
              <a:t>16</a:t>
            </a:r>
          </a:p>
        </p:txBody>
      </p:sp>
      <p:sp>
        <p:nvSpPr>
          <p:cNvPr id="90" name="Rectangle 89"/>
          <p:cNvSpPr/>
          <p:nvPr/>
        </p:nvSpPr>
        <p:spPr bwMode="auto">
          <a:xfrm>
            <a:off x="38862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a:solidFill>
                  <a:schemeClr val="tx1"/>
                </a:solidFill>
                <a:latin typeface="Lucida Sans" panose="020B0602030504020204" charset="0"/>
                <a:ea typeface="黑体" panose="02010609060101010101" pitchFamily="49" charset="-122"/>
              </a:rPr>
              <a:t>16</a:t>
            </a:r>
          </a:p>
        </p:txBody>
      </p:sp>
      <p:sp>
        <p:nvSpPr>
          <p:cNvPr id="93" name="Rectangle 92"/>
          <p:cNvSpPr/>
          <p:nvPr/>
        </p:nvSpPr>
        <p:spPr bwMode="auto">
          <a:xfrm>
            <a:off x="57150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a:solidFill>
                  <a:schemeClr val="tx1"/>
                </a:solidFill>
                <a:latin typeface="Lucida Sans" panose="020B0602030504020204" charset="0"/>
                <a:ea typeface="黑体" panose="02010609060101010101" pitchFamily="49" charset="-122"/>
              </a:rPr>
              <a:t>32</a:t>
            </a:r>
          </a:p>
        </p:txBody>
      </p:sp>
      <p:sp>
        <p:nvSpPr>
          <p:cNvPr id="94" name="Rectangle 93"/>
          <p:cNvSpPr/>
          <p:nvPr/>
        </p:nvSpPr>
        <p:spPr bwMode="auto">
          <a:xfrm>
            <a:off x="57150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a:solidFill>
                  <a:schemeClr val="tx1"/>
                </a:solidFill>
                <a:latin typeface="Lucida Sans" panose="020B0602030504020204" charset="0"/>
                <a:ea typeface="黑体" panose="02010609060101010101" pitchFamily="49" charset="-122"/>
              </a:rPr>
              <a:t>32</a:t>
            </a:r>
          </a:p>
        </p:txBody>
      </p:sp>
      <p:sp>
        <p:nvSpPr>
          <p:cNvPr id="95" name="Rectangle 94"/>
          <p:cNvSpPr/>
          <p:nvPr/>
        </p:nvSpPr>
        <p:spPr bwMode="auto">
          <a:xfrm>
            <a:off x="44958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a:solidFill>
                  <a:schemeClr val="tx1"/>
                </a:solidFill>
                <a:latin typeface="Lucida Sans" panose="020B0602030504020204" charset="0"/>
                <a:ea typeface="黑体" panose="02010609060101010101" pitchFamily="49" charset="-122"/>
              </a:rPr>
              <a:t>32</a:t>
            </a:r>
          </a:p>
        </p:txBody>
      </p:sp>
      <p:sp>
        <p:nvSpPr>
          <p:cNvPr id="74" name="TextBox 73"/>
          <p:cNvSpPr txBox="1">
            <a:spLocks noChangeArrowheads="1"/>
          </p:cNvSpPr>
          <p:nvPr/>
        </p:nvSpPr>
        <p:spPr bwMode="auto">
          <a:xfrm>
            <a:off x="762000" y="5105400"/>
            <a:ext cx="5027338" cy="523220"/>
          </a:xfrm>
          <a:prstGeom prst="rect">
            <a:avLst/>
          </a:prstGeom>
          <a:noFill/>
          <a:ln w="9525">
            <a:noFill/>
            <a:miter lim="800000"/>
          </a:ln>
        </p:spPr>
        <p:txBody>
          <a:bodyPr wrap="none">
            <a:spAutoFit/>
          </a:bodyPr>
          <a:lstStyle/>
          <a:p>
            <a:r>
              <a:rPr lang="zh-CN" altLang="en-US" sz="2800" dirty="0">
                <a:solidFill>
                  <a:srgbClr val="C00000"/>
                </a:solidFill>
                <a:ea typeface="黑体" panose="02010609060101010101" pitchFamily="49" charset="-122"/>
              </a:rPr>
              <a:t>仅对文档</a:t>
            </a:r>
            <a:r>
              <a:rPr lang="en-US" altLang="zh-CN" sz="2800" dirty="0">
                <a:solidFill>
                  <a:srgbClr val="C00000"/>
                </a:solidFill>
                <a:ea typeface="黑体" panose="02010609060101010101" pitchFamily="49" charset="-122"/>
              </a:rPr>
              <a:t>8</a:t>
            </a:r>
            <a:r>
              <a:rPr lang="zh-CN" altLang="en-US" sz="2800" dirty="0">
                <a:solidFill>
                  <a:srgbClr val="C00000"/>
                </a:solidFill>
                <a:ea typeface="黑体" panose="02010609060101010101" pitchFamily="49" charset="-122"/>
              </a:rPr>
              <a:t>、</a:t>
            </a:r>
            <a:r>
              <a:rPr lang="en-US" altLang="zh-CN" sz="2800" dirty="0">
                <a:solidFill>
                  <a:srgbClr val="C00000"/>
                </a:solidFill>
                <a:ea typeface="黑体" panose="02010609060101010101" pitchFamily="49" charset="-122"/>
              </a:rPr>
              <a:t>16</a:t>
            </a:r>
            <a:r>
              <a:rPr lang="zh-CN" altLang="en-US" sz="2800" dirty="0">
                <a:solidFill>
                  <a:srgbClr val="C00000"/>
                </a:solidFill>
                <a:ea typeface="黑体" panose="02010609060101010101" pitchFamily="49" charset="-122"/>
              </a:rPr>
              <a:t>和</a:t>
            </a:r>
            <a:r>
              <a:rPr lang="en-US" altLang="zh-CN" sz="2800" dirty="0">
                <a:solidFill>
                  <a:srgbClr val="C00000"/>
                </a:solidFill>
                <a:ea typeface="黑体" panose="02010609060101010101" pitchFamily="49" charset="-122"/>
              </a:rPr>
              <a:t> 32</a:t>
            </a:r>
            <a:r>
              <a:rPr lang="zh-CN" altLang="en-US" sz="2800" dirty="0">
                <a:solidFill>
                  <a:srgbClr val="C00000"/>
                </a:solidFill>
                <a:ea typeface="黑体" panose="02010609060101010101" pitchFamily="49" charset="-122"/>
              </a:rPr>
              <a:t>进行计算</a:t>
            </a:r>
            <a:endParaRPr lang="en-US" altLang="zh-CN" sz="2800" dirty="0">
              <a:solidFill>
                <a:srgbClr val="C0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dirty="0"/>
              <a:t>非精确</a:t>
            </a:r>
            <a:r>
              <a:rPr lang="en-US" altLang="zh-CN" dirty="0"/>
              <a:t>top K</a:t>
            </a:r>
            <a:r>
              <a:rPr lang="zh-CN" altLang="en-US" dirty="0"/>
              <a:t>检索的问题 </a:t>
            </a:r>
            <a:r>
              <a:rPr lang="en-US" altLang="zh-CN" dirty="0"/>
              <a:t>- </a:t>
            </a:r>
            <a:br>
              <a:rPr lang="en-US" altLang="zh-CN" dirty="0"/>
            </a:br>
            <a:r>
              <a:rPr lang="zh-CN" altLang="en-US" dirty="0"/>
              <a:t>方法二：优胜表</a:t>
            </a:r>
            <a:r>
              <a:rPr lang="en-US" altLang="zh-CN" dirty="0"/>
              <a:t>(Champion list)</a:t>
            </a:r>
          </a:p>
        </p:txBody>
      </p:sp>
      <p:sp>
        <p:nvSpPr>
          <p:cNvPr id="37891" name="Content Placeholder 2"/>
          <p:cNvSpPr>
            <a:spLocks noGrp="1"/>
          </p:cNvSpPr>
          <p:nvPr>
            <p:ph idx="1"/>
          </p:nvPr>
        </p:nvSpPr>
        <p:spPr/>
        <p:txBody>
          <a:bodyPr/>
          <a:lstStyle/>
          <a:p>
            <a:r>
              <a:rPr lang="zh-CN" altLang="en-US" dirty="0"/>
              <a:t>对每个词项</a:t>
            </a:r>
            <a:r>
              <a:rPr lang="en-US" altLang="zh-CN" dirty="0"/>
              <a:t>t</a:t>
            </a:r>
            <a:r>
              <a:rPr lang="zh-CN" altLang="en-US" dirty="0"/>
              <a:t>，预先计算出其倒排记录表中权重最高的</a:t>
            </a:r>
            <a:r>
              <a:rPr lang="en-US" altLang="zh-CN" dirty="0"/>
              <a:t>r</a:t>
            </a:r>
            <a:r>
              <a:rPr lang="zh-CN" altLang="en-US" dirty="0"/>
              <a:t>篇文档，如果采用</a:t>
            </a:r>
            <a:r>
              <a:rPr lang="en-US" altLang="zh-CN" dirty="0" err="1"/>
              <a:t>tf-idf</a:t>
            </a:r>
            <a:r>
              <a:rPr lang="zh-CN" altLang="en-US" dirty="0"/>
              <a:t>机制，即</a:t>
            </a:r>
            <a:r>
              <a:rPr lang="en-US" altLang="zh-CN" dirty="0" err="1"/>
              <a:t>tf</a:t>
            </a:r>
            <a:r>
              <a:rPr lang="zh-CN" altLang="en-US" dirty="0"/>
              <a:t>最高的</a:t>
            </a:r>
            <a:r>
              <a:rPr lang="en-US" altLang="zh-CN" dirty="0"/>
              <a:t>r</a:t>
            </a:r>
            <a:r>
              <a:rPr lang="zh-CN" altLang="en-US" dirty="0"/>
              <a:t>篇</a:t>
            </a:r>
            <a:endParaRPr lang="en-US" altLang="zh-CN" dirty="0"/>
          </a:p>
          <a:p>
            <a:pPr lvl="1"/>
            <a:r>
              <a:rPr lang="zh-CN" altLang="en-US" dirty="0"/>
              <a:t>这</a:t>
            </a:r>
            <a:r>
              <a:rPr lang="en-US" altLang="zh-CN" dirty="0"/>
              <a:t>r</a:t>
            </a:r>
            <a:r>
              <a:rPr lang="zh-CN" altLang="en-US" dirty="0"/>
              <a:t>篇文档称为词项</a:t>
            </a:r>
            <a:r>
              <a:rPr lang="en-US" altLang="zh-CN" dirty="0"/>
              <a:t>t</a:t>
            </a:r>
            <a:r>
              <a:rPr lang="zh-CN" altLang="en-US" dirty="0"/>
              <a:t>的优胜表</a:t>
            </a:r>
            <a:endParaRPr lang="en-US" altLang="zh-CN" dirty="0"/>
          </a:p>
          <a:p>
            <a:pPr lvl="1"/>
            <a:r>
              <a:rPr lang="zh-CN" altLang="en-US" dirty="0"/>
              <a:t>也称为胜者表或高分文档</a:t>
            </a:r>
            <a:r>
              <a:rPr lang="en-US" altLang="zh-CN" dirty="0"/>
              <a:t>(top docs)</a:t>
            </a:r>
          </a:p>
          <a:p>
            <a:r>
              <a:rPr lang="zh-CN" altLang="en-US" dirty="0"/>
              <a:t>注意：</a:t>
            </a:r>
            <a:r>
              <a:rPr lang="en-US" altLang="zh-CN" dirty="0"/>
              <a:t>1</a:t>
            </a:r>
            <a:r>
              <a:rPr lang="zh-CN" altLang="en-US" dirty="0"/>
              <a:t>）</a:t>
            </a:r>
            <a:r>
              <a:rPr lang="en-US" altLang="zh-CN" dirty="0"/>
              <a:t>r </a:t>
            </a:r>
            <a:r>
              <a:rPr lang="zh-CN" altLang="en-US" dirty="0"/>
              <a:t>比如在索引建立时就已经设定</a:t>
            </a:r>
            <a:endParaRPr lang="en-US" altLang="zh-CN" dirty="0"/>
          </a:p>
          <a:p>
            <a:pPr marL="457200" lvl="1" indent="0">
              <a:buNone/>
            </a:pPr>
            <a:r>
              <a:rPr lang="zh-CN" altLang="en-US" dirty="0"/>
              <a:t>                    因此，有可能</a:t>
            </a:r>
            <a:r>
              <a:rPr lang="en-US" altLang="zh-CN" dirty="0"/>
              <a:t> r &lt; K</a:t>
            </a:r>
          </a:p>
          <a:p>
            <a:pPr marL="457200" lvl="1" indent="0">
              <a:buNone/>
            </a:pPr>
            <a:r>
              <a:rPr lang="en-US" altLang="zh-CN" dirty="0"/>
              <a:t>              2</a:t>
            </a:r>
            <a:r>
              <a:rPr lang="zh-CN" altLang="en-US" dirty="0"/>
              <a:t>）每个词项</a:t>
            </a:r>
            <a:r>
              <a:rPr lang="en-US" altLang="zh-CN" dirty="0"/>
              <a:t>t</a:t>
            </a:r>
            <a:r>
              <a:rPr lang="zh-CN" altLang="en-US" dirty="0"/>
              <a:t>的</a:t>
            </a:r>
            <a:r>
              <a:rPr lang="en-US" altLang="zh-CN" dirty="0"/>
              <a:t>r</a:t>
            </a:r>
            <a:r>
              <a:rPr lang="zh-CN" altLang="en-US" dirty="0"/>
              <a:t>值可以设置不同，</a:t>
            </a:r>
            <a:endParaRPr lang="en-US" altLang="zh-CN" dirty="0"/>
          </a:p>
          <a:p>
            <a:pPr marL="457200" lvl="1" indent="0">
              <a:buNone/>
            </a:pPr>
            <a:r>
              <a:rPr lang="en-US" altLang="zh-CN" dirty="0"/>
              <a:t>                   </a:t>
            </a:r>
            <a:r>
              <a:rPr lang="zh-CN" altLang="en-US" dirty="0"/>
              <a:t>例如：罕见词项</a:t>
            </a:r>
            <a:r>
              <a:rPr lang="en-US" altLang="zh-CN" dirty="0"/>
              <a:t>t</a:t>
            </a:r>
            <a:r>
              <a:rPr lang="zh-CN" altLang="en-US" dirty="0"/>
              <a:t>的</a:t>
            </a:r>
            <a:r>
              <a:rPr lang="en-US" altLang="zh-CN" dirty="0"/>
              <a:t>r</a:t>
            </a:r>
            <a:r>
              <a:rPr lang="zh-CN" altLang="en-US" dirty="0"/>
              <a:t>值可以设置大一些</a:t>
            </a:r>
            <a:endParaRPr lang="en-US" altLang="zh-CN" dirty="0"/>
          </a:p>
          <a:p>
            <a:r>
              <a:rPr lang="zh-CN" altLang="en-US" dirty="0"/>
              <a:t>检索时，仅计算某些词项的优胜表中包含的文档集合的并集</a:t>
            </a:r>
            <a:endParaRPr lang="en-US" altLang="zh-CN" dirty="0"/>
          </a:p>
          <a:p>
            <a:pPr lvl="1"/>
            <a:r>
              <a:rPr lang="zh-CN" altLang="en-US" dirty="0"/>
              <a:t>从这个集合中选出</a:t>
            </a:r>
            <a:r>
              <a:rPr lang="en-US" altLang="zh-CN" dirty="0"/>
              <a:t>top K</a:t>
            </a:r>
            <a:r>
              <a:rPr lang="zh-CN" altLang="en-US" dirty="0"/>
              <a:t>作为最终的</a:t>
            </a:r>
            <a:r>
              <a:rPr lang="en-US" altLang="zh-CN" dirty="0"/>
              <a:t>top 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a:t>课堂思考</a:t>
            </a:r>
            <a:endParaRPr lang="en-US" altLang="zh-CN" dirty="0"/>
          </a:p>
        </p:txBody>
      </p:sp>
      <p:sp>
        <p:nvSpPr>
          <p:cNvPr id="38915" name="Content Placeholder 2"/>
          <p:cNvSpPr>
            <a:spLocks noGrp="1"/>
          </p:cNvSpPr>
          <p:nvPr>
            <p:ph idx="1"/>
          </p:nvPr>
        </p:nvSpPr>
        <p:spPr/>
        <p:txBody>
          <a:bodyPr/>
          <a:lstStyle/>
          <a:p>
            <a:r>
              <a:rPr lang="zh-CN" altLang="en-US" dirty="0"/>
              <a:t>优胜表方式和前面的</a:t>
            </a:r>
            <a:r>
              <a:rPr lang="zh-CN" altLang="en-US" b="1" dirty="0"/>
              <a:t>索引去除技术</a:t>
            </a:r>
            <a:r>
              <a:rPr lang="zh-CN" altLang="en-US" dirty="0"/>
              <a:t>方式有什么关联？如何融合它们？</a:t>
            </a:r>
            <a:endParaRPr lang="en-US" altLang="zh-CN" dirty="0"/>
          </a:p>
          <a:p>
            <a:endParaRPr lang="en-US" altLang="zh-CN" dirty="0"/>
          </a:p>
          <a:p>
            <a:r>
              <a:rPr lang="zh-CN" altLang="en-US" dirty="0"/>
              <a:t>如何在一个倒排索引当中实现优胜表？</a:t>
            </a:r>
            <a:endParaRPr lang="en-US" altLang="zh-CN" dirty="0"/>
          </a:p>
          <a:p>
            <a:pPr lvl="1"/>
            <a:r>
              <a:rPr lang="zh-CN" altLang="en-US" dirty="0"/>
              <a:t>提醒：优胜表与</a:t>
            </a:r>
            <a:r>
              <a:rPr lang="en-US" altLang="zh-CN" dirty="0" err="1"/>
              <a:t>docID</a:t>
            </a:r>
            <a:r>
              <a:rPr lang="zh-CN" altLang="en-US" dirty="0"/>
              <a:t>大小无关</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词项频率</a:t>
            </a:r>
            <a:r>
              <a:rPr lang="en-US" altLang="zh-CN"/>
              <a:t>tf</a:t>
            </a:r>
            <a:endParaRPr lang="zh-CN" altLang="en-US" dirty="0"/>
          </a:p>
        </p:txBody>
      </p:sp>
      <p:sp>
        <p:nvSpPr>
          <p:cNvPr id="3" name="内容占位符 2"/>
          <p:cNvSpPr>
            <a:spLocks noGrp="1"/>
          </p:cNvSpPr>
          <p:nvPr>
            <p:ph idx="1"/>
          </p:nvPr>
        </p:nvSpPr>
        <p:spPr/>
        <p:txBody>
          <a:bodyPr/>
          <a:lstStyle/>
          <a:p>
            <a:pPr lvl="1"/>
            <a:r>
              <a:rPr lang="en-US" altLang="zh-CN" i="1" dirty="0"/>
              <a:t>t </a:t>
            </a:r>
            <a:r>
              <a:rPr lang="zh-CN" altLang="en-US" dirty="0"/>
              <a:t>在</a:t>
            </a:r>
            <a:r>
              <a:rPr lang="en-US" altLang="zh-CN" i="1" dirty="0"/>
              <a:t> d </a:t>
            </a:r>
            <a:r>
              <a:rPr lang="zh-CN" altLang="en-US" dirty="0"/>
              <a:t>中的对数词频权重定义如下：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文档</a:t>
            </a:r>
            <a:r>
              <a:rPr lang="en-US" altLang="zh-CN" dirty="0"/>
              <a:t>-</a:t>
            </a:r>
            <a:r>
              <a:rPr lang="zh-CN" altLang="en-US" dirty="0"/>
              <a:t>词项的匹配得分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4</a:t>
            </a:fld>
            <a:endParaRPr lang="en-US"/>
          </a:p>
        </p:txBody>
      </p:sp>
      <p:pic>
        <p:nvPicPr>
          <p:cNvPr id="5" name="Picture 7" descr="626.png"/>
          <p:cNvPicPr>
            <a:picLocks noChangeAspect="1"/>
          </p:cNvPicPr>
          <p:nvPr/>
        </p:nvPicPr>
        <p:blipFill>
          <a:blip r:embed="rId3" cstate="print"/>
          <a:stretch>
            <a:fillRect/>
          </a:stretch>
        </p:blipFill>
        <p:spPr>
          <a:xfrm>
            <a:off x="2011779" y="2357430"/>
            <a:ext cx="5189999" cy="900000"/>
          </a:xfrm>
          <a:prstGeom prst="rect">
            <a:avLst/>
          </a:prstGeom>
        </p:spPr>
      </p:pic>
      <p:graphicFrame>
        <p:nvGraphicFramePr>
          <p:cNvPr id="287746" name="Object 2"/>
          <p:cNvGraphicFramePr>
            <a:graphicFrameLocks noChangeAspect="1"/>
          </p:cNvGraphicFramePr>
          <p:nvPr/>
        </p:nvGraphicFramePr>
        <p:xfrm>
          <a:off x="4033837" y="4221088"/>
          <a:ext cx="538163" cy="468313"/>
        </p:xfrm>
        <a:graphic>
          <a:graphicData uri="http://schemas.openxmlformats.org/presentationml/2006/ole">
            <mc:AlternateContent xmlns:mc="http://schemas.openxmlformats.org/markup-compatibility/2006">
              <mc:Choice xmlns:v="urn:schemas-microsoft-com:vml" Requires="v">
                <p:oleObj spid="_x0000_s287842" name="Vergelijking" r:id="rId4" imgW="292100" imgH="254000" progId="Equation.3">
                  <p:embed/>
                </p:oleObj>
              </mc:Choice>
              <mc:Fallback>
                <p:oleObj name="Vergelijking" r:id="rId4" imgW="292100" imgH="254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7" y="4221088"/>
                        <a:ext cx="5381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269580" y="4191471"/>
            <a:ext cx="2534668" cy="461665"/>
          </a:xfrm>
          <a:prstGeom prst="rect">
            <a:avLst/>
          </a:prstGeom>
        </p:spPr>
        <p:txBody>
          <a:bodyPr wrap="none">
            <a:spAutoFit/>
          </a:bodyPr>
          <a:lstStyle/>
          <a:p>
            <a:r>
              <a:rPr lang="en-US" altLang="zh-CN" i="1"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t </a:t>
            </a:r>
            <a:r>
              <a:rPr lang="en-US" altLang="zh-CN"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i="1"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 + log </a:t>
            </a:r>
            <a:r>
              <a:rPr lang="en-US" altLang="zh-CN"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tf</a:t>
            </a:r>
            <a:r>
              <a:rPr lang="en-US" altLang="zh-CN" i="1"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baseline="-25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6934200" y="5181600"/>
            <a:ext cx="1415772" cy="461665"/>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zh-CN" altLang="en-US" dirty="0">
                <a:latin typeface="Times New Roman" panose="02020603050405020304" pitchFamily="18" charset="0"/>
              </a:rPr>
              <a:t>定量指标</a:t>
            </a:r>
            <a:endParaRPr lang="en-US" dirty="0">
              <a:latin typeface="Times New Roman" panose="02020603050405020304" pitchFamily="18" charset="0"/>
            </a:endParaRPr>
          </a:p>
        </p:txBody>
      </p:sp>
      <p:cxnSp>
        <p:nvCxnSpPr>
          <p:cNvPr id="7" name="Straight Arrow Connector 6"/>
          <p:cNvCxnSpPr/>
          <p:nvPr/>
        </p:nvCxnSpPr>
        <p:spPr bwMode="auto">
          <a:xfrm rot="10800000" flipV="1">
            <a:off x="5334000" y="5410200"/>
            <a:ext cx="1600200" cy="152400"/>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9" name="Straight Arrow Connector 8"/>
          <p:cNvCxnSpPr>
            <a:stCxn id="5" idx="1"/>
          </p:cNvCxnSpPr>
          <p:nvPr/>
        </p:nvCxnSpPr>
        <p:spPr bwMode="auto">
          <a:xfrm flipH="1">
            <a:off x="6019800" y="5412433"/>
            <a:ext cx="914400" cy="3787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1"/>
          </p:cNvCxnSpPr>
          <p:nvPr/>
        </p:nvCxnSpPr>
        <p:spPr bwMode="auto">
          <a:xfrm flipH="1">
            <a:off x="3124200" y="5412433"/>
            <a:ext cx="3810000" cy="9883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sp>
        <p:nvSpPr>
          <p:cNvPr id="39939" name="Title 1"/>
          <p:cNvSpPr>
            <a:spLocks noGrp="1"/>
          </p:cNvSpPr>
          <p:nvPr>
            <p:ph type="title"/>
          </p:nvPr>
        </p:nvSpPr>
        <p:spPr/>
        <p:txBody>
          <a:bodyPr/>
          <a:lstStyle/>
          <a:p>
            <a:r>
              <a:rPr lang="zh-CN" altLang="en-US" dirty="0"/>
              <a:t>方法三：静态质量得分排序方式</a:t>
            </a:r>
            <a:endParaRPr lang="en-US" altLang="zh-CN" dirty="0"/>
          </a:p>
        </p:txBody>
      </p:sp>
      <p:sp>
        <p:nvSpPr>
          <p:cNvPr id="39940" name="Content Placeholder 2"/>
          <p:cNvSpPr>
            <a:spLocks noGrp="1"/>
          </p:cNvSpPr>
          <p:nvPr>
            <p:ph idx="1"/>
          </p:nvPr>
        </p:nvSpPr>
        <p:spPr/>
        <p:txBody>
          <a:bodyPr/>
          <a:lstStyle/>
          <a:p>
            <a:r>
              <a:rPr lang="zh-CN" altLang="en-US" dirty="0"/>
              <a:t>我们希望排名靠前的文档不仅相关度高</a:t>
            </a:r>
            <a:r>
              <a:rPr lang="en-US" altLang="zh-CN" dirty="0"/>
              <a:t>(relevant) </a:t>
            </a:r>
            <a:r>
              <a:rPr lang="zh-CN" altLang="en-US" dirty="0"/>
              <a:t>，而且权威度也大</a:t>
            </a:r>
            <a:r>
              <a:rPr lang="en-US" altLang="zh-CN" dirty="0"/>
              <a:t>(authoritative)</a:t>
            </a:r>
          </a:p>
          <a:p>
            <a:r>
              <a:rPr lang="zh-CN" altLang="en-US" dirty="0"/>
              <a:t>相关度常常采用余弦相似度得分来衡量</a:t>
            </a:r>
            <a:endParaRPr lang="en-US" altLang="zh-CN" dirty="0"/>
          </a:p>
          <a:p>
            <a:r>
              <a:rPr lang="zh-CN" altLang="en-US" dirty="0"/>
              <a:t>而</a:t>
            </a:r>
            <a:r>
              <a:rPr lang="zh-CN" altLang="en-US" dirty="0">
                <a:solidFill>
                  <a:srgbClr val="FF0000"/>
                </a:solidFill>
              </a:rPr>
              <a:t>权威度</a:t>
            </a:r>
            <a:r>
              <a:rPr lang="zh-CN" altLang="en-US" dirty="0"/>
              <a:t>往往是一个与查询无关的量，</a:t>
            </a:r>
            <a:r>
              <a:rPr lang="zh-CN" altLang="en-US" dirty="0">
                <a:solidFill>
                  <a:srgbClr val="FF0000"/>
                </a:solidFill>
              </a:rPr>
              <a:t>是文档本身的属性</a:t>
            </a:r>
            <a:endParaRPr lang="en-US" altLang="zh-CN" dirty="0">
              <a:solidFill>
                <a:srgbClr val="FF0000"/>
              </a:solidFill>
            </a:endParaRPr>
          </a:p>
          <a:p>
            <a:r>
              <a:rPr lang="zh-CN" altLang="en-US" dirty="0"/>
              <a:t>权威度示例</a:t>
            </a:r>
            <a:endParaRPr lang="en-US" altLang="zh-CN" dirty="0"/>
          </a:p>
          <a:p>
            <a:pPr lvl="1"/>
            <a:r>
              <a:rPr lang="en-US" altLang="zh-CN" dirty="0"/>
              <a:t>Wikipedia</a:t>
            </a:r>
            <a:r>
              <a:rPr lang="zh-CN" altLang="en-US" dirty="0"/>
              <a:t>在所有网站上的重要性</a:t>
            </a:r>
            <a:endParaRPr lang="en-US" altLang="zh-CN" dirty="0"/>
          </a:p>
          <a:p>
            <a:pPr lvl="1"/>
            <a:r>
              <a:rPr lang="zh-CN" altLang="en-US" dirty="0"/>
              <a:t>某些权威报纸上的文章</a:t>
            </a:r>
            <a:endParaRPr lang="en-US" altLang="zh-CN" dirty="0"/>
          </a:p>
          <a:p>
            <a:pPr lvl="1"/>
            <a:r>
              <a:rPr lang="zh-CN" altLang="en-US" dirty="0"/>
              <a:t>论文的引用量</a:t>
            </a:r>
            <a:endParaRPr lang="en-US" altLang="zh-CN" dirty="0"/>
          </a:p>
          <a:p>
            <a:pPr lvl="1"/>
            <a:r>
              <a:rPr lang="zh-CN" altLang="en-US" dirty="0"/>
              <a:t>被</a:t>
            </a:r>
            <a:r>
              <a:rPr lang="en-US" altLang="zh-CN" dirty="0"/>
              <a:t> </a:t>
            </a:r>
            <a:r>
              <a:rPr lang="en-US" altLang="zh-CN" dirty="0" err="1"/>
              <a:t>diggs</a:t>
            </a:r>
            <a:r>
              <a:rPr lang="en-US" altLang="zh-CN" dirty="0"/>
              <a:t>, </a:t>
            </a:r>
            <a:r>
              <a:rPr lang="en-US" altLang="zh-CN" dirty="0" err="1"/>
              <a:t>Y!buzzes</a:t>
            </a:r>
            <a:r>
              <a:rPr lang="zh-CN" altLang="en-US" dirty="0"/>
              <a:t>或</a:t>
            </a:r>
            <a:r>
              <a:rPr lang="en-US" altLang="zh-CN" dirty="0"/>
              <a:t>del.icio.us</a:t>
            </a:r>
            <a:r>
              <a:rPr lang="zh-CN" altLang="en-US" dirty="0"/>
              <a:t>等网站的标注量</a:t>
            </a:r>
            <a:endParaRPr lang="en-US" altLang="zh-CN" dirty="0"/>
          </a:p>
          <a:p>
            <a:pPr lvl="1"/>
            <a:r>
              <a:rPr lang="en-US" altLang="zh-CN" dirty="0"/>
              <a:t>PageRank</a:t>
            </a:r>
            <a:r>
              <a:rPr lang="zh-CN" altLang="en-US" dirty="0"/>
              <a:t>（前面介绍精确</a:t>
            </a:r>
            <a:r>
              <a:rPr lang="en-US" altLang="zh-CN" dirty="0"/>
              <a:t>top K</a:t>
            </a:r>
            <a:r>
              <a:rPr lang="zh-CN" altLang="en-US" dirty="0"/>
              <a:t>检索时也提及）</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a:t>权威度计算</a:t>
            </a:r>
            <a:endParaRPr lang="en-US" altLang="zh-CN" dirty="0"/>
          </a:p>
        </p:txBody>
      </p:sp>
      <p:sp>
        <p:nvSpPr>
          <p:cNvPr id="40963" name="Content Placeholder 2"/>
          <p:cNvSpPr>
            <a:spLocks noGrp="1"/>
          </p:cNvSpPr>
          <p:nvPr>
            <p:ph idx="1"/>
          </p:nvPr>
        </p:nvSpPr>
        <p:spPr/>
        <p:txBody>
          <a:bodyPr/>
          <a:lstStyle/>
          <a:p>
            <a:r>
              <a:rPr lang="zh-CN" altLang="en-US" dirty="0"/>
              <a:t>为每篇文档赋予一个与查询无关的</a:t>
            </a:r>
            <a:r>
              <a:rPr lang="en-US" altLang="zh-CN" dirty="0"/>
              <a:t>(query-independent ) [0,1]</a:t>
            </a:r>
            <a:r>
              <a:rPr lang="zh-CN" altLang="en-US" dirty="0"/>
              <a:t>之间的值，记为</a:t>
            </a:r>
            <a:r>
              <a:rPr lang="en-US" altLang="zh-CN" dirty="0"/>
              <a:t>g(d)</a:t>
            </a:r>
          </a:p>
          <a:p>
            <a:endParaRPr lang="en-US" altLang="zh-CN" dirty="0"/>
          </a:p>
          <a:p>
            <a:r>
              <a:rPr lang="zh-CN" altLang="en-US" dirty="0"/>
              <a:t>同前面一样，最终文档排名基于</a:t>
            </a:r>
            <a:r>
              <a:rPr lang="en-US" altLang="zh-CN" dirty="0"/>
              <a:t>g(d)</a:t>
            </a:r>
            <a:r>
              <a:rPr lang="zh-CN" altLang="en-US" dirty="0"/>
              <a:t>和相关度的线性组合。</a:t>
            </a:r>
            <a:endParaRPr lang="en-US" altLang="zh-CN" dirty="0"/>
          </a:p>
          <a:p>
            <a:pPr lvl="1"/>
            <a:r>
              <a:rPr lang="en-US" altLang="zh-CN" dirty="0"/>
              <a:t>net-score(</a:t>
            </a:r>
            <a:r>
              <a:rPr lang="en-US" altLang="zh-CN" dirty="0" err="1"/>
              <a:t>q,d</a:t>
            </a:r>
            <a:r>
              <a:rPr lang="en-US" altLang="zh-CN" dirty="0"/>
              <a:t>) = g(d) + cosine(</a:t>
            </a:r>
            <a:r>
              <a:rPr lang="en-US" altLang="zh-CN" dirty="0" err="1"/>
              <a:t>q,d</a:t>
            </a:r>
            <a:r>
              <a:rPr lang="en-US" altLang="zh-CN" dirty="0"/>
              <a:t>)</a:t>
            </a:r>
          </a:p>
          <a:p>
            <a:pPr lvl="1"/>
            <a:r>
              <a:rPr lang="zh-CN" altLang="en-US" dirty="0"/>
              <a:t>可以采用等权重，也可以采用不同权重</a:t>
            </a:r>
            <a:endParaRPr lang="en-US" altLang="zh-CN" dirty="0"/>
          </a:p>
          <a:p>
            <a:pPr lvl="1"/>
            <a:r>
              <a:rPr lang="zh-CN" altLang="en-US" dirty="0"/>
              <a:t>可以采用任何形式的函数，而不只是线性函数</a:t>
            </a:r>
            <a:endParaRPr lang="en-US" altLang="zh-CN" dirty="0"/>
          </a:p>
          <a:p>
            <a:pPr lvl="1"/>
            <a:endParaRPr lang="en-US" altLang="zh-CN" dirty="0"/>
          </a:p>
          <a:p>
            <a:r>
              <a:rPr lang="zh-CN" altLang="en-US" dirty="0"/>
              <a:t>接下来我们的目标是找</a:t>
            </a:r>
            <a:r>
              <a:rPr lang="en-US" altLang="zh-CN" dirty="0"/>
              <a:t>net-score</a:t>
            </a:r>
            <a:r>
              <a:rPr lang="zh-CN" altLang="en-US" dirty="0"/>
              <a:t>最高的</a:t>
            </a:r>
            <a:r>
              <a:rPr lang="en-US" altLang="zh-CN" dirty="0"/>
              <a:t>top K</a:t>
            </a:r>
            <a:r>
              <a:rPr lang="zh-CN" altLang="en-US" dirty="0"/>
              <a:t>文档（非精确检索）</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zh-CN" altLang="en-US"/>
              <a:t>基于</a:t>
            </a:r>
            <a:r>
              <a:rPr lang="en-US" altLang="zh-CN"/>
              <a:t>net-score</a:t>
            </a:r>
            <a:r>
              <a:rPr lang="zh-CN" altLang="en-US"/>
              <a:t>的</a:t>
            </a:r>
            <a:r>
              <a:rPr lang="en-US" altLang="zh-CN"/>
              <a:t>Top K</a:t>
            </a:r>
            <a:r>
              <a:rPr lang="zh-CN" altLang="en-US"/>
              <a:t>文档检索</a:t>
            </a:r>
            <a:endParaRPr lang="en-US" altLang="zh-CN" dirty="0"/>
          </a:p>
        </p:txBody>
      </p:sp>
      <p:sp>
        <p:nvSpPr>
          <p:cNvPr id="43011" name="Content Placeholder 2"/>
          <p:cNvSpPr>
            <a:spLocks noGrp="1"/>
          </p:cNvSpPr>
          <p:nvPr>
            <p:ph idx="1"/>
          </p:nvPr>
        </p:nvSpPr>
        <p:spPr/>
        <p:txBody>
          <a:bodyPr/>
          <a:lstStyle/>
          <a:p>
            <a:r>
              <a:rPr lang="zh-CN" altLang="en-US" dirty="0"/>
              <a:t>首先按照</a:t>
            </a:r>
            <a:r>
              <a:rPr lang="en-US" altLang="zh-CN" dirty="0"/>
              <a:t>g(d)</a:t>
            </a:r>
            <a:r>
              <a:rPr lang="zh-CN" altLang="en-US" dirty="0"/>
              <a:t>从</a:t>
            </a:r>
            <a:r>
              <a:rPr lang="zh-CN" altLang="en-US" dirty="0">
                <a:solidFill>
                  <a:srgbClr val="FF0000"/>
                </a:solidFill>
              </a:rPr>
              <a:t>高到低将倒排记录表进行排序</a:t>
            </a:r>
            <a:endParaRPr lang="en-US" altLang="zh-CN" dirty="0">
              <a:solidFill>
                <a:srgbClr val="FF0000"/>
              </a:solidFill>
            </a:endParaRPr>
          </a:p>
          <a:p>
            <a:r>
              <a:rPr lang="zh-CN" altLang="en-US" dirty="0"/>
              <a:t>该排序对</a:t>
            </a:r>
            <a:r>
              <a:rPr lang="zh-CN" altLang="en-US" dirty="0">
                <a:solidFill>
                  <a:srgbClr val="FF0000"/>
                </a:solidFill>
              </a:rPr>
              <a:t>所有倒排记录表都是一致的</a:t>
            </a:r>
            <a:r>
              <a:rPr lang="en-US" altLang="zh-CN" dirty="0"/>
              <a:t>(</a:t>
            </a:r>
            <a:r>
              <a:rPr lang="zh-CN" altLang="en-US" dirty="0"/>
              <a:t>只与文档本身有关</a:t>
            </a:r>
            <a:r>
              <a:rPr lang="en-US" altLang="zh-CN" dirty="0"/>
              <a:t>)</a:t>
            </a:r>
          </a:p>
          <a:p>
            <a:r>
              <a:rPr lang="zh-CN" altLang="en-US" dirty="0"/>
              <a:t>因此，可以并行遍历不同查询词项的倒排记录表来</a:t>
            </a:r>
            <a:endParaRPr lang="en-US" altLang="zh-CN" dirty="0"/>
          </a:p>
          <a:p>
            <a:pPr lvl="1"/>
            <a:r>
              <a:rPr lang="zh-CN" altLang="en-US" dirty="0"/>
              <a:t>进行倒排记录表的合并</a:t>
            </a:r>
            <a:endParaRPr lang="en-US" altLang="zh-CN" dirty="0"/>
          </a:p>
          <a:p>
            <a:pPr lvl="1"/>
            <a:r>
              <a:rPr lang="zh-CN" altLang="en-US" dirty="0"/>
              <a:t>及余弦相似度的计算</a:t>
            </a:r>
            <a:endParaRPr lang="en-US" altLang="zh-CN" dirty="0"/>
          </a:p>
          <a:p>
            <a:r>
              <a:rPr lang="zh-CN" altLang="en-US" b="1" dirty="0">
                <a:solidFill>
                  <a:schemeClr val="tx2">
                    <a:lumMod val="60000"/>
                    <a:lumOff val="40000"/>
                  </a:schemeClr>
                </a:solidFill>
              </a:rPr>
              <a:t>思考：</a:t>
            </a:r>
            <a:r>
              <a:rPr lang="zh-CN" altLang="en-US" dirty="0"/>
              <a:t>写一段伪代码来实现上述方式下的余弦相似度计算</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zh-CN" altLang="en-US"/>
              <a:t>利用</a:t>
            </a:r>
            <a:r>
              <a:rPr lang="en-US" altLang="zh-CN"/>
              <a:t>g(d)</a:t>
            </a:r>
            <a:r>
              <a:rPr lang="zh-CN" altLang="en-US"/>
              <a:t>排序的优点</a:t>
            </a:r>
            <a:endParaRPr lang="en-US" altLang="zh-CN" dirty="0"/>
          </a:p>
        </p:txBody>
      </p:sp>
      <p:sp>
        <p:nvSpPr>
          <p:cNvPr id="44035" name="Content Placeholder 2"/>
          <p:cNvSpPr>
            <a:spLocks noGrp="1"/>
          </p:cNvSpPr>
          <p:nvPr>
            <p:ph idx="1"/>
          </p:nvPr>
        </p:nvSpPr>
        <p:spPr/>
        <p:txBody>
          <a:bodyPr/>
          <a:lstStyle/>
          <a:p>
            <a:r>
              <a:rPr lang="zh-CN" altLang="en-US" dirty="0"/>
              <a:t>这种排序下，高分文档更可能在倒排记录表遍历的前期出现</a:t>
            </a:r>
            <a:endParaRPr lang="en-US" altLang="zh-CN" dirty="0"/>
          </a:p>
          <a:p>
            <a:endParaRPr lang="en-US" altLang="zh-CN" dirty="0"/>
          </a:p>
          <a:p>
            <a:r>
              <a:rPr lang="zh-CN" altLang="en-US" dirty="0"/>
              <a:t>在时间受限的应用当中</a:t>
            </a:r>
            <a:r>
              <a:rPr lang="en-US" altLang="zh-CN" dirty="0"/>
              <a:t> (</a:t>
            </a:r>
            <a:r>
              <a:rPr lang="zh-CN" altLang="en-US" dirty="0"/>
              <a:t>比如，任意搜索需要在</a:t>
            </a:r>
            <a:r>
              <a:rPr lang="en-US" altLang="zh-CN" dirty="0"/>
              <a:t>50ms</a:t>
            </a:r>
            <a:r>
              <a:rPr lang="zh-CN" altLang="en-US" dirty="0"/>
              <a:t>内返回结果</a:t>
            </a:r>
            <a:r>
              <a:rPr lang="en-US" altLang="zh-CN" dirty="0"/>
              <a:t>), </a:t>
            </a:r>
            <a:r>
              <a:rPr lang="zh-CN" altLang="en-US" dirty="0"/>
              <a:t>上述方式可以提前结束倒排记录表的遍历</a:t>
            </a:r>
            <a:endParaRPr lang="en-US" altLang="zh-CN" dirty="0"/>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dirty="0"/>
              <a:t>将</a:t>
            </a:r>
            <a:r>
              <a:rPr lang="en-US" altLang="zh-CN" dirty="0"/>
              <a:t>g(d)</a:t>
            </a:r>
            <a:r>
              <a:rPr lang="zh-CN" altLang="en-US" dirty="0"/>
              <a:t>排序和优胜表相结合</a:t>
            </a:r>
            <a:endParaRPr lang="en-US" altLang="zh-CN" dirty="0"/>
          </a:p>
        </p:txBody>
      </p:sp>
      <p:sp>
        <p:nvSpPr>
          <p:cNvPr id="45059" name="Content Placeholder 2"/>
          <p:cNvSpPr>
            <a:spLocks noGrp="1"/>
          </p:cNvSpPr>
          <p:nvPr>
            <p:ph idx="1"/>
          </p:nvPr>
        </p:nvSpPr>
        <p:spPr/>
        <p:txBody>
          <a:bodyPr/>
          <a:lstStyle/>
          <a:p>
            <a:r>
              <a:rPr lang="zh-CN" altLang="en-US" dirty="0"/>
              <a:t>对每个词项维护一张优胜表，该表中放置了</a:t>
            </a:r>
            <a:r>
              <a:rPr lang="en-US" altLang="zh-CN" dirty="0"/>
              <a:t>r</a:t>
            </a:r>
            <a:r>
              <a:rPr lang="zh-CN" altLang="en-US" dirty="0"/>
              <a:t>篇</a:t>
            </a:r>
            <a:r>
              <a:rPr lang="en-US" altLang="zh-CN" dirty="0"/>
              <a:t>g(d) + </a:t>
            </a:r>
            <a:r>
              <a:rPr lang="en-US" altLang="zh-CN" dirty="0" err="1"/>
              <a:t>tf-idftd</a:t>
            </a:r>
            <a:r>
              <a:rPr lang="en-US" altLang="zh-CN" dirty="0"/>
              <a:t> </a:t>
            </a:r>
            <a:r>
              <a:rPr lang="zh-CN" altLang="en-US" dirty="0"/>
              <a:t>值最高的文档</a:t>
            </a:r>
            <a:endParaRPr lang="en-US" altLang="zh-CN" dirty="0"/>
          </a:p>
          <a:p>
            <a:endParaRPr lang="en-US" altLang="zh-CN" dirty="0"/>
          </a:p>
          <a:p>
            <a:endParaRPr lang="en-US" altLang="zh-CN" dirty="0"/>
          </a:p>
          <a:p>
            <a:r>
              <a:rPr lang="zh-CN" altLang="en-US" dirty="0"/>
              <a:t>检索时只对胜者表进行处理</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a:t>高端表</a:t>
            </a:r>
            <a:r>
              <a:rPr lang="en-US" altLang="zh-CN"/>
              <a:t>(High list)</a:t>
            </a:r>
            <a:r>
              <a:rPr lang="zh-CN" altLang="en-US"/>
              <a:t>和低端表</a:t>
            </a:r>
            <a:r>
              <a:rPr lang="en-US" altLang="zh-CN"/>
              <a:t>(Low list)</a:t>
            </a:r>
            <a:endParaRPr lang="en-US" altLang="zh-CN" dirty="0"/>
          </a:p>
        </p:txBody>
      </p:sp>
      <p:sp>
        <p:nvSpPr>
          <p:cNvPr id="46083" name="Content Placeholder 2"/>
          <p:cNvSpPr>
            <a:spLocks noGrp="1"/>
          </p:cNvSpPr>
          <p:nvPr>
            <p:ph idx="1"/>
          </p:nvPr>
        </p:nvSpPr>
        <p:spPr/>
        <p:txBody>
          <a:bodyPr/>
          <a:lstStyle/>
          <a:p>
            <a:r>
              <a:rPr lang="zh-CN" altLang="en-US" dirty="0"/>
              <a:t>对每个词项，维护两个倒排记录表</a:t>
            </a:r>
            <a:r>
              <a:rPr lang="en-US" altLang="zh-CN" dirty="0"/>
              <a:t> </a:t>
            </a:r>
            <a:r>
              <a:rPr lang="zh-CN" altLang="en-US" dirty="0"/>
              <a:t>，分别成为高端表和低端表</a:t>
            </a:r>
            <a:endParaRPr lang="en-US" altLang="zh-CN" dirty="0"/>
          </a:p>
          <a:p>
            <a:pPr lvl="1"/>
            <a:r>
              <a:rPr lang="zh-CN" altLang="en-US" dirty="0"/>
              <a:t>比如可以将高端表看成优胜表</a:t>
            </a:r>
            <a:endParaRPr lang="en-US" altLang="zh-CN" dirty="0"/>
          </a:p>
          <a:p>
            <a:r>
              <a:rPr lang="zh-CN" altLang="en-US" dirty="0"/>
              <a:t>遍历倒排记录表时，仅仅先遍历高端表</a:t>
            </a:r>
            <a:endParaRPr lang="en-US" altLang="zh-CN" dirty="0"/>
          </a:p>
          <a:p>
            <a:pPr lvl="1"/>
            <a:r>
              <a:rPr lang="zh-CN" altLang="en-US" dirty="0"/>
              <a:t>如果返回结果数目超过</a:t>
            </a:r>
            <a:r>
              <a:rPr lang="en-US" altLang="zh-CN" dirty="0"/>
              <a:t>K</a:t>
            </a:r>
            <a:r>
              <a:rPr lang="zh-CN" altLang="en-US" dirty="0"/>
              <a:t>，那么直接选择前</a:t>
            </a:r>
            <a:r>
              <a:rPr lang="en-US" altLang="zh-CN" dirty="0"/>
              <a:t>K</a:t>
            </a:r>
            <a:r>
              <a:rPr lang="zh-CN" altLang="en-US" dirty="0"/>
              <a:t>篇文档返回</a:t>
            </a:r>
            <a:endParaRPr lang="en-US" altLang="zh-CN" dirty="0"/>
          </a:p>
          <a:p>
            <a:pPr lvl="1"/>
            <a:r>
              <a:rPr lang="zh-CN" altLang="en-US" dirty="0"/>
              <a:t>否则，继续遍历低端表，从中补足剩下的文档数目</a:t>
            </a:r>
            <a:endParaRPr lang="en-US" altLang="zh-CN" dirty="0"/>
          </a:p>
          <a:p>
            <a:r>
              <a:rPr lang="zh-CN" altLang="en-US" dirty="0"/>
              <a:t>上述思路可以直接基于词项权重，不需要全局量</a:t>
            </a:r>
            <a:r>
              <a:rPr lang="en-US" altLang="zh-CN" dirty="0"/>
              <a:t>g(d)</a:t>
            </a:r>
          </a:p>
          <a:p>
            <a:r>
              <a:rPr lang="zh-CN" altLang="en-US" dirty="0"/>
              <a:t>实际上，相当于将整个</a:t>
            </a:r>
            <a:r>
              <a:rPr lang="zh-CN" altLang="en-US" dirty="0">
                <a:solidFill>
                  <a:srgbClr val="FF0000"/>
                </a:solidFill>
              </a:rPr>
              <a:t>索引分层</a:t>
            </a:r>
            <a:endParaRPr lang="en-US" altLang="zh-CN"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方法四：影响度</a:t>
            </a:r>
            <a:r>
              <a:rPr lang="en-US" altLang="zh-CN"/>
              <a:t>(Impact)</a:t>
            </a:r>
            <a:r>
              <a:rPr lang="zh-CN" altLang="en-US"/>
              <a:t>排序</a:t>
            </a:r>
            <a:endParaRPr lang="en-US" altLang="zh-CN" dirty="0"/>
          </a:p>
        </p:txBody>
      </p:sp>
      <p:sp>
        <p:nvSpPr>
          <p:cNvPr id="47107" name="Rectangle 3"/>
          <p:cNvSpPr>
            <a:spLocks noGrp="1" noChangeArrowheads="1"/>
          </p:cNvSpPr>
          <p:nvPr>
            <p:ph idx="1"/>
          </p:nvPr>
        </p:nvSpPr>
        <p:spPr/>
        <p:txBody>
          <a:bodyPr/>
          <a:lstStyle/>
          <a:p>
            <a:r>
              <a:rPr lang="zh-CN" altLang="en-US" dirty="0"/>
              <a:t>如果只想对</a:t>
            </a:r>
            <a:r>
              <a:rPr lang="en-US" altLang="zh-CN" dirty="0"/>
              <a:t> </a:t>
            </a:r>
            <a:r>
              <a:rPr lang="en-US" altLang="zh-CN" dirty="0" err="1"/>
              <a:t>tf</a:t>
            </a:r>
            <a:r>
              <a:rPr lang="en-US" altLang="zh-CN" baseline="-25000" dirty="0" err="1"/>
              <a:t>t,d</a:t>
            </a:r>
            <a:r>
              <a:rPr lang="en-US" altLang="zh-CN" dirty="0"/>
              <a:t> </a:t>
            </a:r>
            <a:r>
              <a:rPr lang="zh-CN" altLang="en-US" dirty="0"/>
              <a:t>足够高的文档进行计算</a:t>
            </a:r>
            <a:endParaRPr lang="en-US" altLang="zh-CN" dirty="0"/>
          </a:p>
          <a:p>
            <a:r>
              <a:rPr lang="zh-CN" altLang="en-US" dirty="0"/>
              <a:t>那么就可以将文档按照</a:t>
            </a:r>
            <a:r>
              <a:rPr lang="en-US" altLang="zh-CN" dirty="0"/>
              <a:t> </a:t>
            </a:r>
            <a:r>
              <a:rPr lang="en-US" altLang="zh-CN" dirty="0" err="1"/>
              <a:t>tf</a:t>
            </a:r>
            <a:r>
              <a:rPr lang="en-US" altLang="zh-CN" baseline="-25000" dirty="0" err="1"/>
              <a:t>t,d</a:t>
            </a:r>
            <a:r>
              <a:rPr lang="zh-CN" altLang="en-US" dirty="0"/>
              <a:t>排序</a:t>
            </a:r>
            <a:endParaRPr lang="en-US" altLang="zh-CN" dirty="0"/>
          </a:p>
          <a:p>
            <a:r>
              <a:rPr lang="zh-CN" altLang="en-US" dirty="0"/>
              <a:t>需要注意的是：这种做法下，倒排记录表的排序并不是一致的</a:t>
            </a:r>
            <a:r>
              <a:rPr lang="en-US" altLang="zh-CN" dirty="0"/>
              <a:t>(</a:t>
            </a:r>
            <a:r>
              <a:rPr lang="zh-CN" altLang="en-US" dirty="0"/>
              <a:t>排序指标和查询相关</a:t>
            </a:r>
            <a:r>
              <a:rPr lang="en-US" altLang="zh-CN" dirty="0"/>
              <a:t>)</a:t>
            </a:r>
          </a:p>
          <a:p>
            <a:endParaRPr lang="en-US" altLang="zh-CN" dirty="0"/>
          </a:p>
          <a:p>
            <a:r>
              <a:rPr lang="zh-CN" altLang="en-US" dirty="0"/>
              <a:t>那么如何实现</a:t>
            </a:r>
            <a:r>
              <a:rPr lang="en-US" altLang="zh-CN" dirty="0"/>
              <a:t>top K</a:t>
            </a:r>
            <a:r>
              <a:rPr lang="zh-CN" altLang="en-US" dirty="0"/>
              <a:t>的检索</a:t>
            </a:r>
            <a:r>
              <a:rPr lang="en-US" altLang="zh-CN" dirty="0"/>
              <a:t>?</a:t>
            </a:r>
          </a:p>
          <a:p>
            <a:pPr lvl="1"/>
            <a:r>
              <a:rPr lang="zh-CN" altLang="en-US" dirty="0"/>
              <a:t>以下介绍两种做法</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CN"/>
              <a:t>1. </a:t>
            </a:r>
            <a:r>
              <a:rPr lang="zh-CN" altLang="en-US"/>
              <a:t>提前结束法</a:t>
            </a:r>
            <a:endParaRPr lang="en-US" altLang="zh-CN" dirty="0"/>
          </a:p>
        </p:txBody>
      </p:sp>
      <p:sp>
        <p:nvSpPr>
          <p:cNvPr id="48131" name="Content Placeholder 2"/>
          <p:cNvSpPr>
            <a:spLocks noGrp="1"/>
          </p:cNvSpPr>
          <p:nvPr>
            <p:ph idx="1"/>
          </p:nvPr>
        </p:nvSpPr>
        <p:spPr/>
        <p:txBody>
          <a:bodyPr/>
          <a:lstStyle/>
          <a:p>
            <a:r>
              <a:rPr lang="zh-CN" altLang="en-US" dirty="0"/>
              <a:t>遍历倒排记录表时，可以在如下情况之一发生时停止：</a:t>
            </a:r>
            <a:endParaRPr lang="en-US" altLang="zh-CN" dirty="0"/>
          </a:p>
          <a:p>
            <a:pPr lvl="1"/>
            <a:r>
              <a:rPr lang="zh-CN" altLang="en-US" dirty="0"/>
              <a:t>遍历了固定的文档数目</a:t>
            </a:r>
            <a:r>
              <a:rPr lang="en-US" altLang="zh-CN" dirty="0"/>
              <a:t>r</a:t>
            </a:r>
          </a:p>
          <a:p>
            <a:pPr lvl="1"/>
            <a:r>
              <a:rPr lang="en-US" altLang="zh-CN" dirty="0" err="1"/>
              <a:t>tf</a:t>
            </a:r>
            <a:r>
              <a:rPr lang="en-US" altLang="zh-CN" i="1" baseline="-25000" dirty="0" err="1"/>
              <a:t>t,d</a:t>
            </a:r>
            <a:r>
              <a:rPr lang="en-US" altLang="zh-CN" dirty="0"/>
              <a:t>  </a:t>
            </a:r>
            <a:r>
              <a:rPr lang="zh-CN" altLang="en-US" dirty="0"/>
              <a:t>低于某个预定的阈值</a:t>
            </a:r>
            <a:endParaRPr lang="en-US" altLang="zh-CN" dirty="0"/>
          </a:p>
          <a:p>
            <a:r>
              <a:rPr lang="zh-CN" altLang="en-US" dirty="0"/>
              <a:t>将每个词项的结果集合合并</a:t>
            </a:r>
            <a:endParaRPr lang="en-US" altLang="zh-CN" dirty="0"/>
          </a:p>
          <a:p>
            <a:pPr lvl="1"/>
            <a:endParaRPr lang="en-US" altLang="zh-CN" dirty="0"/>
          </a:p>
          <a:p>
            <a:r>
              <a:rPr lang="zh-CN" altLang="en-US" dirty="0"/>
              <a:t>仅计算合并集合中文档的得分</a:t>
            </a:r>
            <a:endParaRPr lang="en-US" altLang="zh-CN" dirty="0"/>
          </a:p>
          <a:p>
            <a:pPr lvl="1"/>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CN"/>
              <a:t>2. </a:t>
            </a:r>
            <a:r>
              <a:rPr lang="zh-CN" altLang="en-US"/>
              <a:t>将词项按照</a:t>
            </a:r>
            <a:r>
              <a:rPr lang="en-US" altLang="zh-CN"/>
              <a:t>idf</a:t>
            </a:r>
            <a:r>
              <a:rPr lang="zh-CN" altLang="en-US"/>
              <a:t>排序</a:t>
            </a:r>
            <a:endParaRPr lang="en-US" altLang="zh-CN" dirty="0"/>
          </a:p>
        </p:txBody>
      </p:sp>
      <p:sp>
        <p:nvSpPr>
          <p:cNvPr id="49155" name="Content Placeholder 2"/>
          <p:cNvSpPr>
            <a:spLocks noGrp="1"/>
          </p:cNvSpPr>
          <p:nvPr>
            <p:ph idx="1"/>
          </p:nvPr>
        </p:nvSpPr>
        <p:spPr/>
        <p:txBody>
          <a:bodyPr/>
          <a:lstStyle/>
          <a:p>
            <a:r>
              <a:rPr lang="zh-CN" altLang="en-US" dirty="0"/>
              <a:t>对于多词项组成的查询，按照</a:t>
            </a:r>
            <a:r>
              <a:rPr lang="en-US" altLang="zh-CN" dirty="0" err="1"/>
              <a:t>idf</a:t>
            </a:r>
            <a:r>
              <a:rPr lang="en-US" altLang="zh-CN" baseline="-25000" dirty="0" err="1"/>
              <a:t>t</a:t>
            </a:r>
            <a:r>
              <a:rPr lang="en-US" altLang="zh-CN" baseline="-25000" dirty="0"/>
              <a:t> </a:t>
            </a:r>
            <a:r>
              <a:rPr lang="en-US" altLang="zh-CN" dirty="0"/>
              <a:t> </a:t>
            </a:r>
            <a:r>
              <a:rPr lang="zh-CN" altLang="en-US" dirty="0"/>
              <a:t>从大到小扫描词项</a:t>
            </a:r>
            <a:endParaRPr lang="en-US" altLang="zh-CN" dirty="0"/>
          </a:p>
          <a:p>
            <a:r>
              <a:rPr lang="zh-CN" altLang="en-US" dirty="0"/>
              <a:t>在此过程中，会不断更新文档的得分</a:t>
            </a:r>
            <a:r>
              <a:rPr lang="en-US" altLang="zh-CN" dirty="0"/>
              <a:t>(</a:t>
            </a:r>
            <a:r>
              <a:rPr lang="zh-CN" altLang="en-US" dirty="0"/>
              <a:t>即本词项的贡献（见 图</a:t>
            </a:r>
            <a:r>
              <a:rPr lang="en-US" altLang="zh-CN" dirty="0"/>
              <a:t>6-14</a:t>
            </a:r>
            <a:r>
              <a:rPr lang="zh-CN" altLang="en-US" dirty="0"/>
              <a:t>：</a:t>
            </a:r>
            <a:r>
              <a:rPr lang="en-US" altLang="zh-CN" dirty="0"/>
              <a:t>COSINESCORE</a:t>
            </a:r>
            <a:r>
              <a:rPr lang="zh-CN" altLang="en-US" dirty="0"/>
              <a:t>（</a:t>
            </a:r>
            <a:r>
              <a:rPr lang="en-US" altLang="zh-CN" dirty="0"/>
              <a:t>q)</a:t>
            </a:r>
            <a:r>
              <a:rPr lang="zh-CN" altLang="en-US" dirty="0"/>
              <a:t>）：</a:t>
            </a:r>
            <a:endParaRPr lang="en-US" altLang="zh-CN" dirty="0"/>
          </a:p>
          <a:p>
            <a:pPr marL="0" indent="0">
              <a:buNone/>
            </a:pPr>
            <a:r>
              <a:rPr lang="en-US" altLang="zh-CN" dirty="0"/>
              <a:t>                                    Score[d] +=</a:t>
            </a:r>
            <a:r>
              <a:rPr lang="en-US" altLang="zh-CN" dirty="0" err="1"/>
              <a:t>wf</a:t>
            </a:r>
            <a:r>
              <a:rPr lang="en-US" altLang="zh-CN" baseline="-25000" dirty="0" err="1"/>
              <a:t>t,d</a:t>
            </a:r>
            <a:r>
              <a:rPr lang="en-US" altLang="zh-CN" dirty="0"/>
              <a:t> </a:t>
            </a:r>
            <a:r>
              <a:rPr lang="en-US" altLang="zh-CN" dirty="0">
                <a:latin typeface="Gabriola" panose="04040605051002020D02" pitchFamily="82" charset="0"/>
              </a:rPr>
              <a:t>x</a:t>
            </a:r>
            <a:r>
              <a:rPr lang="en-US" altLang="zh-CN" dirty="0"/>
              <a:t> </a:t>
            </a:r>
            <a:r>
              <a:rPr lang="en-US" altLang="zh-CN" dirty="0" err="1"/>
              <a:t>w</a:t>
            </a:r>
            <a:r>
              <a:rPr lang="en-US" altLang="zh-CN" baseline="-25000" dirty="0" err="1"/>
              <a:t>t,q</a:t>
            </a:r>
            <a:r>
              <a:rPr lang="en-US" altLang="zh-CN" dirty="0"/>
              <a:t> </a:t>
            </a:r>
            <a:r>
              <a:rPr lang="zh-CN" altLang="en-US" dirty="0"/>
              <a:t>，</a:t>
            </a:r>
            <a:endParaRPr lang="en-US" altLang="zh-CN" dirty="0"/>
          </a:p>
          <a:p>
            <a:pPr marL="0" indent="0">
              <a:buNone/>
            </a:pPr>
            <a:r>
              <a:rPr lang="en-US" altLang="zh-CN" dirty="0"/>
              <a:t>    </a:t>
            </a:r>
            <a:r>
              <a:rPr lang="zh-CN" altLang="en-US" dirty="0"/>
              <a:t>如果文档得分基本不变的话，停止</a:t>
            </a:r>
            <a:endParaRPr lang="en-US" altLang="zh-CN" dirty="0"/>
          </a:p>
          <a:p>
            <a:endParaRPr lang="en-US" altLang="zh-CN" dirty="0"/>
          </a:p>
          <a:p>
            <a:r>
              <a:rPr lang="zh-CN" altLang="en-US" dirty="0"/>
              <a:t>可以应用于余弦相似度或者其他组合得分</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方法五： 簇剪枝</a:t>
            </a:r>
            <a:r>
              <a:rPr lang="en-US" altLang="zh-CN" dirty="0"/>
              <a:t>(Cluster pruning)</a:t>
            </a:r>
          </a:p>
        </p:txBody>
      </p:sp>
      <mc:AlternateContent xmlns:mc="http://schemas.openxmlformats.org/markup-compatibility/2006" xmlns:a14="http://schemas.microsoft.com/office/drawing/2010/main">
        <mc:Choice Requires="a14">
          <p:sp>
            <p:nvSpPr>
              <p:cNvPr id="50179" name="Rectangle 3"/>
              <p:cNvSpPr>
                <a:spLocks noGrp="1" noChangeArrowheads="1"/>
              </p:cNvSpPr>
              <p:nvPr>
                <p:ph idx="1"/>
              </p:nvPr>
            </p:nvSpPr>
            <p:spPr/>
            <p:txBody>
              <a:bodyPr/>
              <a:lstStyle/>
              <a:p>
                <a:pPr marL="0" indent="0">
                  <a:buNone/>
                </a:pPr>
                <a:r>
                  <a:rPr lang="zh-CN" altLang="en-US" dirty="0"/>
                  <a:t>在簇剪枝方法（</a:t>
                </a:r>
                <a:r>
                  <a:rPr lang="en-US" altLang="zh-CN" dirty="0"/>
                  <a:t>cluster pruning</a:t>
                </a:r>
                <a:r>
                  <a:rPr lang="zh-CN" altLang="en-US" dirty="0"/>
                  <a:t>）中，我们先对文档向量聚类来进行预处理操作，然后，在查询处理时，我们只考虑利用少数几个簇中的文档进行余弦相似度计算。具体的预处理步骤如下：</a:t>
                </a:r>
                <a:endParaRPr lang="en-US" altLang="zh-CN" dirty="0"/>
              </a:p>
              <a:p>
                <a:pPr lvl="1"/>
                <a:r>
                  <a:rPr lang="zh-CN" altLang="en-US" dirty="0"/>
                  <a:t>随机从</a:t>
                </a:r>
                <a:r>
                  <a:rPr lang="en-US" altLang="zh-CN" dirty="0"/>
                  <a:t>N</a:t>
                </a:r>
                <a:r>
                  <a:rPr lang="zh-CN" altLang="en-US" dirty="0"/>
                  <a:t>中选</a:t>
                </a:r>
                <a:r>
                  <a:rPr lang="en-US" altLang="zh-CN" dirty="0"/>
                  <a:t> </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a:rPr>
                          <m:t>𝑁</m:t>
                        </m:r>
                      </m:e>
                    </m:rad>
                  </m:oMath>
                </a14:m>
                <a:r>
                  <a:rPr lang="zh-CN" altLang="en-US" dirty="0">
                    <a:sym typeface="Symbol" pitchFamily="18" charset="2"/>
                  </a:rPr>
                  <a:t>篇文档作为先导者</a:t>
                </a:r>
                <a:r>
                  <a:rPr lang="en-US" altLang="zh-CN" dirty="0">
                    <a:sym typeface="Symbol" pitchFamily="18" charset="2"/>
                  </a:rPr>
                  <a:t>,</a:t>
                </a:r>
                <a:r>
                  <a:rPr lang="zh-CN" altLang="en-US" dirty="0">
                    <a:sym typeface="Symbol" pitchFamily="18" charset="2"/>
                  </a:rPr>
                  <a:t>称为先导者集合</a:t>
                </a:r>
                <a:endParaRPr lang="en-US" altLang="zh-CN" dirty="0"/>
              </a:p>
              <a:p>
                <a:pPr lvl="1"/>
                <a:r>
                  <a:rPr lang="zh-CN" altLang="en-US" dirty="0"/>
                  <a:t>对于其他文档，计算和它最近的先导者</a:t>
                </a:r>
                <a:endParaRPr lang="en-US" altLang="zh-CN" dirty="0"/>
              </a:p>
              <a:p>
                <a:pPr lvl="2"/>
                <a:r>
                  <a:rPr lang="zh-CN" altLang="en-US" dirty="0"/>
                  <a:t>这些文档依附在先导者上面，不属于</a:t>
                </a:r>
                <a:r>
                  <a:rPr lang="zh-CN" altLang="en-US" dirty="0">
                    <a:sym typeface="Symbol" pitchFamily="18" charset="2"/>
                  </a:rPr>
                  <a:t>先导者的文档</a:t>
                </a:r>
                <a:r>
                  <a:rPr lang="zh-CN" altLang="en-US" dirty="0"/>
                  <a:t>称为</a:t>
                </a:r>
                <a:r>
                  <a:rPr lang="zh-CN" altLang="en-US" dirty="0">
                    <a:solidFill>
                      <a:srgbClr val="FF0000"/>
                    </a:solidFill>
                  </a:rPr>
                  <a:t>追随者</a:t>
                </a:r>
                <a:r>
                  <a:rPr lang="en-US" altLang="zh-CN" dirty="0"/>
                  <a:t>(</a:t>
                </a:r>
                <a:r>
                  <a:rPr lang="en-US" altLang="zh-CN" dirty="0">
                    <a:sym typeface="Symbol" pitchFamily="18" charset="2"/>
                  </a:rPr>
                  <a:t>follower</a:t>
                </a:r>
                <a:r>
                  <a:rPr lang="en-US" altLang="zh-CN" dirty="0"/>
                  <a:t>)</a:t>
                </a:r>
              </a:p>
              <a:p>
                <a:pPr lvl="2"/>
                <a:r>
                  <a:rPr lang="zh-CN" altLang="en-US" dirty="0"/>
                  <a:t>这样一个先导者平均大约有</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𝑁</m:t>
                        </m:r>
                      </m:num>
                      <m:den>
                        <m:rad>
                          <m:radPr>
                            <m:degHide m:val="on"/>
                            <m:ctrlPr>
                              <a:rPr lang="en-US" altLang="zh-CN" b="0" i="1" smtClean="0">
                                <a:latin typeface="Cambria Math" panose="02040503050406030204" pitchFamily="18" charset="0"/>
                              </a:rPr>
                            </m:ctrlPr>
                          </m:radPr>
                          <m:deg/>
                          <m:e>
                            <m:r>
                              <a:rPr lang="en-US" altLang="zh-CN" b="0" i="1" smtClean="0">
                                <a:latin typeface="Cambria Math"/>
                              </a:rPr>
                              <m:t>𝑁</m:t>
                            </m:r>
                          </m:e>
                        </m:rad>
                      </m:den>
                    </m:f>
                    <m:r>
                      <a:rPr lang="en-US" altLang="zh-CN" b="0" i="1" smtClean="0">
                        <a:latin typeface="Cambria Math"/>
                      </a:rPr>
                      <m:t>=</m:t>
                    </m:r>
                    <m:rad>
                      <m:radPr>
                        <m:degHide m:val="on"/>
                        <m:ctrlPr>
                          <a:rPr lang="en-US" altLang="zh-CN" b="0" i="1" smtClean="0">
                            <a:latin typeface="Cambria Math" panose="02040503050406030204" pitchFamily="18" charset="0"/>
                          </a:rPr>
                        </m:ctrlPr>
                      </m:radPr>
                      <m:deg/>
                      <m:e>
                        <m:r>
                          <a:rPr lang="en-US" altLang="zh-CN" b="0" i="1" smtClean="0">
                            <a:latin typeface="Cambria Math"/>
                          </a:rPr>
                          <m:t>𝑁</m:t>
                        </m:r>
                      </m:e>
                    </m:rad>
                  </m:oMath>
                </a14:m>
                <a:r>
                  <a:rPr lang="zh-CN" altLang="en-US" dirty="0">
                    <a:sym typeface="Symbol" pitchFamily="18" charset="2"/>
                  </a:rPr>
                  <a:t>个追随者</a:t>
                </a:r>
                <a:endParaRPr lang="en-US" altLang="zh-CN" dirty="0"/>
              </a:p>
            </p:txBody>
          </p:sp>
        </mc:Choice>
        <mc:Fallback xmlns="">
          <p:sp>
            <p:nvSpPr>
              <p:cNvPr id="50179" name="Rectangle 3"/>
              <p:cNvSpPr>
                <a:spLocks noGrp="1" noRot="1" noChangeAspect="1" noMove="1" noResize="1" noEditPoints="1" noAdjustHandles="1" noChangeArrowheads="1" noChangeShapeType="1" noTextEdit="1"/>
              </p:cNvSpPr>
              <p:nvPr>
                <p:ph idx="1"/>
              </p:nvPr>
            </p:nvSpPr>
            <p:spPr>
              <a:blipFill>
                <a:blip r:embed="rId2"/>
                <a:stretch>
                  <a:fillRect l="-1481" t="-1724" r="-3111"/>
                </a:stretch>
              </a:blipFill>
            </p:spPr>
            <p:txBody>
              <a:bodyPr/>
              <a:lstStyle/>
              <a:p>
                <a:r>
                  <a:rPr lang="zh-CN" altLang="en-US">
                    <a:noFill/>
                  </a:rPr>
                  <a:t> </a:t>
                </a:r>
              </a:p>
            </p:txBody>
          </p:sp>
        </mc:Fallback>
      </mc:AlternateContent>
      <p:sp>
        <p:nvSpPr>
          <p:cNvPr id="50180" name="TextBox 4"/>
          <p:cNvSpPr txBox="1">
            <a:spLocks noChangeArrowheads="1"/>
          </p:cNvSpPr>
          <p:nvPr/>
        </p:nvSpPr>
        <p:spPr bwMode="auto">
          <a:xfrm>
            <a:off x="7620000" y="-33338"/>
            <a:ext cx="1166813" cy="338138"/>
          </a:xfrm>
          <a:prstGeom prst="rect">
            <a:avLst/>
          </a:prstGeom>
          <a:noFill/>
          <a:ln w="9525">
            <a:noFill/>
            <a:miter lim="800000"/>
          </a:ln>
        </p:spPr>
        <p:txBody>
          <a:bodyPr wrap="none" anchor="ctr">
            <a:spAutoFit/>
          </a:bodyPr>
          <a:lstStyle/>
          <a:p>
            <a:r>
              <a:rPr lang="en-US" altLang="zh-CN" sz="1600" dirty="0">
                <a:solidFill>
                  <a:srgbClr val="FBFCFF"/>
                </a:solidFill>
                <a:ea typeface="黑体" panose="02010609060101010101" pitchFamily="49" charset="-122"/>
              </a:rPr>
              <a:t>Sec. 7.1.6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idf</a:t>
            </a:r>
            <a:r>
              <a:rPr lang="zh-CN" altLang="en-US"/>
              <a:t>权重</a:t>
            </a:r>
            <a:endParaRPr lang="zh-CN" altLang="en-US" dirty="0"/>
          </a:p>
        </p:txBody>
      </p:sp>
      <p:sp>
        <p:nvSpPr>
          <p:cNvPr id="6" name="内容占位符 5"/>
          <p:cNvSpPr>
            <a:spLocks noGrp="1"/>
          </p:cNvSpPr>
          <p:nvPr>
            <p:ph idx="1"/>
          </p:nvPr>
        </p:nvSpPr>
        <p:spPr/>
        <p:txBody>
          <a:bodyPr/>
          <a:lstStyle/>
          <a:p>
            <a:r>
              <a:rPr lang="en-US" altLang="zh-CN" dirty="0" err="1"/>
              <a:t>df</a:t>
            </a:r>
            <a:r>
              <a:rPr lang="en-US" altLang="zh-CN" i="1" baseline="-25000" dirty="0" err="1"/>
              <a:t>t</a:t>
            </a:r>
            <a:r>
              <a:rPr lang="en-US" altLang="zh-CN" dirty="0"/>
              <a:t> </a:t>
            </a:r>
            <a:r>
              <a:rPr lang="zh-CN" altLang="en-US" dirty="0"/>
              <a:t>是出现词项</a:t>
            </a:r>
            <a:r>
              <a:rPr lang="de-DE" altLang="zh-CN" i="1" dirty="0"/>
              <a:t>t</a:t>
            </a:r>
            <a:r>
              <a:rPr lang="zh-CN" altLang="en-US" dirty="0"/>
              <a:t>的文档数目</a:t>
            </a:r>
            <a:endParaRPr lang="de-DE" altLang="zh-CN" dirty="0"/>
          </a:p>
          <a:p>
            <a:r>
              <a:rPr lang="en-US" altLang="zh-CN" dirty="0" err="1"/>
              <a:t>df</a:t>
            </a:r>
            <a:r>
              <a:rPr lang="en-US" altLang="zh-CN" i="1" baseline="-25000" dirty="0" err="1"/>
              <a:t>t</a:t>
            </a:r>
            <a:r>
              <a:rPr lang="en-US" altLang="zh-CN" dirty="0"/>
              <a:t> </a:t>
            </a:r>
            <a:r>
              <a:rPr lang="zh-CN" altLang="en-US" dirty="0"/>
              <a:t>是和词项</a:t>
            </a:r>
            <a:r>
              <a:rPr lang="en-US" altLang="zh-CN" i="1" dirty="0"/>
              <a:t>t</a:t>
            </a:r>
            <a:r>
              <a:rPr lang="zh-CN" altLang="en-US" dirty="0"/>
              <a:t>的信息量成反比的一个值</a:t>
            </a:r>
            <a:endParaRPr lang="en-US" altLang="zh-CN" dirty="0"/>
          </a:p>
          <a:p>
            <a:r>
              <a:rPr lang="zh-CN" altLang="en-US" dirty="0"/>
              <a:t>于是可以定义词项</a:t>
            </a:r>
            <a:r>
              <a:rPr lang="en-US" altLang="zh-CN" i="1" dirty="0"/>
              <a:t>t</a:t>
            </a:r>
            <a:r>
              <a:rPr lang="zh-CN" altLang="en-US" dirty="0"/>
              <a:t>的</a:t>
            </a:r>
            <a:r>
              <a:rPr lang="en-US" altLang="zh-CN" dirty="0" err="1"/>
              <a:t>idf</a:t>
            </a:r>
            <a:r>
              <a:rPr lang="zh-CN" altLang="en-US" dirty="0"/>
              <a:t>权重</a:t>
            </a:r>
            <a:r>
              <a:rPr lang="en-US" altLang="zh-CN" dirty="0"/>
              <a:t>:</a:t>
            </a:r>
          </a:p>
          <a:p>
            <a:pPr lvl="1"/>
            <a:endParaRPr lang="de-DE" altLang="zh-CN" dirty="0"/>
          </a:p>
          <a:p>
            <a:pPr lvl="1"/>
            <a:endParaRPr lang="de-DE" altLang="zh-CN" dirty="0"/>
          </a:p>
          <a:p>
            <a:pPr>
              <a:buNone/>
            </a:pPr>
            <a:r>
              <a:rPr lang="de-DE" altLang="zh-CN" dirty="0"/>
              <a:t>      </a:t>
            </a:r>
            <a:r>
              <a:rPr lang="en-US" altLang="zh-CN" dirty="0"/>
              <a:t>(</a:t>
            </a:r>
            <a:r>
              <a:rPr lang="zh-CN" altLang="en-US" dirty="0"/>
              <a:t>其中</a:t>
            </a:r>
            <a:r>
              <a:rPr lang="en-US" altLang="zh-CN" i="1" dirty="0"/>
              <a:t>N</a:t>
            </a:r>
            <a:r>
              <a:rPr lang="en-US" altLang="zh-CN" dirty="0"/>
              <a:t> </a:t>
            </a:r>
            <a:r>
              <a:rPr lang="zh-CN" altLang="en-US" dirty="0"/>
              <a:t>是文档集中文档的数目</a:t>
            </a:r>
            <a:r>
              <a:rPr lang="en-US" altLang="zh-CN" dirty="0"/>
              <a:t>)</a:t>
            </a:r>
          </a:p>
          <a:p>
            <a:r>
              <a:rPr lang="en-US" altLang="zh-CN" dirty="0" err="1"/>
              <a:t>idf</a:t>
            </a:r>
            <a:r>
              <a:rPr lang="en-US" altLang="zh-CN" i="1" baseline="-25000" dirty="0" err="1"/>
              <a:t>t</a:t>
            </a:r>
            <a:r>
              <a:rPr lang="en-US" altLang="zh-CN" dirty="0"/>
              <a:t> </a:t>
            </a:r>
            <a:r>
              <a:rPr lang="zh-CN" altLang="en-US" dirty="0"/>
              <a:t>是反映词项</a:t>
            </a:r>
            <a:r>
              <a:rPr lang="en-US" altLang="zh-CN" i="1" dirty="0"/>
              <a:t>t</a:t>
            </a:r>
            <a:r>
              <a:rPr lang="zh-CN" altLang="en-US" dirty="0"/>
              <a:t>的信息量的一个指标</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5</a:t>
            </a:fld>
            <a:endParaRPr lang="en-US"/>
          </a:p>
        </p:txBody>
      </p:sp>
      <p:pic>
        <p:nvPicPr>
          <p:cNvPr id="7" name="Picture 7" descr="633.png"/>
          <p:cNvPicPr>
            <a:picLocks noChangeAspect="1"/>
          </p:cNvPicPr>
          <p:nvPr/>
        </p:nvPicPr>
        <p:blipFill>
          <a:blip r:embed="rId2" cstate="print"/>
          <a:stretch>
            <a:fillRect/>
          </a:stretch>
        </p:blipFill>
        <p:spPr>
          <a:xfrm>
            <a:off x="2843808" y="3177064"/>
            <a:ext cx="2155653" cy="8280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 查询处理过程</a:t>
            </a:r>
            <a:endParaRPr lang="en-US" altLang="zh-CN" dirty="0"/>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p:txBody>
              <a:bodyPr/>
              <a:lstStyle/>
              <a:p>
                <a:r>
                  <a:rPr lang="zh-CN" altLang="en-US" dirty="0"/>
                  <a:t>查询处理过程如下：</a:t>
                </a:r>
              </a:p>
              <a:p>
                <a:pPr marL="0" indent="0">
                  <a:buNone/>
                </a:pPr>
                <a:r>
                  <a:rPr lang="en-US" altLang="zh-CN" dirty="0"/>
                  <a:t>(1) </a:t>
                </a:r>
                <a:r>
                  <a:rPr lang="zh-CN" altLang="en-US" dirty="0"/>
                  <a:t>给定查询</a:t>
                </a:r>
                <a:r>
                  <a:rPr lang="en-US" altLang="zh-CN" dirty="0"/>
                  <a:t>q</a:t>
                </a:r>
                <a:r>
                  <a:rPr lang="zh-CN" altLang="en-US" dirty="0"/>
                  <a:t>，通过与</a:t>
                </a:r>
                <a14:m>
                  <m:oMath xmlns:m="http://schemas.openxmlformats.org/officeDocument/2006/math">
                    <m:rad>
                      <m:radPr>
                        <m:degHide m:val="on"/>
                        <m:ctrlPr>
                          <a:rPr lang="en-US" altLang="zh-CN" i="1">
                            <a:latin typeface="Cambria Math" panose="02040503050406030204" pitchFamily="18" charset="0"/>
                          </a:rPr>
                        </m:ctrlPr>
                      </m:radPr>
                      <m:deg/>
                      <m:e>
                        <m:r>
                          <a:rPr lang="en-US" altLang="zh-CN">
                            <a:latin typeface="Cambria Math"/>
                          </a:rPr>
                          <m:t>𝑁</m:t>
                        </m:r>
                      </m:e>
                    </m:rad>
                  </m:oMath>
                </a14:m>
                <a:r>
                  <a:rPr lang="en-US" altLang="zh-CN" dirty="0"/>
                  <a:t> </a:t>
                </a:r>
                <a:r>
                  <a:rPr lang="zh-CN" altLang="en-US" dirty="0"/>
                  <a:t>个先导者计算余弦相似度，找出和它最近的先导者</a:t>
                </a:r>
                <a:r>
                  <a:rPr lang="en-US" altLang="zh-CN" dirty="0"/>
                  <a:t>L</a:t>
                </a:r>
                <a:r>
                  <a:rPr lang="zh-CN" altLang="en-US" dirty="0"/>
                  <a:t>；</a:t>
                </a:r>
              </a:p>
              <a:p>
                <a:pPr marL="0" indent="0">
                  <a:buNone/>
                </a:pPr>
                <a:r>
                  <a:rPr lang="en-US" altLang="zh-CN" dirty="0"/>
                  <a:t>(2) </a:t>
                </a:r>
                <a:r>
                  <a:rPr lang="zh-CN" altLang="en-US" dirty="0"/>
                  <a:t>候选集合</a:t>
                </a:r>
                <a:r>
                  <a:rPr lang="en-US" altLang="zh-CN" dirty="0"/>
                  <a:t>A </a:t>
                </a:r>
                <a:r>
                  <a:rPr lang="zh-CN" altLang="en-US" dirty="0"/>
                  <a:t>包括</a:t>
                </a:r>
                <a:r>
                  <a:rPr lang="en-US" altLang="zh-CN" dirty="0"/>
                  <a:t>L </a:t>
                </a:r>
                <a:r>
                  <a:rPr lang="zh-CN" altLang="en-US" dirty="0"/>
                  <a:t>及其追随者，然后对</a:t>
                </a:r>
                <a:r>
                  <a:rPr lang="en-US" altLang="zh-CN" dirty="0"/>
                  <a:t>A </a:t>
                </a:r>
                <a:r>
                  <a:rPr lang="zh-CN" altLang="en-US" dirty="0"/>
                  <a:t>中的所有的文档计算余弦相似度</a:t>
                </a:r>
                <a:r>
                  <a:rPr lang="zh-CN" altLang="en-US" sz="1800" b="0" i="0" u="none" strike="noStrike" baseline="0" dirty="0">
                    <a:latin typeface="ArialUnicodeMS"/>
                  </a:rPr>
                  <a:t>。</a:t>
                </a:r>
                <a:endParaRPr lang="en-US" altLang="zh-CN" dirty="0"/>
              </a:p>
              <a:p>
                <a:pPr marL="0" indent="0">
                  <a:buNone/>
                </a:pPr>
                <a:r>
                  <a:rPr lang="en-US" altLang="zh-CN" dirty="0"/>
                  <a:t>(3)</a:t>
                </a:r>
                <a:r>
                  <a:rPr lang="zh-CN" altLang="en-US" dirty="0"/>
                  <a:t> 从</a:t>
                </a:r>
                <a:r>
                  <a:rPr lang="en-US" altLang="zh-CN" dirty="0"/>
                  <a:t>L</a:t>
                </a:r>
                <a:r>
                  <a:rPr lang="zh-CN" altLang="en-US" dirty="0"/>
                  <a:t>及其追随者集合中找到前</a:t>
                </a:r>
                <a:r>
                  <a:rPr lang="en-US" altLang="zh-CN" dirty="0"/>
                  <a:t>K</a:t>
                </a:r>
                <a:r>
                  <a:rPr lang="zh-CN" altLang="en-US" dirty="0"/>
                  <a:t>个与</a:t>
                </a:r>
                <a:r>
                  <a:rPr lang="en-US" altLang="zh-CN" dirty="0"/>
                  <a:t>q</a:t>
                </a:r>
                <a:r>
                  <a:rPr lang="zh-CN" altLang="en-US" dirty="0"/>
                  <a:t>最接近的文档返回</a:t>
                </a:r>
                <a:endParaRPr lang="en-US" altLang="zh-CN" dirty="0"/>
              </a:p>
              <a:p>
                <a:endParaRPr lang="zh-CN" altLang="en-US"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blipFill>
                <a:blip r:embed="rId2"/>
                <a:stretch>
                  <a:fillRect l="-1481" t="-1724" r="-5852"/>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可视化示意图</a:t>
            </a:r>
            <a:endParaRPr lang="en-US" altLang="zh-CN" dirty="0"/>
          </a:p>
        </p:txBody>
      </p:sp>
      <p:sp>
        <p:nvSpPr>
          <p:cNvPr id="51" name="内容占位符 50"/>
          <p:cNvSpPr>
            <a:spLocks noGrp="1"/>
          </p:cNvSpPr>
          <p:nvPr>
            <p:ph idx="1"/>
          </p:nvPr>
        </p:nvSpPr>
        <p:spPr>
          <a:xfrm>
            <a:off x="457200" y="1544638"/>
            <a:ext cx="8229600" cy="4953000"/>
          </a:xfrm>
        </p:spPr>
        <p:txBody>
          <a:bodyPr/>
          <a:lstStyle/>
          <a:p>
            <a:endParaRPr lang="zh-CN" altLang="en-US" dirty="0"/>
          </a:p>
        </p:txBody>
      </p:sp>
      <p:sp>
        <p:nvSpPr>
          <p:cNvPr id="52227"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28"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29"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ln>
        </p:spPr>
        <p:txBody>
          <a:bodyPr/>
          <a:lstStyle/>
          <a:p>
            <a:endParaRPr lang="zh-CN" altLang="en-US" dirty="0">
              <a:ea typeface="黑体" panose="02010609060101010101" pitchFamily="49" charset="-122"/>
            </a:endParaRPr>
          </a:p>
        </p:txBody>
      </p:sp>
      <p:sp>
        <p:nvSpPr>
          <p:cNvPr id="52230"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1"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2"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ln>
        </p:spPr>
        <p:txBody>
          <a:bodyPr/>
          <a:lstStyle/>
          <a:p>
            <a:endParaRPr lang="zh-CN" altLang="en-US" dirty="0">
              <a:ea typeface="黑体" panose="02010609060101010101" pitchFamily="49" charset="-122"/>
            </a:endParaRPr>
          </a:p>
        </p:txBody>
      </p:sp>
      <p:sp>
        <p:nvSpPr>
          <p:cNvPr id="52233"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4"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5"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6"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7"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8"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39"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0"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1"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ln>
        </p:spPr>
        <p:txBody>
          <a:bodyPr/>
          <a:lstStyle/>
          <a:p>
            <a:endParaRPr lang="zh-CN" altLang="en-US" dirty="0">
              <a:ea typeface="黑体" panose="02010609060101010101" pitchFamily="49" charset="-122"/>
            </a:endParaRPr>
          </a:p>
        </p:txBody>
      </p:sp>
      <p:sp>
        <p:nvSpPr>
          <p:cNvPr id="52242"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ln>
        </p:spPr>
        <p:txBody>
          <a:bodyPr/>
          <a:lstStyle/>
          <a:p>
            <a:endParaRPr lang="zh-CN" altLang="en-US" dirty="0">
              <a:ea typeface="黑体" panose="02010609060101010101" pitchFamily="49" charset="-122"/>
            </a:endParaRPr>
          </a:p>
        </p:txBody>
      </p:sp>
      <p:sp>
        <p:nvSpPr>
          <p:cNvPr id="52243"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4"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5"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6"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7"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8"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49"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50"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51" name="Rectangle 40"/>
          <p:cNvSpPr>
            <a:spLocks noChangeArrowheads="1"/>
          </p:cNvSpPr>
          <p:nvPr/>
        </p:nvSpPr>
        <p:spPr bwMode="auto">
          <a:xfrm>
            <a:off x="5921375" y="3173413"/>
            <a:ext cx="212725" cy="250825"/>
          </a:xfrm>
          <a:prstGeom prst="rect">
            <a:avLst/>
          </a:prstGeom>
          <a:noFill/>
          <a:ln w="9525">
            <a:noFill/>
            <a:miter lim="800000"/>
          </a:ln>
        </p:spPr>
        <p:txBody>
          <a:bodyPr/>
          <a:lstStyle/>
          <a:p>
            <a:endParaRPr lang="zh-CN" altLang="en-US" dirty="0">
              <a:ea typeface="黑体" panose="02010609060101010101" pitchFamily="49" charset="-122"/>
            </a:endParaRPr>
          </a:p>
        </p:txBody>
      </p:sp>
      <p:sp>
        <p:nvSpPr>
          <p:cNvPr id="52252"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ln>
        </p:spPr>
        <p:txBody>
          <a:bodyPr/>
          <a:lstStyle/>
          <a:p>
            <a:endParaRPr lang="zh-CN" altLang="en-US" dirty="0">
              <a:ea typeface="黑体" panose="02010609060101010101" pitchFamily="49" charset="-122"/>
            </a:endParaRPr>
          </a:p>
        </p:txBody>
      </p:sp>
      <p:sp>
        <p:nvSpPr>
          <p:cNvPr id="52253" name="Oval 42"/>
          <p:cNvSpPr>
            <a:spLocks noChangeArrowheads="1"/>
          </p:cNvSpPr>
          <p:nvPr/>
        </p:nvSpPr>
        <p:spPr bwMode="auto">
          <a:xfrm>
            <a:off x="1924050" y="6029327"/>
            <a:ext cx="212725" cy="252412"/>
          </a:xfrm>
          <a:prstGeom prst="ellipse">
            <a:avLst/>
          </a:prstGeom>
          <a:solidFill>
            <a:srgbClr val="993300"/>
          </a:solidFill>
          <a:ln w="20638">
            <a:solidFill>
              <a:srgbClr val="000000"/>
            </a:solidFill>
            <a:round/>
          </a:ln>
        </p:spPr>
        <p:txBody>
          <a:bodyPr/>
          <a:lstStyle/>
          <a:p>
            <a:endParaRPr lang="zh-CN" altLang="en-US" dirty="0">
              <a:ea typeface="黑体" panose="02010609060101010101" pitchFamily="49" charset="-122"/>
            </a:endParaRPr>
          </a:p>
        </p:txBody>
      </p:sp>
      <p:sp>
        <p:nvSpPr>
          <p:cNvPr id="52254" name="Oval 43"/>
          <p:cNvSpPr>
            <a:spLocks noChangeArrowheads="1"/>
          </p:cNvSpPr>
          <p:nvPr/>
        </p:nvSpPr>
        <p:spPr bwMode="auto">
          <a:xfrm>
            <a:off x="4849813" y="6155533"/>
            <a:ext cx="212725" cy="252412"/>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
        <p:nvSpPr>
          <p:cNvPr id="52255" name="Text Box 4"/>
          <p:cNvSpPr txBox="1">
            <a:spLocks noChangeArrowheads="1"/>
          </p:cNvSpPr>
          <p:nvPr/>
        </p:nvSpPr>
        <p:spPr bwMode="auto">
          <a:xfrm>
            <a:off x="5867400" y="3200400"/>
            <a:ext cx="1569660" cy="461665"/>
          </a:xfrm>
          <a:prstGeom prst="rect">
            <a:avLst/>
          </a:prstGeom>
          <a:noFill/>
          <a:ln w="9525">
            <a:noFill/>
            <a:miter lim="800000"/>
          </a:ln>
        </p:spPr>
        <p:txBody>
          <a:bodyPr wrap="none">
            <a:spAutoFit/>
          </a:bodyPr>
          <a:lstStyle/>
          <a:p>
            <a:pPr eaLnBrk="0" hangingPunct="0"/>
            <a:r>
              <a:rPr lang="en-US" altLang="zh-CN" dirty="0">
                <a:solidFill>
                  <a:schemeClr val="tx1"/>
                </a:solidFill>
                <a:latin typeface="Times New Roman" panose="02020603050405020304" pitchFamily="18" charset="0"/>
                <a:ea typeface="黑体" panose="02010609060101010101" pitchFamily="49" charset="-122"/>
              </a:rPr>
              <a:t>Query</a:t>
            </a:r>
            <a:r>
              <a:rPr lang="zh-CN" altLang="en-US" dirty="0">
                <a:solidFill>
                  <a:schemeClr val="tx1"/>
                </a:solidFill>
                <a:latin typeface="Times New Roman" panose="02020603050405020304" pitchFamily="18" charset="0"/>
                <a:ea typeface="黑体" panose="02010609060101010101" pitchFamily="49" charset="-122"/>
              </a:rPr>
              <a:t>查询</a:t>
            </a:r>
            <a:endParaRPr lang="en-US" altLang="zh-CN" dirty="0">
              <a:solidFill>
                <a:schemeClr val="tx1"/>
              </a:solidFill>
              <a:latin typeface="Times New Roman" panose="02020603050405020304" pitchFamily="18" charset="0"/>
              <a:ea typeface="黑体" panose="02010609060101010101" pitchFamily="49" charset="-122"/>
            </a:endParaRPr>
          </a:p>
        </p:txBody>
      </p:sp>
      <p:cxnSp>
        <p:nvCxnSpPr>
          <p:cNvPr id="52256" name="AutoShape 5"/>
          <p:cNvCxnSpPr>
            <a:cxnSpLocks noChangeShapeType="1"/>
            <a:stCxn id="52255" idx="1"/>
            <a:endCxn id="52255" idx="1"/>
          </p:cNvCxnSpPr>
          <p:nvPr/>
        </p:nvCxnSpPr>
        <p:spPr bwMode="auto">
          <a:xfrm>
            <a:off x="5867400" y="3431233"/>
            <a:ext cx="0" cy="0"/>
          </a:xfrm>
          <a:prstGeom prst="straightConnector1">
            <a:avLst/>
          </a:prstGeom>
          <a:noFill/>
          <a:ln w="9525">
            <a:solidFill>
              <a:schemeClr val="tx1"/>
            </a:solidFill>
            <a:round/>
          </a:ln>
        </p:spPr>
      </p:cxnSp>
      <p:sp>
        <p:nvSpPr>
          <p:cNvPr id="52257" name="Text Box 11"/>
          <p:cNvSpPr txBox="1">
            <a:spLocks noChangeArrowheads="1"/>
          </p:cNvSpPr>
          <p:nvPr/>
        </p:nvSpPr>
        <p:spPr bwMode="auto">
          <a:xfrm>
            <a:off x="2255837" y="5959277"/>
            <a:ext cx="1129680" cy="461665"/>
          </a:xfrm>
          <a:prstGeom prst="rect">
            <a:avLst/>
          </a:prstGeom>
          <a:noFill/>
          <a:ln w="9525">
            <a:noFill/>
            <a:miter lim="800000"/>
          </a:ln>
        </p:spPr>
        <p:txBody>
          <a:bodyPr wrap="square">
            <a:spAutoFit/>
          </a:bodyPr>
          <a:lstStyle/>
          <a:p>
            <a:pPr eaLnBrk="0" hangingPunct="0"/>
            <a:r>
              <a:rPr lang="en-US" altLang="zh-CN" dirty="0">
                <a:solidFill>
                  <a:schemeClr val="tx1"/>
                </a:solidFill>
                <a:latin typeface="Times New Roman" panose="02020603050405020304" pitchFamily="18" charset="0"/>
                <a:ea typeface="黑体" panose="02010609060101010101" pitchFamily="49" charset="-122"/>
              </a:rPr>
              <a:t>Leader</a:t>
            </a:r>
          </a:p>
        </p:txBody>
      </p:sp>
      <p:sp>
        <p:nvSpPr>
          <p:cNvPr id="52258" name="Text Box 12"/>
          <p:cNvSpPr txBox="1">
            <a:spLocks noChangeArrowheads="1"/>
          </p:cNvSpPr>
          <p:nvPr/>
        </p:nvSpPr>
        <p:spPr bwMode="auto">
          <a:xfrm>
            <a:off x="5130726" y="5963742"/>
            <a:ext cx="1284288" cy="457200"/>
          </a:xfrm>
          <a:prstGeom prst="rect">
            <a:avLst/>
          </a:prstGeom>
          <a:noFill/>
          <a:ln w="9525">
            <a:noFill/>
            <a:miter lim="800000"/>
          </a:ln>
        </p:spPr>
        <p:txBody>
          <a:bodyPr wrap="none">
            <a:spAutoFit/>
          </a:bodyPr>
          <a:lstStyle/>
          <a:p>
            <a:pPr eaLnBrk="0" hangingPunct="0"/>
            <a:r>
              <a:rPr lang="en-US" altLang="zh-CN" dirty="0">
                <a:solidFill>
                  <a:schemeClr val="tx1"/>
                </a:solidFill>
                <a:latin typeface="Times New Roman" panose="02020603050405020304" pitchFamily="18" charset="0"/>
                <a:ea typeface="黑体" panose="02010609060101010101" pitchFamily="49" charset="-122"/>
              </a:rPr>
              <a:t>Follower</a:t>
            </a:r>
          </a:p>
        </p:txBody>
      </p:sp>
      <p:sp>
        <p:nvSpPr>
          <p:cNvPr id="52259"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ln>
        </p:spPr>
        <p:txBody>
          <a:bodyPr wrap="none" anchor="ctr"/>
          <a:lstStyle/>
          <a:p>
            <a:endParaRPr lang="zh-CN" altLang="en-US" dirty="0">
              <a:ea typeface="黑体" panose="02010609060101010101" pitchFamily="49" charset="-122"/>
            </a:endParaRPr>
          </a:p>
        </p:txBody>
      </p:sp>
      <p:cxnSp>
        <p:nvCxnSpPr>
          <p:cNvPr id="52260" name="AutoShape 45"/>
          <p:cNvCxnSpPr>
            <a:cxnSpLocks noChangeShapeType="1"/>
            <a:stCxn id="52259" idx="5"/>
            <a:endCxn id="52239" idx="1"/>
          </p:cNvCxnSpPr>
          <p:nvPr/>
        </p:nvCxnSpPr>
        <p:spPr bwMode="auto">
          <a:xfrm>
            <a:off x="6313488" y="2351088"/>
            <a:ext cx="187325" cy="36512"/>
          </a:xfrm>
          <a:prstGeom prst="straightConnector1">
            <a:avLst/>
          </a:prstGeom>
          <a:noFill/>
          <a:ln w="9525">
            <a:solidFill>
              <a:schemeClr val="tx1"/>
            </a:solidFill>
            <a:miter lim="800000"/>
          </a:ln>
        </p:spPr>
      </p:cxnSp>
      <p:cxnSp>
        <p:nvCxnSpPr>
          <p:cNvPr id="52261" name="AutoShape 46"/>
          <p:cNvCxnSpPr>
            <a:cxnSpLocks noChangeShapeType="1"/>
            <a:stCxn id="52259" idx="6"/>
            <a:endCxn id="52240" idx="2"/>
          </p:cNvCxnSpPr>
          <p:nvPr/>
        </p:nvCxnSpPr>
        <p:spPr bwMode="auto">
          <a:xfrm>
            <a:off x="6324600" y="2324100"/>
            <a:ext cx="409575" cy="0"/>
          </a:xfrm>
          <a:prstGeom prst="straightConnector1">
            <a:avLst/>
          </a:prstGeom>
          <a:noFill/>
          <a:ln w="9525">
            <a:solidFill>
              <a:schemeClr val="tx1"/>
            </a:solidFill>
            <a:miter lim="800000"/>
          </a:ln>
        </p:spPr>
      </p:cxnSp>
      <p:cxnSp>
        <p:nvCxnSpPr>
          <p:cNvPr id="52262" name="AutoShape 48"/>
          <p:cNvCxnSpPr>
            <a:cxnSpLocks noChangeShapeType="1"/>
            <a:stCxn id="52259" idx="0"/>
          </p:cNvCxnSpPr>
          <p:nvPr/>
        </p:nvCxnSpPr>
        <p:spPr bwMode="auto">
          <a:xfrm>
            <a:off x="6286500" y="2286000"/>
            <a:ext cx="1588" cy="1588"/>
          </a:xfrm>
          <a:prstGeom prst="straightConnector1">
            <a:avLst/>
          </a:prstGeom>
          <a:noFill/>
          <a:ln w="9525">
            <a:solidFill>
              <a:schemeClr val="tx1"/>
            </a:solidFill>
            <a:miter lim="800000"/>
          </a:ln>
        </p:spPr>
      </p:cxnSp>
      <p:cxnSp>
        <p:nvCxnSpPr>
          <p:cNvPr id="52263" name="AutoShape 50"/>
          <p:cNvCxnSpPr>
            <a:cxnSpLocks noChangeShapeType="1"/>
            <a:stCxn id="52259" idx="7"/>
          </p:cNvCxnSpPr>
          <p:nvPr/>
        </p:nvCxnSpPr>
        <p:spPr bwMode="auto">
          <a:xfrm flipH="1" flipV="1">
            <a:off x="6232525" y="2012950"/>
            <a:ext cx="80963" cy="284163"/>
          </a:xfrm>
          <a:prstGeom prst="straightConnector1">
            <a:avLst/>
          </a:prstGeom>
          <a:noFill/>
          <a:ln w="9525">
            <a:solidFill>
              <a:schemeClr val="tx1"/>
            </a:solidFill>
            <a:miter lim="800000"/>
          </a:ln>
        </p:spPr>
      </p:cxnSp>
      <p:cxnSp>
        <p:nvCxnSpPr>
          <p:cNvPr id="52264" name="AutoShape 51"/>
          <p:cNvCxnSpPr>
            <a:cxnSpLocks noChangeShapeType="1"/>
            <a:stCxn id="52259" idx="1"/>
            <a:endCxn id="52233" idx="6"/>
          </p:cNvCxnSpPr>
          <p:nvPr/>
        </p:nvCxnSpPr>
        <p:spPr bwMode="auto">
          <a:xfrm flipH="1" flipV="1">
            <a:off x="5937250" y="2079625"/>
            <a:ext cx="322263" cy="217488"/>
          </a:xfrm>
          <a:prstGeom prst="straightConnector1">
            <a:avLst/>
          </a:prstGeom>
          <a:noFill/>
          <a:ln w="9525">
            <a:solidFill>
              <a:schemeClr val="tx1"/>
            </a:solidFill>
            <a:miter lim="800000"/>
          </a:ln>
        </p:spPr>
      </p:cxnSp>
      <p:cxnSp>
        <p:nvCxnSpPr>
          <p:cNvPr id="52265" name="AutoShape 52"/>
          <p:cNvCxnSpPr>
            <a:cxnSpLocks noChangeShapeType="1"/>
            <a:stCxn id="52259" idx="1"/>
            <a:endCxn id="52234" idx="6"/>
          </p:cNvCxnSpPr>
          <p:nvPr/>
        </p:nvCxnSpPr>
        <p:spPr bwMode="auto">
          <a:xfrm flipH="1">
            <a:off x="6089650" y="2297113"/>
            <a:ext cx="169863" cy="92075"/>
          </a:xfrm>
          <a:prstGeom prst="straightConnector1">
            <a:avLst/>
          </a:prstGeom>
          <a:noFill/>
          <a:ln w="9525">
            <a:solidFill>
              <a:schemeClr val="tx1"/>
            </a:solidFill>
            <a:miter lim="800000"/>
          </a:ln>
        </p:spPr>
      </p:cxnSp>
      <p:cxnSp>
        <p:nvCxnSpPr>
          <p:cNvPr id="1355829" name="AutoShape 53"/>
          <p:cNvCxnSpPr>
            <a:cxnSpLocks noChangeShapeType="1"/>
            <a:stCxn id="52252" idx="0"/>
            <a:endCxn id="52259" idx="3"/>
          </p:cNvCxnSpPr>
          <p:nvPr/>
        </p:nvCxnSpPr>
        <p:spPr bwMode="auto">
          <a:xfrm flipV="1">
            <a:off x="5821363" y="2351088"/>
            <a:ext cx="438150" cy="812800"/>
          </a:xfrm>
          <a:prstGeom prst="straightConnector1">
            <a:avLst/>
          </a:prstGeom>
          <a:noFill/>
          <a:ln w="12700">
            <a:solidFill>
              <a:schemeClr val="tx1"/>
            </a:solidFill>
            <a:prstDash val="dash"/>
            <a:miter lim="800000"/>
          </a:ln>
        </p:spPr>
      </p:cxnSp>
      <p:sp>
        <p:nvSpPr>
          <p:cNvPr id="1355830" name="Freeform 54"/>
          <p:cNvSpPr/>
          <p:nvPr/>
        </p:nvSpPr>
        <p:spPr bwMode="auto">
          <a:xfrm>
            <a:off x="5062538" y="1582738"/>
            <a:ext cx="2787650" cy="1485900"/>
          </a:xfrm>
          <a:custGeom>
            <a:avLst/>
            <a:gdLst>
              <a:gd name="T0" fmla="*/ 2147483647 w 1756"/>
              <a:gd name="T1" fmla="*/ 2147483647 h 936"/>
              <a:gd name="T2" fmla="*/ 2147483647 w 1756"/>
              <a:gd name="T3" fmla="*/ 2147483647 h 936"/>
              <a:gd name="T4" fmla="*/ 2147483647 w 1756"/>
              <a:gd name="T5" fmla="*/ 2147483647 h 936"/>
              <a:gd name="T6" fmla="*/ 2147483647 w 1756"/>
              <a:gd name="T7" fmla="*/ 2147483647 h 936"/>
              <a:gd name="T8" fmla="*/ 2147483647 w 1756"/>
              <a:gd name="T9" fmla="*/ 2147483647 h 936"/>
              <a:gd name="T10" fmla="*/ 2147483647 w 1756"/>
              <a:gd name="T11" fmla="*/ 2147483647 h 936"/>
              <a:gd name="T12" fmla="*/ 2147483647 w 1756"/>
              <a:gd name="T13" fmla="*/ 2147483647 h 936"/>
              <a:gd name="T14" fmla="*/ 2147483647 w 1756"/>
              <a:gd name="T15" fmla="*/ 2147483647 h 936"/>
              <a:gd name="T16" fmla="*/ 2147483647 w 1756"/>
              <a:gd name="T17" fmla="*/ 2147483647 h 936"/>
              <a:gd name="T18" fmla="*/ 2147483647 w 1756"/>
              <a:gd name="T19" fmla="*/ 2147483647 h 936"/>
              <a:gd name="T20" fmla="*/ 2147483647 w 1756"/>
              <a:gd name="T21" fmla="*/ 2147483647 h 936"/>
              <a:gd name="T22" fmla="*/ 2147483647 w 1756"/>
              <a:gd name="T23" fmla="*/ 2147483647 h 936"/>
              <a:gd name="T24" fmla="*/ 2147483647 w 1756"/>
              <a:gd name="T25" fmla="*/ 2147483647 h 936"/>
              <a:gd name="T26" fmla="*/ 2147483647 w 1756"/>
              <a:gd name="T27" fmla="*/ 2147483647 h 936"/>
              <a:gd name="T28" fmla="*/ 2147483647 w 1756"/>
              <a:gd name="T29" fmla="*/ 0 h 936"/>
              <a:gd name="T30" fmla="*/ 2147483647 w 1756"/>
              <a:gd name="T31" fmla="*/ 2147483647 h 936"/>
              <a:gd name="T32" fmla="*/ 2147483647 w 1756"/>
              <a:gd name="T33" fmla="*/ 2147483647 h 936"/>
              <a:gd name="T34" fmla="*/ 2147483647 w 1756"/>
              <a:gd name="T35" fmla="*/ 2147483647 h 936"/>
              <a:gd name="T36" fmla="*/ 2147483647 w 1756"/>
              <a:gd name="T37" fmla="*/ 2147483647 h 936"/>
              <a:gd name="T38" fmla="*/ 2147483647 w 1756"/>
              <a:gd name="T39" fmla="*/ 2147483647 h 936"/>
              <a:gd name="T40" fmla="*/ 2147483647 w 1756"/>
              <a:gd name="T41" fmla="*/ 2147483647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ln>
        </p:spPr>
        <p:txBody>
          <a:bodyPr wrap="none" anchor="ctr"/>
          <a:lstStyle/>
          <a:p>
            <a:endParaRPr lang="zh-CN" altLang="en-US" dirty="0">
              <a:ea typeface="黑体" panose="02010609060101010101" pitchFamily="49" charset="-122"/>
            </a:endParaRPr>
          </a:p>
        </p:txBody>
      </p:sp>
      <p:sp>
        <p:nvSpPr>
          <p:cNvPr id="52268"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ln>
        </p:spPr>
        <p:txBody>
          <a:bodyPr/>
          <a:lstStyle/>
          <a:p>
            <a:endParaRPr lang="zh-CN" altLang="en-US" dirty="0">
              <a:ea typeface="黑体" panose="02010609060101010101" pitchFamily="49" charset="-122"/>
            </a:endParaRPr>
          </a:p>
        </p:txBody>
      </p:sp>
      <p:sp>
        <p:nvSpPr>
          <p:cNvPr id="52269"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ln>
        </p:spPr>
        <p:txBody>
          <a:bodyPr/>
          <a:lstStyle/>
          <a:p>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5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3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为什么采用随机抽样？</a:t>
            </a:r>
            <a:endParaRPr lang="en-US" altLang="zh-CN" dirty="0"/>
          </a:p>
        </p:txBody>
      </p:sp>
      <p:sp>
        <p:nvSpPr>
          <p:cNvPr id="53251" name="Rectangle 3"/>
          <p:cNvSpPr>
            <a:spLocks noGrp="1" noChangeArrowheads="1"/>
          </p:cNvSpPr>
          <p:nvPr>
            <p:ph idx="1"/>
          </p:nvPr>
        </p:nvSpPr>
        <p:spPr/>
        <p:txBody>
          <a:bodyPr/>
          <a:lstStyle/>
          <a:p>
            <a:r>
              <a:rPr lang="zh-CN" altLang="en-US" dirty="0"/>
              <a:t>速度快</a:t>
            </a:r>
            <a:endParaRPr lang="en-US" altLang="zh-CN" dirty="0"/>
          </a:p>
          <a:p>
            <a:endParaRPr lang="en-US" altLang="zh-CN" dirty="0"/>
          </a:p>
          <a:p>
            <a:r>
              <a:rPr lang="zh-CN" altLang="en-US" dirty="0"/>
              <a:t>先导者能够反映数据的分布情况</a:t>
            </a:r>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a:t>簇剪枝的一般化变形</a:t>
            </a:r>
            <a:endParaRPr lang="en-US" altLang="zh-CN" dirty="0"/>
          </a:p>
        </p:txBody>
      </p:sp>
      <p:sp>
        <p:nvSpPr>
          <p:cNvPr id="54275" name="Rectangle 3"/>
          <p:cNvSpPr>
            <a:spLocks noGrp="1" noChangeArrowheads="1"/>
          </p:cNvSpPr>
          <p:nvPr>
            <p:ph idx="1"/>
          </p:nvPr>
        </p:nvSpPr>
        <p:spPr/>
        <p:txBody>
          <a:bodyPr/>
          <a:lstStyle/>
          <a:p>
            <a:r>
              <a:rPr lang="zh-CN" altLang="en-US" dirty="0"/>
              <a:t>在上述簇剪枝方法的一些变形当中，会另外引入两个参数</a:t>
            </a:r>
            <a:r>
              <a:rPr lang="en-US" altLang="zh-CN" dirty="0"/>
              <a:t>b1 </a:t>
            </a:r>
            <a:r>
              <a:rPr lang="zh-CN" altLang="en-US" dirty="0"/>
              <a:t>和</a:t>
            </a:r>
            <a:r>
              <a:rPr lang="en-US" altLang="zh-CN" dirty="0"/>
              <a:t>b2</a:t>
            </a:r>
            <a:r>
              <a:rPr lang="zh-CN" altLang="en-US" dirty="0"/>
              <a:t>，它们都是正整数。</a:t>
            </a:r>
            <a:endParaRPr lang="en-US" altLang="zh-CN" dirty="0"/>
          </a:p>
          <a:p>
            <a:r>
              <a:rPr lang="zh-CN" altLang="en-US" dirty="0"/>
              <a:t>预处理时，我们将每个追随者分配给离它最近的</a:t>
            </a:r>
            <a:r>
              <a:rPr lang="en-US" altLang="zh-CN" dirty="0"/>
              <a:t>b1 </a:t>
            </a:r>
            <a:r>
              <a:rPr lang="zh-CN" altLang="en-US" dirty="0"/>
              <a:t>个先导者，而不是像上面一样只分配给一个最近的先导者。</a:t>
            </a:r>
            <a:endParaRPr lang="en-US" altLang="zh-CN" dirty="0"/>
          </a:p>
          <a:p>
            <a:r>
              <a:rPr lang="zh-CN" altLang="en-US" dirty="0"/>
              <a:t>查询处理时，我们将考虑和查询</a:t>
            </a:r>
            <a:r>
              <a:rPr lang="en-US" altLang="zh-CN" dirty="0"/>
              <a:t>q </a:t>
            </a:r>
            <a:r>
              <a:rPr lang="zh-CN" altLang="en-US" dirty="0"/>
              <a:t>最近的</a:t>
            </a:r>
            <a:r>
              <a:rPr lang="en-US" altLang="zh-CN" dirty="0"/>
              <a:t>b2 </a:t>
            </a:r>
            <a:r>
              <a:rPr lang="zh-CN" altLang="en-US" dirty="0"/>
              <a:t>个先导者。</a:t>
            </a:r>
            <a:endParaRPr lang="en-US" altLang="zh-CN" dirty="0"/>
          </a:p>
          <a:p>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课堂练习</a:t>
            </a:r>
            <a:endParaRPr lang="en-US" altLang="zh-CN" dirty="0"/>
          </a:p>
        </p:txBody>
      </p:sp>
      <mc:AlternateContent xmlns:mc="http://schemas.openxmlformats.org/markup-compatibility/2006" xmlns:a14="http://schemas.microsoft.com/office/drawing/2010/main">
        <mc:Choice Requires="a14">
          <p:sp>
            <p:nvSpPr>
              <p:cNvPr id="55299" name="Rectangle 3"/>
              <p:cNvSpPr>
                <a:spLocks noGrp="1" noChangeArrowheads="1"/>
              </p:cNvSpPr>
              <p:nvPr>
                <p:ph idx="1"/>
              </p:nvPr>
            </p:nvSpPr>
            <p:spPr/>
            <p:txBody>
              <a:bodyPr/>
              <a:lstStyle/>
              <a:p>
                <a:r>
                  <a:rPr lang="zh-CN" altLang="en-US" dirty="0"/>
                  <a:t>为了找到最近的先导者，需要计算多少次余弦相似度？</a:t>
                </a:r>
                <a:endParaRPr lang="en-US" altLang="zh-CN" dirty="0"/>
              </a:p>
              <a:p>
                <a:pPr lvl="1"/>
                <a:r>
                  <a:rPr lang="zh-CN" altLang="en-US" dirty="0"/>
                  <a:t>为什么第一步中采用</a:t>
                </a:r>
                <a:r>
                  <a:rPr lang="en-US" altLang="zh-CN" dirty="0"/>
                  <a:t> </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a:latin typeface="Cambria Math" panose="02040503050406030204" pitchFamily="18" charset="0"/>
                          </a:rPr>
                          <m:t>𝑁</m:t>
                        </m:r>
                      </m:e>
                    </m:rad>
                  </m:oMath>
                </a14:m>
                <a:r>
                  <a:rPr lang="en-US" altLang="zh-CN" dirty="0">
                    <a:sym typeface="Symbol" panose="05050102010706020507" pitchFamily="18" charset="2"/>
                  </a:rPr>
                  <a:t> </a:t>
                </a:r>
                <a:r>
                  <a:rPr lang="zh-CN" altLang="en-US" dirty="0">
                    <a:sym typeface="Symbol" panose="05050102010706020507" pitchFamily="18" charset="2"/>
                  </a:rPr>
                  <a:t>个先导者？</a:t>
                </a:r>
                <a:endParaRPr lang="en-US" altLang="zh-CN" dirty="0"/>
              </a:p>
              <a:p>
                <a:endParaRPr lang="en-US" altLang="zh-CN" dirty="0"/>
              </a:p>
              <a:p>
                <a:r>
                  <a:rPr lang="zh-CN" altLang="en-US" dirty="0"/>
                  <a:t>常数</a:t>
                </a:r>
                <a:r>
                  <a:rPr lang="en-US" altLang="zh-CN" dirty="0"/>
                  <a:t> b1, b2 </a:t>
                </a:r>
                <a:r>
                  <a:rPr lang="zh-CN" altLang="en-US" dirty="0"/>
                  <a:t>会对结果有什么影响？</a:t>
                </a:r>
                <a:endParaRPr lang="en-US" altLang="zh-CN" dirty="0"/>
              </a:p>
              <a:p>
                <a:endParaRPr lang="en-US" altLang="zh-CN" dirty="0"/>
              </a:p>
            </p:txBody>
          </p:sp>
        </mc:Choice>
        <mc:Fallback xmlns="">
          <p:sp>
            <p:nvSpPr>
              <p:cNvPr id="55299" name="Rectangle 3"/>
              <p:cNvSpPr>
                <a:spLocks noGrp="1" noRot="1" noChangeAspect="1" noMove="1" noResize="1" noEditPoints="1" noAdjustHandles="1" noChangeArrowheads="1" noChangeShapeType="1" noTextEdit="1"/>
              </p:cNvSpPr>
              <p:nvPr>
                <p:ph idx="1"/>
              </p:nvPr>
            </p:nvSpPr>
            <p:spPr>
              <a:blipFill rotWithShape="1">
                <a:blip r:embed="rId2"/>
                <a:stretch>
                  <a:fillRect l="-1259" t="-135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endParaRPr lang="zh-CN" altLang="en-US" dirty="0"/>
          </a:p>
        </p:txBody>
      </p:sp>
      <p:sp>
        <p:nvSpPr>
          <p:cNvPr id="21" name="内容占位符 2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t>55</a:t>
            </a:fld>
            <a:endParaRPr lang="en-US"/>
          </a:p>
        </p:txBody>
      </p:sp>
      <p:sp>
        <p:nvSpPr>
          <p:cNvPr id="5" name="矩形 4"/>
          <p:cNvSpPr/>
          <p:nvPr/>
        </p:nvSpPr>
        <p:spPr>
          <a:xfrm>
            <a:off x="4499992" y="285293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Times New Roman" panose="02020603050405020304" pitchFamily="18" charset="0"/>
              </a:rPr>
              <a:t>g(d)</a:t>
            </a:r>
          </a:p>
          <a:p>
            <a:pPr algn="ctr"/>
            <a:r>
              <a:rPr lang="zh-CN" altLang="en-US" dirty="0">
                <a:latin typeface="Times New Roman" panose="02020603050405020304" pitchFamily="18" charset="0"/>
              </a:rPr>
              <a:t>如</a:t>
            </a:r>
            <a:r>
              <a:rPr lang="en-US" altLang="zh-CN" dirty="0" err="1">
                <a:latin typeface="Times New Roman" panose="02020603050405020304" pitchFamily="18" charset="0"/>
              </a:rPr>
              <a:t>PageRank</a:t>
            </a:r>
            <a:endParaRPr lang="zh-CN" altLang="en-US" dirty="0">
              <a:latin typeface="Times New Roman" panose="02020603050405020304" pitchFamily="18" charset="0"/>
            </a:endParaRPr>
          </a:p>
        </p:txBody>
      </p:sp>
      <p:sp>
        <p:nvSpPr>
          <p:cNvPr id="7" name="矩形 6"/>
          <p:cNvSpPr/>
          <p:nvPr/>
        </p:nvSpPr>
        <p:spPr>
          <a:xfrm>
            <a:off x="4427984" y="429309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Times New Roman" panose="02020603050405020304" pitchFamily="18" charset="0"/>
              </a:rPr>
              <a:t>tfidf</a:t>
            </a:r>
            <a:endParaRPr lang="en-US" altLang="zh-CN" dirty="0">
              <a:latin typeface="Times New Roman" panose="02020603050405020304" pitchFamily="18" charset="0"/>
            </a:endParaRPr>
          </a:p>
          <a:p>
            <a:pPr algn="ctr"/>
            <a:r>
              <a:rPr lang="zh-CN" altLang="en-US" dirty="0">
                <a:latin typeface="Times New Roman" panose="02020603050405020304" pitchFamily="18" charset="0"/>
              </a:rPr>
              <a:t>如</a:t>
            </a:r>
            <a:r>
              <a:rPr lang="en-US" altLang="zh-CN" dirty="0" err="1">
                <a:latin typeface="Times New Roman" panose="02020603050405020304" pitchFamily="18" charset="0"/>
              </a:rPr>
              <a:t>tf</a:t>
            </a:r>
            <a:endParaRPr lang="zh-CN" altLang="en-US" dirty="0">
              <a:latin typeface="Times New Roman" panose="02020603050405020304" pitchFamily="18" charset="0"/>
            </a:endParaRPr>
          </a:p>
        </p:txBody>
      </p:sp>
      <p:sp>
        <p:nvSpPr>
          <p:cNvPr id="9" name="矩形 8"/>
          <p:cNvSpPr/>
          <p:nvPr/>
        </p:nvSpPr>
        <p:spPr>
          <a:xfrm>
            <a:off x="1475656" y="3717032"/>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Times New Roman" panose="02020603050405020304" pitchFamily="18" charset="0"/>
              </a:rPr>
              <a:t>idf</a:t>
            </a:r>
            <a:endParaRPr lang="en-US" altLang="zh-CN" dirty="0">
              <a:latin typeface="Times New Roman" panose="02020603050405020304" pitchFamily="18" charset="0"/>
            </a:endParaRPr>
          </a:p>
        </p:txBody>
      </p:sp>
      <p:sp>
        <p:nvSpPr>
          <p:cNvPr id="10" name="TextBox 9"/>
          <p:cNvSpPr txBox="1"/>
          <p:nvPr/>
        </p:nvSpPr>
        <p:spPr>
          <a:xfrm>
            <a:off x="1115616" y="5733256"/>
            <a:ext cx="7344816" cy="461665"/>
          </a:xfrm>
          <a:prstGeom prst="rect">
            <a:avLst/>
          </a:prstGeom>
          <a:noFill/>
        </p:spPr>
        <p:txBody>
          <a:bodyPr wrap="square" rtlCol="0">
            <a:spAutoFit/>
          </a:bodyPr>
          <a:lstStyle/>
          <a:p>
            <a:r>
              <a:rPr lang="en-US" altLang="zh-CN" dirty="0">
                <a:solidFill>
                  <a:schemeClr val="tx1"/>
                </a:solidFill>
                <a:ea typeface="黑体" panose="02010609060101010101" pitchFamily="49" charset="-122"/>
              </a:rPr>
              <a:t>        </a:t>
            </a:r>
            <a:r>
              <a:rPr lang="zh-CN" altLang="en-US" dirty="0">
                <a:solidFill>
                  <a:schemeClr val="tx1"/>
                </a:solidFill>
                <a:ea typeface="黑体" panose="02010609060101010101" pitchFamily="49" charset="-122"/>
              </a:rPr>
              <a:t>查询                                  文档</a:t>
            </a:r>
          </a:p>
        </p:txBody>
      </p:sp>
      <p:sp>
        <p:nvSpPr>
          <p:cNvPr id="11" name="椭圆 10"/>
          <p:cNvSpPr/>
          <p:nvPr/>
        </p:nvSpPr>
        <p:spPr>
          <a:xfrm>
            <a:off x="7020272" y="4005064"/>
            <a:ext cx="1656184" cy="13681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Times New Roman" panose="02020603050405020304" pitchFamily="18" charset="0"/>
              </a:rPr>
              <a:t>优胜表</a:t>
            </a:r>
          </a:p>
        </p:txBody>
      </p:sp>
      <p:sp>
        <p:nvSpPr>
          <p:cNvPr id="12" name="椭圆 11"/>
          <p:cNvSpPr/>
          <p:nvPr/>
        </p:nvSpPr>
        <p:spPr>
          <a:xfrm>
            <a:off x="7020272" y="2420888"/>
            <a:ext cx="1979712" cy="15841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Times New Roman" panose="02020603050405020304" pitchFamily="18" charset="0"/>
              </a:rPr>
              <a:t>静态得分</a:t>
            </a:r>
          </a:p>
        </p:txBody>
      </p:sp>
      <p:sp>
        <p:nvSpPr>
          <p:cNvPr id="13" name="左右箭头 12"/>
          <p:cNvSpPr/>
          <p:nvPr/>
        </p:nvSpPr>
        <p:spPr>
          <a:xfrm>
            <a:off x="6372200" y="450912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anose="02020603050405020304" pitchFamily="18" charset="0"/>
            </a:endParaRPr>
          </a:p>
        </p:txBody>
      </p:sp>
      <p:sp>
        <p:nvSpPr>
          <p:cNvPr id="14" name="左右箭头 13"/>
          <p:cNvSpPr/>
          <p:nvPr/>
        </p:nvSpPr>
        <p:spPr>
          <a:xfrm>
            <a:off x="6444208" y="306896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56</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倒排记录表排序方法</a:t>
            </a:r>
            <a:endParaRPr lang="en-US"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500174"/>
            <a:ext cx="9108504"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400" dirty="0">
                <a:solidFill>
                  <a:schemeClr val="tx1"/>
                </a:solidFill>
                <a:latin typeface="Times New Roman" panose="02020603050405020304" pitchFamily="18" charset="0"/>
                <a:ea typeface="黑体" panose="02010609060101010101" pitchFamily="49" charset="-122"/>
              </a:rPr>
              <a:t>排序方法：</a:t>
            </a:r>
            <a:endParaRPr lang="en-US" altLang="zh-CN"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en-US" altLang="zh-CN" dirty="0">
                <a:solidFill>
                  <a:schemeClr val="tx1"/>
                </a:solidFill>
                <a:latin typeface="Times New Roman" panose="02020603050405020304" pitchFamily="18" charset="0"/>
                <a:ea typeface="+mn-ea"/>
                <a:cs typeface="Times New Roman" panose="02020603050405020304" pitchFamily="18" charset="0"/>
              </a:rPr>
              <a:t>1</a:t>
            </a:r>
            <a:r>
              <a:rPr lang="zh-CN" altLang="en-US" dirty="0">
                <a:solidFill>
                  <a:schemeClr val="tx1"/>
                </a:solidFill>
                <a:latin typeface="Times New Roman" panose="02020603050405020304" pitchFamily="18" charset="0"/>
                <a:ea typeface="+mn-ea"/>
                <a:cs typeface="Times New Roman" panose="02020603050405020304" pitchFamily="18" charset="0"/>
              </a:rPr>
              <a:t>）倒排记录表都按照</a:t>
            </a:r>
            <a:r>
              <a:rPr lang="en-US" dirty="0" err="1">
                <a:solidFill>
                  <a:schemeClr val="tx1"/>
                </a:solidFill>
                <a:latin typeface="Times New Roman" panose="02020603050405020304" pitchFamily="18" charset="0"/>
                <a:ea typeface="+mn-ea"/>
                <a:cs typeface="Times New Roman" panose="02020603050405020304" pitchFamily="18" charset="0"/>
              </a:rPr>
              <a:t>docID</a:t>
            </a:r>
            <a:r>
              <a:rPr lang="zh-CN" altLang="en-US" dirty="0">
                <a:solidFill>
                  <a:schemeClr val="tx1"/>
                </a:solidFill>
                <a:latin typeface="Times New Roman" panose="02020603050405020304" pitchFamily="18" charset="0"/>
                <a:ea typeface="+mn-ea"/>
                <a:cs typeface="Times New Roman" panose="02020603050405020304" pitchFamily="18" charset="0"/>
              </a:rPr>
              <a:t>排序</a:t>
            </a:r>
            <a:endParaRPr lang="en-US"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en-US" altLang="zh-CN" dirty="0">
                <a:solidFill>
                  <a:schemeClr val="tx1"/>
                </a:solidFill>
                <a:latin typeface="Times New Roman" panose="02020603050405020304" pitchFamily="18" charset="0"/>
                <a:ea typeface="+mn-ea"/>
                <a:cs typeface="Times New Roman" panose="02020603050405020304" pitchFamily="18" charset="0"/>
              </a:rPr>
              <a:t>2</a:t>
            </a:r>
            <a:r>
              <a:rPr lang="zh-CN" altLang="en-US" dirty="0">
                <a:solidFill>
                  <a:schemeClr val="tx1"/>
                </a:solidFill>
                <a:latin typeface="Times New Roman" panose="02020603050405020304" pitchFamily="18" charset="0"/>
                <a:ea typeface="+mn-ea"/>
                <a:cs typeface="Times New Roman" panose="02020603050405020304" pitchFamily="18" charset="0"/>
              </a:rPr>
              <a:t>）与查询无关的一种反映结果好坏程度的指标（即</a:t>
            </a:r>
            <a:r>
              <a:rPr lang="zh-CN" altLang="en-US" dirty="0">
                <a:solidFill>
                  <a:schemeClr val="tx1"/>
                </a:solidFill>
              </a:rPr>
              <a:t>静态质量</a:t>
            </a:r>
            <a:r>
              <a:rPr lang="zh-CN" altLang="en-US" dirty="0">
                <a:solidFill>
                  <a:schemeClr val="tx1"/>
                </a:solidFill>
                <a:latin typeface="Times New Roman" panose="02020603050405020304" pitchFamily="18" charset="0"/>
                <a:ea typeface="+mn-ea"/>
                <a:cs typeface="Times New Roman" panose="02020603050405020304" pitchFamily="18" charset="0"/>
              </a:rPr>
              <a:t>）来排序</a:t>
            </a:r>
            <a:endParaRPr lang="de-DE" dirty="0">
              <a:solidFill>
                <a:schemeClr val="tx1"/>
              </a:solidFill>
              <a:latin typeface="Times New Roman" panose="02020603050405020304" pitchFamily="18" charset="0"/>
              <a:ea typeface="+mn-ea"/>
              <a:cs typeface="Times New Roman" panose="02020603050405020304" pitchFamily="18" charset="0"/>
            </a:endParaRPr>
          </a:p>
          <a:p>
            <a:pPr lvl="3">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例如</a:t>
            </a:r>
            <a:r>
              <a:rPr lang="en-US" dirty="0">
                <a:solidFill>
                  <a:schemeClr val="tx1"/>
                </a:solidFill>
                <a:latin typeface="Times New Roman" panose="02020603050405020304" pitchFamily="18" charset="0"/>
                <a:ea typeface="+mn-ea"/>
                <a:cs typeface="Times New Roman" panose="02020603050405020304" pitchFamily="18" charset="0"/>
              </a:rPr>
              <a:t>: </a:t>
            </a:r>
            <a:r>
              <a:rPr lang="zh-CN" altLang="en-US" dirty="0">
                <a:solidFill>
                  <a:schemeClr val="tx1"/>
                </a:solidFill>
                <a:latin typeface="Times New Roman" panose="02020603050405020304" pitchFamily="18" charset="0"/>
                <a:ea typeface="+mn-ea"/>
                <a:cs typeface="Times New Roman" panose="02020603050405020304" pitchFamily="18" charset="0"/>
              </a:rPr>
              <a:t>页面</a:t>
            </a:r>
            <a:r>
              <a:rPr lang="en-US" altLang="zh-CN" i="1" dirty="0">
                <a:solidFill>
                  <a:schemeClr val="tx1"/>
                </a:solidFill>
                <a:latin typeface="Times New Roman" panose="02020603050405020304" pitchFamily="18" charset="0"/>
                <a:ea typeface="+mn-ea"/>
                <a:cs typeface="Times New Roman" panose="02020603050405020304" pitchFamily="18" charset="0"/>
              </a:rPr>
              <a:t>d</a:t>
            </a:r>
            <a:r>
              <a:rPr lang="zh-CN" altLang="en-US" dirty="0">
                <a:solidFill>
                  <a:schemeClr val="tx1"/>
                </a:solidFill>
                <a:latin typeface="Times New Roman" panose="02020603050405020304" pitchFamily="18" charset="0"/>
                <a:ea typeface="+mn-ea"/>
                <a:cs typeface="Times New Roman" panose="02020603050405020304" pitchFamily="18" charset="0"/>
              </a:rPr>
              <a:t>的</a:t>
            </a:r>
            <a:r>
              <a:rPr lang="en-US" dirty="0" err="1">
                <a:solidFill>
                  <a:srgbClr val="0070C0"/>
                </a:solidFill>
                <a:latin typeface="Times New Roman" panose="02020603050405020304" pitchFamily="18" charset="0"/>
                <a:ea typeface="+mn-ea"/>
                <a:cs typeface="Times New Roman" panose="02020603050405020304" pitchFamily="18" charset="0"/>
              </a:rPr>
              <a:t>PageRank</a:t>
            </a:r>
            <a:r>
              <a:rPr lang="en-US" dirty="0">
                <a:solidFill>
                  <a:schemeClr val="tx1"/>
                </a:solidFill>
                <a:latin typeface="Times New Roman" panose="02020603050405020304" pitchFamily="18" charset="0"/>
                <a:ea typeface="+mn-ea"/>
                <a:cs typeface="Times New Roman" panose="02020603050405020304" pitchFamily="18" charset="0"/>
              </a:rPr>
              <a:t> </a:t>
            </a:r>
            <a:r>
              <a:rPr lang="en-US" i="1" dirty="0">
                <a:solidFill>
                  <a:schemeClr val="tx1"/>
                </a:solidFill>
                <a:latin typeface="Times New Roman" panose="02020603050405020304" pitchFamily="18" charset="0"/>
                <a:ea typeface="+mn-ea"/>
                <a:cs typeface="Times New Roman" panose="02020603050405020304" pitchFamily="18" charset="0"/>
              </a:rPr>
              <a:t>g</a:t>
            </a:r>
            <a:r>
              <a:rPr lang="en-US" dirty="0">
                <a:solidFill>
                  <a:schemeClr val="tx1"/>
                </a:solidFill>
                <a:latin typeface="Times New Roman" panose="02020603050405020304" pitchFamily="18" charset="0"/>
                <a:ea typeface="+mn-ea"/>
                <a:cs typeface="Times New Roman" panose="02020603050405020304" pitchFamily="18" charset="0"/>
              </a:rPr>
              <a:t>(</a:t>
            </a:r>
            <a:r>
              <a:rPr lang="en-US" i="1" dirty="0">
                <a:solidFill>
                  <a:schemeClr val="tx1"/>
                </a:solidFill>
                <a:latin typeface="Times New Roman" panose="02020603050405020304" pitchFamily="18" charset="0"/>
                <a:ea typeface="+mn-ea"/>
                <a:cs typeface="Times New Roman" panose="02020603050405020304" pitchFamily="18" charset="0"/>
              </a:rPr>
              <a:t>d</a:t>
            </a:r>
            <a:r>
              <a:rPr lang="en-US" dirty="0">
                <a:solidFill>
                  <a:schemeClr val="tx1"/>
                </a:solidFill>
                <a:latin typeface="Times New Roman" panose="02020603050405020304" pitchFamily="18" charset="0"/>
                <a:ea typeface="+mn-ea"/>
                <a:cs typeface="Times New Roman" panose="02020603050405020304" pitchFamily="18" charset="0"/>
              </a:rPr>
              <a:t>), </a:t>
            </a:r>
            <a:r>
              <a:rPr lang="zh-CN" altLang="en-US" dirty="0">
                <a:solidFill>
                  <a:schemeClr val="tx1"/>
                </a:solidFill>
                <a:latin typeface="Times New Roman" panose="02020603050405020304" pitchFamily="18" charset="0"/>
                <a:ea typeface="+mn-ea"/>
                <a:cs typeface="Times New Roman" panose="02020603050405020304" pitchFamily="18" charset="0"/>
              </a:rPr>
              <a:t>就是度量有多少好页面指向</a:t>
            </a:r>
            <a:r>
              <a:rPr lang="en-US" altLang="zh-CN" i="1" dirty="0">
                <a:solidFill>
                  <a:schemeClr val="tx1"/>
                </a:solidFill>
                <a:latin typeface="Times New Roman" panose="02020603050405020304" pitchFamily="18" charset="0"/>
                <a:ea typeface="+mn-ea"/>
                <a:cs typeface="Times New Roman" panose="02020603050405020304" pitchFamily="18" charset="0"/>
              </a:rPr>
              <a:t>d</a:t>
            </a:r>
            <a:r>
              <a:rPr lang="zh-CN" altLang="en-US" dirty="0">
                <a:solidFill>
                  <a:schemeClr val="tx1"/>
                </a:solidFill>
                <a:latin typeface="Times New Roman" panose="02020603050405020304" pitchFamily="18" charset="0"/>
                <a:ea typeface="+mn-ea"/>
                <a:cs typeface="Times New Roman" panose="02020603050405020304" pitchFamily="18" charset="0"/>
              </a:rPr>
              <a:t>的一种指标</a:t>
            </a:r>
            <a:r>
              <a:rPr lang="en-US" dirty="0">
                <a:solidFill>
                  <a:schemeClr val="tx1"/>
                </a:solidFill>
                <a:latin typeface="Times New Roman" panose="02020603050405020304" pitchFamily="18" charset="0"/>
                <a:ea typeface="+mn-ea"/>
                <a:cs typeface="Times New Roman" panose="02020603050405020304" pitchFamily="18" charset="0"/>
              </a:rPr>
              <a:t> (chapter 21)</a:t>
            </a:r>
          </a:p>
          <a:p>
            <a:pPr lvl="3">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将文档按照</a:t>
            </a:r>
            <a:r>
              <a:rPr lang="en-US" altLang="zh-CN" dirty="0" err="1">
                <a:solidFill>
                  <a:schemeClr val="tx1"/>
                </a:solidFill>
                <a:latin typeface="Times New Roman" panose="02020603050405020304" pitchFamily="18" charset="0"/>
                <a:ea typeface="+mn-ea"/>
                <a:cs typeface="Times New Roman" panose="02020603050405020304" pitchFamily="18" charset="0"/>
              </a:rPr>
              <a:t>PageRank</a:t>
            </a:r>
            <a:r>
              <a:rPr lang="zh-CN" altLang="en-US" dirty="0">
                <a:solidFill>
                  <a:schemeClr val="tx1"/>
                </a:solidFill>
                <a:latin typeface="Times New Roman" panose="02020603050405020304" pitchFamily="18" charset="0"/>
                <a:ea typeface="+mn-ea"/>
                <a:cs typeface="Times New Roman" panose="02020603050405020304" pitchFamily="18" charset="0"/>
              </a:rPr>
              <a:t>排序</a:t>
            </a:r>
            <a:r>
              <a:rPr lang="en-US" dirty="0">
                <a:solidFill>
                  <a:schemeClr val="tx1"/>
                </a:solidFill>
                <a:latin typeface="Times New Roman" panose="02020603050405020304" pitchFamily="18" charset="0"/>
                <a:ea typeface="+mn-ea"/>
                <a:cs typeface="Times New Roman" panose="02020603050405020304" pitchFamily="18" charset="0"/>
              </a:rPr>
              <a:t>       </a:t>
            </a:r>
            <a:r>
              <a:rPr lang="de-DE" i="1" dirty="0">
                <a:solidFill>
                  <a:schemeClr val="tx1"/>
                </a:solidFill>
                <a:latin typeface="Times New Roman" panose="02020603050405020304" pitchFamily="18" charset="0"/>
                <a:ea typeface="+mn-ea"/>
                <a:cs typeface="Times New Roman" panose="02020603050405020304" pitchFamily="18" charset="0"/>
              </a:rPr>
              <a:t>g</a:t>
            </a:r>
            <a:r>
              <a:rPr lang="de-DE" dirty="0">
                <a:solidFill>
                  <a:schemeClr val="tx1"/>
                </a:solidFill>
                <a:latin typeface="Times New Roman" panose="02020603050405020304" pitchFamily="18" charset="0"/>
                <a:ea typeface="+mn-ea"/>
                <a:cs typeface="Times New Roman" panose="02020603050405020304" pitchFamily="18" charset="0"/>
              </a:rPr>
              <a:t>(</a:t>
            </a:r>
            <a:r>
              <a:rPr lang="de-DE" i="1" dirty="0">
                <a:solidFill>
                  <a:schemeClr val="tx1"/>
                </a:solidFill>
                <a:latin typeface="Times New Roman" panose="02020603050405020304" pitchFamily="18" charset="0"/>
                <a:ea typeface="+mn-ea"/>
                <a:cs typeface="Times New Roman" panose="02020603050405020304" pitchFamily="18" charset="0"/>
              </a:rPr>
              <a:t>d</a:t>
            </a:r>
            <a:r>
              <a:rPr lang="de-DE" baseline="-25000" dirty="0">
                <a:solidFill>
                  <a:schemeClr val="tx1"/>
                </a:solidFill>
                <a:latin typeface="Times New Roman" panose="02020603050405020304" pitchFamily="18" charset="0"/>
                <a:ea typeface="+mn-ea"/>
                <a:cs typeface="Times New Roman" panose="02020603050405020304" pitchFamily="18" charset="0"/>
              </a:rPr>
              <a:t>1</a:t>
            </a:r>
            <a:r>
              <a:rPr lang="de-DE" dirty="0">
                <a:solidFill>
                  <a:schemeClr val="tx1"/>
                </a:solidFill>
                <a:latin typeface="Times New Roman" panose="02020603050405020304" pitchFamily="18" charset="0"/>
                <a:ea typeface="+mn-ea"/>
                <a:cs typeface="Times New Roman" panose="02020603050405020304" pitchFamily="18" charset="0"/>
              </a:rPr>
              <a:t>) &gt; </a:t>
            </a:r>
            <a:r>
              <a:rPr lang="de-DE" i="1" dirty="0">
                <a:solidFill>
                  <a:schemeClr val="tx1"/>
                </a:solidFill>
                <a:latin typeface="Times New Roman" panose="02020603050405020304" pitchFamily="18" charset="0"/>
                <a:ea typeface="+mn-ea"/>
                <a:cs typeface="Times New Roman" panose="02020603050405020304" pitchFamily="18" charset="0"/>
              </a:rPr>
              <a:t>g</a:t>
            </a:r>
            <a:r>
              <a:rPr lang="de-DE" dirty="0">
                <a:solidFill>
                  <a:schemeClr val="tx1"/>
                </a:solidFill>
                <a:latin typeface="Times New Roman" panose="02020603050405020304" pitchFamily="18" charset="0"/>
                <a:ea typeface="+mn-ea"/>
                <a:cs typeface="Times New Roman" panose="02020603050405020304" pitchFamily="18" charset="0"/>
              </a:rPr>
              <a:t>(</a:t>
            </a:r>
            <a:r>
              <a:rPr lang="de-DE" i="1" dirty="0">
                <a:solidFill>
                  <a:schemeClr val="tx1"/>
                </a:solidFill>
                <a:latin typeface="Times New Roman" panose="02020603050405020304" pitchFamily="18" charset="0"/>
                <a:ea typeface="+mn-ea"/>
                <a:cs typeface="Times New Roman" panose="02020603050405020304" pitchFamily="18" charset="0"/>
              </a:rPr>
              <a:t>d</a:t>
            </a:r>
            <a:r>
              <a:rPr lang="de-DE" baseline="-25000" dirty="0">
                <a:solidFill>
                  <a:schemeClr val="tx1"/>
                </a:solidFill>
                <a:latin typeface="Times New Roman" panose="02020603050405020304" pitchFamily="18" charset="0"/>
                <a:ea typeface="+mn-ea"/>
                <a:cs typeface="Times New Roman" panose="02020603050405020304" pitchFamily="18" charset="0"/>
              </a:rPr>
              <a:t>2</a:t>
            </a:r>
            <a:r>
              <a:rPr lang="de-DE" dirty="0">
                <a:solidFill>
                  <a:schemeClr val="tx1"/>
                </a:solidFill>
                <a:latin typeface="Times New Roman" panose="02020603050405020304" pitchFamily="18" charset="0"/>
                <a:ea typeface="+mn-ea"/>
                <a:cs typeface="Times New Roman" panose="02020603050405020304" pitchFamily="18" charset="0"/>
              </a:rPr>
              <a:t>) &gt; </a:t>
            </a:r>
            <a:r>
              <a:rPr lang="de-DE" i="1" dirty="0">
                <a:solidFill>
                  <a:schemeClr val="tx1"/>
                </a:solidFill>
                <a:latin typeface="Times New Roman" panose="02020603050405020304" pitchFamily="18" charset="0"/>
                <a:ea typeface="+mn-ea"/>
                <a:cs typeface="Times New Roman" panose="02020603050405020304" pitchFamily="18" charset="0"/>
              </a:rPr>
              <a:t>g</a:t>
            </a:r>
            <a:r>
              <a:rPr lang="de-DE" dirty="0">
                <a:solidFill>
                  <a:schemeClr val="tx1"/>
                </a:solidFill>
                <a:latin typeface="Times New Roman" panose="02020603050405020304" pitchFamily="18" charset="0"/>
                <a:ea typeface="+mn-ea"/>
                <a:cs typeface="Times New Roman" panose="02020603050405020304" pitchFamily="18" charset="0"/>
              </a:rPr>
              <a:t>(</a:t>
            </a:r>
            <a:r>
              <a:rPr lang="de-DE" i="1" dirty="0">
                <a:solidFill>
                  <a:schemeClr val="tx1"/>
                </a:solidFill>
                <a:latin typeface="Times New Roman" panose="02020603050405020304" pitchFamily="18" charset="0"/>
                <a:ea typeface="+mn-ea"/>
                <a:cs typeface="Times New Roman" panose="02020603050405020304" pitchFamily="18" charset="0"/>
              </a:rPr>
              <a:t>d</a:t>
            </a:r>
            <a:r>
              <a:rPr lang="de-DE" baseline="-25000" dirty="0">
                <a:solidFill>
                  <a:schemeClr val="tx1"/>
                </a:solidFill>
                <a:latin typeface="Times New Roman" panose="02020603050405020304" pitchFamily="18" charset="0"/>
                <a:ea typeface="+mn-ea"/>
                <a:cs typeface="Times New Roman" panose="02020603050405020304" pitchFamily="18" charset="0"/>
              </a:rPr>
              <a:t>3</a:t>
            </a:r>
            <a:r>
              <a:rPr lang="de-DE" dirty="0">
                <a:solidFill>
                  <a:schemeClr val="tx1"/>
                </a:solidFill>
                <a:latin typeface="Times New Roman" panose="02020603050405020304" pitchFamily="18" charset="0"/>
                <a:ea typeface="+mn-ea"/>
                <a:cs typeface="Times New Roman" panose="02020603050405020304" pitchFamily="18" charset="0"/>
              </a:rPr>
              <a:t>) &gt; . . .</a:t>
            </a:r>
          </a:p>
          <a:p>
            <a:pPr lvl="4">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计算文档的某个组合得分</a:t>
            </a:r>
            <a:endParaRPr lang="en-US" altLang="zh-CN"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pPr>
            <a:r>
              <a:rPr lang="it-IT" dirty="0">
                <a:solidFill>
                  <a:schemeClr val="tx1"/>
                </a:solidFill>
                <a:latin typeface="Times New Roman" panose="02020603050405020304" pitchFamily="18" charset="0"/>
                <a:ea typeface="+mn-ea"/>
                <a:cs typeface="Times New Roman" panose="02020603050405020304" pitchFamily="18" charset="0"/>
              </a:rPr>
              <a:t>                  				</a:t>
            </a:r>
            <a:r>
              <a:rPr lang="de-DE" dirty="0" err="1">
                <a:solidFill>
                  <a:schemeClr val="tx1"/>
                </a:solidFill>
                <a:latin typeface="Times New Roman" panose="02020603050405020304" pitchFamily="18" charset="0"/>
                <a:ea typeface="+mn-ea"/>
                <a:cs typeface="Times New Roman" panose="02020603050405020304" pitchFamily="18" charset="0"/>
              </a:rPr>
              <a:t>net</a:t>
            </a:r>
            <a:r>
              <a:rPr lang="de-DE" dirty="0">
                <a:solidFill>
                  <a:schemeClr val="tx1"/>
                </a:solidFill>
                <a:latin typeface="Times New Roman" panose="02020603050405020304" pitchFamily="18" charset="0"/>
                <a:ea typeface="+mn-ea"/>
                <a:cs typeface="Times New Roman" panose="02020603050405020304" pitchFamily="18" charset="0"/>
              </a:rPr>
              <a:t>-score(</a:t>
            </a:r>
            <a:r>
              <a:rPr lang="de-DE" i="1" dirty="0">
                <a:solidFill>
                  <a:schemeClr val="tx1"/>
                </a:solidFill>
                <a:latin typeface="Times New Roman" panose="02020603050405020304" pitchFamily="18" charset="0"/>
                <a:ea typeface="+mn-ea"/>
                <a:cs typeface="Times New Roman" panose="02020603050405020304" pitchFamily="18" charset="0"/>
              </a:rPr>
              <a:t>q</a:t>
            </a:r>
            <a:r>
              <a:rPr lang="de-DE" dirty="0">
                <a:solidFill>
                  <a:schemeClr val="tx1"/>
                </a:solidFill>
                <a:latin typeface="Times New Roman" panose="02020603050405020304" pitchFamily="18" charset="0"/>
                <a:ea typeface="+mn-ea"/>
                <a:cs typeface="Times New Roman" panose="02020603050405020304" pitchFamily="18" charset="0"/>
              </a:rPr>
              <a:t>, </a:t>
            </a:r>
            <a:r>
              <a:rPr lang="de-DE" i="1" dirty="0">
                <a:solidFill>
                  <a:schemeClr val="tx1"/>
                </a:solidFill>
                <a:latin typeface="Times New Roman" panose="02020603050405020304" pitchFamily="18" charset="0"/>
                <a:ea typeface="+mn-ea"/>
                <a:cs typeface="Times New Roman" panose="02020603050405020304" pitchFamily="18" charset="0"/>
              </a:rPr>
              <a:t>d</a:t>
            </a:r>
            <a:r>
              <a:rPr lang="de-DE" dirty="0">
                <a:solidFill>
                  <a:schemeClr val="tx1"/>
                </a:solidFill>
                <a:latin typeface="Times New Roman" panose="02020603050405020304" pitchFamily="18" charset="0"/>
                <a:ea typeface="+mn-ea"/>
                <a:cs typeface="Times New Roman" panose="02020603050405020304" pitchFamily="18" charset="0"/>
              </a:rPr>
              <a:t>) = </a:t>
            </a:r>
            <a:r>
              <a:rPr lang="de-DE" i="1" dirty="0">
                <a:solidFill>
                  <a:schemeClr val="tx1"/>
                </a:solidFill>
                <a:latin typeface="Times New Roman" panose="02020603050405020304" pitchFamily="18" charset="0"/>
                <a:ea typeface="+mn-ea"/>
                <a:cs typeface="Times New Roman" panose="02020603050405020304" pitchFamily="18" charset="0"/>
              </a:rPr>
              <a:t>g</a:t>
            </a:r>
            <a:r>
              <a:rPr lang="de-DE" dirty="0">
                <a:solidFill>
                  <a:schemeClr val="tx1"/>
                </a:solidFill>
                <a:latin typeface="Times New Roman" panose="02020603050405020304" pitchFamily="18" charset="0"/>
                <a:ea typeface="+mn-ea"/>
                <a:cs typeface="Times New Roman" panose="02020603050405020304" pitchFamily="18" charset="0"/>
              </a:rPr>
              <a:t>(</a:t>
            </a:r>
            <a:r>
              <a:rPr lang="de-DE" i="1" dirty="0">
                <a:solidFill>
                  <a:schemeClr val="tx1"/>
                </a:solidFill>
                <a:latin typeface="Times New Roman" panose="02020603050405020304" pitchFamily="18" charset="0"/>
                <a:ea typeface="+mn-ea"/>
                <a:cs typeface="Times New Roman" panose="02020603050405020304" pitchFamily="18" charset="0"/>
              </a:rPr>
              <a:t>d</a:t>
            </a:r>
            <a:r>
              <a:rPr lang="de-DE" dirty="0">
                <a:solidFill>
                  <a:schemeClr val="tx1"/>
                </a:solidFill>
                <a:latin typeface="Times New Roman" panose="02020603050405020304" pitchFamily="18" charset="0"/>
                <a:ea typeface="+mn-ea"/>
                <a:cs typeface="Times New Roman" panose="02020603050405020304" pitchFamily="18" charset="0"/>
              </a:rPr>
              <a:t>) + cos(</a:t>
            </a:r>
            <a:r>
              <a:rPr lang="de-DE" i="1" dirty="0">
                <a:solidFill>
                  <a:schemeClr val="tx1"/>
                </a:solidFill>
                <a:latin typeface="Times New Roman" panose="02020603050405020304" pitchFamily="18" charset="0"/>
                <a:ea typeface="+mn-ea"/>
                <a:cs typeface="Times New Roman" panose="02020603050405020304" pitchFamily="18" charset="0"/>
              </a:rPr>
              <a:t>q</a:t>
            </a:r>
            <a:r>
              <a:rPr lang="de-DE" dirty="0">
                <a:solidFill>
                  <a:schemeClr val="tx1"/>
                </a:solidFill>
                <a:latin typeface="Times New Roman" panose="02020603050405020304" pitchFamily="18" charset="0"/>
                <a:ea typeface="+mn-ea"/>
                <a:cs typeface="Times New Roman" panose="02020603050405020304" pitchFamily="18" charset="0"/>
              </a:rPr>
              <a:t>, </a:t>
            </a:r>
            <a:r>
              <a:rPr lang="de-DE" i="1" dirty="0">
                <a:solidFill>
                  <a:schemeClr val="tx1"/>
                </a:solidFill>
                <a:latin typeface="Times New Roman" panose="02020603050405020304" pitchFamily="18" charset="0"/>
                <a:ea typeface="+mn-ea"/>
                <a:cs typeface="Times New Roman" panose="02020603050405020304" pitchFamily="18" charset="0"/>
              </a:rPr>
              <a:t>d</a:t>
            </a:r>
            <a:r>
              <a:rPr lang="de-DE" dirty="0">
                <a:solidFill>
                  <a:schemeClr val="tx1"/>
                </a:solidFill>
                <a:latin typeface="Times New Roman" panose="02020603050405020304" pitchFamily="18" charset="0"/>
                <a:ea typeface="+mn-ea"/>
                <a:cs typeface="Times New Roman" panose="02020603050405020304" pitchFamily="18" charset="0"/>
              </a:rPr>
              <a:t>)</a:t>
            </a:r>
          </a:p>
          <a:p>
            <a:pPr lvl="4">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在这种机制下，能够在扫描倒排记录表时提前结束计算</a:t>
            </a:r>
            <a:endParaRPr lang="en-US" dirty="0">
              <a:solidFill>
                <a:schemeClr val="tx1"/>
              </a:solidFill>
              <a:latin typeface="Times New Roman" panose="02020603050405020304" pitchFamily="18" charset="0"/>
              <a:ea typeface="+mn-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56</a:t>
            </a:fld>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57</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以文档为单位</a:t>
            </a:r>
            <a:r>
              <a:rPr lang="en-US" altLang="zh-CN" sz="3600" dirty="0">
                <a:solidFill>
                  <a:schemeClr val="tx1"/>
                </a:solidFill>
                <a:latin typeface="Times New Roman" panose="02020603050405020304" pitchFamily="18" charset="0"/>
                <a:ea typeface="黑体" panose="02010609060101010101" pitchFamily="49" charset="-122"/>
              </a:rPr>
              <a:t>(</a:t>
            </a:r>
            <a:r>
              <a:rPr lang="de-DE" sz="3600" dirty="0">
                <a:solidFill>
                  <a:schemeClr val="tx1"/>
                </a:solidFill>
                <a:latin typeface="Times New Roman" panose="02020603050405020304" pitchFamily="18" charset="0"/>
                <a:ea typeface="黑体" panose="02010609060101010101" pitchFamily="49" charset="-122"/>
              </a:rPr>
              <a:t>Document-at-a-time)</a:t>
            </a:r>
            <a:r>
              <a:rPr lang="zh-CN" altLang="en-US" sz="3600" dirty="0">
                <a:solidFill>
                  <a:schemeClr val="tx1"/>
                </a:solidFill>
                <a:latin typeface="Times New Roman" panose="02020603050405020304" pitchFamily="18" charset="0"/>
                <a:ea typeface="黑体" panose="02010609060101010101" pitchFamily="49" charset="-122"/>
              </a:rPr>
              <a:t>的处理</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2143116"/>
            <a:ext cx="8786842"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ea"/>
                <a:ea typeface="+mj-ea"/>
              </a:rPr>
              <a:t>按</a:t>
            </a:r>
            <a:r>
              <a:rPr lang="zh-CN" altLang="en-US" dirty="0">
                <a:solidFill>
                  <a:schemeClr val="tx1"/>
                </a:solidFill>
                <a:latin typeface="Times New Roman" panose="02020603050405020304" pitchFamily="18" charset="0"/>
                <a:ea typeface="+mj-ea"/>
                <a:cs typeface="Times New Roman" panose="02020603050405020304" pitchFamily="18" charset="0"/>
              </a:rPr>
              <a:t>照</a:t>
            </a:r>
            <a:r>
              <a:rPr lang="en-US" dirty="0" err="1">
                <a:solidFill>
                  <a:schemeClr val="tx1"/>
                </a:solidFill>
                <a:latin typeface="Times New Roman" panose="02020603050405020304" pitchFamily="18" charset="0"/>
                <a:ea typeface="+mj-ea"/>
                <a:cs typeface="Times New Roman" panose="02020603050405020304" pitchFamily="18" charset="0"/>
              </a:rPr>
              <a:t>docID</a:t>
            </a:r>
            <a:r>
              <a:rPr lang="zh-CN" altLang="en-US" dirty="0">
                <a:solidFill>
                  <a:schemeClr val="tx1"/>
                </a:solidFill>
                <a:latin typeface="Times New Roman" panose="02020603050405020304" pitchFamily="18" charset="0"/>
                <a:ea typeface="+mj-ea"/>
                <a:cs typeface="Times New Roman" panose="02020603050405020304" pitchFamily="18" charset="0"/>
              </a:rPr>
              <a:t>排序和按照</a:t>
            </a:r>
            <a:r>
              <a:rPr lang="en-US" altLang="zh-CN" dirty="0" err="1">
                <a:solidFill>
                  <a:schemeClr val="tx1"/>
                </a:solidFill>
                <a:latin typeface="Times New Roman" panose="02020603050405020304" pitchFamily="18" charset="0"/>
                <a:ea typeface="+mj-ea"/>
                <a:cs typeface="Times New Roman" panose="02020603050405020304" pitchFamily="18" charset="0"/>
              </a:rPr>
              <a:t>PageRank</a:t>
            </a:r>
            <a:r>
              <a:rPr lang="zh-CN" altLang="en-US" dirty="0">
                <a:solidFill>
                  <a:schemeClr val="tx1"/>
                </a:solidFill>
                <a:latin typeface="Times New Roman" panose="02020603050405020304" pitchFamily="18" charset="0"/>
                <a:ea typeface="+mj-ea"/>
                <a:cs typeface="Times New Roman" panose="02020603050405020304" pitchFamily="18" charset="0"/>
              </a:rPr>
              <a:t>排序都与词项本身无关</a:t>
            </a:r>
            <a:r>
              <a:rPr lang="en-US" altLang="zh-CN" dirty="0">
                <a:solidFill>
                  <a:schemeClr val="tx1"/>
                </a:solidFill>
                <a:latin typeface="Times New Roman" panose="02020603050405020304" pitchFamily="18" charset="0"/>
                <a:ea typeface="+mj-ea"/>
                <a:cs typeface="Times New Roman" panose="02020603050405020304" pitchFamily="18" charset="0"/>
              </a:rPr>
              <a:t>(</a:t>
            </a:r>
            <a:r>
              <a:rPr lang="zh-CN" altLang="en-US" dirty="0">
                <a:solidFill>
                  <a:schemeClr val="tx1"/>
                </a:solidFill>
                <a:latin typeface="Times New Roman" panose="02020603050405020304" pitchFamily="18" charset="0"/>
                <a:ea typeface="+mj-ea"/>
                <a:cs typeface="Times New Roman" panose="02020603050405020304" pitchFamily="18" charset="0"/>
              </a:rPr>
              <a:t>即两者都是文档的固有属性</a:t>
            </a:r>
            <a:r>
              <a:rPr lang="en-US" altLang="zh-CN" dirty="0">
                <a:solidFill>
                  <a:schemeClr val="tx1"/>
                </a:solidFill>
                <a:latin typeface="Times New Roman" panose="02020603050405020304" pitchFamily="18" charset="0"/>
                <a:ea typeface="+mj-ea"/>
                <a:cs typeface="Times New Roman" panose="02020603050405020304" pitchFamily="18" charset="0"/>
              </a:rPr>
              <a:t>)</a:t>
            </a:r>
            <a:r>
              <a:rPr lang="zh-CN" altLang="en-US" dirty="0">
                <a:solidFill>
                  <a:schemeClr val="tx1"/>
                </a:solidFill>
                <a:latin typeface="Times New Roman" panose="02020603050405020304" pitchFamily="18" charset="0"/>
                <a:ea typeface="+mj-ea"/>
                <a:cs typeface="Times New Roman" panose="02020603050405020304" pitchFamily="18" charset="0"/>
              </a:rPr>
              <a:t>，因此在全局这种序都是一致的。</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上述计算余弦相似度的方法可以采用以文档为单位的处理方式。</a:t>
            </a:r>
            <a:endParaRPr lang="en-US"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即在开始计算文档</a:t>
            </a:r>
            <a:r>
              <a:rPr lang="de-DE" altLang="zh-CN" i="1" dirty="0">
                <a:solidFill>
                  <a:schemeClr val="tx1"/>
                </a:solidFill>
                <a:latin typeface="Times New Roman" panose="02020603050405020304" pitchFamily="18" charset="0"/>
                <a:ea typeface="+mj-ea"/>
                <a:cs typeface="Times New Roman" panose="02020603050405020304" pitchFamily="18" charset="0"/>
              </a:rPr>
              <a:t>d</a:t>
            </a:r>
            <a:r>
              <a:rPr lang="de-DE" altLang="zh-CN" i="1" baseline="-25000" dirty="0">
                <a:solidFill>
                  <a:schemeClr val="tx1"/>
                </a:solidFill>
                <a:latin typeface="Times New Roman" panose="02020603050405020304" pitchFamily="18" charset="0"/>
                <a:ea typeface="+mj-ea"/>
                <a:cs typeface="Times New Roman" panose="02020603050405020304" pitchFamily="18" charset="0"/>
              </a:rPr>
              <a:t>i</a:t>
            </a:r>
            <a:r>
              <a:rPr lang="de-DE" altLang="zh-CN" baseline="-25000" dirty="0">
                <a:solidFill>
                  <a:schemeClr val="tx1"/>
                </a:solidFill>
                <a:latin typeface="Times New Roman" panose="02020603050405020304" pitchFamily="18" charset="0"/>
                <a:ea typeface="+mj-ea"/>
                <a:cs typeface="Times New Roman" panose="02020603050405020304" pitchFamily="18" charset="0"/>
              </a:rPr>
              <a:t>+1 </a:t>
            </a:r>
            <a:r>
              <a:rPr lang="zh-CN" altLang="en-US" dirty="0">
                <a:solidFill>
                  <a:schemeClr val="tx1"/>
                </a:solidFill>
                <a:latin typeface="Times New Roman" panose="02020603050405020304" pitchFamily="18" charset="0"/>
                <a:ea typeface="+mj-ea"/>
                <a:cs typeface="Times New Roman" panose="02020603050405020304" pitchFamily="18" charset="0"/>
              </a:rPr>
              <a:t>的得分之前，先得到文档</a:t>
            </a:r>
            <a:r>
              <a:rPr lang="en-US" altLang="zh-CN" i="1" dirty="0" err="1">
                <a:solidFill>
                  <a:schemeClr val="tx1"/>
                </a:solidFill>
                <a:latin typeface="Times New Roman" panose="02020603050405020304" pitchFamily="18" charset="0"/>
                <a:ea typeface="+mj-ea"/>
                <a:cs typeface="Times New Roman" panose="02020603050405020304" pitchFamily="18" charset="0"/>
              </a:rPr>
              <a:t>d</a:t>
            </a:r>
            <a:r>
              <a:rPr lang="en-US" altLang="zh-CN" i="1" baseline="-25000" dirty="0" err="1">
                <a:solidFill>
                  <a:schemeClr val="tx1"/>
                </a:solidFill>
                <a:latin typeface="Times New Roman" panose="02020603050405020304" pitchFamily="18" charset="0"/>
                <a:ea typeface="+mj-ea"/>
                <a:cs typeface="Times New Roman" panose="02020603050405020304" pitchFamily="18" charset="0"/>
              </a:rPr>
              <a:t>i</a:t>
            </a:r>
            <a:r>
              <a:rPr lang="en-US" altLang="zh-CN"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的得分。</a:t>
            </a:r>
            <a:endParaRPr lang="en-US" altLang="zh-CN"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另一种方式</a:t>
            </a:r>
            <a:r>
              <a:rPr lang="de-DE"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以词项为单位</a:t>
            </a:r>
            <a:r>
              <a:rPr lang="en-US" altLang="zh-CN" dirty="0">
                <a:solidFill>
                  <a:schemeClr val="tx1"/>
                </a:solidFill>
                <a:latin typeface="Times New Roman" panose="02020603050405020304" pitchFamily="18" charset="0"/>
                <a:ea typeface="+mj-ea"/>
                <a:cs typeface="Times New Roman" panose="02020603050405020304" pitchFamily="18" charset="0"/>
              </a:rPr>
              <a:t>(</a:t>
            </a:r>
            <a:r>
              <a:rPr lang="de-DE" dirty="0">
                <a:solidFill>
                  <a:schemeClr val="tx1"/>
                </a:solidFill>
                <a:latin typeface="Times New Roman" panose="02020603050405020304" pitchFamily="18" charset="0"/>
                <a:ea typeface="+mj-ea"/>
                <a:cs typeface="Times New Roman" panose="02020603050405020304" pitchFamily="18" charset="0"/>
              </a:rPr>
              <a:t>term-at-a-time)</a:t>
            </a:r>
            <a:r>
              <a:rPr lang="zh-CN" altLang="en-US" dirty="0">
                <a:solidFill>
                  <a:schemeClr val="tx1"/>
                </a:solidFill>
                <a:latin typeface="Times New Roman" panose="02020603050405020304" pitchFamily="18" charset="0"/>
                <a:ea typeface="+mj-ea"/>
                <a:cs typeface="Times New Roman" panose="02020603050405020304" pitchFamily="18" charset="0"/>
              </a:rPr>
              <a:t>的处理</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en-US"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57</a:t>
            </a:fld>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58</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以词项为单位</a:t>
            </a:r>
            <a:r>
              <a:rPr lang="en-US" altLang="zh-CN" sz="3600" dirty="0">
                <a:solidFill>
                  <a:schemeClr val="tx1"/>
                </a:solidFill>
                <a:latin typeface="Times New Roman" panose="02020603050405020304" pitchFamily="18" charset="0"/>
                <a:ea typeface="黑体" panose="02010609060101010101" pitchFamily="49" charset="-122"/>
              </a:rPr>
              <a:t>(</a:t>
            </a:r>
            <a:r>
              <a:rPr lang="de-DE" altLang="zh-CN" sz="3600" dirty="0">
                <a:solidFill>
                  <a:schemeClr val="tx1"/>
                </a:solidFill>
                <a:latin typeface="Times New Roman" panose="02020603050405020304" pitchFamily="18" charset="0"/>
                <a:ea typeface="黑体" panose="02010609060101010101" pitchFamily="49" charset="-122"/>
              </a:rPr>
              <a:t>Term-at-a-time</a:t>
            </a:r>
            <a:r>
              <a:rPr lang="en-US" altLang="zh-CN" sz="3600" dirty="0">
                <a:solidFill>
                  <a:schemeClr val="tx1"/>
                </a:solidFill>
                <a:latin typeface="Times New Roman" panose="02020603050405020304" pitchFamily="18" charset="0"/>
                <a:ea typeface="黑体" panose="02010609060101010101" pitchFamily="49" charset="-122"/>
              </a:rPr>
              <a:t>)</a:t>
            </a:r>
            <a:r>
              <a:rPr lang="zh-CN" altLang="en-US" sz="3600" dirty="0">
                <a:solidFill>
                  <a:schemeClr val="tx1"/>
                </a:solidFill>
                <a:latin typeface="Times New Roman" panose="02020603050405020304" pitchFamily="18" charset="0"/>
                <a:ea typeface="黑体" panose="02010609060101010101" pitchFamily="49" charset="-122"/>
              </a:rPr>
              <a:t>的处理方式</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2214554"/>
            <a:ext cx="8786842" cy="402275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n-ea"/>
                <a:ea typeface="+mn-ea"/>
              </a:rPr>
              <a:t>最简单的情况：</a:t>
            </a:r>
            <a:endParaRPr lang="en-US" altLang="zh-CN" dirty="0">
              <a:solidFill>
                <a:schemeClr val="tx1"/>
              </a:solidFill>
              <a:latin typeface="+mn-ea"/>
              <a:ea typeface="+mn-ea"/>
            </a:endParaRPr>
          </a:p>
          <a:p>
            <a:pPr lvl="1">
              <a:spcBef>
                <a:spcPts val="700"/>
              </a:spcBef>
              <a:buClr>
                <a:srgbClr val="336699"/>
              </a:buClr>
              <a:buFont typeface="Wingdings" panose="05000000000000000000" pitchFamily="2" charset="2"/>
              <a:buChar char="§"/>
            </a:pPr>
            <a:r>
              <a:rPr lang="zh-CN" altLang="en-US" dirty="0">
                <a:solidFill>
                  <a:schemeClr val="tx1"/>
                </a:solidFill>
                <a:latin typeface="+mn-ea"/>
                <a:ea typeface="+mn-ea"/>
              </a:rPr>
              <a:t>对第一个查询词项，对它的倒排记录表进行完整处理</a:t>
            </a:r>
            <a:endParaRPr lang="en-US" altLang="zh-CN" dirty="0">
              <a:solidFill>
                <a:schemeClr val="tx1"/>
              </a:solidFill>
              <a:latin typeface="+mn-ea"/>
              <a:ea typeface="+mn-ea"/>
            </a:endParaRPr>
          </a:p>
          <a:p>
            <a:pPr lvl="1">
              <a:spcBef>
                <a:spcPts val="700"/>
              </a:spcBef>
              <a:buClr>
                <a:srgbClr val="336699"/>
              </a:buClr>
              <a:buFont typeface="Wingdings" panose="05000000000000000000" pitchFamily="2" charset="2"/>
              <a:buChar char="§"/>
            </a:pPr>
            <a:endParaRPr lang="de-DE" dirty="0">
              <a:solidFill>
                <a:schemeClr val="tx1"/>
              </a:solidFill>
              <a:latin typeface="+mn-ea"/>
              <a:ea typeface="+mn-ea"/>
            </a:endParaRPr>
          </a:p>
          <a:p>
            <a:pPr lvl="1">
              <a:spcBef>
                <a:spcPts val="700"/>
              </a:spcBef>
              <a:buClr>
                <a:srgbClr val="336699"/>
              </a:buClr>
              <a:buFont typeface="Wingdings" panose="05000000000000000000" pitchFamily="2" charset="2"/>
              <a:buChar char="§"/>
            </a:pPr>
            <a:r>
              <a:rPr lang="zh-CN" altLang="en-US" dirty="0">
                <a:solidFill>
                  <a:schemeClr val="tx1"/>
                </a:solidFill>
                <a:latin typeface="+mn-ea"/>
                <a:ea typeface="+mn-ea"/>
              </a:rPr>
              <a:t>对每个碰到的</a:t>
            </a:r>
            <a:r>
              <a:rPr lang="en-US" dirty="0" err="1">
                <a:solidFill>
                  <a:schemeClr val="tx1"/>
                </a:solidFill>
                <a:latin typeface="+mn-ea"/>
                <a:ea typeface="+mn-ea"/>
              </a:rPr>
              <a:t>docID</a:t>
            </a:r>
            <a:r>
              <a:rPr lang="zh-CN" altLang="en-US" dirty="0">
                <a:solidFill>
                  <a:schemeClr val="tx1"/>
                </a:solidFill>
                <a:latin typeface="+mn-ea"/>
                <a:ea typeface="+mn-ea"/>
              </a:rPr>
              <a:t>设立一个累加器</a:t>
            </a:r>
            <a:endParaRPr lang="en-US" altLang="zh-CN" dirty="0">
              <a:solidFill>
                <a:schemeClr val="tx1"/>
              </a:solidFill>
              <a:latin typeface="+mn-ea"/>
              <a:ea typeface="+mn-ea"/>
            </a:endParaRPr>
          </a:p>
          <a:p>
            <a:pPr lvl="1">
              <a:spcBef>
                <a:spcPts val="700"/>
              </a:spcBef>
              <a:buClr>
                <a:srgbClr val="336699"/>
              </a:buClr>
              <a:buFont typeface="Wingdings" panose="05000000000000000000" pitchFamily="2" charset="2"/>
              <a:buChar char="§"/>
            </a:pPr>
            <a:endParaRPr lang="en-US" dirty="0">
              <a:solidFill>
                <a:schemeClr val="tx1"/>
              </a:solidFill>
              <a:latin typeface="+mn-ea"/>
              <a:ea typeface="+mn-ea"/>
            </a:endParaRPr>
          </a:p>
          <a:p>
            <a:pPr lvl="1">
              <a:spcBef>
                <a:spcPts val="700"/>
              </a:spcBef>
              <a:buClr>
                <a:srgbClr val="336699"/>
              </a:buClr>
              <a:buFont typeface="Wingdings" panose="05000000000000000000" pitchFamily="2" charset="2"/>
              <a:buChar char="§"/>
            </a:pPr>
            <a:r>
              <a:rPr lang="zh-CN" altLang="en-US" dirty="0">
                <a:solidFill>
                  <a:schemeClr val="tx1"/>
                </a:solidFill>
                <a:latin typeface="+mn-ea"/>
                <a:ea typeface="+mn-ea"/>
              </a:rPr>
              <a:t>然后，对第二个查询词项的倒排记录表进行完整处理</a:t>
            </a:r>
            <a:endParaRPr lang="de-DE" dirty="0">
              <a:solidFill>
                <a:schemeClr val="tx1"/>
              </a:solidFill>
              <a:latin typeface="+mn-ea"/>
              <a:ea typeface="+mn-ea"/>
            </a:endParaRPr>
          </a:p>
          <a:p>
            <a:pPr lvl="1">
              <a:spcBef>
                <a:spcPts val="700"/>
              </a:spcBef>
              <a:buClr>
                <a:srgbClr val="336699"/>
              </a:buClr>
              <a:buFont typeface="Wingdings" panose="05000000000000000000" pitchFamily="2" charset="2"/>
              <a:buChar char="§"/>
            </a:pPr>
            <a:endParaRPr lang="de-DE" dirty="0">
              <a:solidFill>
                <a:schemeClr val="tx1"/>
              </a:solidFill>
              <a:latin typeface="+mn-ea"/>
              <a:ea typeface="+mn-ea"/>
            </a:endParaRPr>
          </a:p>
          <a:p>
            <a:pPr lvl="1">
              <a:spcBef>
                <a:spcPts val="700"/>
              </a:spcBef>
              <a:buClr>
                <a:srgbClr val="336699"/>
              </a:buClr>
              <a:buFont typeface="Wingdings" panose="05000000000000000000" pitchFamily="2" charset="2"/>
              <a:buChar char="§"/>
            </a:pPr>
            <a:r>
              <a:rPr lang="de-DE" dirty="0">
                <a:solidFill>
                  <a:schemeClr val="tx1"/>
                </a:solidFill>
                <a:latin typeface="+mn-ea"/>
                <a:ea typeface="+mn-ea"/>
              </a:rPr>
              <a:t>. . . </a:t>
            </a:r>
            <a:r>
              <a:rPr lang="zh-CN" altLang="en-US" dirty="0">
                <a:solidFill>
                  <a:schemeClr val="tx1"/>
                </a:solidFill>
                <a:latin typeface="+mn-ea"/>
                <a:ea typeface="+mn-ea"/>
              </a:rPr>
              <a:t>如此循环往复</a:t>
            </a:r>
            <a:endParaRPr lang="de-DE" dirty="0">
              <a:solidFill>
                <a:schemeClr val="tx1"/>
              </a:solidFill>
              <a:latin typeface="+mn-ea"/>
              <a:ea typeface="+mn-ea"/>
            </a:endParaRPr>
          </a:p>
          <a:p>
            <a:pPr lvl="1">
              <a:spcBef>
                <a:spcPts val="700"/>
              </a:spcBef>
              <a:buClr>
                <a:srgbClr val="336699"/>
              </a:buClr>
              <a:buFont typeface="Wingdings" panose="05000000000000000000" pitchFamily="2" charset="2"/>
              <a:buChar char="§"/>
            </a:pPr>
            <a:endParaRPr lang="en-US"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58</a:t>
            </a:fld>
            <a:endParaRPr 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59</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余弦得分的计算</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对于</a:t>
            </a:r>
            <a:r>
              <a:rPr lang="en-US" altLang="zh-CN" dirty="0">
                <a:solidFill>
                  <a:schemeClr val="tx1"/>
                </a:solidFill>
                <a:latin typeface="Times New Roman" panose="02020603050405020304" pitchFamily="18" charset="0"/>
                <a:ea typeface="+mj-ea"/>
                <a:cs typeface="Times New Roman" panose="02020603050405020304" pitchFamily="18" charset="0"/>
              </a:rPr>
              <a:t>Web</a:t>
            </a:r>
            <a:r>
              <a:rPr lang="zh-CN" altLang="en-US" dirty="0">
                <a:solidFill>
                  <a:schemeClr val="tx1"/>
                </a:solidFill>
                <a:latin typeface="Times New Roman" panose="02020603050405020304" pitchFamily="18" charset="0"/>
                <a:ea typeface="+mj-ea"/>
                <a:cs typeface="Times New Roman" panose="02020603050405020304" pitchFamily="18" charset="0"/>
              </a:rPr>
              <a:t>来说</a:t>
            </a:r>
            <a:r>
              <a:rPr lang="en-US" dirty="0">
                <a:solidFill>
                  <a:schemeClr val="tx1"/>
                </a:solidFill>
                <a:latin typeface="Times New Roman" panose="02020603050405020304" pitchFamily="18" charset="0"/>
                <a:ea typeface="+mj-ea"/>
                <a:cs typeface="Times New Roman" panose="02020603050405020304" pitchFamily="18" charset="0"/>
              </a:rPr>
              <a:t>(200</a:t>
            </a:r>
            <a:r>
              <a:rPr lang="zh-CN" altLang="en-US" dirty="0">
                <a:solidFill>
                  <a:schemeClr val="tx1"/>
                </a:solidFill>
                <a:latin typeface="Times New Roman" panose="02020603050405020304" pitchFamily="18" charset="0"/>
                <a:ea typeface="+mj-ea"/>
                <a:cs typeface="Times New Roman" panose="02020603050405020304" pitchFamily="18" charset="0"/>
              </a:rPr>
              <a:t>亿页面</a:t>
            </a:r>
            <a:r>
              <a:rPr lang="en-US"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在内存中放置包含所有页面的累加器数组是不可能的</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因此，仅对那些出现在查询词项倒排记录表中的文档建立累加器</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这相当于，对那些得分为</a:t>
            </a:r>
            <a:r>
              <a:rPr lang="en-US" altLang="zh-CN" dirty="0">
                <a:solidFill>
                  <a:schemeClr val="tx1"/>
                </a:solidFill>
                <a:latin typeface="Times New Roman" panose="02020603050405020304" pitchFamily="18" charset="0"/>
                <a:ea typeface="+mj-ea"/>
                <a:cs typeface="Times New Roman" panose="02020603050405020304" pitchFamily="18" charset="0"/>
              </a:rPr>
              <a:t>0</a:t>
            </a:r>
            <a:r>
              <a:rPr lang="zh-CN" altLang="en-US" dirty="0">
                <a:solidFill>
                  <a:schemeClr val="tx1"/>
                </a:solidFill>
                <a:latin typeface="Times New Roman" panose="02020603050405020304" pitchFamily="18" charset="0"/>
                <a:ea typeface="+mj-ea"/>
                <a:cs typeface="Times New Roman" panose="02020603050405020304" pitchFamily="18" charset="0"/>
              </a:rPr>
              <a:t>的文档不设定累加器</a:t>
            </a:r>
            <a:r>
              <a:rPr lang="en-US" dirty="0">
                <a:solidFill>
                  <a:schemeClr val="tx1"/>
                </a:solidFill>
                <a:latin typeface="Times New Roman" panose="02020603050405020304" pitchFamily="18" charset="0"/>
                <a:ea typeface="+mj-ea"/>
                <a:cs typeface="Times New Roman" panose="02020603050405020304" pitchFamily="18" charset="0"/>
              </a:rPr>
              <a:t>(</a:t>
            </a:r>
            <a:r>
              <a:rPr lang="zh-CN" altLang="en-US" dirty="0">
                <a:solidFill>
                  <a:schemeClr val="tx1"/>
                </a:solidFill>
                <a:latin typeface="Times New Roman" panose="02020603050405020304" pitchFamily="18" charset="0"/>
                <a:ea typeface="+mj-ea"/>
                <a:cs typeface="Times New Roman" panose="02020603050405020304" pitchFamily="18" charset="0"/>
              </a:rPr>
              <a:t>即那些不包含任何查询词项的文档</a:t>
            </a:r>
            <a:r>
              <a:rPr lang="de-DE" dirty="0">
                <a:solidFill>
                  <a:schemeClr val="tx1"/>
                </a:solidFill>
                <a:latin typeface="Times New Roman" panose="02020603050405020304" pitchFamily="18" charset="0"/>
                <a:ea typeface="+mj-ea"/>
                <a:cs typeface="Times New Roman" panose="02020603050405020304"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59</a:t>
            </a:fld>
            <a:endParaRPr 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tf-idf</a:t>
            </a:r>
            <a:r>
              <a:rPr lang="zh-CN" altLang="en-US"/>
              <a:t>权重计算</a:t>
            </a:r>
            <a:endParaRPr lang="zh-CN" altLang="en-US" dirty="0"/>
          </a:p>
        </p:txBody>
      </p:sp>
      <p:sp>
        <p:nvSpPr>
          <p:cNvPr id="3" name="内容占位符 2"/>
          <p:cNvSpPr>
            <a:spLocks noGrp="1"/>
          </p:cNvSpPr>
          <p:nvPr>
            <p:ph idx="1"/>
          </p:nvPr>
        </p:nvSpPr>
        <p:spPr/>
        <p:txBody>
          <a:bodyPr/>
          <a:lstStyle/>
          <a:p>
            <a:r>
              <a:rPr lang="zh-CN" altLang="en-US"/>
              <a:t>词项的</a:t>
            </a:r>
            <a:r>
              <a:rPr lang="en-US" altLang="zh-CN"/>
              <a:t>tf-idf</a:t>
            </a:r>
            <a:r>
              <a:rPr lang="zh-CN" altLang="en-US"/>
              <a:t>权重是</a:t>
            </a:r>
            <a:r>
              <a:rPr lang="en-US" altLang="zh-CN"/>
              <a:t>tf</a:t>
            </a:r>
            <a:r>
              <a:rPr lang="zh-CN" altLang="en-US"/>
              <a:t>权重和</a:t>
            </a:r>
            <a:r>
              <a:rPr lang="en-US" altLang="zh-CN"/>
              <a:t>idf</a:t>
            </a:r>
            <a:r>
              <a:rPr lang="zh-CN" altLang="en-US"/>
              <a:t>权重的乘积</a:t>
            </a:r>
            <a:endParaRPr lang="de-DE" altLang="zh-CN"/>
          </a:p>
          <a:p>
            <a:pPr lvl="1"/>
            <a:endParaRPr lang="de-DE" altLang="zh-CN"/>
          </a:p>
          <a:p>
            <a:pPr lvl="1"/>
            <a:endParaRPr lang="de-DE" altLang="zh-CN"/>
          </a:p>
          <a:p>
            <a:pPr lvl="1"/>
            <a:endParaRPr lang="de-DE" altLang="zh-CN"/>
          </a:p>
          <a:p>
            <a:r>
              <a:rPr lang="zh-CN" altLang="en-US"/>
              <a:t>信息检索中最出名的权重计算方法之一</a:t>
            </a:r>
            <a:endParaRPr lang="en-US" altLang="zh-CN"/>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6</a:t>
            </a:fld>
            <a:endParaRPr lang="en-US"/>
          </a:p>
        </p:txBody>
      </p:sp>
      <p:pic>
        <p:nvPicPr>
          <p:cNvPr id="5" name="Picture 8" descr="637.png"/>
          <p:cNvPicPr>
            <a:picLocks noChangeAspect="1"/>
          </p:cNvPicPr>
          <p:nvPr/>
        </p:nvPicPr>
        <p:blipFill>
          <a:blip r:embed="rId2" cstate="print"/>
          <a:stretch>
            <a:fillRect/>
          </a:stretch>
        </p:blipFill>
        <p:spPr>
          <a:xfrm>
            <a:off x="2255072" y="2204864"/>
            <a:ext cx="3960002" cy="792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60</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累加器举例</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4071942"/>
            <a:ext cx="8786842" cy="150019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查询</a:t>
            </a:r>
            <a:r>
              <a:rPr lang="de-DE" dirty="0">
                <a:solidFill>
                  <a:schemeClr val="tx1"/>
                </a:solidFill>
                <a:latin typeface="Times New Roman" panose="02020603050405020304" pitchFamily="18" charset="0"/>
                <a:ea typeface="黑体" panose="02010609060101010101" pitchFamily="49" charset="-122"/>
              </a:rPr>
              <a:t>: [Brutus Caesar]:</a:t>
            </a: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仅为文档</a:t>
            </a:r>
            <a:r>
              <a:rPr lang="en-US" dirty="0">
                <a:solidFill>
                  <a:schemeClr val="tx1"/>
                </a:solidFill>
                <a:latin typeface="Times New Roman" panose="02020603050405020304" pitchFamily="18" charset="0"/>
                <a:ea typeface="黑体" panose="02010609060101010101" pitchFamily="49" charset="-122"/>
              </a:rPr>
              <a:t> 1, 5, 7, 13, 17, 83, 87</a:t>
            </a:r>
            <a:r>
              <a:rPr lang="zh-CN" altLang="en-US" dirty="0">
                <a:solidFill>
                  <a:schemeClr val="tx1"/>
                </a:solidFill>
                <a:latin typeface="Times New Roman" panose="02020603050405020304" pitchFamily="18" charset="0"/>
                <a:ea typeface="黑体" panose="02010609060101010101" pitchFamily="49" charset="-122"/>
              </a:rPr>
              <a:t>设立累加器</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不为文档</a:t>
            </a:r>
            <a:r>
              <a:rPr lang="en-US" dirty="0">
                <a:solidFill>
                  <a:schemeClr val="tx1"/>
                </a:solidFill>
                <a:latin typeface="Times New Roman" panose="02020603050405020304" pitchFamily="18" charset="0"/>
                <a:ea typeface="黑体" panose="02010609060101010101" pitchFamily="49" charset="-122"/>
              </a:rPr>
              <a:t> 8, 40, 97 </a:t>
            </a:r>
            <a:r>
              <a:rPr lang="zh-CN" altLang="en-US" dirty="0">
                <a:solidFill>
                  <a:schemeClr val="tx1"/>
                </a:solidFill>
                <a:latin typeface="Times New Roman" panose="02020603050405020304" pitchFamily="18" charset="0"/>
                <a:ea typeface="黑体" panose="02010609060101010101" pitchFamily="49" charset="-122"/>
              </a:rPr>
              <a:t>设立累加器</a:t>
            </a: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60</a:t>
            </a:fld>
            <a:endParaRPr lang="en-US"/>
          </a:p>
        </p:txBody>
      </p:sp>
      <p:pic>
        <p:nvPicPr>
          <p:cNvPr id="8" name="Picture 7" descr="745.png"/>
          <p:cNvPicPr>
            <a:picLocks noChangeAspect="1"/>
          </p:cNvPicPr>
          <p:nvPr/>
        </p:nvPicPr>
        <p:blipFill>
          <a:blip r:embed="rId3" cstate="print"/>
          <a:stretch>
            <a:fillRect/>
          </a:stretch>
        </p:blipFill>
        <p:spPr>
          <a:xfrm>
            <a:off x="642910" y="2143116"/>
            <a:ext cx="6024603" cy="1746094"/>
          </a:xfrm>
          <a:prstGeom prst="rect">
            <a:avLst/>
          </a:prstGeom>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61</a:t>
            </a:fld>
            <a:endParaRPr lang="en-US"/>
          </a:p>
        </p:txBody>
      </p:sp>
      <p:sp>
        <p:nvSpPr>
          <p:cNvPr id="5" name="文本占位符 4"/>
          <p:cNvSpPr>
            <a:spLocks noGrp="1"/>
          </p:cNvSpPr>
          <p:nvPr>
            <p:ph type="body" sz="quarter" idx="13"/>
          </p:nvPr>
        </p:nvSpPr>
        <p:spPr/>
        <p:txBody>
          <a:bodyPr/>
          <a:lstStyle/>
          <a:p>
            <a:r>
              <a:rPr lang="zh-CN" altLang="en-US" dirty="0"/>
              <a:t>上一讲回顾 </a:t>
            </a:r>
          </a:p>
          <a:p>
            <a:r>
              <a:rPr lang="zh-CN" altLang="en-US" dirty="0"/>
              <a:t>结果排序的动机</a:t>
            </a:r>
          </a:p>
          <a:p>
            <a:r>
              <a:rPr lang="zh-CN" altLang="en-US" dirty="0"/>
              <a:t>结果排序的实现</a:t>
            </a:r>
          </a:p>
          <a:p>
            <a:r>
              <a:rPr lang="zh-CN" altLang="en-US" dirty="0"/>
              <a:t>完整的搜索系统</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62</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4000" dirty="0">
                <a:solidFill>
                  <a:schemeClr val="tx1"/>
                </a:solidFill>
                <a:latin typeface="Times New Roman" panose="02020603050405020304" pitchFamily="18" charset="0"/>
                <a:ea typeface="黑体" panose="02010609060101010101" pitchFamily="49" charset="-122"/>
              </a:rPr>
              <a:t>完整的搜索系统示意图</a:t>
            </a:r>
            <a:endParaRPr lang="de-DE" sz="40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62</a:t>
            </a:fld>
            <a:endParaRPr lang="en-US"/>
          </a:p>
        </p:txBody>
      </p:sp>
      <p:pic>
        <p:nvPicPr>
          <p:cNvPr id="203779" name="Picture 3"/>
          <p:cNvPicPr>
            <a:picLocks noChangeAspect="1" noChangeArrowheads="1"/>
          </p:cNvPicPr>
          <p:nvPr/>
        </p:nvPicPr>
        <p:blipFill>
          <a:blip r:embed="rId3" cstate="print"/>
          <a:srcRect/>
          <a:stretch>
            <a:fillRect/>
          </a:stretch>
        </p:blipFill>
        <p:spPr bwMode="auto">
          <a:xfrm>
            <a:off x="985838" y="1638300"/>
            <a:ext cx="7172325" cy="3581400"/>
          </a:xfrm>
          <a:prstGeom prst="rect">
            <a:avLst/>
          </a:prstGeom>
          <a:noFill/>
          <a:ln w="9525">
            <a:noFill/>
            <a:miter lim="800000"/>
            <a:headEnd/>
            <a:tailEnd/>
          </a:ln>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63</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4000" dirty="0">
                <a:solidFill>
                  <a:schemeClr val="tx1"/>
                </a:solidFill>
                <a:latin typeface="Times New Roman" panose="02020603050405020304" pitchFamily="18" charset="0"/>
                <a:ea typeface="黑体" panose="02010609060101010101" pitchFamily="49" charset="-122"/>
              </a:rPr>
              <a:t>多层次索引</a:t>
            </a:r>
            <a:endParaRPr lang="de-DE" sz="40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428736"/>
            <a:ext cx="8786842"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基本思路</a:t>
            </a:r>
            <a:r>
              <a:rPr lang="de-DE" dirty="0">
                <a:solidFill>
                  <a:schemeClr val="tx1"/>
                </a:solidFill>
                <a:latin typeface="Times New Roman" panose="02020603050405020304" pitchFamily="18" charset="0"/>
                <a:ea typeface="+mn-ea"/>
                <a:cs typeface="Times New Roman" panose="02020603050405020304" pitchFamily="18" charset="0"/>
              </a:rPr>
              <a:t>:</a:t>
            </a: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建立多层索引，每层对应索引词项的重要性</a:t>
            </a:r>
            <a:endParaRPr lang="de-DE" sz="2200"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查询处理过程中，从最高层索引开始</a:t>
            </a:r>
            <a:endParaRPr lang="en-US" sz="2200"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如果最高层索引已经返回至少</a:t>
            </a:r>
            <a:r>
              <a:rPr lang="en-US" sz="2200" dirty="0">
                <a:solidFill>
                  <a:schemeClr val="tx1"/>
                </a:solidFill>
                <a:latin typeface="Times New Roman" panose="02020603050405020304" pitchFamily="18" charset="0"/>
                <a:ea typeface="+mn-ea"/>
                <a:cs typeface="Times New Roman" panose="02020603050405020304" pitchFamily="18" charset="0"/>
              </a:rPr>
              <a:t>k (</a:t>
            </a:r>
            <a:r>
              <a:rPr lang="zh-CN" altLang="en-US" sz="2200" dirty="0">
                <a:solidFill>
                  <a:schemeClr val="tx1"/>
                </a:solidFill>
                <a:latin typeface="Times New Roman" panose="02020603050405020304" pitchFamily="18" charset="0"/>
                <a:ea typeface="+mn-ea"/>
                <a:cs typeface="Times New Roman" panose="02020603050405020304" pitchFamily="18" charset="0"/>
              </a:rPr>
              <a:t>比如</a:t>
            </a:r>
            <a:r>
              <a:rPr lang="en-US" sz="2200" dirty="0">
                <a:solidFill>
                  <a:schemeClr val="tx1"/>
                </a:solidFill>
                <a:latin typeface="Times New Roman" panose="02020603050405020304" pitchFamily="18" charset="0"/>
                <a:ea typeface="+mn-ea"/>
                <a:cs typeface="Times New Roman" panose="02020603050405020304" pitchFamily="18" charset="0"/>
              </a:rPr>
              <a:t>, </a:t>
            </a:r>
            <a:r>
              <a:rPr lang="en-US" sz="2200" i="1" dirty="0">
                <a:solidFill>
                  <a:schemeClr val="tx1"/>
                </a:solidFill>
                <a:latin typeface="Times New Roman" panose="02020603050405020304" pitchFamily="18" charset="0"/>
                <a:ea typeface="+mn-ea"/>
                <a:cs typeface="Times New Roman" panose="02020603050405020304" pitchFamily="18" charset="0"/>
              </a:rPr>
              <a:t>k </a:t>
            </a:r>
            <a:r>
              <a:rPr lang="en-US" sz="2200" dirty="0">
                <a:solidFill>
                  <a:schemeClr val="tx1"/>
                </a:solidFill>
                <a:latin typeface="Times New Roman" panose="02020603050405020304" pitchFamily="18" charset="0"/>
                <a:ea typeface="+mn-ea"/>
                <a:cs typeface="Times New Roman" panose="02020603050405020304" pitchFamily="18" charset="0"/>
              </a:rPr>
              <a:t>= 100)</a:t>
            </a:r>
            <a:r>
              <a:rPr lang="zh-CN" altLang="en-US" sz="2200" dirty="0">
                <a:solidFill>
                  <a:schemeClr val="tx1"/>
                </a:solidFill>
                <a:latin typeface="Times New Roman" panose="02020603050405020304" pitchFamily="18" charset="0"/>
                <a:ea typeface="+mn-ea"/>
                <a:cs typeface="Times New Roman" panose="02020603050405020304" pitchFamily="18" charset="0"/>
              </a:rPr>
              <a:t>个结果，那么停止处理并将结果返回给用户</a:t>
            </a:r>
            <a:endParaRPr lang="en-US" sz="2200"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如果结果</a:t>
            </a:r>
            <a:r>
              <a:rPr lang="en-US" sz="2200" dirty="0">
                <a:solidFill>
                  <a:schemeClr val="tx1"/>
                </a:solidFill>
                <a:latin typeface="Times New Roman" panose="02020603050405020304" pitchFamily="18" charset="0"/>
                <a:ea typeface="+mn-ea"/>
                <a:cs typeface="Times New Roman" panose="02020603050405020304" pitchFamily="18" charset="0"/>
              </a:rPr>
              <a:t> &lt; </a:t>
            </a:r>
            <a:r>
              <a:rPr lang="en-US" sz="2200" i="1" dirty="0">
                <a:solidFill>
                  <a:schemeClr val="tx1"/>
                </a:solidFill>
                <a:latin typeface="Times New Roman" panose="02020603050405020304" pitchFamily="18" charset="0"/>
                <a:ea typeface="+mn-ea"/>
                <a:cs typeface="Times New Roman" panose="02020603050405020304" pitchFamily="18" charset="0"/>
              </a:rPr>
              <a:t>k </a:t>
            </a:r>
            <a:r>
              <a:rPr lang="zh-CN" altLang="en-US" sz="2200" dirty="0">
                <a:solidFill>
                  <a:schemeClr val="tx1"/>
                </a:solidFill>
                <a:latin typeface="Times New Roman" panose="02020603050405020304" pitchFamily="18" charset="0"/>
                <a:ea typeface="+mn-ea"/>
                <a:cs typeface="Times New Roman" panose="02020603050405020304" pitchFamily="18" charset="0"/>
              </a:rPr>
              <a:t>篇文档，那么从下一层继续处理，直至索引用完或者返回至少</a:t>
            </a:r>
            <a:r>
              <a:rPr lang="en-US" altLang="zh-CN" sz="2200" i="1" dirty="0">
                <a:solidFill>
                  <a:schemeClr val="tx1"/>
                </a:solidFill>
                <a:latin typeface="Times New Roman" panose="02020603050405020304" pitchFamily="18" charset="0"/>
                <a:ea typeface="+mn-ea"/>
                <a:cs typeface="Times New Roman" panose="02020603050405020304" pitchFamily="18" charset="0"/>
              </a:rPr>
              <a:t>k </a:t>
            </a:r>
            <a:r>
              <a:rPr lang="zh-CN" altLang="en-US" sz="2200" dirty="0">
                <a:solidFill>
                  <a:schemeClr val="tx1"/>
                </a:solidFill>
                <a:latin typeface="Times New Roman" panose="02020603050405020304" pitchFamily="18" charset="0"/>
                <a:ea typeface="+mn-ea"/>
                <a:cs typeface="Times New Roman" panose="02020603050405020304" pitchFamily="18" charset="0"/>
              </a:rPr>
              <a:t>个结果为止</a:t>
            </a:r>
            <a:endParaRPr lang="de-DE" sz="2200"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例子：两层的系统</a:t>
            </a:r>
            <a:endParaRPr lang="en-US" altLang="zh-CN"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第</a:t>
            </a:r>
            <a:r>
              <a:rPr lang="en-US" sz="2200" dirty="0">
                <a:solidFill>
                  <a:schemeClr val="tx1"/>
                </a:solidFill>
                <a:latin typeface="Times New Roman" panose="02020603050405020304" pitchFamily="18" charset="0"/>
                <a:ea typeface="+mn-ea"/>
                <a:cs typeface="Times New Roman" panose="02020603050405020304" pitchFamily="18" charset="0"/>
              </a:rPr>
              <a:t>1</a:t>
            </a:r>
            <a:r>
              <a:rPr lang="zh-CN" altLang="en-US" sz="2200" dirty="0">
                <a:solidFill>
                  <a:schemeClr val="tx1"/>
                </a:solidFill>
                <a:latin typeface="Times New Roman" panose="02020603050405020304" pitchFamily="18" charset="0"/>
                <a:ea typeface="+mn-ea"/>
                <a:cs typeface="Times New Roman" panose="02020603050405020304" pitchFamily="18" charset="0"/>
              </a:rPr>
              <a:t>层</a:t>
            </a:r>
            <a:r>
              <a:rPr lang="en-US" sz="2200" dirty="0">
                <a:solidFill>
                  <a:schemeClr val="tx1"/>
                </a:solidFill>
                <a:latin typeface="Times New Roman" panose="02020603050405020304" pitchFamily="18" charset="0"/>
                <a:ea typeface="+mn-ea"/>
                <a:cs typeface="Times New Roman" panose="02020603050405020304" pitchFamily="18" charset="0"/>
              </a:rPr>
              <a:t>: </a:t>
            </a:r>
            <a:r>
              <a:rPr lang="zh-CN" altLang="en-US" sz="2200" dirty="0">
                <a:solidFill>
                  <a:schemeClr val="tx1"/>
                </a:solidFill>
                <a:latin typeface="Times New Roman" panose="02020603050405020304" pitchFamily="18" charset="0"/>
                <a:ea typeface="+mn-ea"/>
                <a:cs typeface="Times New Roman" panose="02020603050405020304" pitchFamily="18" charset="0"/>
              </a:rPr>
              <a:t>所有标题的索引</a:t>
            </a:r>
            <a:endParaRPr lang="en-US" sz="2200"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第</a:t>
            </a:r>
            <a:r>
              <a:rPr lang="en-US" sz="2200" dirty="0">
                <a:solidFill>
                  <a:schemeClr val="tx1"/>
                </a:solidFill>
                <a:latin typeface="Times New Roman" panose="02020603050405020304" pitchFamily="18" charset="0"/>
                <a:ea typeface="+mn-ea"/>
                <a:cs typeface="Times New Roman" panose="02020603050405020304" pitchFamily="18" charset="0"/>
              </a:rPr>
              <a:t>2</a:t>
            </a:r>
            <a:r>
              <a:rPr lang="zh-CN" altLang="en-US" sz="2200" dirty="0">
                <a:solidFill>
                  <a:schemeClr val="tx1"/>
                </a:solidFill>
                <a:latin typeface="Times New Roman" panose="02020603050405020304" pitchFamily="18" charset="0"/>
                <a:ea typeface="+mn-ea"/>
                <a:cs typeface="Times New Roman" panose="02020603050405020304" pitchFamily="18" charset="0"/>
              </a:rPr>
              <a:t>层</a:t>
            </a:r>
            <a:r>
              <a:rPr lang="en-US" sz="2200" dirty="0">
                <a:solidFill>
                  <a:schemeClr val="tx1"/>
                </a:solidFill>
                <a:latin typeface="Times New Roman" panose="02020603050405020304" pitchFamily="18" charset="0"/>
                <a:ea typeface="+mn-ea"/>
                <a:cs typeface="Times New Roman" panose="02020603050405020304" pitchFamily="18" charset="0"/>
              </a:rPr>
              <a:t>: </a:t>
            </a:r>
            <a:r>
              <a:rPr lang="zh-CN" altLang="en-US" sz="2200" dirty="0">
                <a:solidFill>
                  <a:schemeClr val="tx1"/>
                </a:solidFill>
                <a:latin typeface="Times New Roman" panose="02020603050405020304" pitchFamily="18" charset="0"/>
                <a:ea typeface="+mn-ea"/>
                <a:cs typeface="Times New Roman" panose="02020603050405020304" pitchFamily="18" charset="0"/>
              </a:rPr>
              <a:t>文档剩余部分的索引</a:t>
            </a:r>
            <a:endParaRPr lang="en-US" sz="2200"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n-ea"/>
                <a:cs typeface="Times New Roman" panose="02020603050405020304" pitchFamily="18" charset="0"/>
              </a:rPr>
              <a:t>标题中包含查询词的页面相对于正文包含查询词的页面而言，排名更应该靠前</a:t>
            </a:r>
            <a:endParaRPr lang="en-US" sz="2200"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mn-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63</a:t>
            </a:fld>
            <a:endParaRPr lang="en-US"/>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64</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4000" dirty="0">
                <a:solidFill>
                  <a:schemeClr val="tx1"/>
                </a:solidFill>
                <a:latin typeface="Times New Roman" panose="02020603050405020304" pitchFamily="18" charset="0"/>
                <a:ea typeface="黑体" panose="02010609060101010101" pitchFamily="49" charset="-122"/>
              </a:rPr>
              <a:t>多层次索引的例子</a:t>
            </a:r>
            <a:endParaRPr lang="de-DE" sz="40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64</a:t>
            </a:fld>
            <a:endParaRPr lang="en-US"/>
          </a:p>
        </p:txBody>
      </p:sp>
      <p:pic>
        <p:nvPicPr>
          <p:cNvPr id="204802" name="Picture 2"/>
          <p:cNvPicPr>
            <a:picLocks noChangeAspect="1" noChangeArrowheads="1"/>
          </p:cNvPicPr>
          <p:nvPr/>
        </p:nvPicPr>
        <p:blipFill>
          <a:blip r:embed="rId3" cstate="print"/>
          <a:srcRect/>
          <a:stretch>
            <a:fillRect/>
          </a:stretch>
        </p:blipFill>
        <p:spPr bwMode="auto">
          <a:xfrm>
            <a:off x="1619672" y="1628800"/>
            <a:ext cx="5073640" cy="5229200"/>
          </a:xfrm>
          <a:prstGeom prst="rect">
            <a:avLst/>
          </a:prstGeom>
          <a:noFill/>
          <a:ln w="9525">
            <a:noFill/>
            <a:miter lim="800000"/>
            <a:headEnd/>
            <a:tailEnd/>
          </a:ln>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65</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多层次索引</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25896" y="2348880"/>
            <a:ext cx="8786842" cy="350046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大家相信，</a:t>
            </a:r>
            <a:r>
              <a:rPr lang="en-US" altLang="zh-CN" dirty="0">
                <a:solidFill>
                  <a:schemeClr val="tx1"/>
                </a:solidFill>
                <a:latin typeface="Times New Roman" panose="02020603050405020304" pitchFamily="18" charset="0"/>
                <a:ea typeface="+mn-ea"/>
                <a:cs typeface="Times New Roman" panose="02020603050405020304" pitchFamily="18" charset="0"/>
              </a:rPr>
              <a:t>Google (2000/01)</a:t>
            </a:r>
            <a:r>
              <a:rPr lang="zh-CN" altLang="en-US" dirty="0">
                <a:solidFill>
                  <a:schemeClr val="tx1"/>
                </a:solidFill>
                <a:latin typeface="Times New Roman" panose="02020603050405020304" pitchFamily="18" charset="0"/>
                <a:ea typeface="+mn-ea"/>
                <a:cs typeface="Times New Roman" panose="02020603050405020304" pitchFamily="18" charset="0"/>
              </a:rPr>
              <a:t>搜索质量显著高于其他竞争者的一个主要原因是使用了多层次索引</a:t>
            </a:r>
            <a:endParaRPr lang="en-US"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en-US" dirty="0">
                <a:solidFill>
                  <a:schemeClr val="tx1"/>
                </a:solidFill>
                <a:latin typeface="Times New Roman" panose="02020603050405020304" pitchFamily="18" charset="0"/>
                <a:ea typeface="+mn-ea"/>
                <a:cs typeface="Times New Roman" panose="02020603050405020304" pitchFamily="18" charset="0"/>
              </a:rPr>
              <a:t>(</a:t>
            </a:r>
            <a:r>
              <a:rPr lang="zh-CN" altLang="en-US" dirty="0">
                <a:solidFill>
                  <a:schemeClr val="tx1"/>
                </a:solidFill>
                <a:latin typeface="Times New Roman" panose="02020603050405020304" pitchFamily="18" charset="0"/>
                <a:ea typeface="+mn-ea"/>
                <a:cs typeface="Times New Roman" panose="02020603050405020304" pitchFamily="18" charset="0"/>
              </a:rPr>
              <a:t>当然还有</a:t>
            </a:r>
            <a:r>
              <a:rPr lang="en-US" dirty="0" err="1">
                <a:solidFill>
                  <a:schemeClr val="tx1"/>
                </a:solidFill>
                <a:latin typeface="Times New Roman" panose="02020603050405020304" pitchFamily="18" charset="0"/>
                <a:ea typeface="+mn-ea"/>
                <a:cs typeface="Times New Roman" panose="02020603050405020304" pitchFamily="18" charset="0"/>
              </a:rPr>
              <a:t>PageRank</a:t>
            </a:r>
            <a:r>
              <a:rPr lang="zh-CN" altLang="en-US" dirty="0">
                <a:solidFill>
                  <a:schemeClr val="tx1"/>
                </a:solidFill>
                <a:latin typeface="Times New Roman" panose="02020603050405020304" pitchFamily="18" charset="0"/>
                <a:ea typeface="+mn-ea"/>
                <a:cs typeface="Times New Roman" panose="02020603050405020304" pitchFamily="18" charset="0"/>
              </a:rPr>
              <a:t>、锚文本以及邻近限制条件的使用</a:t>
            </a:r>
            <a:r>
              <a:rPr lang="de-DE" dirty="0">
                <a:solidFill>
                  <a:schemeClr val="tx1"/>
                </a:solidFill>
                <a:latin typeface="Times New Roman" panose="02020603050405020304" pitchFamily="18" charset="0"/>
                <a:ea typeface="+mn-ea"/>
                <a:cs typeface="Times New Roman" panose="02020603050405020304"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65</a:t>
            </a:fld>
            <a:endParaRPr lang="en-US"/>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66</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搜索系统组成部分</a:t>
            </a:r>
            <a:r>
              <a:rPr lang="en-US" altLang="zh-CN" sz="3600" dirty="0">
                <a:solidFill>
                  <a:schemeClr val="tx1"/>
                </a:solidFill>
                <a:latin typeface="Times New Roman" panose="02020603050405020304" pitchFamily="18" charset="0"/>
                <a:ea typeface="黑体" panose="02010609060101010101" pitchFamily="49" charset="-122"/>
              </a:rPr>
              <a:t>(</a:t>
            </a:r>
            <a:r>
              <a:rPr lang="zh-CN" altLang="en-US" sz="3600" dirty="0">
                <a:solidFill>
                  <a:schemeClr val="tx1"/>
                </a:solidFill>
                <a:latin typeface="Times New Roman" panose="02020603050405020304" pitchFamily="18" charset="0"/>
                <a:ea typeface="黑体" panose="02010609060101010101" pitchFamily="49" charset="-122"/>
              </a:rPr>
              <a:t>已介绍</a:t>
            </a:r>
            <a:r>
              <a:rPr lang="en-US" altLang="zh-CN" sz="3600" dirty="0">
                <a:solidFill>
                  <a:schemeClr val="tx1"/>
                </a:solidFill>
                <a:latin typeface="Times New Roman" panose="02020603050405020304" pitchFamily="18" charset="0"/>
                <a:ea typeface="黑体" panose="02010609060101010101" pitchFamily="49" charset="-122"/>
              </a:rPr>
              <a:t>)</a:t>
            </a:r>
            <a:endParaRPr lang="en-US"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2000240"/>
            <a:ext cx="8786842" cy="350046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文档预处理</a:t>
            </a:r>
            <a:r>
              <a:rPr lang="en-US"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语言及其他处理</a:t>
            </a:r>
            <a:r>
              <a:rPr lang="en-US" dirty="0">
                <a:solidFill>
                  <a:schemeClr val="tx1"/>
                </a:solidFill>
                <a:latin typeface="Times New Roman" panose="02020603050405020304" pitchFamily="18" charset="0"/>
                <a:ea typeface="+mj-ea"/>
                <a:cs typeface="Times New Roman" panose="02020603050405020304" pitchFamily="18" charset="0"/>
              </a:rPr>
              <a:t>)</a:t>
            </a: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位置信息索引</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多层次索引</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拼写校正</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en-US" i="1" dirty="0">
                <a:solidFill>
                  <a:schemeClr val="tx1"/>
                </a:solidFill>
                <a:latin typeface="Times New Roman" panose="02020603050405020304" pitchFamily="18" charset="0"/>
                <a:ea typeface="+mj-ea"/>
                <a:cs typeface="Times New Roman" panose="02020603050405020304" pitchFamily="18" charset="0"/>
              </a:rPr>
              <a:t>k</a:t>
            </a:r>
            <a:r>
              <a:rPr lang="en-US" dirty="0">
                <a:solidFill>
                  <a:schemeClr val="tx1"/>
                </a:solidFill>
                <a:latin typeface="Times New Roman" panose="02020603050405020304" pitchFamily="18" charset="0"/>
                <a:ea typeface="+mj-ea"/>
                <a:cs typeface="Times New Roman" panose="02020603050405020304" pitchFamily="18" charset="0"/>
              </a:rPr>
              <a:t>-gram</a:t>
            </a:r>
            <a:r>
              <a:rPr lang="zh-CN" altLang="en-US" dirty="0">
                <a:solidFill>
                  <a:schemeClr val="tx1"/>
                </a:solidFill>
                <a:latin typeface="Times New Roman" panose="02020603050405020304" pitchFamily="18" charset="0"/>
                <a:ea typeface="+mj-ea"/>
                <a:cs typeface="Times New Roman" panose="02020603050405020304" pitchFamily="18" charset="0"/>
              </a:rPr>
              <a:t>索引</a:t>
            </a:r>
            <a:r>
              <a:rPr lang="en-US" altLang="zh-CN" dirty="0">
                <a:solidFill>
                  <a:schemeClr val="tx1"/>
                </a:solidFill>
                <a:latin typeface="Times New Roman" panose="02020603050405020304" pitchFamily="18" charset="0"/>
                <a:ea typeface="+mj-ea"/>
                <a:cs typeface="Times New Roman" panose="02020603050405020304" pitchFamily="18" charset="0"/>
              </a:rPr>
              <a:t>(</a:t>
            </a:r>
            <a:r>
              <a:rPr lang="zh-CN" altLang="en-US" dirty="0">
                <a:solidFill>
                  <a:schemeClr val="tx1"/>
                </a:solidFill>
                <a:latin typeface="Times New Roman" panose="02020603050405020304" pitchFamily="18" charset="0"/>
                <a:ea typeface="+mj-ea"/>
                <a:cs typeface="Times New Roman" panose="02020603050405020304" pitchFamily="18" charset="0"/>
              </a:rPr>
              <a:t>针对通配查询和拼写校正</a:t>
            </a:r>
            <a:r>
              <a:rPr lang="en-US" altLang="zh-CN" dirty="0">
                <a:solidFill>
                  <a:schemeClr val="tx1"/>
                </a:solidFill>
                <a:latin typeface="Times New Roman" panose="02020603050405020304" pitchFamily="18" charset="0"/>
                <a:ea typeface="+mj-ea"/>
                <a:cs typeface="Times New Roman" panose="02020603050405020304" pitchFamily="18" charset="0"/>
              </a:rPr>
              <a:t>)</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查询处理</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文档评分</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以词项为单位的处理方式</a:t>
            </a:r>
            <a:endParaRPr lang="de-DE"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66</a:t>
            </a:fld>
            <a:endParaRPr lang="en-US"/>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67</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ea typeface="黑体" panose="02010609060101010101" pitchFamily="49" charset="-122"/>
              </a:rPr>
              <a:t>搜索系统组成部分</a:t>
            </a:r>
            <a:r>
              <a:rPr lang="en-US" altLang="zh-CN" sz="3600" dirty="0">
                <a:solidFill>
                  <a:schemeClr val="tx1"/>
                </a:solidFill>
                <a:ea typeface="黑体" panose="02010609060101010101" pitchFamily="49" charset="-122"/>
              </a:rPr>
              <a:t>(</a:t>
            </a:r>
            <a:r>
              <a:rPr lang="zh-CN" altLang="en-US" sz="3600" dirty="0">
                <a:solidFill>
                  <a:schemeClr val="tx1"/>
                </a:solidFill>
                <a:ea typeface="黑体" panose="02010609060101010101" pitchFamily="49" charset="-122"/>
              </a:rPr>
              <a:t>未介绍</a:t>
            </a:r>
            <a:r>
              <a:rPr lang="en-US" altLang="zh-CN" sz="3600" dirty="0">
                <a:solidFill>
                  <a:schemeClr val="tx1"/>
                </a:solidFill>
                <a:ea typeface="黑体" panose="02010609060101010101" pitchFamily="49" charset="-122"/>
              </a:rPr>
              <a:t>)</a:t>
            </a:r>
            <a:endParaRPr lang="en-US"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785926"/>
            <a:ext cx="8786842" cy="350046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文档缓存</a:t>
            </a:r>
            <a:r>
              <a:rPr lang="en-US" dirty="0">
                <a:solidFill>
                  <a:schemeClr val="tx1"/>
                </a:solidFill>
                <a:latin typeface="Times New Roman" panose="02020603050405020304" pitchFamily="18" charset="0"/>
                <a:ea typeface="+mn-ea"/>
                <a:cs typeface="Times New Roman" panose="02020603050405020304" pitchFamily="18" charset="0"/>
              </a:rPr>
              <a:t>(cache): </a:t>
            </a:r>
            <a:r>
              <a:rPr lang="zh-CN" altLang="en-US" dirty="0">
                <a:solidFill>
                  <a:schemeClr val="tx1"/>
                </a:solidFill>
                <a:latin typeface="Times New Roman" panose="02020603050405020304" pitchFamily="18" charset="0"/>
                <a:ea typeface="+mn-ea"/>
                <a:cs typeface="Times New Roman" panose="02020603050405020304" pitchFamily="18" charset="0"/>
              </a:rPr>
              <a:t>用它来生成文档摘要</a:t>
            </a:r>
            <a:r>
              <a:rPr lang="en-US" altLang="zh-CN" dirty="0">
                <a:solidFill>
                  <a:schemeClr val="tx1"/>
                </a:solidFill>
                <a:latin typeface="Times New Roman" panose="02020603050405020304" pitchFamily="18" charset="0"/>
                <a:ea typeface="+mn-ea"/>
                <a:cs typeface="Times New Roman" panose="02020603050405020304" pitchFamily="18" charset="0"/>
              </a:rPr>
              <a:t>(snippet)</a:t>
            </a:r>
            <a:endParaRPr lang="de-DE"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域索引：按照不同的域进行索引，如文档正文，文档中所有高亮的文本，锚文本、元数据字段中的文本等等</a:t>
            </a:r>
            <a:endParaRPr lang="de-DE"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基于机器学习的排序函数</a:t>
            </a:r>
            <a:endParaRPr lang="de-DE"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邻近式排序</a:t>
            </a:r>
            <a:r>
              <a:rPr lang="en-US" dirty="0">
                <a:solidFill>
                  <a:schemeClr val="tx1"/>
                </a:solidFill>
                <a:latin typeface="Times New Roman" panose="02020603050405020304" pitchFamily="18" charset="0"/>
                <a:ea typeface="+mn-ea"/>
                <a:cs typeface="Times New Roman" panose="02020603050405020304" pitchFamily="18" charset="0"/>
              </a:rPr>
              <a:t> (</a:t>
            </a:r>
            <a:r>
              <a:rPr lang="zh-CN" altLang="en-US" dirty="0">
                <a:solidFill>
                  <a:schemeClr val="tx1"/>
                </a:solidFill>
                <a:latin typeface="Times New Roman" panose="02020603050405020304" pitchFamily="18" charset="0"/>
                <a:ea typeface="+mn-ea"/>
                <a:cs typeface="Times New Roman" panose="02020603050405020304" pitchFamily="18" charset="0"/>
              </a:rPr>
              <a:t>如</a:t>
            </a:r>
            <a:r>
              <a:rPr lang="en-US" dirty="0">
                <a:solidFill>
                  <a:schemeClr val="tx1"/>
                </a:solidFill>
                <a:latin typeface="Times New Roman" panose="02020603050405020304" pitchFamily="18" charset="0"/>
                <a:ea typeface="+mn-ea"/>
                <a:cs typeface="Times New Roman" panose="02020603050405020304" pitchFamily="18" charset="0"/>
              </a:rPr>
              <a:t>, </a:t>
            </a:r>
            <a:r>
              <a:rPr lang="zh-CN" altLang="en-US" dirty="0">
                <a:solidFill>
                  <a:schemeClr val="tx1"/>
                </a:solidFill>
                <a:latin typeface="Times New Roman" panose="02020603050405020304" pitchFamily="18" charset="0"/>
                <a:ea typeface="+mn-ea"/>
                <a:cs typeface="Times New Roman" panose="02020603050405020304" pitchFamily="18" charset="0"/>
              </a:rPr>
              <a:t>查询词项彼此靠近的文档的得分应该高于查询词项距离较远的文档</a:t>
            </a:r>
            <a:r>
              <a:rPr lang="en-US" dirty="0">
                <a:solidFill>
                  <a:schemeClr val="tx1"/>
                </a:solidFill>
                <a:latin typeface="Times New Roman" panose="02020603050405020304" pitchFamily="18" charset="0"/>
                <a:ea typeface="+mn-ea"/>
                <a:cs typeface="Times New Roman" panose="02020603050405020304" pitchFamily="18" charset="0"/>
              </a:rPr>
              <a:t>)</a:t>
            </a: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查询分析器</a:t>
            </a:r>
            <a:endParaRPr lang="de-DE" dirty="0">
              <a:solidFill>
                <a:schemeClr val="tx1"/>
              </a:solidFill>
              <a:latin typeface="Times New Roman" panose="02020603050405020304" pitchFamily="18" charset="0"/>
              <a:ea typeface="+mn-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67</a:t>
            </a:fld>
            <a:endParaRPr lang="en-US"/>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68</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本讲内容</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214282" y="2643206"/>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排序的重要性：从用户的角度来看</a:t>
            </a:r>
            <a:r>
              <a:rPr lang="en-US" altLang="zh-CN" dirty="0">
                <a:solidFill>
                  <a:schemeClr val="tx1"/>
                </a:solidFill>
                <a:latin typeface="Times New Roman" panose="02020603050405020304" pitchFamily="18" charset="0"/>
                <a:ea typeface="+mj-ea"/>
                <a:cs typeface="Times New Roman" panose="02020603050405020304" pitchFamily="18" charset="0"/>
              </a:rPr>
              <a:t>(Google</a:t>
            </a:r>
            <a:r>
              <a:rPr lang="zh-CN" altLang="en-US" dirty="0">
                <a:solidFill>
                  <a:schemeClr val="tx1"/>
                </a:solidFill>
                <a:latin typeface="Times New Roman" panose="02020603050405020304" pitchFamily="18" charset="0"/>
                <a:ea typeface="+mj-ea"/>
                <a:cs typeface="Times New Roman" panose="02020603050405020304" pitchFamily="18" charset="0"/>
              </a:rPr>
              <a:t>的用户研究结果</a:t>
            </a:r>
            <a:r>
              <a:rPr lang="en-US" altLang="zh-CN" dirty="0">
                <a:solidFill>
                  <a:schemeClr val="tx1"/>
                </a:solidFill>
                <a:latin typeface="Times New Roman" panose="02020603050405020304" pitchFamily="18" charset="0"/>
                <a:ea typeface="+mj-ea"/>
                <a:cs typeface="Times New Roman" panose="02020603050405020304" pitchFamily="18" charset="0"/>
              </a:rPr>
              <a:t>)</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排序实现</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完整的搜索系统</a:t>
            </a:r>
            <a:endParaRPr lang="de-DE"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68</a:t>
            </a:fld>
            <a:endParaRPr lang="en-US"/>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69</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参考资料</a:t>
            </a:r>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0" y="1928802"/>
            <a:ext cx="8786842" cy="464347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en-US" dirty="0">
                <a:solidFill>
                  <a:schemeClr val="tx1"/>
                </a:solidFill>
                <a:latin typeface="Times New Roman" panose="02020603050405020304" pitchFamily="18" charset="0"/>
                <a:ea typeface="+mn-ea"/>
                <a:cs typeface="Times New Roman" panose="02020603050405020304" pitchFamily="18" charset="0"/>
              </a:rPr>
              <a:t>信息检索导论</a:t>
            </a:r>
            <a:r>
              <a:rPr lang="en-US" altLang="zh-CN" dirty="0">
                <a:solidFill>
                  <a:schemeClr val="tx1"/>
                </a:solidFill>
                <a:latin typeface="Times New Roman" panose="02020603050405020304" pitchFamily="18" charset="0"/>
                <a:ea typeface="+mn-ea"/>
                <a:cs typeface="Times New Roman" panose="02020603050405020304" pitchFamily="18" charset="0"/>
              </a:rPr>
              <a:t>》</a:t>
            </a:r>
            <a:r>
              <a:rPr lang="zh-CN" altLang="en-US" dirty="0">
                <a:solidFill>
                  <a:schemeClr val="tx1"/>
                </a:solidFill>
                <a:latin typeface="Times New Roman" panose="02020603050405020304" pitchFamily="18" charset="0"/>
                <a:ea typeface="+mn-ea"/>
                <a:cs typeface="Times New Roman" panose="02020603050405020304" pitchFamily="18" charset="0"/>
              </a:rPr>
              <a:t>第</a:t>
            </a:r>
            <a:r>
              <a:rPr lang="en-US" dirty="0">
                <a:solidFill>
                  <a:schemeClr val="tx1"/>
                </a:solidFill>
                <a:latin typeface="Times New Roman" panose="02020603050405020304" pitchFamily="18" charset="0"/>
                <a:ea typeface="+mn-ea"/>
                <a:cs typeface="Times New Roman" panose="02020603050405020304" pitchFamily="18" charset="0"/>
              </a:rPr>
              <a:t>6</a:t>
            </a:r>
            <a:r>
              <a:rPr lang="zh-CN" altLang="en-US" dirty="0">
                <a:solidFill>
                  <a:schemeClr val="tx1"/>
                </a:solidFill>
                <a:latin typeface="Times New Roman" panose="02020603050405020304" pitchFamily="18" charset="0"/>
                <a:ea typeface="+mn-ea"/>
                <a:cs typeface="Times New Roman" panose="02020603050405020304" pitchFamily="18" charset="0"/>
              </a:rPr>
              <a:t>、</a:t>
            </a:r>
            <a:r>
              <a:rPr lang="en-US" dirty="0">
                <a:solidFill>
                  <a:schemeClr val="tx1"/>
                </a:solidFill>
                <a:latin typeface="Times New Roman" panose="02020603050405020304" pitchFamily="18" charset="0"/>
                <a:ea typeface="+mn-ea"/>
                <a:cs typeface="Times New Roman" panose="02020603050405020304" pitchFamily="18" charset="0"/>
              </a:rPr>
              <a:t>7 </a:t>
            </a:r>
            <a:r>
              <a:rPr lang="zh-CN" altLang="en-US" dirty="0">
                <a:solidFill>
                  <a:schemeClr val="tx1"/>
                </a:solidFill>
                <a:latin typeface="Times New Roman" panose="02020603050405020304" pitchFamily="18" charset="0"/>
                <a:ea typeface="+mn-ea"/>
                <a:cs typeface="Times New Roman" panose="02020603050405020304" pitchFamily="18" charset="0"/>
              </a:rPr>
              <a:t>章</a:t>
            </a:r>
            <a:endParaRPr lang="en-US"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anose="05000000000000000000" pitchFamily="2" charset="2"/>
              <a:buChar char="§"/>
            </a:pPr>
            <a:r>
              <a:rPr lang="de-DE" dirty="0">
                <a:solidFill>
                  <a:schemeClr val="tx1"/>
                </a:solidFill>
                <a:latin typeface="Times New Roman" panose="02020603050405020304" pitchFamily="18" charset="0"/>
                <a:ea typeface="+mn-ea"/>
                <a:cs typeface="Times New Roman" panose="02020603050405020304" pitchFamily="18" charset="0"/>
              </a:rPr>
              <a:t>http://ifnlp.org/ir</a:t>
            </a:r>
          </a:p>
          <a:p>
            <a:pPr lvl="2">
              <a:spcBef>
                <a:spcPts val="700"/>
              </a:spcBef>
              <a:buClr>
                <a:srgbClr val="336699"/>
              </a:buClr>
              <a:buFont typeface="Wingdings" panose="05000000000000000000" pitchFamily="2" charset="2"/>
              <a:buChar char="§"/>
            </a:pPr>
            <a:r>
              <a:rPr lang="en-US" sz="2200" dirty="0">
                <a:solidFill>
                  <a:schemeClr val="tx1"/>
                </a:solidFill>
                <a:latin typeface="Times New Roman" panose="02020603050405020304" pitchFamily="18" charset="0"/>
                <a:ea typeface="+mn-ea"/>
                <a:cs typeface="Times New Roman" panose="02020603050405020304" pitchFamily="18" charset="0"/>
              </a:rPr>
              <a:t>How Google tweaks its ranking function</a:t>
            </a:r>
          </a:p>
          <a:p>
            <a:pPr lvl="2">
              <a:spcBef>
                <a:spcPts val="700"/>
              </a:spcBef>
              <a:buClr>
                <a:srgbClr val="336699"/>
              </a:buClr>
              <a:buFont typeface="Wingdings" panose="05000000000000000000" pitchFamily="2" charset="2"/>
              <a:buChar char="§"/>
            </a:pPr>
            <a:r>
              <a:rPr lang="en-US" sz="2200" dirty="0">
                <a:solidFill>
                  <a:schemeClr val="tx1"/>
                </a:solidFill>
                <a:latin typeface="Times New Roman" panose="02020603050405020304" pitchFamily="18" charset="0"/>
                <a:ea typeface="+mn-ea"/>
                <a:cs typeface="Times New Roman" panose="02020603050405020304" pitchFamily="18" charset="0"/>
              </a:rPr>
              <a:t>Interview with Google search guru </a:t>
            </a:r>
            <a:r>
              <a:rPr lang="en-US" sz="2200" dirty="0" err="1">
                <a:solidFill>
                  <a:schemeClr val="tx1"/>
                </a:solidFill>
                <a:latin typeface="Times New Roman" panose="02020603050405020304" pitchFamily="18" charset="0"/>
                <a:ea typeface="+mn-ea"/>
                <a:cs typeface="Times New Roman" panose="02020603050405020304" pitchFamily="18" charset="0"/>
              </a:rPr>
              <a:t>Udi</a:t>
            </a:r>
            <a:r>
              <a:rPr lang="en-US" sz="2200" dirty="0">
                <a:solidFill>
                  <a:schemeClr val="tx1"/>
                </a:solidFill>
                <a:latin typeface="Times New Roman" panose="02020603050405020304" pitchFamily="18" charset="0"/>
                <a:ea typeface="+mn-ea"/>
                <a:cs typeface="Times New Roman" panose="02020603050405020304" pitchFamily="18" charset="0"/>
              </a:rPr>
              <a:t> </a:t>
            </a:r>
            <a:r>
              <a:rPr lang="en-US" sz="2200" dirty="0" err="1">
                <a:solidFill>
                  <a:schemeClr val="tx1"/>
                </a:solidFill>
                <a:latin typeface="Times New Roman" panose="02020603050405020304" pitchFamily="18" charset="0"/>
                <a:ea typeface="+mn-ea"/>
                <a:cs typeface="Times New Roman" panose="02020603050405020304" pitchFamily="18" charset="0"/>
              </a:rPr>
              <a:t>Manber</a:t>
            </a:r>
            <a:endParaRPr lang="en-US" sz="2200" dirty="0">
              <a:solidFill>
                <a:schemeClr val="tx1"/>
              </a:solidFill>
              <a:latin typeface="Times New Roman" panose="02020603050405020304" pitchFamily="18" charset="0"/>
              <a:ea typeface="+mn-ea"/>
              <a:cs typeface="Times New Roman" panose="02020603050405020304" pitchFamily="18" charset="0"/>
            </a:endParaRPr>
          </a:p>
          <a:p>
            <a:pPr lvl="2">
              <a:spcBef>
                <a:spcPts val="700"/>
              </a:spcBef>
              <a:buClr>
                <a:srgbClr val="336699"/>
              </a:buClr>
              <a:buFont typeface="Wingdings" panose="05000000000000000000" pitchFamily="2" charset="2"/>
              <a:buChar char="§"/>
            </a:pPr>
            <a:r>
              <a:rPr lang="en-US" sz="2200" dirty="0">
                <a:solidFill>
                  <a:schemeClr val="tx1"/>
                </a:solidFill>
                <a:latin typeface="Times New Roman" panose="02020603050405020304" pitchFamily="18" charset="0"/>
                <a:ea typeface="+mn-ea"/>
                <a:cs typeface="Times New Roman" panose="02020603050405020304" pitchFamily="18" charset="0"/>
              </a:rPr>
              <a:t>Yahoo Search BOSS: Opens up the search engine to developers. For example, you can </a:t>
            </a:r>
            <a:r>
              <a:rPr lang="en-US" sz="2200" dirty="0" err="1">
                <a:solidFill>
                  <a:schemeClr val="tx1"/>
                </a:solidFill>
                <a:latin typeface="Times New Roman" panose="02020603050405020304" pitchFamily="18" charset="0"/>
                <a:ea typeface="+mn-ea"/>
                <a:cs typeface="Times New Roman" panose="02020603050405020304" pitchFamily="18" charset="0"/>
              </a:rPr>
              <a:t>rerank</a:t>
            </a:r>
            <a:r>
              <a:rPr lang="en-US" sz="2200" dirty="0">
                <a:solidFill>
                  <a:schemeClr val="tx1"/>
                </a:solidFill>
                <a:latin typeface="Times New Roman" panose="02020603050405020304" pitchFamily="18" charset="0"/>
                <a:ea typeface="+mn-ea"/>
                <a:cs typeface="Times New Roman" panose="02020603050405020304" pitchFamily="18" charset="0"/>
              </a:rPr>
              <a:t> search results.</a:t>
            </a:r>
          </a:p>
          <a:p>
            <a:pPr lvl="2">
              <a:spcBef>
                <a:spcPts val="700"/>
              </a:spcBef>
              <a:buClr>
                <a:srgbClr val="336699"/>
              </a:buClr>
              <a:buFont typeface="Wingdings" panose="05000000000000000000" pitchFamily="2" charset="2"/>
              <a:buChar char="§"/>
            </a:pPr>
            <a:r>
              <a:rPr lang="en-US" sz="2200" dirty="0">
                <a:solidFill>
                  <a:schemeClr val="tx1"/>
                </a:solidFill>
                <a:latin typeface="Times New Roman" panose="02020603050405020304" pitchFamily="18" charset="0"/>
                <a:ea typeface="+mn-ea"/>
                <a:cs typeface="Times New Roman" panose="02020603050405020304" pitchFamily="18" charset="0"/>
              </a:rPr>
              <a:t>Compare Google and Yahoo ranking for a query</a:t>
            </a:r>
          </a:p>
          <a:p>
            <a:pPr lvl="2">
              <a:spcBef>
                <a:spcPts val="700"/>
              </a:spcBef>
              <a:buClr>
                <a:srgbClr val="336699"/>
              </a:buClr>
              <a:buFont typeface="Wingdings" panose="05000000000000000000" pitchFamily="2" charset="2"/>
              <a:buChar char="§"/>
            </a:pPr>
            <a:r>
              <a:rPr lang="en-US" sz="2200" dirty="0">
                <a:solidFill>
                  <a:schemeClr val="tx1"/>
                </a:solidFill>
                <a:latin typeface="Times New Roman" panose="02020603050405020304" pitchFamily="18" charset="0"/>
                <a:ea typeface="+mn-ea"/>
                <a:cs typeface="Times New Roman" panose="02020603050405020304" pitchFamily="18" charset="0"/>
              </a:rPr>
              <a:t>How Google uses eye tracking for improving search</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69</a:t>
            </a:fld>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查询和文档之间的余弦相似度计算</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lvl="1"/>
            <a:r>
              <a:rPr lang="en-US" altLang="zh-CN" i="1" dirty="0" err="1"/>
              <a:t>q</a:t>
            </a:r>
            <a:r>
              <a:rPr lang="en-US" altLang="zh-CN" i="1" baseline="-25000" dirty="0" err="1"/>
              <a:t>i</a:t>
            </a:r>
            <a:r>
              <a:rPr lang="en-US" altLang="zh-CN" dirty="0"/>
              <a:t> </a:t>
            </a:r>
            <a:r>
              <a:rPr lang="zh-CN" altLang="en-US" dirty="0"/>
              <a:t>是第</a:t>
            </a:r>
            <a:r>
              <a:rPr lang="en-US" altLang="zh-CN" i="1" dirty="0" err="1"/>
              <a:t>i</a:t>
            </a:r>
            <a:r>
              <a:rPr lang="en-US" altLang="zh-CN" dirty="0"/>
              <a:t> </a:t>
            </a:r>
            <a:r>
              <a:rPr lang="zh-CN" altLang="en-US" dirty="0"/>
              <a:t>个词项在查询</a:t>
            </a:r>
            <a:r>
              <a:rPr lang="en-US" altLang="zh-CN" i="1" dirty="0"/>
              <a:t>q</a:t>
            </a:r>
            <a:r>
              <a:rPr lang="zh-CN" altLang="en-US" dirty="0"/>
              <a:t>中的</a:t>
            </a:r>
            <a:r>
              <a:rPr lang="en-US" altLang="zh-CN" dirty="0" err="1"/>
              <a:t>tf-idf</a:t>
            </a:r>
            <a:r>
              <a:rPr lang="zh-CN" altLang="en-US" dirty="0"/>
              <a:t>权重</a:t>
            </a:r>
            <a:endParaRPr lang="en-US" altLang="zh-CN" dirty="0"/>
          </a:p>
          <a:p>
            <a:pPr lvl="1"/>
            <a:r>
              <a:rPr lang="en-US" altLang="zh-CN" i="1" dirty="0" err="1"/>
              <a:t>d</a:t>
            </a:r>
            <a:r>
              <a:rPr lang="en-US" altLang="zh-CN" baseline="-25000" dirty="0" err="1"/>
              <a:t>i</a:t>
            </a:r>
            <a:r>
              <a:rPr lang="zh-CN" altLang="en-US" dirty="0"/>
              <a:t>是第</a:t>
            </a:r>
            <a:r>
              <a:rPr lang="en-US" altLang="zh-CN" i="1" dirty="0" err="1"/>
              <a:t>i</a:t>
            </a:r>
            <a:r>
              <a:rPr lang="en-US" altLang="zh-CN" i="1" dirty="0"/>
              <a:t> </a:t>
            </a:r>
            <a:r>
              <a:rPr lang="zh-CN" altLang="en-US" dirty="0"/>
              <a:t>个词项在文档</a:t>
            </a:r>
            <a:r>
              <a:rPr lang="en-US" altLang="zh-CN" i="1" dirty="0"/>
              <a:t>d</a:t>
            </a:r>
            <a:r>
              <a:rPr lang="zh-CN" altLang="en-US" dirty="0"/>
              <a:t>中的</a:t>
            </a:r>
            <a:r>
              <a:rPr lang="en-US" altLang="zh-CN" dirty="0" err="1"/>
              <a:t>tf-idf</a:t>
            </a:r>
            <a:r>
              <a:rPr lang="zh-CN" altLang="en-US" dirty="0"/>
              <a:t>权重</a:t>
            </a:r>
            <a:endParaRPr lang="en-US" altLang="zh-CN" dirty="0"/>
          </a:p>
          <a:p>
            <a:pPr lvl="1"/>
            <a:r>
              <a:rPr lang="zh-CN" altLang="en-US" dirty="0"/>
              <a:t>      和      </a:t>
            </a:r>
            <a:r>
              <a:rPr lang="en-US" altLang="zh-CN" dirty="0"/>
              <a:t>   </a:t>
            </a:r>
            <a:r>
              <a:rPr lang="zh-CN" altLang="en-US" dirty="0"/>
              <a:t>分别是     和       的长度</a:t>
            </a:r>
            <a:endParaRPr lang="en-US" altLang="zh-CN" dirty="0"/>
          </a:p>
          <a:p>
            <a:pPr lvl="1"/>
            <a:r>
              <a:rPr lang="zh-CN" altLang="en-US" dirty="0"/>
              <a:t>上述公式就是   和     的余弦相似度，或者说向量     和 </a:t>
            </a:r>
            <a:endParaRPr lang="en-US" altLang="zh-CN" dirty="0"/>
          </a:p>
          <a:p>
            <a:pPr lvl="1">
              <a:buNone/>
            </a:pPr>
            <a:r>
              <a:rPr lang="en-US" altLang="zh-CN" dirty="0"/>
              <a:t>        </a:t>
            </a:r>
            <a:r>
              <a:rPr lang="zh-CN" altLang="en-US" dirty="0"/>
              <a:t>夹角的余弦</a:t>
            </a:r>
            <a:r>
              <a:rPr lang="de-DE" altLang="zh-CN" dirty="0"/>
              <a:t>  </a:t>
            </a:r>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7</a:t>
            </a:fld>
            <a:endParaRPr lang="en-US"/>
          </a:p>
        </p:txBody>
      </p:sp>
      <p:pic>
        <p:nvPicPr>
          <p:cNvPr id="5" name="Picture 9" descr="652.png"/>
          <p:cNvPicPr>
            <a:picLocks noChangeAspect="1"/>
          </p:cNvPicPr>
          <p:nvPr/>
        </p:nvPicPr>
        <p:blipFill>
          <a:blip r:embed="rId3" cstate="print"/>
          <a:stretch>
            <a:fillRect/>
          </a:stretch>
        </p:blipFill>
        <p:spPr>
          <a:xfrm>
            <a:off x="1000100" y="1884934"/>
            <a:ext cx="6645180" cy="1080000"/>
          </a:xfrm>
          <a:prstGeom prst="rect">
            <a:avLst/>
          </a:prstGeom>
        </p:spPr>
      </p:pic>
      <p:graphicFrame>
        <p:nvGraphicFramePr>
          <p:cNvPr id="24" name="对象 23"/>
          <p:cNvGraphicFramePr>
            <a:graphicFrameLocks noChangeAspect="1"/>
          </p:cNvGraphicFramePr>
          <p:nvPr/>
        </p:nvGraphicFramePr>
        <p:xfrm>
          <a:off x="1259631" y="4077072"/>
          <a:ext cx="441049" cy="392044"/>
        </p:xfrm>
        <a:graphic>
          <a:graphicData uri="http://schemas.openxmlformats.org/presentationml/2006/ole">
            <mc:AlternateContent xmlns:mc="http://schemas.openxmlformats.org/markup-compatibility/2006">
              <mc:Choice xmlns:v="urn:schemas-microsoft-com:vml" Requires="v">
                <p:oleObj spid="_x0000_s349926" name="公式" r:id="rId4" imgW="228600" imgH="203200" progId="Equation.3">
                  <p:embed/>
                </p:oleObj>
              </mc:Choice>
              <mc:Fallback>
                <p:oleObj name="公式" r:id="rId4" imgW="228600" imgH="2032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1" y="4077072"/>
                        <a:ext cx="441049" cy="392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6" name="Object 2"/>
          <p:cNvGraphicFramePr>
            <a:graphicFrameLocks noChangeAspect="1"/>
          </p:cNvGraphicFramePr>
          <p:nvPr/>
        </p:nvGraphicFramePr>
        <p:xfrm>
          <a:off x="2111375" y="4040188"/>
          <a:ext cx="466725" cy="465137"/>
        </p:xfrm>
        <a:graphic>
          <a:graphicData uri="http://schemas.openxmlformats.org/presentationml/2006/ole">
            <mc:AlternateContent xmlns:mc="http://schemas.openxmlformats.org/markup-compatibility/2006">
              <mc:Choice xmlns:v="urn:schemas-microsoft-com:vml" Requires="v">
                <p:oleObj spid="_x0000_s349927" name="公式" r:id="rId6" imgW="241300" imgH="241300" progId="Equation.3">
                  <p:embed/>
                </p:oleObj>
              </mc:Choice>
              <mc:Fallback>
                <p:oleObj name="公式" r:id="rId6" imgW="241300" imgH="2413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1375" y="4040188"/>
                        <a:ext cx="46672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7" name="Object 3"/>
          <p:cNvGraphicFramePr>
            <a:graphicFrameLocks noChangeAspect="1"/>
          </p:cNvGraphicFramePr>
          <p:nvPr/>
        </p:nvGraphicFramePr>
        <p:xfrm>
          <a:off x="3707904" y="4077072"/>
          <a:ext cx="345638" cy="432048"/>
        </p:xfrm>
        <a:graphic>
          <a:graphicData uri="http://schemas.openxmlformats.org/presentationml/2006/ole">
            <mc:AlternateContent xmlns:mc="http://schemas.openxmlformats.org/markup-compatibility/2006">
              <mc:Choice xmlns:v="urn:schemas-microsoft-com:vml" Requires="v">
                <p:oleObj spid="_x0000_s349928" name="公式" r:id="rId8" imgW="127000" imgH="203200" progId="Equation.3">
                  <p:embed/>
                </p:oleObj>
              </mc:Choice>
              <mc:Fallback>
                <p:oleObj name="公式" r:id="rId8" imgW="127000" imgH="20320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077072"/>
                        <a:ext cx="34563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8" name="Object 4"/>
          <p:cNvGraphicFramePr>
            <a:graphicFrameLocks noChangeAspect="1"/>
          </p:cNvGraphicFramePr>
          <p:nvPr/>
        </p:nvGraphicFramePr>
        <p:xfrm>
          <a:off x="4410075" y="4064001"/>
          <a:ext cx="341807" cy="411536"/>
        </p:xfrm>
        <a:graphic>
          <a:graphicData uri="http://schemas.openxmlformats.org/presentationml/2006/ole">
            <mc:AlternateContent xmlns:mc="http://schemas.openxmlformats.org/markup-compatibility/2006">
              <mc:Choice xmlns:v="urn:schemas-microsoft-com:vml" Requires="v">
                <p:oleObj spid="_x0000_s349929" name="公式" r:id="rId10" imgW="139700" imgH="215900" progId="Equation.3">
                  <p:embed/>
                </p:oleObj>
              </mc:Choice>
              <mc:Fallback>
                <p:oleObj name="公式" r:id="rId10" imgW="139700" imgH="2159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0075" y="4064001"/>
                        <a:ext cx="341807" cy="41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9" name="Object 5"/>
          <p:cNvGraphicFramePr>
            <a:graphicFrameLocks noChangeAspect="1"/>
          </p:cNvGraphicFramePr>
          <p:nvPr/>
        </p:nvGraphicFramePr>
        <p:xfrm>
          <a:off x="3059832" y="4437112"/>
          <a:ext cx="344488" cy="431800"/>
        </p:xfrm>
        <a:graphic>
          <a:graphicData uri="http://schemas.openxmlformats.org/presentationml/2006/ole">
            <mc:AlternateContent xmlns:mc="http://schemas.openxmlformats.org/markup-compatibility/2006">
              <mc:Choice xmlns:v="urn:schemas-microsoft-com:vml" Requires="v">
                <p:oleObj spid="_x0000_s349930" name="公式" r:id="rId12" imgW="127000" imgH="203200" progId="Equation.3">
                  <p:embed/>
                </p:oleObj>
              </mc:Choice>
              <mc:Fallback>
                <p:oleObj name="公式" r:id="rId12" imgW="127000" imgH="2032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4437112"/>
                        <a:ext cx="344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0" name="Object 6"/>
          <p:cNvGraphicFramePr>
            <a:graphicFrameLocks noChangeAspect="1"/>
          </p:cNvGraphicFramePr>
          <p:nvPr/>
        </p:nvGraphicFramePr>
        <p:xfrm>
          <a:off x="3707904" y="4437112"/>
          <a:ext cx="341313" cy="411163"/>
        </p:xfrm>
        <a:graphic>
          <a:graphicData uri="http://schemas.openxmlformats.org/presentationml/2006/ole">
            <mc:AlternateContent xmlns:mc="http://schemas.openxmlformats.org/markup-compatibility/2006">
              <mc:Choice xmlns:v="urn:schemas-microsoft-com:vml" Requires="v">
                <p:oleObj spid="_x0000_s349931" name="公式" r:id="rId13" imgW="139700" imgH="215900" progId="Equation.3">
                  <p:embed/>
                </p:oleObj>
              </mc:Choice>
              <mc:Fallback>
                <p:oleObj name="公式" r:id="rId13" imgW="139700" imgH="2159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437112"/>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1" name="Object 7"/>
          <p:cNvGraphicFramePr>
            <a:graphicFrameLocks noChangeAspect="1"/>
          </p:cNvGraphicFramePr>
          <p:nvPr/>
        </p:nvGraphicFramePr>
        <p:xfrm>
          <a:off x="1259632" y="4941168"/>
          <a:ext cx="341313" cy="411163"/>
        </p:xfrm>
        <a:graphic>
          <a:graphicData uri="http://schemas.openxmlformats.org/presentationml/2006/ole">
            <mc:AlternateContent xmlns:mc="http://schemas.openxmlformats.org/markup-compatibility/2006">
              <mc:Choice xmlns:v="urn:schemas-microsoft-com:vml" Requires="v">
                <p:oleObj spid="_x0000_s349932" name="公式" r:id="rId15" imgW="139700" imgH="215900" progId="Equation.3">
                  <p:embed/>
                </p:oleObj>
              </mc:Choice>
              <mc:Fallback>
                <p:oleObj name="公式" r:id="rId15" imgW="139700" imgH="2159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4941168"/>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3" name="Object 9"/>
          <p:cNvGraphicFramePr>
            <a:graphicFrameLocks noChangeAspect="1"/>
          </p:cNvGraphicFramePr>
          <p:nvPr/>
        </p:nvGraphicFramePr>
        <p:xfrm>
          <a:off x="7740352" y="4437112"/>
          <a:ext cx="344487" cy="431800"/>
        </p:xfrm>
        <a:graphic>
          <a:graphicData uri="http://schemas.openxmlformats.org/presentationml/2006/ole">
            <mc:AlternateContent xmlns:mc="http://schemas.openxmlformats.org/markup-compatibility/2006">
              <mc:Choice xmlns:v="urn:schemas-microsoft-com:vml" Requires="v">
                <p:oleObj spid="_x0000_s349933" name="公式" r:id="rId16" imgW="127000" imgH="203200" progId="Equation.3">
                  <p:embed/>
                </p:oleObj>
              </mc:Choice>
              <mc:Fallback>
                <p:oleObj name="公式" r:id="rId16" imgW="127000" imgH="2032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4437112"/>
                        <a:ext cx="3444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dirty="0"/>
              <a:t>习题</a:t>
            </a:r>
            <a:r>
              <a:rPr lang="en-US" altLang="zh-CN" dirty="0"/>
              <a:t>7-3</a:t>
            </a:r>
          </a:p>
          <a:p>
            <a:r>
              <a:rPr lang="zh-CN" altLang="en-US" dirty="0"/>
              <a:t>习题</a:t>
            </a:r>
            <a:r>
              <a:rPr lang="en-US" altLang="zh-CN" dirty="0"/>
              <a:t>7-5</a:t>
            </a:r>
          </a:p>
          <a:p>
            <a:r>
              <a:rPr lang="zh-CN" altLang="en-US" dirty="0"/>
              <a:t>习题</a:t>
            </a:r>
            <a:r>
              <a:rPr lang="en-US" altLang="zh-CN" dirty="0"/>
              <a:t>7-7</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70</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余弦相似度计算的图示</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t>8</a:t>
            </a:fld>
            <a:endParaRPr lang="en-US"/>
          </a:p>
        </p:txBody>
      </p:sp>
      <p:pic>
        <p:nvPicPr>
          <p:cNvPr id="5" name="Picture 7" descr="654.png"/>
          <p:cNvPicPr>
            <a:picLocks noChangeAspect="1"/>
          </p:cNvPicPr>
          <p:nvPr/>
        </p:nvPicPr>
        <p:blipFill>
          <a:blip r:embed="rId2" cstate="print"/>
          <a:stretch>
            <a:fillRect/>
          </a:stretch>
        </p:blipFill>
        <p:spPr>
          <a:xfrm>
            <a:off x="1071538" y="1928802"/>
            <a:ext cx="5160694" cy="38950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tf-idf </a:t>
            </a:r>
            <a:r>
              <a:rPr lang="zh-CN" altLang="en-US" dirty="0"/>
              <a:t>计算样例</a:t>
            </a:r>
            <a:r>
              <a:rPr lang="de-DE" altLang="zh-CN" dirty="0"/>
              <a:t>: lnc.</a:t>
            </a:r>
            <a:r>
              <a:rPr lang="en-US" altLang="zh-CN" dirty="0"/>
              <a:t>l</a:t>
            </a:r>
            <a:r>
              <a:rPr lang="de-DE" altLang="zh-CN" dirty="0"/>
              <a:t>tn</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最终结果  </a:t>
            </a:r>
            <a:r>
              <a:rPr lang="de-DE" altLang="zh-CN" dirty="0"/>
              <a:t> 0 + 0 + 1.04 + 2.04 = 3.08</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9</a:t>
            </a:fld>
            <a:endParaRPr lang="en-US"/>
          </a:p>
        </p:txBody>
      </p:sp>
      <p:pic>
        <p:nvPicPr>
          <p:cNvPr id="5" name="Picture 7" descr="661.png"/>
          <p:cNvPicPr>
            <a:picLocks noChangeAspect="1"/>
          </p:cNvPicPr>
          <p:nvPr/>
        </p:nvPicPr>
        <p:blipFill>
          <a:blip r:embed="rId2" cstate="print"/>
          <a:stretch>
            <a:fillRect/>
          </a:stretch>
        </p:blipFill>
        <p:spPr>
          <a:xfrm>
            <a:off x="214314" y="2235023"/>
            <a:ext cx="8643966" cy="1698033"/>
          </a:xfrm>
          <a:prstGeom prst="rect">
            <a:avLst/>
          </a:prstGeom>
        </p:spPr>
      </p:pic>
    </p:spTree>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manning</Template>
  <TotalTime>6945</TotalTime>
  <Words>4047</Words>
  <Application>Microsoft Office PowerPoint</Application>
  <PresentationFormat>全屏显示(4:3)</PresentationFormat>
  <Paragraphs>540</Paragraphs>
  <Slides>70</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4" baseType="lpstr">
      <vt:lpstr>ArialUnicodeMS</vt:lpstr>
      <vt:lpstr>黑体</vt:lpstr>
      <vt:lpstr>楷体</vt:lpstr>
      <vt:lpstr>宋体</vt:lpstr>
      <vt:lpstr>Arial</vt:lpstr>
      <vt:lpstr>Calibri</vt:lpstr>
      <vt:lpstr>Cambria Math</vt:lpstr>
      <vt:lpstr>Gabriola</vt:lpstr>
      <vt:lpstr>Lucida Sans</vt:lpstr>
      <vt:lpstr>Times New Roman</vt:lpstr>
      <vt:lpstr>Wingdings</vt:lpstr>
      <vt:lpstr>manning</vt:lpstr>
      <vt:lpstr>Vergelijking</vt:lpstr>
      <vt:lpstr>公式</vt:lpstr>
      <vt:lpstr>PowerPoint 演示文稿</vt:lpstr>
      <vt:lpstr>提纲</vt:lpstr>
      <vt:lpstr>提纲</vt:lpstr>
      <vt:lpstr>词项频率tf</vt:lpstr>
      <vt:lpstr>idf权重</vt:lpstr>
      <vt:lpstr>tf-idf权重计算</vt:lpstr>
      <vt:lpstr>查询和文档之间的余弦相似度计算</vt:lpstr>
      <vt:lpstr>余弦相似度计算的图示</vt:lpstr>
      <vt:lpstr>tf-idf 计算样例: lnc.ltn</vt:lpstr>
      <vt:lpstr>本讲内容</vt:lpstr>
      <vt:lpstr>提纲</vt:lpstr>
      <vt:lpstr>排序的重要性</vt:lpstr>
      <vt:lpstr>检索效果的经验性观察方法</vt:lpstr>
      <vt:lpstr>用户访谈</vt:lpstr>
      <vt:lpstr>用户对结果的浏览模式</vt:lpstr>
      <vt:lpstr>检索中的用户行为模式</vt:lpstr>
      <vt:lpstr>用户浏览的链接数</vt:lpstr>
      <vt:lpstr>浏览 vs. 点击</vt:lpstr>
      <vt:lpstr>排序的重要性: 小结</vt:lpstr>
      <vt:lpstr>提纲</vt:lpstr>
      <vt:lpstr>词项频率tf也存入倒排索引中</vt:lpstr>
      <vt:lpstr>倒排索引中的词项频率存储</vt:lpstr>
      <vt:lpstr>余弦相似度计算算法</vt:lpstr>
      <vt:lpstr>精确top K检索及其加速办法</vt:lpstr>
      <vt:lpstr>精确top K检索加速方法一：快速计算余弦</vt:lpstr>
      <vt:lpstr>特例– 不考虑查询词项的权重</vt:lpstr>
      <vt:lpstr>快速余弦相似度计算: 无权重查询</vt:lpstr>
      <vt:lpstr>精确top k检索加速方法二：堆法N中选K</vt:lpstr>
      <vt:lpstr>精确top K检索加速方法三：提前终止计算</vt:lpstr>
      <vt:lpstr>提前终止计算</vt:lpstr>
      <vt:lpstr>非精确top K检索的问题</vt:lpstr>
      <vt:lpstr>非精确top K检索的可行性</vt:lpstr>
      <vt:lpstr>一般思路</vt:lpstr>
      <vt:lpstr>非精确top K检索的问题 -  方法1：索引去除(Index elimination)技术</vt:lpstr>
      <vt:lpstr>仅考虑高idf词项</vt:lpstr>
      <vt:lpstr>仅考虑包含多个词项的文档</vt:lpstr>
      <vt:lpstr>4中含3</vt:lpstr>
      <vt:lpstr>非精确top K检索的问题 -  方法二：优胜表(Champion list)</vt:lpstr>
      <vt:lpstr>课堂思考</vt:lpstr>
      <vt:lpstr>方法三：静态质量得分排序方式</vt:lpstr>
      <vt:lpstr>权威度计算</vt:lpstr>
      <vt:lpstr>基于net-score的Top K文档检索</vt:lpstr>
      <vt:lpstr>利用g(d)排序的优点</vt:lpstr>
      <vt:lpstr>将g(d)排序和优胜表相结合</vt:lpstr>
      <vt:lpstr>高端表(High list)和低端表(Low list)</vt:lpstr>
      <vt:lpstr>方法四：影响度(Impact)排序</vt:lpstr>
      <vt:lpstr>1. 提前结束法</vt:lpstr>
      <vt:lpstr>2. 将词项按照idf排序</vt:lpstr>
      <vt:lpstr>方法五： 簇剪枝(Cluster pruning)</vt:lpstr>
      <vt:lpstr> 查询处理过程</vt:lpstr>
      <vt:lpstr>可视化示意图</vt:lpstr>
      <vt:lpstr>为什么采用随机抽样？</vt:lpstr>
      <vt:lpstr>簇剪枝的一般化变形</vt:lpstr>
      <vt:lpstr>课堂练习</vt:lpstr>
      <vt:lpstr>小结</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Administrator</cp:lastModifiedBy>
  <cp:revision>1404</cp:revision>
  <cp:lastPrinted>2009-09-22T15:48:00Z</cp:lastPrinted>
  <dcterms:created xsi:type="dcterms:W3CDTF">2009-09-21T23:46:00Z</dcterms:created>
  <dcterms:modified xsi:type="dcterms:W3CDTF">2022-10-09T00:43:42Z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