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2"/>
  </p:notesMasterIdLst>
  <p:handoutMasterIdLst>
    <p:handoutMasterId r:id="rId63"/>
  </p:handoutMasterIdLst>
  <p:sldIdLst>
    <p:sldId id="256" r:id="rId2"/>
    <p:sldId id="872" r:id="rId3"/>
    <p:sldId id="923" r:id="rId4"/>
    <p:sldId id="875" r:id="rId5"/>
    <p:sldId id="877" r:id="rId6"/>
    <p:sldId id="879" r:id="rId7"/>
    <p:sldId id="881" r:id="rId8"/>
    <p:sldId id="974" r:id="rId9"/>
    <p:sldId id="924" r:id="rId10"/>
    <p:sldId id="1071" r:id="rId11"/>
    <p:sldId id="1073" r:id="rId12"/>
    <p:sldId id="1074" r:id="rId13"/>
    <p:sldId id="1075" r:id="rId14"/>
    <p:sldId id="1076" r:id="rId15"/>
    <p:sldId id="1079" r:id="rId16"/>
    <p:sldId id="1078" r:id="rId17"/>
    <p:sldId id="1077" r:id="rId18"/>
    <p:sldId id="990" r:id="rId19"/>
    <p:sldId id="991" r:id="rId20"/>
    <p:sldId id="992" r:id="rId21"/>
    <p:sldId id="993" r:id="rId22"/>
    <p:sldId id="994" r:id="rId23"/>
    <p:sldId id="995" r:id="rId24"/>
    <p:sldId id="996" r:id="rId25"/>
    <p:sldId id="997" r:id="rId26"/>
    <p:sldId id="998" r:id="rId27"/>
    <p:sldId id="999" r:id="rId28"/>
    <p:sldId id="1000" r:id="rId29"/>
    <p:sldId id="1086" r:id="rId30"/>
    <p:sldId id="1001" r:id="rId31"/>
    <p:sldId id="1002" r:id="rId32"/>
    <p:sldId id="1003" r:id="rId33"/>
    <p:sldId id="1005" r:id="rId34"/>
    <p:sldId id="1006" r:id="rId35"/>
    <p:sldId id="1008" r:id="rId36"/>
    <p:sldId id="1009" r:id="rId37"/>
    <p:sldId id="1091" r:id="rId38"/>
    <p:sldId id="1084" r:id="rId39"/>
    <p:sldId id="1085" r:id="rId40"/>
    <p:sldId id="1081" r:id="rId41"/>
    <p:sldId id="1082" r:id="rId42"/>
    <p:sldId id="1083" r:id="rId43"/>
    <p:sldId id="1028" r:id="rId44"/>
    <p:sldId id="1090" r:id="rId45"/>
    <p:sldId id="1029" r:id="rId46"/>
    <p:sldId id="1031" r:id="rId47"/>
    <p:sldId id="1032" r:id="rId48"/>
    <p:sldId id="1033" r:id="rId49"/>
    <p:sldId id="1034" r:id="rId50"/>
    <p:sldId id="1035" r:id="rId51"/>
    <p:sldId id="1036" r:id="rId52"/>
    <p:sldId id="1037" r:id="rId53"/>
    <p:sldId id="1044" r:id="rId54"/>
    <p:sldId id="1080" r:id="rId55"/>
    <p:sldId id="1061" r:id="rId56"/>
    <p:sldId id="1062" r:id="rId57"/>
    <p:sldId id="1063" r:id="rId58"/>
    <p:sldId id="975" r:id="rId59"/>
    <p:sldId id="967" r:id="rId60"/>
    <p:sldId id="976" r:id="rId61"/>
  </p:sldIdLst>
  <p:sldSz cx="9144000" cy="6858000" type="screen4x3"/>
  <p:notesSz cx="7315200" cy="9601200"/>
  <p:defaultTextStyle>
    <a:defPPr>
      <a:defRPr lang="en-GB"/>
    </a:defPPr>
    <a:lvl1pPr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1pPr>
    <a:lvl2pPr marL="742950" indent="-28575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2pPr>
    <a:lvl3pPr marL="11430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3pPr>
    <a:lvl4pPr marL="16002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4pPr>
    <a:lvl5pPr marL="20574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5pPr>
    <a:lvl6pPr marL="22860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6pPr>
    <a:lvl7pPr marL="27432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7pPr>
    <a:lvl8pPr marL="32004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8pPr>
    <a:lvl9pPr marL="36576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96" autoAdjust="0"/>
    <p:restoredTop sz="86423" autoAdjust="0"/>
  </p:normalViewPr>
  <p:slideViewPr>
    <p:cSldViewPr>
      <p:cViewPr varScale="1">
        <p:scale>
          <a:sx n="68" d="100"/>
          <a:sy n="68" d="100"/>
        </p:scale>
        <p:origin x="996" y="64"/>
      </p:cViewPr>
      <p:guideLst>
        <p:guide orient="horz" pos="2174"/>
        <p:guide pos="2880"/>
      </p:guideLst>
    </p:cSldViewPr>
  </p:slideViewPr>
  <p:outlineViewPr>
    <p:cViewPr varScale="1">
      <p:scale>
        <a:sx n="170" d="200"/>
        <a:sy n="170" d="200"/>
      </p:scale>
      <p:origin x="0" y="10842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3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latin typeface="Times New Roman" panose="02020603050405020304" pitchFamily="18" charset="0"/>
                <a:ea typeface="黑体" panose="02010609060101010101" pitchFamily="49" charset="-122"/>
              </a:rPr>
              <a:t>20.10.2022</a:t>
            </a:fld>
            <a:endParaRPr lang="de-DE" dirty="0">
              <a:latin typeface="Times New Roman" panose="02020603050405020304" pitchFamily="18" charset="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latin typeface="Times New Roman" panose="02020603050405020304" pitchFamily="18" charset="0"/>
                <a:ea typeface="黑体" panose="02010609060101010101" pitchFamily="49" charset="-122"/>
              </a:rPr>
              <a:t>‹#›</a:t>
            </a:fld>
            <a:endParaRPr lang="de-DE"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panose="020B0604020202020204" charset="-122"/>
              </a:defRPr>
            </a:lvl1pPr>
          </a:lstStyle>
          <a:p>
            <a:pPr>
              <a:defRPr/>
            </a:pPr>
            <a:fld id="{655445CD-BE69-4A95-B1A9-CC7D8B1B044C}" type="slidenum">
              <a:rPr lang="en-US"/>
              <a:t>‹#›</a:t>
            </a:fld>
            <a:endParaRPr lang="en-US"/>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anose="02010609060101010101" pitchFamily="49" charset="-122"/>
              </a:rPr>
              <a:t>1</a:t>
            </a:fld>
            <a:endParaRPr lang="en-US" dirty="0">
              <a:ea typeface="黑体" panose="02010609060101010101"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289796"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C2C4BC-C1AB-499A-8A2C-2C0626041D1D}" type="slidenum">
              <a:rPr lang="en-US" altLang="zh-CN"/>
              <a:t>20</a:t>
            </a:fld>
            <a:endParaRPr lang="en-US" altLang="zh-CN"/>
          </a:p>
        </p:txBody>
      </p:sp>
      <p:sp>
        <p:nvSpPr>
          <p:cNvPr id="28674" name="Rectangle 2"/>
          <p:cNvSpPr>
            <a:spLocks noGrp="1" noRot="1" noChangeAspect="1" noChangeArrowheads="1" noTextEdit="1"/>
          </p:cNvSpPr>
          <p:nvPr>
            <p:ph type="sldImg"/>
          </p:nvPr>
        </p:nvSpPr>
        <p:spPr>
          <a:xfrm>
            <a:off x="1258888" y="720725"/>
            <a:ext cx="4791075" cy="3594100"/>
          </a:xfrm>
        </p:spPr>
      </p:sp>
      <p:sp>
        <p:nvSpPr>
          <p:cNvPr id="28675" name="Rectangle 3"/>
          <p:cNvSpPr>
            <a:spLocks noGrp="1" noChangeArrowheads="1"/>
          </p:cNvSpPr>
          <p:nvPr>
            <p:ph type="body" idx="1"/>
          </p:nvPr>
        </p:nvSpPr>
        <p:spPr>
          <a:xfrm>
            <a:off x="975360" y="4560570"/>
            <a:ext cx="5364480" cy="4320540"/>
          </a:xfrm>
        </p:spPr>
        <p:txBody>
          <a:bodyPr/>
          <a:lstStyle/>
          <a:p>
            <a:r>
              <a:rPr lang="zh-CN" altLang="en-US"/>
              <a:t>基于集合的评价指标</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DA0177-76B0-44A0-89DF-0FB2C14F6AFB}" type="slidenum">
              <a:rPr lang="en-US" altLang="zh-CN"/>
              <a:t>21</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935174-CF87-468B-9B5A-80F708F1F9C8}" type="slidenum">
              <a:rPr lang="en-US" altLang="zh-CN"/>
              <a:t>22</a:t>
            </a:fld>
            <a:endParaRPr lang="en-US" altLang="zh-CN"/>
          </a:p>
        </p:txBody>
      </p:sp>
      <p:sp>
        <p:nvSpPr>
          <p:cNvPr id="140290" name="Rectangle 2"/>
          <p:cNvSpPr>
            <a:spLocks noGrp="1" noRot="1" noChangeAspect="1" noChangeArrowheads="1" noTextEdit="1"/>
          </p:cNvSpPr>
          <p:nvPr>
            <p:ph type="sldImg"/>
          </p:nvPr>
        </p:nvSpPr>
        <p:spPr>
          <a:xfrm>
            <a:off x="1258888" y="720725"/>
            <a:ext cx="4791075" cy="3594100"/>
          </a:xfrm>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F3E69E-5511-4E2C-93D9-4810825873DF}" type="slidenum">
              <a:rPr lang="en-US" altLang="zh-CN"/>
              <a:t>25</a:t>
            </a:fld>
            <a:endParaRPr lang="en-US" altLang="zh-CN"/>
          </a:p>
        </p:txBody>
      </p:sp>
      <p:sp>
        <p:nvSpPr>
          <p:cNvPr id="137218" name="Rectangle 2"/>
          <p:cNvSpPr>
            <a:spLocks noGrp="1" noRot="1" noChangeAspect="1" noChangeArrowheads="1" noTextEdit="1"/>
          </p:cNvSpPr>
          <p:nvPr>
            <p:ph type="sldImg"/>
          </p:nvPr>
        </p:nvSpPr>
        <p:spPr>
          <a:xfrm>
            <a:off x="1258888" y="720725"/>
            <a:ext cx="4791075" cy="3594100"/>
          </a:xfrm>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4B2386-6E91-4607-B6DD-267488EC7BD0}" type="slidenum">
              <a:rPr lang="en-US" altLang="zh-CN"/>
              <a:t>27</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p:spPr>
      </p:sp>
      <p:sp>
        <p:nvSpPr>
          <p:cNvPr id="3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ED73C2-0245-45FE-AA9A-6EA58612CDC2}" type="slidenum">
              <a:rPr lang="en-US" altLang="zh-CN"/>
              <a:t>28</a:t>
            </a:fld>
            <a:endParaRPr lang="en-US" altLang="zh-CN"/>
          </a:p>
        </p:txBody>
      </p:sp>
      <p:sp>
        <p:nvSpPr>
          <p:cNvPr id="142338" name="Rectangle 2"/>
          <p:cNvSpPr>
            <a:spLocks noGrp="1" noRot="1" noChangeAspect="1" noChangeArrowheads="1" noTextEdit="1"/>
          </p:cNvSpPr>
          <p:nvPr>
            <p:ph type="sldImg"/>
          </p:nvPr>
        </p:nvSpPr>
        <p:spPr>
          <a:xfrm>
            <a:off x="1258888" y="720725"/>
            <a:ext cx="4791075" cy="3594100"/>
          </a:xfrm>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3845F2-9E1C-47AC-9CA7-602F89F498C9}" type="slidenum">
              <a:rPr lang="en-US" altLang="zh-CN"/>
              <a:t>32</a:t>
            </a:fld>
            <a:endParaRPr lang="en-US" altLang="zh-CN"/>
          </a:p>
        </p:txBody>
      </p:sp>
      <p:sp>
        <p:nvSpPr>
          <p:cNvPr id="90114" name="Rectangle 2"/>
          <p:cNvSpPr>
            <a:spLocks noGrp="1" noRot="1" noChangeAspect="1" noChangeArrowheads="1" noTextEdit="1"/>
          </p:cNvSpPr>
          <p:nvPr>
            <p:ph type="sldImg"/>
          </p:nvPr>
        </p:nvSpPr>
        <p:spPr>
          <a:xfrm>
            <a:off x="1258888" y="720725"/>
            <a:ext cx="4791075" cy="3594100"/>
          </a:xfrm>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D0F5BC-E63D-418B-8923-6AB867837454}" type="slidenum">
              <a:rPr lang="en-US" altLang="zh-CN"/>
              <a:t>33</a:t>
            </a:fld>
            <a:endParaRPr lang="en-US" altLang="zh-CN"/>
          </a:p>
        </p:txBody>
      </p:sp>
      <p:sp>
        <p:nvSpPr>
          <p:cNvPr id="72706" name="Rectangle 2"/>
          <p:cNvSpPr>
            <a:spLocks noGrp="1" noRot="1" noChangeAspect="1" noChangeArrowheads="1" noTextEdit="1"/>
          </p:cNvSpPr>
          <p:nvPr>
            <p:ph type="sldImg"/>
          </p:nvPr>
        </p:nvSpPr>
        <p:spPr>
          <a:xfrm>
            <a:off x="1258888" y="720725"/>
            <a:ext cx="4791075" cy="3594100"/>
          </a:xfrm>
        </p:spPr>
      </p:sp>
      <p:sp>
        <p:nvSpPr>
          <p:cNvPr id="72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DADB27-D315-4901-98D9-F3266DCA139D}" type="slidenum">
              <a:rPr lang="en-US" altLang="zh-CN"/>
              <a:t>36</a:t>
            </a:fld>
            <a:endParaRPr lang="en-US" altLang="zh-CN"/>
          </a:p>
        </p:txBody>
      </p:sp>
      <p:sp>
        <p:nvSpPr>
          <p:cNvPr id="67586" name="Rectangle 2"/>
          <p:cNvSpPr>
            <a:spLocks noGrp="1" noRot="1" noChangeAspect="1" noChangeArrowheads="1" noTextEdit="1"/>
          </p:cNvSpPr>
          <p:nvPr>
            <p:ph type="sldImg"/>
          </p:nvPr>
        </p:nvSpPr>
        <p:spPr>
          <a:xfrm>
            <a:off x="1258888" y="720725"/>
            <a:ext cx="4791075" cy="3594100"/>
          </a:xfrm>
        </p:spPr>
      </p:sp>
      <p:sp>
        <p:nvSpPr>
          <p:cNvPr id="67587" name="Rectangle 3"/>
          <p:cNvSpPr>
            <a:spLocks noGrp="1" noChangeArrowheads="1"/>
          </p:cNvSpPr>
          <p:nvPr>
            <p:ph type="body" idx="1"/>
          </p:nvPr>
        </p:nvSpPr>
        <p:spPr/>
        <p:txBody>
          <a:bodyPr/>
          <a:lstStyle/>
          <a:p>
            <a:r>
              <a:rPr lang="en-US" altLang="zh-CN" dirty="0"/>
              <a:t>(1-</a:t>
            </a:r>
            <a:r>
              <a:rPr lang="en-US" altLang="zh-CN" dirty="0">
                <a:latin typeface="Cambria Math" panose="02040503050406030204"/>
                <a:ea typeface="Cambria Math" panose="02040503050406030204"/>
              </a:rPr>
              <a:t>⍺)/⍺ = </a:t>
            </a:r>
            <a:r>
              <a:rPr lang="zh-CN" altLang="en-US" dirty="0">
                <a:latin typeface="Cambria Math" panose="02040503050406030204"/>
                <a:ea typeface="Cambria Math" panose="02040503050406030204"/>
              </a:rPr>
              <a:t>𝛽</a:t>
            </a:r>
            <a:r>
              <a:rPr lang="en-US" altLang="zh-CN" baseline="30000" dirty="0">
                <a:latin typeface="Cambria Math" panose="02040503050406030204"/>
                <a:ea typeface="Cambria Math" panose="02040503050406030204"/>
              </a:rPr>
              <a:t>2</a:t>
            </a:r>
            <a:endParaRPr lang="zh-CN" altLang="zh-CN" baseline="30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DADB27-D315-4901-98D9-F3266DCA139D}" type="slidenum">
              <a:rPr lang="en-US" altLang="zh-CN"/>
              <a:t>37</a:t>
            </a:fld>
            <a:endParaRPr lang="en-US" altLang="zh-CN"/>
          </a:p>
        </p:txBody>
      </p:sp>
      <p:sp>
        <p:nvSpPr>
          <p:cNvPr id="67586" name="Rectangle 2"/>
          <p:cNvSpPr>
            <a:spLocks noGrp="1" noRot="1" noChangeAspect="1" noChangeArrowheads="1" noTextEdit="1"/>
          </p:cNvSpPr>
          <p:nvPr>
            <p:ph type="sldImg"/>
          </p:nvPr>
        </p:nvSpPr>
        <p:spPr>
          <a:xfrm>
            <a:off x="1258888" y="720725"/>
            <a:ext cx="4791075" cy="3594100"/>
          </a:xfrm>
        </p:spPr>
      </p:sp>
      <p:sp>
        <p:nvSpPr>
          <p:cNvPr id="67587" name="Rectangle 3"/>
          <p:cNvSpPr>
            <a:spLocks noGrp="1" noChangeArrowheads="1"/>
          </p:cNvSpPr>
          <p:nvPr>
            <p:ph type="body" idx="1"/>
          </p:nvPr>
        </p:nvSpPr>
        <p:spPr/>
        <p:txBody>
          <a:bodyPr/>
          <a:lstStyle/>
          <a:p>
            <a:r>
              <a:rPr lang="en-US" altLang="zh-CN" dirty="0"/>
              <a:t>(1-</a:t>
            </a:r>
            <a:r>
              <a:rPr lang="en-US" altLang="zh-CN" dirty="0">
                <a:latin typeface="Cambria Math" panose="02040503050406030204"/>
                <a:ea typeface="Cambria Math" panose="02040503050406030204"/>
              </a:rPr>
              <a:t>⍺)/⍺ = </a:t>
            </a:r>
            <a:r>
              <a:rPr lang="zh-CN" altLang="en-US" dirty="0">
                <a:latin typeface="Cambria Math" panose="02040503050406030204"/>
                <a:ea typeface="Cambria Math" panose="02040503050406030204"/>
              </a:rPr>
              <a:t>𝛽</a:t>
            </a:r>
            <a:r>
              <a:rPr lang="en-US" altLang="zh-CN" baseline="30000" dirty="0">
                <a:latin typeface="Cambria Math" panose="02040503050406030204"/>
                <a:ea typeface="Cambria Math" panose="02040503050406030204"/>
              </a:rPr>
              <a:t>2</a:t>
            </a:r>
            <a:endParaRPr lang="zh-CN" altLang="zh-CN" baseline="30000" dirty="0"/>
          </a:p>
        </p:txBody>
      </p:sp>
    </p:spTree>
    <p:extLst>
      <p:ext uri="{BB962C8B-B14F-4D97-AF65-F5344CB8AC3E}">
        <p14:creationId xmlns:p14="http://schemas.microsoft.com/office/powerpoint/2010/main" val="273167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r>
              <a:rPr lang="zh-CN" altLang="en-US" dirty="0"/>
              <a:t>在</a:t>
            </a:r>
            <a:r>
              <a:rPr lang="en-US" altLang="zh-CN" dirty="0"/>
              <a:t>web</a:t>
            </a:r>
            <a:r>
              <a:rPr lang="zh-CN" altLang="en-US" dirty="0"/>
              <a:t>中，绝大多数情况下，信息检索中的数据存在着极度的不均衡型，比如通常情况下，超过</a:t>
            </a:r>
            <a:r>
              <a:rPr lang="en-US" altLang="zh-CN" dirty="0"/>
              <a:t>99.9%</a:t>
            </a:r>
            <a:r>
              <a:rPr lang="zh-CN" altLang="en-US" dirty="0"/>
              <a:t>的文档都是不相关文档，这样的话，一个简单地将所有文档都判成不相关文档的系统就会获得非常高的精确率之，从而使得该系统的效果看上去似乎很好。而即使系统实际上非常好，试图将某些文档标注为相关往往也会导致很高的误判率。</a:t>
            </a:r>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E17565-9E0C-4A31-BDC5-F0E80CE75731}" type="slidenum">
              <a:rPr lang="en-US" altLang="zh-CN"/>
              <a:t>43</a:t>
            </a:fld>
            <a:endParaRPr lang="en-US" altLang="zh-CN"/>
          </a:p>
        </p:txBody>
      </p:sp>
      <p:sp>
        <p:nvSpPr>
          <p:cNvPr id="58370" name="Rectangle 2"/>
          <p:cNvSpPr>
            <a:spLocks noGrp="1" noRot="1" noChangeAspect="1" noChangeArrowheads="1" noTextEdit="1"/>
          </p:cNvSpPr>
          <p:nvPr>
            <p:ph type="sldImg"/>
          </p:nvPr>
        </p:nvSpPr>
        <p:spPr>
          <a:xfrm>
            <a:off x="1258888" y="720725"/>
            <a:ext cx="4791075" cy="3594100"/>
          </a:xfrm>
        </p:spPr>
      </p:sp>
      <p:sp>
        <p:nvSpPr>
          <p:cNvPr id="5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E17565-9E0C-4A31-BDC5-F0E80CE75731}" type="slidenum">
              <a:rPr lang="en-US" altLang="zh-CN"/>
              <a:t>44</a:t>
            </a:fld>
            <a:endParaRPr lang="en-US" altLang="zh-CN"/>
          </a:p>
        </p:txBody>
      </p:sp>
      <p:sp>
        <p:nvSpPr>
          <p:cNvPr id="58370" name="Rectangle 2"/>
          <p:cNvSpPr>
            <a:spLocks noGrp="1" noRot="1" noChangeAspect="1" noChangeArrowheads="1" noTextEdit="1"/>
          </p:cNvSpPr>
          <p:nvPr>
            <p:ph type="sldImg"/>
          </p:nvPr>
        </p:nvSpPr>
        <p:spPr>
          <a:xfrm>
            <a:off x="1258888" y="720725"/>
            <a:ext cx="4791075" cy="3594100"/>
          </a:xfrm>
        </p:spPr>
      </p:sp>
      <p:sp>
        <p:nvSpPr>
          <p:cNvPr id="5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8799C6-6605-4EB3-83F0-3AE837DDFEB7}" type="slidenum">
              <a:rPr lang="en-US" altLang="zh-CN"/>
              <a:t>45</a:t>
            </a:fld>
            <a:endParaRPr lang="en-US" altLang="zh-CN"/>
          </a:p>
        </p:txBody>
      </p:sp>
      <p:sp>
        <p:nvSpPr>
          <p:cNvPr id="114690" name="Rectangle 2"/>
          <p:cNvSpPr>
            <a:spLocks noGrp="1" noRot="1" noChangeAspect="1" noChangeArrowheads="1" noTextEdit="1"/>
          </p:cNvSpPr>
          <p:nvPr>
            <p:ph type="sldImg"/>
          </p:nvPr>
        </p:nvSpPr>
        <p:spPr>
          <a:xfrm>
            <a:off x="1258888" y="720725"/>
            <a:ext cx="4791075" cy="3594100"/>
          </a:xfrm>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4B55F6-FDA3-4679-B6F1-BA16611EBFCB}" type="slidenum">
              <a:rPr lang="en-US" altLang="zh-CN"/>
              <a:t>46</a:t>
            </a:fld>
            <a:endParaRPr lang="en-US" altLang="zh-CN"/>
          </a:p>
        </p:txBody>
      </p:sp>
      <p:sp>
        <p:nvSpPr>
          <p:cNvPr id="183298" name="Rectangle 2"/>
          <p:cNvSpPr>
            <a:spLocks noGrp="1" noRot="1" noChangeAspect="1" noChangeArrowheads="1" noTextEdit="1"/>
          </p:cNvSpPr>
          <p:nvPr>
            <p:ph type="sldImg"/>
          </p:nvPr>
        </p:nvSpPr>
        <p:spPr>
          <a:xfrm>
            <a:off x="1258888" y="720725"/>
            <a:ext cx="4791075" cy="3594100"/>
          </a:xfrm>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ADE0B3-0601-43BE-9E4A-C35F4E3FE911}" type="slidenum">
              <a:rPr lang="en-US" altLang="zh-CN"/>
              <a:t>47</a:t>
            </a:fld>
            <a:endParaRPr lang="en-US" altLang="zh-CN"/>
          </a:p>
        </p:txBody>
      </p:sp>
      <p:sp>
        <p:nvSpPr>
          <p:cNvPr id="148482" name="Rectangle 2"/>
          <p:cNvSpPr>
            <a:spLocks noGrp="1" noRot="1" noChangeAspect="1" noChangeArrowheads="1" noTextEdit="1"/>
          </p:cNvSpPr>
          <p:nvPr>
            <p:ph type="sldImg"/>
          </p:nvPr>
        </p:nvSpPr>
        <p:spPr>
          <a:xfrm>
            <a:off x="1258888" y="720725"/>
            <a:ext cx="4791075" cy="3594100"/>
          </a:xfrm>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3115AA-96B6-4D67-9F8F-C950AD079FAE}" type="slidenum">
              <a:rPr lang="en-US" altLang="zh-CN"/>
              <a:t>48</a:t>
            </a:fld>
            <a:endParaRPr lang="en-US" altLang="zh-CN"/>
          </a:p>
        </p:txBody>
      </p:sp>
      <p:sp>
        <p:nvSpPr>
          <p:cNvPr id="151554" name="Rectangle 2"/>
          <p:cNvSpPr>
            <a:spLocks noGrp="1" noRot="1" noChangeAspect="1" noChangeArrowheads="1" noTextEdit="1"/>
          </p:cNvSpPr>
          <p:nvPr>
            <p:ph type="sldImg"/>
          </p:nvPr>
        </p:nvSpPr>
        <p:spPr>
          <a:xfrm>
            <a:off x="1258888" y="720725"/>
            <a:ext cx="4791075" cy="3594100"/>
          </a:xfrm>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356357-336B-41CB-A9A3-C2B4E23EA568}" type="slidenum">
              <a:rPr lang="en-US" altLang="zh-CN"/>
              <a:t>49</a:t>
            </a:fld>
            <a:endParaRPr lang="en-US" altLang="zh-CN"/>
          </a:p>
        </p:txBody>
      </p:sp>
      <p:sp>
        <p:nvSpPr>
          <p:cNvPr id="168962" name="Rectangle 2"/>
          <p:cNvSpPr>
            <a:spLocks noGrp="1" noRot="1" noChangeAspect="1" noChangeArrowheads="1" noTextEdit="1"/>
          </p:cNvSpPr>
          <p:nvPr>
            <p:ph type="sldImg"/>
          </p:nvPr>
        </p:nvSpPr>
        <p:spPr>
          <a:xfrm>
            <a:off x="1258888" y="720725"/>
            <a:ext cx="4791075" cy="3594100"/>
          </a:xfrm>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FB3C12-900D-4C84-875D-894DE584D24D}" type="slidenum">
              <a:rPr lang="en-US" altLang="zh-CN"/>
              <a:t>50</a:t>
            </a:fld>
            <a:endParaRPr lang="en-US" altLang="zh-CN"/>
          </a:p>
        </p:txBody>
      </p:sp>
      <p:sp>
        <p:nvSpPr>
          <p:cNvPr id="156674" name="Rectangle 2"/>
          <p:cNvSpPr>
            <a:spLocks noGrp="1" noRot="1" noChangeAspect="1" noChangeArrowheads="1" noTextEdit="1"/>
          </p:cNvSpPr>
          <p:nvPr>
            <p:ph type="sldImg"/>
          </p:nvPr>
        </p:nvSpPr>
        <p:spPr>
          <a:xfrm>
            <a:off x="1258888" y="720725"/>
            <a:ext cx="4791075" cy="3594100"/>
          </a:xfrm>
        </p:spPr>
      </p:sp>
      <p:sp>
        <p:nvSpPr>
          <p:cNvPr id="15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21EA25-CABB-47C6-A39E-1A08885F6C08}" type="slidenum">
              <a:rPr lang="en-US" altLang="zh-CN"/>
              <a:t>51</a:t>
            </a:fld>
            <a:endParaRPr lang="en-US" altLang="zh-CN"/>
          </a:p>
        </p:txBody>
      </p:sp>
      <p:sp>
        <p:nvSpPr>
          <p:cNvPr id="159746" name="Rectangle 2"/>
          <p:cNvSpPr>
            <a:spLocks noGrp="1" noRot="1" noChangeAspect="1" noChangeArrowheads="1" noTextEdit="1"/>
          </p:cNvSpPr>
          <p:nvPr>
            <p:ph type="sldImg"/>
          </p:nvPr>
        </p:nvSpPr>
        <p:spPr>
          <a:xfrm>
            <a:off x="1258888" y="720725"/>
            <a:ext cx="4791075" cy="3594100"/>
          </a:xfrm>
        </p:spPr>
      </p:sp>
      <p:sp>
        <p:nvSpPr>
          <p:cNvPr id="15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26E6D7-1164-47FD-AFA8-164E96492481}" type="slidenum">
              <a:rPr lang="en-US" altLang="zh-CN"/>
              <a:t>52</a:t>
            </a:fld>
            <a:endParaRPr lang="en-US" altLang="zh-CN"/>
          </a:p>
        </p:txBody>
      </p:sp>
      <p:sp>
        <p:nvSpPr>
          <p:cNvPr id="164866" name="Rectangle 2"/>
          <p:cNvSpPr>
            <a:spLocks noGrp="1" noRot="1" noChangeAspect="1" noChangeArrowheads="1" noTextEdit="1"/>
          </p:cNvSpPr>
          <p:nvPr>
            <p:ph type="sldImg"/>
          </p:nvPr>
        </p:nvSpPr>
        <p:spPr>
          <a:xfrm>
            <a:off x="1258888" y="720725"/>
            <a:ext cx="4791075" cy="3594100"/>
          </a:xfrm>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2E15D8-9A33-4EF6-8AAA-0F8D68DD913F}" type="slidenum">
              <a:rPr lang="en-US" altLang="zh-CN"/>
              <a:t>55</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p:spPr>
      </p:sp>
      <p:sp>
        <p:nvSpPr>
          <p:cNvPr id="198659"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0007EA-8769-4083-AC11-515B2F5DD2C2}" type="slidenum">
              <a:rPr lang="en-US" altLang="zh-CN"/>
              <a:t>56</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p:spPr>
      </p:sp>
      <p:sp>
        <p:nvSpPr>
          <p:cNvPr id="200707"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E3C5D4-2A7D-47AE-91E9-FD16876BC35E}" type="slidenum">
              <a:rPr lang="en-US" altLang="zh-CN"/>
              <a:t>57</a:t>
            </a:fld>
            <a:endParaRPr lang="en-US" altLang="zh-CN"/>
          </a:p>
        </p:txBody>
      </p:sp>
      <p:sp>
        <p:nvSpPr>
          <p:cNvPr id="202754" name="Rectangle 2"/>
          <p:cNvSpPr>
            <a:spLocks noGrp="1" noRot="1" noChangeAspect="1" noChangeArrowheads="1" noTextEdit="1"/>
          </p:cNvSpPr>
          <p:nvPr>
            <p:ph type="sldImg"/>
          </p:nvPr>
        </p:nvSpPr>
        <p:spPr>
          <a:xfrm>
            <a:off x="1258888" y="720725"/>
            <a:ext cx="4791075" cy="3594100"/>
          </a:xfrm>
        </p:spPr>
      </p:sp>
      <p:sp>
        <p:nvSpPr>
          <p:cNvPr id="202755"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4D8F2C-E5E0-4AC5-9B1F-49E8A35AE717}" type="slidenum">
              <a:rPr lang="en-US" altLang="zh-CN"/>
              <a:t>11</a:t>
            </a:fld>
            <a:endParaRPr lang="en-US" altLang="zh-CN"/>
          </a:p>
        </p:txBody>
      </p:sp>
      <p:sp>
        <p:nvSpPr>
          <p:cNvPr id="62466" name="Rectangle 2"/>
          <p:cNvSpPr>
            <a:spLocks noGrp="1" noRot="1" noChangeAspect="1" noChangeArrowheads="1" noTextEdit="1"/>
          </p:cNvSpPr>
          <p:nvPr>
            <p:ph type="sldImg"/>
          </p:nvPr>
        </p:nvSpPr>
        <p:spPr>
          <a:xfrm>
            <a:off x="1258888" y="720725"/>
            <a:ext cx="4791075" cy="3594100"/>
          </a:xfrm>
        </p:spPr>
      </p:sp>
      <p:sp>
        <p:nvSpPr>
          <p:cNvPr id="62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E34F4D-79B5-4158-BAA7-4CD57C2B4B0C}" type="slidenum">
              <a:rPr lang="en-US" altLang="zh-CN"/>
              <a:t>12</a:t>
            </a:fld>
            <a:endParaRPr lang="en-US" altLang="zh-CN"/>
          </a:p>
        </p:txBody>
      </p:sp>
      <p:sp>
        <p:nvSpPr>
          <p:cNvPr id="24578" name="Rectangle 2"/>
          <p:cNvSpPr>
            <a:spLocks noGrp="1" noRot="1" noChangeAspect="1" noChangeArrowheads="1" noTextEdit="1"/>
          </p:cNvSpPr>
          <p:nvPr>
            <p:ph type="sldImg"/>
          </p:nvPr>
        </p:nvSpPr>
        <p:spPr>
          <a:xfrm>
            <a:off x="1258888" y="720725"/>
            <a:ext cx="4791075" cy="3594100"/>
          </a:xfrm>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5C231C-5C03-4886-BFB3-FB801EC279F7}" type="slidenum">
              <a:rPr lang="en-US" altLang="zh-CN"/>
              <a:t>13</a:t>
            </a:fld>
            <a:endParaRPr lang="en-US" altLang="zh-CN"/>
          </a:p>
        </p:txBody>
      </p:sp>
      <p:sp>
        <p:nvSpPr>
          <p:cNvPr id="26626" name="Rectangle 2"/>
          <p:cNvSpPr>
            <a:spLocks noGrp="1" noRot="1" noChangeAspect="1" noChangeArrowheads="1" noTextEdit="1"/>
          </p:cNvSpPr>
          <p:nvPr>
            <p:ph type="sldImg"/>
          </p:nvPr>
        </p:nvSpPr>
        <p:spPr>
          <a:xfrm>
            <a:off x="1258888" y="720725"/>
            <a:ext cx="4791075" cy="3594100"/>
          </a:xfrm>
        </p:spPr>
      </p:sp>
      <p:sp>
        <p:nvSpPr>
          <p:cNvPr id="26627" name="Rectangle 3"/>
          <p:cNvSpPr>
            <a:spLocks noGrp="1" noChangeArrowheads="1"/>
          </p:cNvSpPr>
          <p:nvPr>
            <p:ph type="body" idx="1"/>
          </p:nvPr>
        </p:nvSpPr>
        <p:spPr/>
        <p:txBody>
          <a:bodyPr/>
          <a:lstStyle/>
          <a:p>
            <a:r>
              <a:rPr lang="zh-CN" altLang="en-US"/>
              <a:t>类似于考试。</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9504EB-E605-4E05-80FF-62E05C36BB33}" type="slidenum">
              <a:rPr lang="en-US" altLang="zh-CN"/>
              <a:t>17</a:t>
            </a:fld>
            <a:endParaRPr lang="en-US" altLang="zh-CN"/>
          </a:p>
        </p:txBody>
      </p:sp>
      <p:sp>
        <p:nvSpPr>
          <p:cNvPr id="86018" name="Rectangle 2"/>
          <p:cNvSpPr>
            <a:spLocks noGrp="1" noRot="1" noChangeAspect="1" noChangeArrowheads="1" noTextEdit="1"/>
          </p:cNvSpPr>
          <p:nvPr>
            <p:ph type="sldImg"/>
          </p:nvPr>
        </p:nvSpPr>
        <p:spPr>
          <a:xfrm>
            <a:off x="1258888" y="720725"/>
            <a:ext cx="4791075" cy="3594100"/>
          </a:xfrm>
        </p:spPr>
      </p:sp>
      <p:sp>
        <p:nvSpPr>
          <p:cNvPr id="86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437028-FF1F-46AF-B652-BB9E5049ED49}" type="slidenum">
              <a:rPr lang="en-US" altLang="zh-CN"/>
              <a:t>18</a:t>
            </a:fld>
            <a:endParaRPr lang="en-US" altLang="zh-CN"/>
          </a:p>
        </p:txBody>
      </p:sp>
      <p:sp>
        <p:nvSpPr>
          <p:cNvPr id="88066" name="Rectangle 2"/>
          <p:cNvSpPr>
            <a:spLocks noGrp="1" noRot="1" noChangeAspect="1" noChangeArrowheads="1" noTextEdit="1"/>
          </p:cNvSpPr>
          <p:nvPr>
            <p:ph type="sldImg"/>
          </p:nvPr>
        </p:nvSpPr>
        <p:spPr>
          <a:xfrm>
            <a:off x="1258888" y="720725"/>
            <a:ext cx="4791075" cy="3594100"/>
          </a:xfrm>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anose="02010609060101010101" pitchFamily="49" charset="-122"/>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TextBox 5"/>
          <p:cNvSpPr txBox="1"/>
          <p:nvPr/>
        </p:nvSpPr>
        <p:spPr>
          <a:xfrm>
            <a:off x="290864" y="1600200"/>
            <a:ext cx="8561959" cy="1569660"/>
          </a:xfrm>
          <a:prstGeom prst="rect">
            <a:avLst/>
          </a:prstGeom>
          <a:noFill/>
        </p:spPr>
        <p:txBody>
          <a:bodyPr wrap="none">
            <a:spAutoFit/>
          </a:bodyPr>
          <a:lstStyle/>
          <a:p>
            <a:pPr algn="ctr">
              <a:defRPr/>
            </a:pPr>
            <a:r>
              <a:rPr lang="zh-CN" altLang="en-US" sz="4800" b="1">
                <a:solidFill>
                  <a:srgbClr val="FBFCFF"/>
                </a:solidFill>
                <a:latin typeface="黑体" panose="02010609060101010101" pitchFamily="49" charset="-122"/>
                <a:ea typeface="黑体" panose="02010609060101010101" pitchFamily="49" charset="-122"/>
                <a:cs typeface="Arial Unicode MS" panose="020B0604020202020204" charset="-122"/>
              </a:rPr>
              <a:t>物联网大数据智能处理</a:t>
            </a:r>
            <a:endPar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a:p>
            <a:pPr algn="ctr">
              <a:defRPr/>
            </a:pPr>
            <a:r>
              <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rPr>
              <a:t>              -</a:t>
            </a: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信息检索技术</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marL="0" marR="0" lvl="0" indent="0" algn="l" defTabSz="449580" rtl="0" eaLnBrk="1" fontAlgn="base" latinLnBrk="0" hangingPunct="1">
              <a:lnSpc>
                <a:spcPct val="100000"/>
              </a:lnSpc>
              <a:spcBef>
                <a:spcPct val="0"/>
              </a:spcBef>
              <a:spcAft>
                <a:spcPct val="0"/>
              </a:spcAft>
              <a:buClrTx/>
              <a:buSzTx/>
              <a:buFontTx/>
              <a:buNone/>
              <a:tabLst/>
              <a:defRPr/>
            </a:pPr>
            <a:r>
              <a:rPr lang="zh-CN" altLang="en-US" sz="14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4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4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4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9" name="TextBox 8"/>
          <p:cNvSpPr txBox="1"/>
          <p:nvPr/>
        </p:nvSpPr>
        <p:spPr>
          <a:xfrm>
            <a:off x="1600200" y="4800600"/>
            <a:ext cx="6019800" cy="1200329"/>
          </a:xfrm>
          <a:prstGeom prst="rect">
            <a:avLst/>
          </a:prstGeom>
          <a:noFill/>
        </p:spPr>
        <p:txBody>
          <a:bodyPr>
            <a:spAutoFit/>
          </a:bodyPr>
          <a:lstStyle/>
          <a:p>
            <a:pPr algn="ctr">
              <a:defRPr/>
            </a:pPr>
            <a:r>
              <a:rPr lang="zh-CN" altLang="en-US" dirty="0">
                <a:solidFill>
                  <a:schemeClr val="bg1"/>
                </a:solidFill>
                <a:latin typeface="+mn-ea"/>
                <a:ea typeface="+mn-ea"/>
                <a:cs typeface="Times New Roman" panose="02020603050405020304" pitchFamily="18" charset="0"/>
              </a:rPr>
              <a:t>授课人：李明楚</a:t>
            </a:r>
            <a:endParaRPr lang="en-US" altLang="zh-CN" dirty="0">
              <a:solidFill>
                <a:schemeClr val="bg1"/>
              </a:solidFill>
              <a:latin typeface="+mn-ea"/>
              <a:ea typeface="+mn-ea"/>
              <a:cs typeface="Times New Roman" panose="02020603050405020304" pitchFamily="18" charset="0"/>
            </a:endParaRPr>
          </a:p>
          <a:p>
            <a:pPr algn="ctr">
              <a:defRPr/>
            </a:pPr>
            <a:endParaRPr lang="en-US" altLang="zh-CN" sz="28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endParaRPr lang="zh-CN" altLang="en-US" sz="2000" dirty="0">
              <a:latin typeface="Times New Roman" panose="02020603050405020304" pitchFamily="18" charset="0"/>
              <a:ea typeface="黑体" panose="02010609060101010101" pitchFamily="49"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2" name="日期占位符 1"/>
          <p:cNvSpPr>
            <a:spLocks noGrp="1"/>
          </p:cNvSpPr>
          <p:nvPr>
            <p:ph type="dt" sz="half" idx="10"/>
          </p:nvPr>
        </p:nvSpPr>
        <p:spPr/>
        <p:txBody>
          <a:bodyPr/>
          <a:lstStyle/>
          <a:p>
            <a:pPr>
              <a:defRPr/>
            </a:pPr>
            <a:endParaRPr lang="en-US" altLang="zh-CN" dirty="0"/>
          </a:p>
        </p:txBody>
      </p:sp>
      <p:sp>
        <p:nvSpPr>
          <p:cNvPr id="8" name="灯片编号占位符 7"/>
          <p:cNvSpPr>
            <a:spLocks noGrp="1"/>
          </p:cNvSpPr>
          <p:nvPr>
            <p:ph type="sldNum" sz="quarter" idx="11"/>
          </p:nvPr>
        </p:nvSpPr>
        <p:spPr/>
        <p:txBody>
          <a:bodyPr/>
          <a:lstStyle/>
          <a:p>
            <a:pPr>
              <a:defRPr/>
            </a:pPr>
            <a:fld id="{F1FB7D08-67DA-430D-B31F-1498AA061A61}"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a:p>
            <a:endParaRPr lang="zh-CN" altLang="en-US" dirty="0">
              <a:latin typeface="Times New Roman" panose="02020603050405020304" pitchFamily="18" charset="0"/>
              <a:ea typeface="黑体" panose="02010609060101010101"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latin typeface="Times New Roman" panose="02020603050405020304" pitchFamily="18" charset="0"/>
              <a:ea typeface="黑体" panose="02010609060101010101" pitchFamily="49" charset="-122"/>
            </a:endParaRPr>
          </a:p>
          <a:p>
            <a:pPr marL="457200" indent="-457200">
              <a:buFont typeface="+mj-ea"/>
              <a:buAutoNum type="circleNumDbPlain"/>
            </a:pPr>
            <a:endParaRPr lang="zh-CN" altLang="en-US" dirty="0">
              <a:latin typeface="Times New Roman" panose="02020603050405020304" pitchFamily="18" charset="0"/>
              <a:ea typeface="黑体" panose="02010609060101010101"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anose="02010609060101010101" pitchFamily="49" charset="-122"/>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11" name="Rectangle 6"/>
          <p:cNvSpPr>
            <a:spLocks noChangeArrowheads="1"/>
          </p:cNvSpPr>
          <p:nvPr/>
        </p:nvSpPr>
        <p:spPr bwMode="auto">
          <a:xfrm>
            <a:off x="3909" y="0"/>
            <a:ext cx="3886200" cy="275389"/>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p:txBody>
          <a:bodyPr/>
          <a:lstStyle>
            <a:lvl1pPr>
              <a:defRPr/>
            </a:lvl1pPr>
          </a:lstStyle>
          <a:p>
            <a:pPr>
              <a:defRPr/>
            </a:pPr>
            <a:fld id="{2808EF08-A40A-44A2-96CB-638EE4CE9FC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E4DA77D0-4873-42EE-B529-446D9DA14FA4}"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4BD8E528-EFE8-4AEF-8AC1-22BAECBEFDE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F1FB7D08-67DA-430D-B31F-1498AA061A61}" type="slidenum">
              <a:rPr lang="en-US" smtClean="0"/>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智能信息处理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anose="02010609060101010101" pitchFamily="49" charset="-122"/>
                <a:cs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2pPr>
      <a:lvl3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3pPr>
      <a:lvl4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4pPr>
      <a:lvl5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mn-ea"/>
          <a:cs typeface="黑体" panose="02010609060101010101" pitchFamily="49" charset="-122"/>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9.xml"/><Relationship Id="rId7"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mailto:P@n"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hyperlink" Target="http://trec.nist.gov/"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 检索评价</a:t>
            </a:r>
            <a:endParaRPr lang="en-US" altLang="zh-CN" dirty="0"/>
          </a:p>
          <a:p>
            <a:r>
              <a:rPr lang="en-US" altLang="zh-CN"/>
              <a:t>Evaluation</a:t>
            </a:r>
            <a:endParaRPr lang="zh-CN" altLang="en-US" dirty="0"/>
          </a:p>
        </p:txBody>
      </p:sp>
      <p:sp>
        <p:nvSpPr>
          <p:cNvPr id="3" name="Slide Number Placeholder 2"/>
          <p:cNvSpPr>
            <a:spLocks noGrp="1"/>
          </p:cNvSpPr>
          <p:nvPr>
            <p:ph type="sldNum" sz="quarter" idx="11"/>
          </p:nvPr>
        </p:nvSpPr>
        <p:spPr>
          <a:xfrm>
            <a:off x="7010400" y="6477000"/>
            <a:ext cx="2133600" cy="244475"/>
          </a:xfrm>
        </p:spPr>
        <p:txBody>
          <a:bodyPr/>
          <a:lstStyle/>
          <a:p>
            <a:pPr>
              <a:defRPr/>
            </a:pPr>
            <a:fld id="{B4197FBB-C416-4B51-9ADA-F9A87D712B86}"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dirty="0"/>
              <a:t>关于评价</a:t>
            </a:r>
          </a:p>
        </p:txBody>
      </p:sp>
      <p:sp>
        <p:nvSpPr>
          <p:cNvPr id="228355" name="Rectangle 3"/>
          <p:cNvSpPr>
            <a:spLocks noGrp="1" noChangeArrowheads="1"/>
          </p:cNvSpPr>
          <p:nvPr>
            <p:ph idx="1"/>
          </p:nvPr>
        </p:nvSpPr>
        <p:spPr>
          <a:xfrm>
            <a:off x="611560" y="1916832"/>
            <a:ext cx="7844408" cy="4248472"/>
          </a:xfrm>
        </p:spPr>
        <p:txBody>
          <a:bodyPr/>
          <a:lstStyle/>
          <a:p>
            <a:r>
              <a:rPr lang="zh-CN" altLang="en-US" dirty="0"/>
              <a:t>评价无处不在，也很必要</a:t>
            </a:r>
          </a:p>
          <a:p>
            <a:pPr lvl="1"/>
            <a:r>
              <a:rPr lang="zh-CN" altLang="en-US" dirty="0"/>
              <a:t>工作、生活、娱乐、找对象、招生</a:t>
            </a:r>
          </a:p>
          <a:p>
            <a:r>
              <a:rPr lang="zh-CN" altLang="en-US" dirty="0"/>
              <a:t>评价很难，但是似乎又很容易</a:t>
            </a:r>
          </a:p>
          <a:p>
            <a:pPr lvl="1"/>
            <a:r>
              <a:rPr lang="zh-CN" altLang="en-US" dirty="0"/>
              <a:t>人的因素、标准、场景</a:t>
            </a:r>
          </a:p>
          <a:p>
            <a:r>
              <a:rPr lang="zh-CN" altLang="en-US" dirty="0"/>
              <a:t>评价是推进</a:t>
            </a:r>
            <a:r>
              <a:rPr lang="zh-CN" altLang="en-US" dirty="0">
                <a:sym typeface="+mn-ea"/>
              </a:rPr>
              <a:t>信息检索技术发展</a:t>
            </a:r>
            <a:r>
              <a:rPr lang="zh-CN" altLang="en-US" dirty="0"/>
              <a:t>的有力武器</a:t>
            </a:r>
          </a:p>
        </p:txBody>
      </p:sp>
      <p:sp>
        <p:nvSpPr>
          <p:cNvPr id="6" name="灯片编号占位符 5"/>
          <p:cNvSpPr>
            <a:spLocks noGrp="1"/>
          </p:cNvSpPr>
          <p:nvPr>
            <p:ph type="sldNum" sz="quarter" idx="12"/>
          </p:nvPr>
        </p:nvSpPr>
        <p:spPr/>
        <p:txBody>
          <a:bodyPr/>
          <a:lstStyle/>
          <a:p>
            <a:fld id="{E6A59608-634D-4D6D-98AC-AD864DFC1BBA}" type="slidenum">
              <a:rPr lang="en-US" altLang="zh-CN"/>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latin typeface="Times New Roman" panose="02020603050405020304" pitchFamily="18" charset="0"/>
              </a:rPr>
              <a:t>为什么要评估</a:t>
            </a:r>
            <a:r>
              <a:rPr lang="en-US" altLang="zh-CN">
                <a:latin typeface="Times New Roman" panose="02020603050405020304" pitchFamily="18" charset="0"/>
              </a:rPr>
              <a:t>IR</a:t>
            </a:r>
            <a:r>
              <a:rPr lang="zh-CN" altLang="en-US">
                <a:latin typeface="Times New Roman" panose="02020603050405020304" pitchFamily="18" charset="0"/>
              </a:rPr>
              <a:t>？</a:t>
            </a:r>
          </a:p>
        </p:txBody>
      </p:sp>
      <p:sp>
        <p:nvSpPr>
          <p:cNvPr id="61443" name="Rectangle 3"/>
          <p:cNvSpPr>
            <a:spLocks noGrp="1" noChangeArrowheads="1"/>
          </p:cNvSpPr>
          <p:nvPr>
            <p:ph idx="1"/>
          </p:nvPr>
        </p:nvSpPr>
        <p:spPr>
          <a:xfrm>
            <a:off x="755576" y="1772816"/>
            <a:ext cx="7772400" cy="3617912"/>
          </a:xfrm>
        </p:spPr>
        <p:txBody>
          <a:bodyPr/>
          <a:lstStyle/>
          <a:p>
            <a:r>
              <a:rPr lang="zh-CN" altLang="en-US" dirty="0">
                <a:sym typeface="+mn-ea"/>
              </a:rPr>
              <a:t>信息检索系统的</a:t>
            </a:r>
            <a:r>
              <a:rPr lang="zh-CN" altLang="en-US" b="1" dirty="0">
                <a:solidFill>
                  <a:srgbClr val="FF0000"/>
                </a:solidFill>
                <a:sym typeface="+mn-ea"/>
              </a:rPr>
              <a:t>目标</a:t>
            </a:r>
            <a:r>
              <a:rPr lang="zh-CN" altLang="en-US" dirty="0">
                <a:sym typeface="+mn-ea"/>
              </a:rPr>
              <a:t>是</a:t>
            </a:r>
            <a:r>
              <a:rPr lang="zh-CN" altLang="en-US" dirty="0">
                <a:solidFill>
                  <a:schemeClr val="hlink"/>
                </a:solidFill>
                <a:sym typeface="+mn-ea"/>
              </a:rPr>
              <a:t>较少消耗</a:t>
            </a:r>
            <a:r>
              <a:rPr lang="zh-CN" altLang="en-US" dirty="0">
                <a:sym typeface="+mn-ea"/>
              </a:rPr>
              <a:t>情况下</a:t>
            </a:r>
            <a:r>
              <a:rPr lang="zh-CN" altLang="en-US" dirty="0">
                <a:solidFill>
                  <a:schemeClr val="hlink"/>
                </a:solidFill>
                <a:sym typeface="+mn-ea"/>
              </a:rPr>
              <a:t>尽快、全面</a:t>
            </a:r>
            <a:r>
              <a:rPr lang="zh-CN" altLang="en-US" dirty="0">
                <a:sym typeface="+mn-ea"/>
              </a:rPr>
              <a:t>返回</a:t>
            </a:r>
            <a:r>
              <a:rPr lang="zh-CN" altLang="en-US" dirty="0">
                <a:solidFill>
                  <a:schemeClr val="hlink"/>
                </a:solidFill>
                <a:sym typeface="+mn-ea"/>
              </a:rPr>
              <a:t>准确</a:t>
            </a:r>
            <a:r>
              <a:rPr lang="zh-CN" altLang="en-US" dirty="0">
                <a:sym typeface="+mn-ea"/>
              </a:rPr>
              <a:t>的结果</a:t>
            </a:r>
          </a:p>
          <a:p>
            <a:endParaRPr lang="zh-CN" altLang="en-US" dirty="0">
              <a:latin typeface="Times New Roman" panose="02020603050405020304" pitchFamily="18" charset="0"/>
              <a:sym typeface="+mn-ea"/>
            </a:endParaRPr>
          </a:p>
          <a:p>
            <a:r>
              <a:rPr lang="zh-CN" altLang="en-US" dirty="0">
                <a:latin typeface="Times New Roman" panose="02020603050405020304" pitchFamily="18" charset="0"/>
              </a:rPr>
              <a:t>通过评估可以评价不同技术的优劣，不同因素对系统的影响，从而促进</a:t>
            </a:r>
            <a:r>
              <a:rPr lang="zh-CN" altLang="en-US" dirty="0">
                <a:sym typeface="+mn-ea"/>
              </a:rPr>
              <a:t>信息检索技术</a:t>
            </a:r>
            <a:r>
              <a:rPr lang="zh-CN" altLang="en-US" dirty="0">
                <a:latin typeface="Times New Roman" panose="02020603050405020304" pitchFamily="18" charset="0"/>
              </a:rPr>
              <a:t>的不断提高</a:t>
            </a:r>
          </a:p>
        </p:txBody>
      </p:sp>
      <p:sp>
        <p:nvSpPr>
          <p:cNvPr id="6" name="灯片编号占位符 5"/>
          <p:cNvSpPr>
            <a:spLocks noGrp="1"/>
          </p:cNvSpPr>
          <p:nvPr>
            <p:ph type="sldNum" sz="quarter" idx="12"/>
          </p:nvPr>
        </p:nvSpPr>
        <p:spPr/>
        <p:txBody>
          <a:bodyPr/>
          <a:lstStyle/>
          <a:p>
            <a:fld id="{855C07C2-C07F-49FA-B97F-CABC896076F9}" type="slidenum">
              <a:rPr lang="en-US" altLang="zh-CN"/>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latin typeface="Times New Roman" panose="02020603050405020304" pitchFamily="18" charset="0"/>
              </a:rPr>
              <a:t>IR</a:t>
            </a:r>
            <a:r>
              <a:rPr lang="zh-CN" altLang="en-US">
                <a:latin typeface="Times New Roman" panose="02020603050405020304" pitchFamily="18" charset="0"/>
              </a:rPr>
              <a:t>中评价什么？</a:t>
            </a:r>
          </a:p>
        </p:txBody>
      </p:sp>
      <p:sp>
        <p:nvSpPr>
          <p:cNvPr id="23555" name="Rectangle 3"/>
          <p:cNvSpPr>
            <a:spLocks noGrp="1" noChangeArrowheads="1"/>
          </p:cNvSpPr>
          <p:nvPr>
            <p:ph idx="1"/>
          </p:nvPr>
        </p:nvSpPr>
        <p:spPr>
          <a:xfrm>
            <a:off x="683568" y="1844824"/>
            <a:ext cx="7848600" cy="4248150"/>
          </a:xfrm>
        </p:spPr>
        <p:txBody>
          <a:bodyPr/>
          <a:lstStyle/>
          <a:p>
            <a:pPr>
              <a:lnSpc>
                <a:spcPct val="90000"/>
              </a:lnSpc>
            </a:pPr>
            <a:r>
              <a:rPr lang="zh-CN" altLang="en-US" sz="2400" dirty="0">
                <a:latin typeface="Times New Roman" panose="02020603050405020304" pitchFamily="18" charset="0"/>
              </a:rPr>
              <a:t>效率 </a:t>
            </a:r>
            <a:r>
              <a:rPr lang="en-US" altLang="zh-CN" sz="2400" dirty="0">
                <a:latin typeface="Times New Roman" panose="02020603050405020304" pitchFamily="18" charset="0"/>
              </a:rPr>
              <a:t>(Efficiency)—</a:t>
            </a:r>
            <a:r>
              <a:rPr lang="zh-CN" altLang="en-US" sz="2400" dirty="0">
                <a:latin typeface="Times New Roman" panose="02020603050405020304" pitchFamily="18" charset="0"/>
              </a:rPr>
              <a:t>可以采用通常的评价方法</a:t>
            </a:r>
          </a:p>
          <a:p>
            <a:pPr lvl="1">
              <a:lnSpc>
                <a:spcPct val="90000"/>
              </a:lnSpc>
            </a:pPr>
            <a:r>
              <a:rPr lang="zh-CN" altLang="en-US" sz="2000" dirty="0">
                <a:latin typeface="Times New Roman" panose="02020603050405020304" pitchFamily="18" charset="0"/>
              </a:rPr>
              <a:t>时间开销</a:t>
            </a:r>
          </a:p>
          <a:p>
            <a:pPr lvl="1">
              <a:lnSpc>
                <a:spcPct val="90000"/>
              </a:lnSpc>
            </a:pPr>
            <a:r>
              <a:rPr lang="zh-CN" altLang="en-US" sz="2000" dirty="0">
                <a:latin typeface="Times New Roman" panose="02020603050405020304" pitchFamily="18" charset="0"/>
              </a:rPr>
              <a:t>空间开销</a:t>
            </a:r>
          </a:p>
          <a:p>
            <a:pPr lvl="1">
              <a:lnSpc>
                <a:spcPct val="90000"/>
              </a:lnSpc>
            </a:pPr>
            <a:r>
              <a:rPr lang="zh-CN" altLang="en-US" sz="2000" dirty="0">
                <a:latin typeface="Times New Roman" panose="02020603050405020304" pitchFamily="18" charset="0"/>
              </a:rPr>
              <a:t>响应速度</a:t>
            </a:r>
          </a:p>
          <a:p>
            <a:pPr>
              <a:lnSpc>
                <a:spcPct val="90000"/>
              </a:lnSpc>
            </a:pPr>
            <a:r>
              <a:rPr lang="zh-CN" altLang="en-US" sz="2400" b="1" dirty="0">
                <a:latin typeface="Times New Roman" panose="02020603050405020304" pitchFamily="18" charset="0"/>
              </a:rPr>
              <a:t>效果</a:t>
            </a:r>
            <a:r>
              <a:rPr lang="zh-CN" altLang="en-US" sz="2400" dirty="0">
                <a:latin typeface="Times New Roman" panose="02020603050405020304" pitchFamily="18" charset="0"/>
              </a:rPr>
              <a:t> </a:t>
            </a:r>
            <a:r>
              <a:rPr lang="en-US" altLang="zh-CN" sz="2400" dirty="0">
                <a:latin typeface="Times New Roman" panose="02020603050405020304" pitchFamily="18" charset="0"/>
              </a:rPr>
              <a:t>(Effectiveness)</a:t>
            </a:r>
          </a:p>
          <a:p>
            <a:pPr lvl="1">
              <a:lnSpc>
                <a:spcPct val="90000"/>
              </a:lnSpc>
            </a:pPr>
            <a:r>
              <a:rPr lang="zh-CN" altLang="en-US" sz="2000" dirty="0">
                <a:latin typeface="Times New Roman" panose="02020603050405020304" pitchFamily="18" charset="0"/>
              </a:rPr>
              <a:t>返回的文档中有多少相关文档</a:t>
            </a:r>
          </a:p>
          <a:p>
            <a:pPr lvl="1">
              <a:lnSpc>
                <a:spcPct val="90000"/>
              </a:lnSpc>
            </a:pPr>
            <a:r>
              <a:rPr lang="zh-CN" altLang="en-US" sz="2000" dirty="0">
                <a:latin typeface="Times New Roman" panose="02020603050405020304" pitchFamily="18" charset="0"/>
              </a:rPr>
              <a:t>所有相关文档中返回了多少</a:t>
            </a:r>
          </a:p>
          <a:p>
            <a:pPr lvl="1">
              <a:lnSpc>
                <a:spcPct val="90000"/>
              </a:lnSpc>
            </a:pPr>
            <a:r>
              <a:rPr lang="zh-CN" altLang="en-US" sz="2000" dirty="0">
                <a:latin typeface="Times New Roman" panose="02020603050405020304" pitchFamily="18" charset="0"/>
              </a:rPr>
              <a:t>返回得靠不靠前</a:t>
            </a:r>
          </a:p>
          <a:p>
            <a:pPr>
              <a:lnSpc>
                <a:spcPct val="90000"/>
              </a:lnSpc>
            </a:pPr>
            <a:r>
              <a:rPr lang="zh-CN" altLang="en-US" sz="2400" dirty="0">
                <a:latin typeface="Times New Roman" panose="02020603050405020304" pitchFamily="18" charset="0"/>
              </a:rPr>
              <a:t>其他指标</a:t>
            </a:r>
          </a:p>
          <a:p>
            <a:pPr lvl="1">
              <a:lnSpc>
                <a:spcPct val="90000"/>
              </a:lnSpc>
            </a:pPr>
            <a:r>
              <a:rPr lang="zh-CN" altLang="en-US" sz="2000" dirty="0">
                <a:latin typeface="Times New Roman" panose="02020603050405020304" pitchFamily="18" charset="0"/>
              </a:rPr>
              <a:t>覆盖率</a:t>
            </a:r>
            <a:r>
              <a:rPr lang="en-US" altLang="zh-CN" sz="2000" dirty="0">
                <a:latin typeface="Times New Roman" panose="02020603050405020304" pitchFamily="18" charset="0"/>
              </a:rPr>
              <a:t>(Coverage)</a:t>
            </a:r>
          </a:p>
          <a:p>
            <a:pPr lvl="1">
              <a:lnSpc>
                <a:spcPct val="90000"/>
              </a:lnSpc>
            </a:pPr>
            <a:r>
              <a:rPr lang="zh-CN" altLang="en-US" sz="2000" dirty="0">
                <a:latin typeface="Times New Roman" panose="02020603050405020304" pitchFamily="18" charset="0"/>
              </a:rPr>
              <a:t>访问量</a:t>
            </a:r>
          </a:p>
          <a:p>
            <a:pPr lvl="1">
              <a:lnSpc>
                <a:spcPct val="90000"/>
              </a:lnSpc>
            </a:pPr>
            <a:r>
              <a:rPr lang="zh-CN" altLang="en-US" sz="2000" dirty="0">
                <a:latin typeface="Times New Roman" panose="02020603050405020304" pitchFamily="18" charset="0"/>
              </a:rPr>
              <a:t>数据更新速度</a:t>
            </a:r>
          </a:p>
        </p:txBody>
      </p:sp>
      <p:sp>
        <p:nvSpPr>
          <p:cNvPr id="6" name="灯片编号占位符 5"/>
          <p:cNvSpPr>
            <a:spLocks noGrp="1"/>
          </p:cNvSpPr>
          <p:nvPr>
            <p:ph type="sldNum" sz="quarter" idx="12"/>
          </p:nvPr>
        </p:nvSpPr>
        <p:spPr/>
        <p:txBody>
          <a:bodyPr/>
          <a:lstStyle/>
          <a:p>
            <a:fld id="{FB87C03C-B0EE-42C0-869C-FF25DE0D5A02}" type="slidenum">
              <a:rPr lang="en-US" altLang="zh-CN"/>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99592" y="548680"/>
            <a:ext cx="3954462" cy="779462"/>
          </a:xfrm>
        </p:spPr>
        <p:txBody>
          <a:bodyPr/>
          <a:lstStyle/>
          <a:p>
            <a:r>
              <a:rPr lang="zh-CN" altLang="en-US" dirty="0"/>
              <a:t>如何评价效果？</a:t>
            </a:r>
          </a:p>
        </p:txBody>
      </p:sp>
      <p:sp>
        <p:nvSpPr>
          <p:cNvPr id="25603" name="Rectangle 3"/>
          <p:cNvSpPr>
            <a:spLocks noGrp="1" noChangeArrowheads="1"/>
          </p:cNvSpPr>
          <p:nvPr>
            <p:ph idx="1"/>
          </p:nvPr>
        </p:nvSpPr>
        <p:spPr>
          <a:xfrm>
            <a:off x="683568" y="1844824"/>
            <a:ext cx="8137525" cy="4391025"/>
          </a:xfrm>
        </p:spPr>
        <p:txBody>
          <a:bodyPr/>
          <a:lstStyle/>
          <a:p>
            <a:pPr>
              <a:lnSpc>
                <a:spcPct val="90000"/>
              </a:lnSpc>
            </a:pPr>
            <a:r>
              <a:rPr lang="zh-CN" altLang="en-US" dirty="0">
                <a:latin typeface="Times New Roman" panose="02020603050405020304" pitchFamily="18" charset="0"/>
              </a:rPr>
              <a:t>相同的文档集合，相同的查询主题集合，相同的评价指标，</a:t>
            </a:r>
            <a:r>
              <a:rPr lang="zh-CN" altLang="en-US" dirty="0">
                <a:solidFill>
                  <a:srgbClr val="FF0000"/>
                </a:solidFill>
                <a:latin typeface="Times New Roman" panose="02020603050405020304" pitchFamily="18" charset="0"/>
              </a:rPr>
              <a:t>不同的检索系统</a:t>
            </a:r>
            <a:r>
              <a:rPr lang="zh-CN" altLang="en-US" dirty="0">
                <a:latin typeface="Times New Roman" panose="02020603050405020304" pitchFamily="18" charset="0"/>
              </a:rPr>
              <a:t>进行比较。</a:t>
            </a:r>
          </a:p>
          <a:p>
            <a:pPr lvl="1">
              <a:lnSpc>
                <a:spcPct val="90000"/>
              </a:lnSpc>
            </a:pPr>
            <a:r>
              <a:rPr lang="en-US" altLang="zh-CN" b="1" dirty="0">
                <a:latin typeface="Times New Roman" panose="02020603050405020304" pitchFamily="18" charset="0"/>
              </a:rPr>
              <a:t>The </a:t>
            </a:r>
            <a:r>
              <a:rPr lang="en-US" altLang="zh-CN" b="1" dirty="0" err="1">
                <a:latin typeface="Times New Roman" panose="02020603050405020304" pitchFamily="18" charset="0"/>
              </a:rPr>
              <a:t>Cranfield</a:t>
            </a:r>
            <a:r>
              <a:rPr lang="en-US" altLang="zh-CN" b="1" dirty="0">
                <a:latin typeface="Times New Roman" panose="02020603050405020304" pitchFamily="18" charset="0"/>
              </a:rPr>
              <a:t> Experiments</a:t>
            </a:r>
            <a:r>
              <a:rPr lang="en-US" altLang="zh-CN" dirty="0">
                <a:latin typeface="Times New Roman" panose="02020603050405020304" pitchFamily="18" charset="0"/>
              </a:rPr>
              <a:t>, Cyril W. </a:t>
            </a:r>
            <a:r>
              <a:rPr lang="en-US" altLang="zh-CN" dirty="0" err="1">
                <a:latin typeface="Times New Roman" panose="02020603050405020304" pitchFamily="18" charset="0"/>
              </a:rPr>
              <a:t>Cleverdon</a:t>
            </a:r>
            <a:r>
              <a:rPr lang="en-US" altLang="zh-CN" dirty="0">
                <a:latin typeface="Times New Roman" panose="02020603050405020304" pitchFamily="18" charset="0"/>
              </a:rPr>
              <a:t>,  1957 –1968 (</a:t>
            </a:r>
            <a:r>
              <a:rPr lang="zh-CN" altLang="en-US" dirty="0">
                <a:latin typeface="Times New Roman" panose="02020603050405020304" pitchFamily="18" charset="0"/>
              </a:rPr>
              <a:t>上百篇文档集合</a:t>
            </a:r>
            <a:r>
              <a:rPr lang="en-US" altLang="zh-CN" dirty="0">
                <a:latin typeface="Times New Roman" panose="02020603050405020304" pitchFamily="18" charset="0"/>
              </a:rPr>
              <a:t>)</a:t>
            </a:r>
          </a:p>
          <a:p>
            <a:pPr lvl="1">
              <a:lnSpc>
                <a:spcPct val="90000"/>
              </a:lnSpc>
            </a:pPr>
            <a:r>
              <a:rPr lang="en-US" altLang="zh-CN" dirty="0">
                <a:latin typeface="Times New Roman" panose="02020603050405020304" pitchFamily="18" charset="0"/>
              </a:rPr>
              <a:t> </a:t>
            </a:r>
            <a:r>
              <a:rPr lang="en-US" altLang="zh-CN" b="1" dirty="0">
                <a:latin typeface="Times New Roman" panose="02020603050405020304" pitchFamily="18" charset="0"/>
              </a:rPr>
              <a:t>SMART System,</a:t>
            </a:r>
            <a:r>
              <a:rPr lang="en-US" altLang="zh-CN" b="1" dirty="0">
                <a:solidFill>
                  <a:srgbClr val="0000CC"/>
                </a:solidFill>
                <a:latin typeface="Times New Roman" panose="02020603050405020304" pitchFamily="18" charset="0"/>
              </a:rPr>
              <a:t> </a:t>
            </a:r>
            <a:r>
              <a:rPr lang="en-US" altLang="zh-CN" dirty="0">
                <a:latin typeface="Times New Roman" panose="02020603050405020304" pitchFamily="18" charset="0"/>
              </a:rPr>
              <a:t>Gerald Salton, 1964-1988 (</a:t>
            </a:r>
            <a:r>
              <a:rPr lang="zh-CN" altLang="en-US" dirty="0">
                <a:latin typeface="Times New Roman" panose="02020603050405020304" pitchFamily="18" charset="0"/>
              </a:rPr>
              <a:t>数千篇文档集合</a:t>
            </a:r>
            <a:r>
              <a:rPr lang="en-US" altLang="zh-CN" dirty="0">
                <a:latin typeface="Times New Roman" panose="02020603050405020304" pitchFamily="18" charset="0"/>
              </a:rPr>
              <a:t>)</a:t>
            </a:r>
          </a:p>
          <a:p>
            <a:pPr lvl="1">
              <a:lnSpc>
                <a:spcPct val="90000"/>
              </a:lnSpc>
            </a:pPr>
            <a:r>
              <a:rPr lang="en-US" altLang="zh-CN" b="1" dirty="0">
                <a:latin typeface="Times New Roman" panose="02020603050405020304" pitchFamily="18" charset="0"/>
              </a:rPr>
              <a:t>TREC(Text </a:t>
            </a:r>
            <a:r>
              <a:rPr lang="en-US" altLang="zh-CN" b="1" dirty="0" err="1">
                <a:latin typeface="Times New Roman" panose="02020603050405020304" pitchFamily="18" charset="0"/>
              </a:rPr>
              <a:t>REtrieval</a:t>
            </a:r>
            <a:r>
              <a:rPr lang="en-US" altLang="zh-CN" b="1" dirty="0">
                <a:latin typeface="Times New Roman" panose="02020603050405020304" pitchFamily="18" charset="0"/>
              </a:rPr>
              <a:t> Conference)</a:t>
            </a:r>
            <a:r>
              <a:rPr lang="en-US" altLang="zh-CN" dirty="0">
                <a:latin typeface="Times New Roman" panose="02020603050405020304" pitchFamily="18" charset="0"/>
              </a:rPr>
              <a:t>, Donna Harman, </a:t>
            </a:r>
            <a:r>
              <a:rPr lang="zh-CN" altLang="en-US" dirty="0">
                <a:latin typeface="Times New Roman" panose="02020603050405020304" pitchFamily="18" charset="0"/>
              </a:rPr>
              <a:t>美国标准技术研究所</a:t>
            </a:r>
            <a:r>
              <a:rPr lang="en-US" altLang="zh-CN" dirty="0">
                <a:latin typeface="Times New Roman" panose="02020603050405020304" pitchFamily="18" charset="0"/>
              </a:rPr>
              <a:t>, 1992 -  (</a:t>
            </a:r>
            <a:r>
              <a:rPr lang="zh-CN" altLang="en-US" dirty="0">
                <a:latin typeface="Times New Roman" panose="02020603050405020304" pitchFamily="18" charset="0"/>
              </a:rPr>
              <a:t>上百万篇文档</a:t>
            </a:r>
            <a:r>
              <a:rPr lang="en-US" altLang="zh-CN" dirty="0">
                <a:latin typeface="Times New Roman" panose="02020603050405020304" pitchFamily="18" charset="0"/>
              </a:rPr>
              <a:t>)</a:t>
            </a:r>
            <a:r>
              <a:rPr lang="zh-CN" altLang="en-US" dirty="0">
                <a:latin typeface="Times New Roman" panose="02020603050405020304" pitchFamily="18" charset="0"/>
              </a:rPr>
              <a:t>，信息检索的“奥运会”</a:t>
            </a:r>
          </a:p>
        </p:txBody>
      </p:sp>
      <p:sp>
        <p:nvSpPr>
          <p:cNvPr id="6" name="灯片编号占位符 5"/>
          <p:cNvSpPr>
            <a:spLocks noGrp="1"/>
          </p:cNvSpPr>
          <p:nvPr>
            <p:ph type="sldNum" sz="quarter" idx="12"/>
          </p:nvPr>
        </p:nvSpPr>
        <p:spPr/>
        <p:txBody>
          <a:bodyPr/>
          <a:lstStyle/>
          <a:p>
            <a:fld id="{4272CEE2-EA09-4530-9401-87F81C1E35A6}" type="slidenum">
              <a:rPr lang="en-US" altLang="zh-CN"/>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069801" y="620688"/>
            <a:ext cx="6886575" cy="1143000"/>
          </a:xfrm>
        </p:spPr>
        <p:txBody>
          <a:bodyPr/>
          <a:lstStyle/>
          <a:p>
            <a:r>
              <a:rPr lang="zh-CN" altLang="en-US" dirty="0"/>
              <a:t>评价任务的例子</a:t>
            </a:r>
          </a:p>
        </p:txBody>
      </p:sp>
      <p:sp>
        <p:nvSpPr>
          <p:cNvPr id="204803" name="Rectangle 3"/>
          <p:cNvSpPr>
            <a:spLocks noGrp="1" noChangeArrowheads="1"/>
          </p:cNvSpPr>
          <p:nvPr>
            <p:ph type="body" sz="half" idx="1"/>
          </p:nvPr>
        </p:nvSpPr>
        <p:spPr>
          <a:xfrm>
            <a:off x="1043608" y="2060848"/>
            <a:ext cx="7421563" cy="3617912"/>
          </a:xfrm>
        </p:spPr>
        <p:txBody>
          <a:bodyPr/>
          <a:lstStyle/>
          <a:p>
            <a:r>
              <a:rPr lang="zh-CN" altLang="en-US" sz="2800" dirty="0"/>
              <a:t>两个系统，一批查询，对每个查询每个系统分别得到一些结果。目标：哪个系统好？</a:t>
            </a:r>
          </a:p>
        </p:txBody>
      </p:sp>
      <p:graphicFrame>
        <p:nvGraphicFramePr>
          <p:cNvPr id="204872" name="Group 72"/>
          <p:cNvGraphicFramePr>
            <a:graphicFrameLocks noGrp="1"/>
          </p:cNvGraphicFramePr>
          <p:nvPr>
            <p:ph sz="half" idx="2"/>
          </p:nvPr>
        </p:nvGraphicFramePr>
        <p:xfrm>
          <a:off x="1258888" y="3500438"/>
          <a:ext cx="7092950" cy="2590800"/>
        </p:xfrm>
        <a:graphic>
          <a:graphicData uri="http://schemas.openxmlformats.org/drawingml/2006/table">
            <a:tbl>
              <a:tblPr/>
              <a:tblGrid>
                <a:gridCol w="2592387">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811212">
                  <a:extLst>
                    <a:ext uri="{9D8B030D-6E8A-4147-A177-3AD203B41FA5}">
                      <a16:colId xmlns:a16="http://schemas.microsoft.com/office/drawing/2014/main" val="20002"/>
                    </a:ext>
                  </a:extLst>
                </a:gridCol>
                <a:gridCol w="865188">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1182688">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 name="灯片编号占位符 6"/>
          <p:cNvSpPr>
            <a:spLocks noGrp="1"/>
          </p:cNvSpPr>
          <p:nvPr>
            <p:ph type="sldNum" sz="quarter" idx="12"/>
          </p:nvPr>
        </p:nvSpPr>
        <p:spPr/>
        <p:txBody>
          <a:bodyPr/>
          <a:lstStyle/>
          <a:p>
            <a:fld id="{E3570707-7125-42DD-A124-F55C42431665}" type="slidenum">
              <a:rPr lang="en-US" altLang="zh-CN"/>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72"/>
                                        </p:tgtEl>
                                        <p:attrNameLst>
                                          <p:attrName>style.visibility</p:attrName>
                                        </p:attrNameLst>
                                      </p:cBhvr>
                                      <p:to>
                                        <p:strVal val="visible"/>
                                      </p:to>
                                    </p:set>
                                    <p:animEffect transition="in" filter="blinds(horizontal)">
                                      <p:cBhvr>
                                        <p:cTn id="7" dur="500"/>
                                        <p:tgtEl>
                                          <p:spTgt spid="20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评价的几部分</a:t>
            </a:r>
          </a:p>
        </p:txBody>
      </p:sp>
      <p:sp>
        <p:nvSpPr>
          <p:cNvPr id="3" name="内容占位符 2"/>
          <p:cNvSpPr>
            <a:spLocks noGrp="1"/>
          </p:cNvSpPr>
          <p:nvPr>
            <p:ph idx="1"/>
          </p:nvPr>
        </p:nvSpPr>
        <p:spPr/>
        <p:txBody>
          <a:bodyPr/>
          <a:lstStyle/>
          <a:p>
            <a:r>
              <a:rPr lang="zh-CN" altLang="en-US" dirty="0"/>
              <a:t>评价指标：某个或某几个可衡量、可比较的值</a:t>
            </a:r>
            <a:endParaRPr lang="en-US" altLang="zh-CN" dirty="0"/>
          </a:p>
          <a:p>
            <a:endParaRPr lang="en-US" altLang="zh-CN" dirty="0"/>
          </a:p>
          <a:p>
            <a:r>
              <a:rPr lang="zh-CN" altLang="en-US" dirty="0"/>
              <a:t>评价过程：设计上保证公平、合理</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16</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33669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上一讲回顾</a:t>
            </a:r>
            <a:r>
              <a:rPr lang="en-US" sz="3200" dirty="0">
                <a:solidFill>
                  <a:schemeClr val="accent1">
                    <a:lumMod val="20000"/>
                    <a:lumOff val="80000"/>
                  </a:schemeClr>
                </a:solidFill>
                <a:latin typeface="Calibri" panose="020F0502020204030204" pitchFamily="34" charset="0"/>
                <a:ea typeface="黑体" panose="02010609060101010101" pitchFamily="49" charset="-122"/>
              </a:rPr>
              <a:t> </a:t>
            </a:r>
          </a:p>
          <a:p>
            <a:pPr marL="514350" indent="-514350">
              <a:lnSpc>
                <a:spcPct val="150000"/>
              </a:lnSpc>
              <a:spcBef>
                <a:spcPts val="700"/>
              </a:spcBef>
              <a:buClr>
                <a:srgbClr val="33669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有关检索评价</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评价指标</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相关评测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评价指标分类</a:t>
            </a:r>
          </a:p>
        </p:txBody>
      </p:sp>
      <p:sp>
        <p:nvSpPr>
          <p:cNvPr id="84995" name="Rectangle 3"/>
          <p:cNvSpPr>
            <a:spLocks noGrp="1" noChangeArrowheads="1"/>
          </p:cNvSpPr>
          <p:nvPr>
            <p:ph idx="1"/>
          </p:nvPr>
        </p:nvSpPr>
        <p:spPr>
          <a:xfrm>
            <a:off x="683568" y="1844824"/>
            <a:ext cx="7772400" cy="3240088"/>
          </a:xfrm>
        </p:spPr>
        <p:txBody>
          <a:bodyPr/>
          <a:lstStyle/>
          <a:p>
            <a:r>
              <a:rPr lang="zh-CN" altLang="en-US" dirty="0"/>
              <a:t>对</a:t>
            </a:r>
            <a:r>
              <a:rPr lang="zh-CN" altLang="en-US" b="1" dirty="0"/>
              <a:t>单个查询</a:t>
            </a:r>
            <a:r>
              <a:rPr lang="zh-CN" altLang="en-US" dirty="0"/>
              <a:t>进行评估的指标</a:t>
            </a:r>
          </a:p>
          <a:p>
            <a:pPr lvl="1"/>
            <a:r>
              <a:rPr lang="zh-CN" altLang="en-US" dirty="0"/>
              <a:t>在单个查询上检索系统的得分</a:t>
            </a:r>
          </a:p>
          <a:p>
            <a:endParaRPr lang="en-US" altLang="zh-CN" dirty="0"/>
          </a:p>
          <a:p>
            <a:endParaRPr lang="en-US" altLang="zh-CN" dirty="0"/>
          </a:p>
          <a:p>
            <a:r>
              <a:rPr lang="zh-CN" altLang="en-US" dirty="0"/>
              <a:t>对</a:t>
            </a:r>
            <a:r>
              <a:rPr lang="zh-CN" altLang="en-US" b="1" dirty="0"/>
              <a:t>多个查询</a:t>
            </a:r>
            <a:r>
              <a:rPr lang="zh-CN" altLang="en-US" dirty="0"/>
              <a:t>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8C7A808C-D22C-479F-A412-96E6AE52E9BE}" type="slidenum">
              <a:rPr lang="en-US" altLang="zh-CN"/>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评价指标分类</a:t>
            </a:r>
          </a:p>
        </p:txBody>
      </p:sp>
      <p:sp>
        <p:nvSpPr>
          <p:cNvPr id="87043" name="Rectangle 3"/>
          <p:cNvSpPr>
            <a:spLocks noGrp="1" noChangeArrowheads="1"/>
          </p:cNvSpPr>
          <p:nvPr>
            <p:ph idx="1"/>
          </p:nvPr>
        </p:nvSpPr>
        <p:spPr>
          <a:xfrm>
            <a:off x="899592" y="1844824"/>
            <a:ext cx="7772400" cy="3617913"/>
          </a:xfrm>
        </p:spPr>
        <p:txBody>
          <a:bodyPr/>
          <a:lstStyle/>
          <a:p>
            <a:r>
              <a:rPr lang="zh-CN" altLang="en-US" dirty="0">
                <a:solidFill>
                  <a:schemeClr val="hlink"/>
                </a:solidFill>
              </a:rPr>
              <a:t>对单个查询进行评估的指标</a:t>
            </a:r>
            <a:r>
              <a:rPr lang="zh-CN" altLang="en-US" dirty="0">
                <a:solidFill>
                  <a:schemeClr val="hlink"/>
                </a:solidFill>
                <a:sym typeface="Wingdings" panose="05000000000000000000" pitchFamily="2" charset="2"/>
              </a:rPr>
              <a:t></a:t>
            </a:r>
            <a:endParaRPr lang="zh-CN" altLang="en-US" dirty="0">
              <a:solidFill>
                <a:schemeClr val="hlink"/>
              </a:solidFill>
            </a:endParaRPr>
          </a:p>
          <a:p>
            <a:pPr lvl="1"/>
            <a:r>
              <a:rPr lang="zh-CN" altLang="en-US" dirty="0"/>
              <a:t>在单个查询上检索系统的得分</a:t>
            </a:r>
          </a:p>
          <a:p>
            <a:endParaRPr lang="en-US" altLang="zh-CN" dirty="0"/>
          </a:p>
          <a:p>
            <a:endParaRPr lang="en-US" altLang="zh-CN" dirty="0"/>
          </a:p>
          <a:p>
            <a:r>
              <a:rPr lang="zh-CN" altLang="en-US" dirty="0"/>
              <a:t>对多个查询进行评估的指标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48EE2C43-03FF-4454-A000-BB138A010B65}"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a:t>回到例子</a:t>
            </a:r>
          </a:p>
        </p:txBody>
      </p:sp>
      <p:graphicFrame>
        <p:nvGraphicFramePr>
          <p:cNvPr id="207006" name="Group 158"/>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d3</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d10</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d2 </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 name="灯片编号占位符 5"/>
          <p:cNvSpPr>
            <a:spLocks noGrp="1"/>
          </p:cNvSpPr>
          <p:nvPr>
            <p:ph type="sldNum" sz="quarter" idx="12"/>
          </p:nvPr>
        </p:nvSpPr>
        <p:spPr/>
        <p:txBody>
          <a:bodyPr/>
          <a:lstStyle/>
          <a:p>
            <a:fld id="{94921501-7585-4FC2-A0E1-3AC7008E3335}" type="slidenum">
              <a:rPr lang="en-US" altLang="zh-CN"/>
              <a:t>19</a:t>
            </a:fld>
            <a:endParaRPr lang="en-US" altLang="zh-CN"/>
          </a:p>
        </p:txBody>
      </p:sp>
      <p:sp>
        <p:nvSpPr>
          <p:cNvPr id="206990" name="Text Box 142"/>
          <p:cNvSpPr txBox="1">
            <a:spLocks noChangeArrowheads="1"/>
          </p:cNvSpPr>
          <p:nvPr/>
        </p:nvSpPr>
        <p:spPr bwMode="auto">
          <a:xfrm>
            <a:off x="1116013" y="5229225"/>
            <a:ext cx="7632700" cy="457200"/>
          </a:xfrm>
          <a:prstGeom prst="rect">
            <a:avLst/>
          </a:prstGeom>
          <a:noFill/>
          <a:ln w="9525">
            <a:noFill/>
            <a:miter lim="800000"/>
          </a:ln>
          <a:effectLst/>
        </p:spPr>
        <p:txBody>
          <a:bodyPr>
            <a:spAutoFit/>
          </a:bodyPr>
          <a:lstStyle/>
          <a:p>
            <a:pPr>
              <a:spcBef>
                <a:spcPct val="50000"/>
              </a:spcBef>
            </a:pPr>
            <a:r>
              <a:rPr lang="zh-CN" altLang="en-US" dirty="0">
                <a:latin typeface="Times New Roman" panose="02020603050405020304" pitchFamily="18" charset="0"/>
                <a:ea typeface="黑体" panose="02010609060101010101" pitchFamily="49" charset="-122"/>
              </a:rPr>
              <a:t>对于查询</a:t>
            </a:r>
            <a:r>
              <a:rPr lang="en-US" altLang="zh-CN" dirty="0">
                <a:latin typeface="Times New Roman" panose="02020603050405020304" pitchFamily="18" charset="0"/>
                <a:ea typeface="黑体" panose="02010609060101010101" pitchFamily="49" charset="-122"/>
              </a:rPr>
              <a:t>1</a:t>
            </a:r>
            <a:r>
              <a:rPr lang="zh-CN" altLang="en-US" dirty="0">
                <a:latin typeface="Times New Roman" panose="02020603050405020304" pitchFamily="18" charset="0"/>
                <a:ea typeface="黑体" panose="02010609060101010101" pitchFamily="49" charset="-122"/>
              </a:rPr>
              <a:t>的标准答案集合 </a:t>
            </a:r>
            <a:r>
              <a:rPr lang="en-US" altLang="zh-CN" dirty="0">
                <a:latin typeface="Times New Roman" panose="02020603050405020304" pitchFamily="18" charset="0"/>
                <a:ea typeface="黑体" panose="02010609060101010101" pitchFamily="49" charset="-122"/>
              </a:rPr>
              <a:t>{d3,d4,d6,d9}</a:t>
            </a:r>
          </a:p>
        </p:txBody>
      </p:sp>
      <p:sp>
        <p:nvSpPr>
          <p:cNvPr id="207001" name="Text Box 153"/>
          <p:cNvSpPr txBox="1">
            <a:spLocks noChangeArrowheads="1"/>
          </p:cNvSpPr>
          <p:nvPr/>
        </p:nvSpPr>
        <p:spPr bwMode="auto">
          <a:xfrm>
            <a:off x="3851275" y="4941888"/>
            <a:ext cx="504825"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
        <p:nvSpPr>
          <p:cNvPr id="207002" name="Rectangle 154"/>
          <p:cNvSpPr>
            <a:spLocks noChangeArrowheads="1"/>
          </p:cNvSpPr>
          <p:nvPr/>
        </p:nvSpPr>
        <p:spPr bwMode="auto">
          <a:xfrm>
            <a:off x="4284663" y="36449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07003" name="Rectangle 155"/>
          <p:cNvSpPr>
            <a:spLocks noChangeArrowheads="1"/>
          </p:cNvSpPr>
          <p:nvPr/>
        </p:nvSpPr>
        <p:spPr bwMode="auto">
          <a:xfrm>
            <a:off x="42846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07004" name="Rectangle 156"/>
          <p:cNvSpPr>
            <a:spLocks noChangeArrowheads="1"/>
          </p:cNvSpPr>
          <p:nvPr/>
        </p:nvSpPr>
        <p:spPr bwMode="auto">
          <a:xfrm>
            <a:off x="6948488" y="3716338"/>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07005" name="Rectangle 157"/>
          <p:cNvSpPr>
            <a:spLocks noChangeArrowheads="1"/>
          </p:cNvSpPr>
          <p:nvPr/>
        </p:nvSpPr>
        <p:spPr bwMode="auto">
          <a:xfrm>
            <a:off x="51482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006"/>
                                        </p:tgtEl>
                                        <p:attrNameLst>
                                          <p:attrName>style.visibility</p:attrName>
                                        </p:attrNameLst>
                                      </p:cBhvr>
                                      <p:to>
                                        <p:strVal val="visible"/>
                                      </p:to>
                                    </p:set>
                                    <p:animEffect transition="in" filter="blinds(horizontal)">
                                      <p:cBhvr>
                                        <p:cTn id="7" dur="500"/>
                                        <p:tgtEl>
                                          <p:spTgt spid="207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990"/>
                                        </p:tgtEl>
                                        <p:attrNameLst>
                                          <p:attrName>style.visibility</p:attrName>
                                        </p:attrNameLst>
                                      </p:cBhvr>
                                      <p:to>
                                        <p:strVal val="visible"/>
                                      </p:to>
                                    </p:set>
                                    <p:animEffect transition="in" filter="blinds(horizontal)">
                                      <p:cBhvr>
                                        <p:cTn id="12" dur="500"/>
                                        <p:tgtEl>
                                          <p:spTgt spid="20699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7003"/>
                                        </p:tgtEl>
                                        <p:attrNameLst>
                                          <p:attrName>style.visibility</p:attrName>
                                        </p:attrNameLst>
                                      </p:cBhvr>
                                      <p:to>
                                        <p:strVal val="visible"/>
                                      </p:to>
                                    </p:set>
                                    <p:animEffect transition="in" filter="blinds(horizontal)">
                                      <p:cBhvr>
                                        <p:cTn id="15" dur="500"/>
                                        <p:tgtEl>
                                          <p:spTgt spid="20700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7005"/>
                                        </p:tgtEl>
                                        <p:attrNameLst>
                                          <p:attrName>style.visibility</p:attrName>
                                        </p:attrNameLst>
                                      </p:cBhvr>
                                      <p:to>
                                        <p:strVal val="visible"/>
                                      </p:to>
                                    </p:set>
                                    <p:animEffect transition="in" filter="blinds(horizontal)">
                                      <p:cBhvr>
                                        <p:cTn id="18" dur="500"/>
                                        <p:tgtEl>
                                          <p:spTgt spid="20700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7002"/>
                                        </p:tgtEl>
                                        <p:attrNameLst>
                                          <p:attrName>style.visibility</p:attrName>
                                        </p:attrNameLst>
                                      </p:cBhvr>
                                      <p:to>
                                        <p:strVal val="visible"/>
                                      </p:to>
                                    </p:set>
                                    <p:animEffect transition="in" filter="blinds(horizontal)">
                                      <p:cBhvr>
                                        <p:cTn id="21" dur="500"/>
                                        <p:tgtEl>
                                          <p:spTgt spid="20700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7004"/>
                                        </p:tgtEl>
                                        <p:attrNameLst>
                                          <p:attrName>style.visibility</p:attrName>
                                        </p:attrNameLst>
                                      </p:cBhvr>
                                      <p:to>
                                        <p:strVal val="visible"/>
                                      </p:to>
                                    </p:set>
                                    <p:animEffect transition="in" filter="blinds(horizontal)">
                                      <p:cBhvr>
                                        <p:cTn id="24" dur="500"/>
                                        <p:tgtEl>
                                          <p:spTgt spid="20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0" grpId="0"/>
      <p:bldP spid="207002" grpId="0"/>
      <p:bldP spid="207003" grpId="0"/>
      <p:bldP spid="207004" grpId="0"/>
      <p:bldP spid="2070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33669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上一讲回顾</a:t>
            </a:r>
            <a:r>
              <a:rPr lang="en-US" sz="3200" dirty="0">
                <a:solidFill>
                  <a:srgbClr val="336699"/>
                </a:solidFill>
                <a:latin typeface="Calibri" panose="020F0502020204030204" pitchFamily="34" charset="0"/>
                <a:ea typeface="黑体" panose="02010609060101010101" pitchFamily="49" charset="-122"/>
              </a:rPr>
              <a:t> </a:t>
            </a:r>
          </a:p>
          <a:p>
            <a:pPr marL="514350" indent="-514350">
              <a:lnSpc>
                <a:spcPct val="150000"/>
              </a:lnSpc>
              <a:spcBef>
                <a:spcPts val="700"/>
              </a:spcBef>
              <a:buClr>
                <a:srgbClr val="33669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有关检索评价</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评价指标</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相关评测</a:t>
            </a:r>
            <a:endParaRPr lang="en-US" sz="3200" dirty="0">
              <a:solidFill>
                <a:srgbClr val="336699"/>
              </a:solidFill>
              <a:latin typeface="Calibri" panose="020F0502020204030204" pitchFamily="34"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整个文档集合的划分</a:t>
            </a:r>
            <a:endParaRPr lang="zh-CN" altLang="en-US">
              <a:latin typeface="Times New Roman" panose="02020603050405020304" pitchFamily="18" charset="0"/>
            </a:endParaRPr>
          </a:p>
        </p:txBody>
      </p:sp>
      <p:sp>
        <p:nvSpPr>
          <p:cNvPr id="21" name="灯片编号占位符 4"/>
          <p:cNvSpPr>
            <a:spLocks noGrp="1"/>
          </p:cNvSpPr>
          <p:nvPr>
            <p:ph type="sldNum" sz="quarter" idx="12"/>
          </p:nvPr>
        </p:nvSpPr>
        <p:spPr/>
        <p:txBody>
          <a:bodyPr/>
          <a:lstStyle/>
          <a:p>
            <a:fld id="{383B42B8-EC42-49B2-978D-9AE5A88F723C}" type="slidenum">
              <a:rPr lang="en-US" altLang="zh-CN"/>
              <a:t>20</a:t>
            </a:fld>
            <a:endParaRPr lang="en-US" altLang="zh-CN"/>
          </a:p>
        </p:txBody>
      </p:sp>
      <p:sp>
        <p:nvSpPr>
          <p:cNvPr id="27651" name="Freeform 3"/>
          <p:cNvSpPr/>
          <p:nvPr/>
        </p:nvSpPr>
        <p:spPr bwMode="auto">
          <a:xfrm>
            <a:off x="2438400" y="2362200"/>
            <a:ext cx="4038600" cy="3810000"/>
          </a:xfrm>
          <a:custGeom>
            <a:avLst/>
            <a:gdLst/>
            <a:ahLst/>
            <a:cxnLst>
              <a:cxn ang="0">
                <a:pos x="96" y="408"/>
              </a:cxn>
              <a:cxn ang="0">
                <a:pos x="432" y="120"/>
              </a:cxn>
              <a:cxn ang="0">
                <a:pos x="768" y="72"/>
              </a:cxn>
              <a:cxn ang="0">
                <a:pos x="1152" y="24"/>
              </a:cxn>
              <a:cxn ang="0">
                <a:pos x="1632" y="216"/>
              </a:cxn>
              <a:cxn ang="0">
                <a:pos x="1920" y="600"/>
              </a:cxn>
              <a:cxn ang="0">
                <a:pos x="1872" y="1272"/>
              </a:cxn>
              <a:cxn ang="0">
                <a:pos x="1440" y="1560"/>
              </a:cxn>
              <a:cxn ang="0">
                <a:pos x="672" y="1416"/>
              </a:cxn>
              <a:cxn ang="0">
                <a:pos x="432" y="1176"/>
              </a:cxn>
              <a:cxn ang="0">
                <a:pos x="96" y="1032"/>
              </a:cxn>
              <a:cxn ang="0">
                <a:pos x="0" y="600"/>
              </a:cxn>
              <a:cxn ang="0">
                <a:pos x="96" y="408"/>
              </a:cxn>
            </a:cxnLst>
            <a:rect l="0" t="0" r="r" b="b"/>
            <a:pathLst>
              <a:path w="1960" h="1584">
                <a:moveTo>
                  <a:pt x="96" y="408"/>
                </a:moveTo>
                <a:cubicBezTo>
                  <a:pt x="168" y="328"/>
                  <a:pt x="320" y="176"/>
                  <a:pt x="432" y="120"/>
                </a:cubicBezTo>
                <a:cubicBezTo>
                  <a:pt x="544" y="64"/>
                  <a:pt x="648" y="88"/>
                  <a:pt x="768" y="72"/>
                </a:cubicBezTo>
                <a:cubicBezTo>
                  <a:pt x="888" y="56"/>
                  <a:pt x="1008" y="0"/>
                  <a:pt x="1152" y="24"/>
                </a:cubicBezTo>
                <a:cubicBezTo>
                  <a:pt x="1296" y="48"/>
                  <a:pt x="1504" y="120"/>
                  <a:pt x="1632" y="216"/>
                </a:cubicBezTo>
                <a:cubicBezTo>
                  <a:pt x="1760" y="312"/>
                  <a:pt x="1880" y="424"/>
                  <a:pt x="1920" y="600"/>
                </a:cubicBezTo>
                <a:cubicBezTo>
                  <a:pt x="1960" y="776"/>
                  <a:pt x="1952" y="1112"/>
                  <a:pt x="1872" y="1272"/>
                </a:cubicBezTo>
                <a:cubicBezTo>
                  <a:pt x="1792" y="1432"/>
                  <a:pt x="1640" y="1536"/>
                  <a:pt x="1440" y="1560"/>
                </a:cubicBezTo>
                <a:cubicBezTo>
                  <a:pt x="1240" y="1584"/>
                  <a:pt x="840" y="1480"/>
                  <a:pt x="672" y="1416"/>
                </a:cubicBezTo>
                <a:cubicBezTo>
                  <a:pt x="504" y="1352"/>
                  <a:pt x="528" y="1240"/>
                  <a:pt x="432" y="1176"/>
                </a:cubicBezTo>
                <a:cubicBezTo>
                  <a:pt x="336" y="1112"/>
                  <a:pt x="168" y="1128"/>
                  <a:pt x="96" y="1032"/>
                </a:cubicBezTo>
                <a:cubicBezTo>
                  <a:pt x="24" y="936"/>
                  <a:pt x="0" y="704"/>
                  <a:pt x="0" y="600"/>
                </a:cubicBezTo>
                <a:cubicBezTo>
                  <a:pt x="0" y="496"/>
                  <a:pt x="24" y="488"/>
                  <a:pt x="96" y="408"/>
                </a:cubicBezTo>
                <a:close/>
              </a:path>
            </a:pathLst>
          </a:custGeom>
          <a:solidFill>
            <a:srgbClr val="DDDDDD"/>
          </a:solid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27652" name="Line 4"/>
          <p:cNvSpPr>
            <a:spLocks noChangeShapeType="1"/>
          </p:cNvSpPr>
          <p:nvPr/>
        </p:nvSpPr>
        <p:spPr bwMode="auto">
          <a:xfrm>
            <a:off x="914400" y="2057400"/>
            <a:ext cx="6324600" cy="4191000"/>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27653" name="Line 5"/>
          <p:cNvSpPr>
            <a:spLocks noChangeShapeType="1"/>
          </p:cNvSpPr>
          <p:nvPr/>
        </p:nvSpPr>
        <p:spPr bwMode="auto">
          <a:xfrm flipV="1">
            <a:off x="1371600" y="2057400"/>
            <a:ext cx="6019800" cy="3657600"/>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27654" name="Text Box 6"/>
          <p:cNvSpPr txBox="1">
            <a:spLocks noChangeArrowheads="1"/>
          </p:cNvSpPr>
          <p:nvPr/>
        </p:nvSpPr>
        <p:spPr bwMode="auto">
          <a:xfrm>
            <a:off x="3810000" y="4953000"/>
            <a:ext cx="838200" cy="457200"/>
          </a:xfrm>
          <a:prstGeom prst="rect">
            <a:avLst/>
          </a:prstGeom>
          <a:noFill/>
          <a:ln w="9525">
            <a:noFill/>
            <a:miter lim="800000"/>
          </a:ln>
          <a:effectLst/>
        </p:spPr>
        <p:txBody>
          <a:bodyPr>
            <a:spAutoFit/>
          </a:bodyPr>
          <a:lstStyle/>
          <a:p>
            <a:pPr eaLnBrk="0" hangingPunct="0">
              <a:spcBef>
                <a:spcPct val="50000"/>
              </a:spcBef>
            </a:pPr>
            <a:r>
              <a:rPr kumimoji="0"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RR</a:t>
            </a:r>
          </a:p>
        </p:txBody>
      </p:sp>
      <p:sp>
        <p:nvSpPr>
          <p:cNvPr id="27655" name="Text Box 7"/>
          <p:cNvSpPr txBox="1">
            <a:spLocks noChangeArrowheads="1"/>
          </p:cNvSpPr>
          <p:nvPr/>
        </p:nvSpPr>
        <p:spPr bwMode="auto">
          <a:xfrm>
            <a:off x="3810000" y="3048000"/>
            <a:ext cx="685800" cy="457200"/>
          </a:xfrm>
          <a:prstGeom prst="rect">
            <a:avLst/>
          </a:prstGeom>
          <a:noFill/>
          <a:ln w="9525">
            <a:noFill/>
            <a:miter lim="800000"/>
          </a:ln>
          <a:effectLst/>
        </p:spPr>
        <p:txBody>
          <a:bodyPr>
            <a:spAutoFit/>
          </a:bodyPr>
          <a:lstStyle/>
          <a:p>
            <a:pPr eaLnBrk="0" hangingPunct="0">
              <a:spcBef>
                <a:spcPct val="50000"/>
              </a:spcBef>
            </a:pPr>
            <a:r>
              <a:rPr kumimoji="0"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NN</a:t>
            </a:r>
          </a:p>
        </p:txBody>
      </p:sp>
      <p:sp>
        <p:nvSpPr>
          <p:cNvPr id="27656" name="Text Box 8"/>
          <p:cNvSpPr txBox="1">
            <a:spLocks noChangeArrowheads="1"/>
          </p:cNvSpPr>
          <p:nvPr/>
        </p:nvSpPr>
        <p:spPr bwMode="auto">
          <a:xfrm>
            <a:off x="2743200" y="3886200"/>
            <a:ext cx="685800" cy="457200"/>
          </a:xfrm>
          <a:prstGeom prst="rect">
            <a:avLst/>
          </a:prstGeom>
          <a:noFill/>
          <a:ln w="9525">
            <a:noFill/>
            <a:miter lim="800000"/>
          </a:ln>
          <a:effectLst/>
        </p:spPr>
        <p:txBody>
          <a:bodyPr>
            <a:spAutoFit/>
          </a:bodyPr>
          <a:lstStyle/>
          <a:p>
            <a:pPr eaLnBrk="0" hangingPunct="0">
              <a:spcBef>
                <a:spcPct val="50000"/>
              </a:spcBef>
            </a:pPr>
            <a:r>
              <a:rPr kumimoji="0"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NR</a:t>
            </a:r>
          </a:p>
        </p:txBody>
      </p:sp>
      <p:sp>
        <p:nvSpPr>
          <p:cNvPr id="27657" name="Text Box 9"/>
          <p:cNvSpPr txBox="1">
            <a:spLocks noChangeArrowheads="1"/>
          </p:cNvSpPr>
          <p:nvPr/>
        </p:nvSpPr>
        <p:spPr bwMode="auto">
          <a:xfrm>
            <a:off x="4724400" y="4038600"/>
            <a:ext cx="608013" cy="457200"/>
          </a:xfrm>
          <a:prstGeom prst="rect">
            <a:avLst/>
          </a:prstGeom>
          <a:noFill/>
          <a:ln w="9525">
            <a:noFill/>
            <a:miter lim="800000"/>
          </a:ln>
          <a:effectLst/>
        </p:spPr>
        <p:txBody>
          <a:bodyPr wrap="none">
            <a:spAutoFit/>
          </a:bodyPr>
          <a:lstStyle/>
          <a:p>
            <a:pPr eaLnBrk="0" hangingPunct="0"/>
            <a:r>
              <a:rPr kumimoji="0"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RN</a:t>
            </a:r>
          </a:p>
        </p:txBody>
      </p:sp>
      <p:sp>
        <p:nvSpPr>
          <p:cNvPr id="27658" name="Text Box 10"/>
          <p:cNvSpPr txBox="1">
            <a:spLocks noChangeArrowheads="1"/>
          </p:cNvSpPr>
          <p:nvPr/>
        </p:nvSpPr>
        <p:spPr bwMode="auto">
          <a:xfrm>
            <a:off x="3348038" y="1916113"/>
            <a:ext cx="1795462" cy="830997"/>
          </a:xfrm>
          <a:prstGeom prst="rect">
            <a:avLst/>
          </a:prstGeom>
          <a:noFill/>
          <a:ln w="9525">
            <a:noFill/>
            <a:miter lim="800000"/>
          </a:ln>
          <a:effectLst/>
        </p:spPr>
        <p:txBody>
          <a:bodyPr>
            <a:spAutoFit/>
          </a:bodyPr>
          <a:lstStyle/>
          <a:p>
            <a:pPr eaLnBrk="0" hangingPunct="0">
              <a:spcBef>
                <a:spcPct val="50000"/>
              </a:spcBef>
            </a:pPr>
            <a:r>
              <a:rPr kumimoji="0"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未检索出的不相关文档</a:t>
            </a:r>
          </a:p>
        </p:txBody>
      </p:sp>
      <p:sp>
        <p:nvSpPr>
          <p:cNvPr id="27659" name="Text Box 11"/>
          <p:cNvSpPr txBox="1">
            <a:spLocks noChangeArrowheads="1"/>
          </p:cNvSpPr>
          <p:nvPr/>
        </p:nvSpPr>
        <p:spPr bwMode="auto">
          <a:xfrm>
            <a:off x="6553200" y="3733800"/>
            <a:ext cx="2195513" cy="830997"/>
          </a:xfrm>
          <a:prstGeom prst="rect">
            <a:avLst/>
          </a:prstGeom>
          <a:noFill/>
          <a:ln w="9525">
            <a:noFill/>
            <a:miter lim="800000"/>
          </a:ln>
          <a:effectLst/>
        </p:spPr>
        <p:txBody>
          <a:bodyPr>
            <a:spAutoFit/>
          </a:bodyPr>
          <a:lstStyle/>
          <a:p>
            <a:pPr eaLnBrk="0" hangingPunct="0">
              <a:spcBef>
                <a:spcPct val="50000"/>
              </a:spcBef>
            </a:pP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检索出的不相关文档</a:t>
            </a:r>
          </a:p>
        </p:txBody>
      </p:sp>
      <p:sp>
        <p:nvSpPr>
          <p:cNvPr id="27660" name="Text Box 12"/>
          <p:cNvSpPr txBox="1">
            <a:spLocks noChangeArrowheads="1"/>
          </p:cNvSpPr>
          <p:nvPr/>
        </p:nvSpPr>
        <p:spPr bwMode="auto">
          <a:xfrm>
            <a:off x="2339975" y="5661025"/>
            <a:ext cx="1676400" cy="830997"/>
          </a:xfrm>
          <a:prstGeom prst="rect">
            <a:avLst/>
          </a:prstGeom>
          <a:noFill/>
          <a:ln w="9525">
            <a:noFill/>
            <a:miter lim="800000"/>
          </a:ln>
          <a:effectLst/>
        </p:spPr>
        <p:txBody>
          <a:bodyPr>
            <a:spAutoFit/>
          </a:bodyPr>
          <a:lstStyle/>
          <a:p>
            <a:pPr eaLnBrk="0" hangingPunct="0">
              <a:spcBef>
                <a:spcPct val="50000"/>
              </a:spcBef>
            </a:pP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检索出的相关文档</a:t>
            </a:r>
          </a:p>
        </p:txBody>
      </p:sp>
      <p:sp>
        <p:nvSpPr>
          <p:cNvPr id="27661" name="Text Box 13"/>
          <p:cNvSpPr txBox="1">
            <a:spLocks noChangeArrowheads="1"/>
          </p:cNvSpPr>
          <p:nvPr/>
        </p:nvSpPr>
        <p:spPr bwMode="auto">
          <a:xfrm>
            <a:off x="533400" y="3733800"/>
            <a:ext cx="1981200" cy="830997"/>
          </a:xfrm>
          <a:prstGeom prst="rect">
            <a:avLst/>
          </a:prstGeom>
          <a:noFill/>
          <a:ln w="9525">
            <a:noFill/>
            <a:miter lim="800000"/>
          </a:ln>
          <a:effectLst/>
        </p:spPr>
        <p:txBody>
          <a:bodyPr>
            <a:spAutoFit/>
          </a:bodyPr>
          <a:lstStyle/>
          <a:p>
            <a:pPr eaLnBrk="0" hangingPunct="0">
              <a:spcBef>
                <a:spcPct val="50000"/>
              </a:spcBef>
            </a:pP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未检索出的相关文档</a:t>
            </a:r>
          </a:p>
        </p:txBody>
      </p:sp>
      <p:sp>
        <p:nvSpPr>
          <p:cNvPr id="27662" name="Text Box 14"/>
          <p:cNvSpPr txBox="1">
            <a:spLocks noChangeArrowheads="1"/>
          </p:cNvSpPr>
          <p:nvPr/>
        </p:nvSpPr>
        <p:spPr bwMode="auto">
          <a:xfrm rot="-1905533">
            <a:off x="6103938" y="2125018"/>
            <a:ext cx="2481262" cy="461665"/>
          </a:xfrm>
          <a:prstGeom prst="rect">
            <a:avLst/>
          </a:prstGeom>
          <a:noFill/>
          <a:ln w="9525">
            <a:noFill/>
            <a:miter lim="800000"/>
          </a:ln>
          <a:effectLst/>
        </p:spPr>
        <p:txBody>
          <a:bodyPr>
            <a:spAutoFit/>
          </a:bodyPr>
          <a:lstStyle/>
          <a:p>
            <a:pPr eaLnBrk="0" hangingPunct="0">
              <a:spcBef>
                <a:spcPct val="50000"/>
              </a:spcBef>
            </a:pPr>
            <a:r>
              <a:rPr kumimoji="0" lang="zh-CN" altLang="en-US"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检索出</a:t>
            </a:r>
            <a:r>
              <a:rPr kumimoji="0" lang="en-US" altLang="zh-CN"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(Retrieved)</a:t>
            </a:r>
          </a:p>
        </p:txBody>
      </p:sp>
      <p:sp>
        <p:nvSpPr>
          <p:cNvPr id="27663" name="Text Box 15"/>
          <p:cNvSpPr txBox="1">
            <a:spLocks noChangeArrowheads="1"/>
          </p:cNvSpPr>
          <p:nvPr/>
        </p:nvSpPr>
        <p:spPr bwMode="auto">
          <a:xfrm rot="-1905533">
            <a:off x="5667375" y="1434456"/>
            <a:ext cx="3348038" cy="461665"/>
          </a:xfrm>
          <a:prstGeom prst="rect">
            <a:avLst/>
          </a:prstGeom>
          <a:noFill/>
          <a:ln w="9525">
            <a:noFill/>
            <a:miter lim="800000"/>
          </a:ln>
          <a:effectLst/>
        </p:spPr>
        <p:txBody>
          <a:bodyPr>
            <a:spAutoFit/>
          </a:bodyPr>
          <a:lstStyle/>
          <a:p>
            <a:pPr eaLnBrk="0" hangingPunct="0">
              <a:spcBef>
                <a:spcPct val="50000"/>
              </a:spcBef>
            </a:pPr>
            <a:r>
              <a:rPr kumimoji="0" lang="zh-CN" altLang="en-US"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未检索出</a:t>
            </a:r>
            <a:r>
              <a:rPr kumimoji="0" lang="en-US" altLang="zh-CN"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(Not Retrieved)</a:t>
            </a:r>
          </a:p>
        </p:txBody>
      </p:sp>
      <p:sp>
        <p:nvSpPr>
          <p:cNvPr id="27664" name="Text Box 16"/>
          <p:cNvSpPr txBox="1">
            <a:spLocks noChangeArrowheads="1"/>
          </p:cNvSpPr>
          <p:nvPr/>
        </p:nvSpPr>
        <p:spPr bwMode="auto">
          <a:xfrm rot="2079176">
            <a:off x="755650" y="2492375"/>
            <a:ext cx="3197225" cy="457200"/>
          </a:xfrm>
          <a:prstGeom prst="rect">
            <a:avLst/>
          </a:prstGeom>
          <a:noFill/>
          <a:ln w="9525">
            <a:noFill/>
            <a:miter lim="800000"/>
          </a:ln>
          <a:effectLst/>
        </p:spPr>
        <p:txBody>
          <a:bodyPr>
            <a:spAutoFit/>
          </a:bodyPr>
          <a:lstStyle/>
          <a:p>
            <a:pPr eaLnBrk="0" hangingPunct="0">
              <a:spcBef>
                <a:spcPct val="50000"/>
              </a:spcBef>
            </a:pPr>
            <a:r>
              <a:rPr kumimoji="0" lang="zh-CN" altLang="en-US"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不相关</a:t>
            </a:r>
            <a:r>
              <a:rPr kumimoji="0" lang="en-US" altLang="zh-CN"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(Not Relevant)</a:t>
            </a:r>
          </a:p>
        </p:txBody>
      </p:sp>
      <p:sp>
        <p:nvSpPr>
          <p:cNvPr id="27665" name="Text Box 17"/>
          <p:cNvSpPr txBox="1">
            <a:spLocks noChangeArrowheads="1"/>
          </p:cNvSpPr>
          <p:nvPr/>
        </p:nvSpPr>
        <p:spPr bwMode="auto">
          <a:xfrm rot="2065323">
            <a:off x="554038" y="2635250"/>
            <a:ext cx="2355850" cy="457200"/>
          </a:xfrm>
          <a:prstGeom prst="rect">
            <a:avLst/>
          </a:prstGeom>
          <a:noFill/>
          <a:ln w="9525">
            <a:noFill/>
            <a:miter lim="800000"/>
          </a:ln>
          <a:effectLst/>
        </p:spPr>
        <p:txBody>
          <a:bodyPr>
            <a:spAutoFit/>
          </a:bodyPr>
          <a:lstStyle/>
          <a:p>
            <a:pPr eaLnBrk="0" hangingPunct="0">
              <a:spcBef>
                <a:spcPct val="50000"/>
              </a:spcBef>
            </a:pPr>
            <a:r>
              <a:rPr kumimoji="0" lang="zh-CN" altLang="en-US"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相关</a:t>
            </a:r>
            <a:r>
              <a:rPr kumimoji="0" lang="en-US" altLang="zh-CN"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(Relevant)</a:t>
            </a:r>
          </a:p>
        </p:txBody>
      </p:sp>
      <p:sp>
        <p:nvSpPr>
          <p:cNvPr id="27666" name="Text Box 18"/>
          <p:cNvSpPr txBox="1">
            <a:spLocks noChangeArrowheads="1"/>
          </p:cNvSpPr>
          <p:nvPr/>
        </p:nvSpPr>
        <p:spPr bwMode="auto">
          <a:xfrm>
            <a:off x="3276600" y="3573463"/>
            <a:ext cx="2016125" cy="457200"/>
          </a:xfrm>
          <a:prstGeom prst="rect">
            <a:avLst/>
          </a:prstGeom>
          <a:noFill/>
          <a:ln w="9525">
            <a:noFill/>
            <a:miter lim="800000"/>
          </a:ln>
          <a:effectLst/>
        </p:spPr>
        <p:txBody>
          <a:bodyPr>
            <a:spAutoFit/>
          </a:bodyPr>
          <a:lstStyle/>
          <a:p>
            <a:pPr>
              <a:spcBef>
                <a:spcPct val="50000"/>
              </a:spcBef>
            </a:pPr>
            <a:r>
              <a:rPr kumimoji="0"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整个文档集合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66"/>
                                        </p:tgtEl>
                                        <p:attrNameLst>
                                          <p:attrName>style.visibility</p:attrName>
                                        </p:attrNameLst>
                                      </p:cBhvr>
                                      <p:to>
                                        <p:strVal val="visible"/>
                                      </p:to>
                                    </p:set>
                                    <p:animEffect transition="in" filter="blinds(horizontal)">
                                      <p:cBhvr>
                                        <p:cTn id="12" dur="500"/>
                                        <p:tgtEl>
                                          <p:spTgt spid="276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 calcmode="lin" valueType="num">
                                      <p:cBhvr additive="base">
                                        <p:cTn id="17" dur="500" fill="hold"/>
                                        <p:tgtEl>
                                          <p:spTgt spid="27652"/>
                                        </p:tgtEl>
                                        <p:attrNameLst>
                                          <p:attrName>ppt_x</p:attrName>
                                        </p:attrNameLst>
                                      </p:cBhvr>
                                      <p:tavLst>
                                        <p:tav tm="0">
                                          <p:val>
                                            <p:strVal val="#ppt_x"/>
                                          </p:val>
                                        </p:tav>
                                        <p:tav tm="100000">
                                          <p:val>
                                            <p:strVal val="#ppt_x"/>
                                          </p:val>
                                        </p:tav>
                                      </p:tavLst>
                                    </p:anim>
                                    <p:anim calcmode="lin" valueType="num">
                                      <p:cBhvr additive="base">
                                        <p:cTn id="1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65"/>
                                        </p:tgtEl>
                                        <p:attrNameLst>
                                          <p:attrName>style.visibility</p:attrName>
                                        </p:attrNameLst>
                                      </p:cBhvr>
                                      <p:to>
                                        <p:strVal val="visible"/>
                                      </p:to>
                                    </p:set>
                                    <p:animEffect transition="in" filter="blinds(horizontal)">
                                      <p:cBhvr>
                                        <p:cTn id="23" dur="500"/>
                                        <p:tgtEl>
                                          <p:spTgt spid="276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664"/>
                                        </p:tgtEl>
                                        <p:attrNameLst>
                                          <p:attrName>style.visibility</p:attrName>
                                        </p:attrNameLst>
                                      </p:cBhvr>
                                      <p:to>
                                        <p:strVal val="visible"/>
                                      </p:to>
                                    </p:set>
                                    <p:animEffect transition="in" filter="blinds(horizontal)">
                                      <p:cBhvr>
                                        <p:cTn id="28" dur="500"/>
                                        <p:tgtEl>
                                          <p:spTgt spid="2766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additive="base">
                                        <p:cTn id="33" dur="500" fill="hold"/>
                                        <p:tgtEl>
                                          <p:spTgt spid="27653"/>
                                        </p:tgtEl>
                                        <p:attrNameLst>
                                          <p:attrName>ppt_x</p:attrName>
                                        </p:attrNameLst>
                                      </p:cBhvr>
                                      <p:tavLst>
                                        <p:tav tm="0">
                                          <p:val>
                                            <p:strVal val="#ppt_x"/>
                                          </p:val>
                                        </p:tav>
                                        <p:tav tm="100000">
                                          <p:val>
                                            <p:strVal val="#ppt_x"/>
                                          </p:val>
                                        </p:tav>
                                      </p:tavLst>
                                    </p:anim>
                                    <p:anim calcmode="lin" valueType="num">
                                      <p:cBhvr additive="base">
                                        <p:cTn id="34"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662">
                                            <p:txEl>
                                              <p:pRg st="0" end="0"/>
                                            </p:txEl>
                                          </p:spTgt>
                                        </p:tgtEl>
                                        <p:attrNameLst>
                                          <p:attrName>style.visibility</p:attrName>
                                        </p:attrNameLst>
                                      </p:cBhvr>
                                      <p:to>
                                        <p:strVal val="visible"/>
                                      </p:to>
                                    </p:set>
                                    <p:animEffect transition="in" filter="blinds(horizontal)">
                                      <p:cBhvr>
                                        <p:cTn id="39" dur="500"/>
                                        <p:tgtEl>
                                          <p:spTgt spid="2766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663">
                                            <p:txEl>
                                              <p:pRg st="0" end="0"/>
                                            </p:txEl>
                                          </p:spTgt>
                                        </p:tgtEl>
                                        <p:attrNameLst>
                                          <p:attrName>style.visibility</p:attrName>
                                        </p:attrNameLst>
                                      </p:cBhvr>
                                      <p:to>
                                        <p:strVal val="visible"/>
                                      </p:to>
                                    </p:set>
                                    <p:animEffect transition="in" filter="blinds(horizontal)">
                                      <p:cBhvr>
                                        <p:cTn id="44" dur="500"/>
                                        <p:tgtEl>
                                          <p:spTgt spid="2766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660"/>
                                        </p:tgtEl>
                                        <p:attrNameLst>
                                          <p:attrName>style.visibility</p:attrName>
                                        </p:attrNameLst>
                                      </p:cBhvr>
                                      <p:to>
                                        <p:strVal val="visible"/>
                                      </p:to>
                                    </p:set>
                                    <p:animEffect transition="in" filter="blinds(horizontal)">
                                      <p:cBhvr>
                                        <p:cTn id="49" dur="500"/>
                                        <p:tgtEl>
                                          <p:spTgt spid="2766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654"/>
                                        </p:tgtEl>
                                        <p:attrNameLst>
                                          <p:attrName>style.visibility</p:attrName>
                                        </p:attrNameLst>
                                      </p:cBhvr>
                                      <p:to>
                                        <p:strVal val="visible"/>
                                      </p:to>
                                    </p:set>
                                    <p:animEffect transition="in" filter="blinds(horizontal)">
                                      <p:cBhvr>
                                        <p:cTn id="54" dur="500"/>
                                        <p:tgtEl>
                                          <p:spTgt spid="2765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7659"/>
                                        </p:tgtEl>
                                        <p:attrNameLst>
                                          <p:attrName>style.visibility</p:attrName>
                                        </p:attrNameLst>
                                      </p:cBhvr>
                                      <p:to>
                                        <p:strVal val="visible"/>
                                      </p:to>
                                    </p:set>
                                    <p:animEffect transition="in" filter="blinds(horizontal)">
                                      <p:cBhvr>
                                        <p:cTn id="59" dur="500"/>
                                        <p:tgtEl>
                                          <p:spTgt spid="2765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657"/>
                                        </p:tgtEl>
                                        <p:attrNameLst>
                                          <p:attrName>style.visibility</p:attrName>
                                        </p:attrNameLst>
                                      </p:cBhvr>
                                      <p:to>
                                        <p:strVal val="visible"/>
                                      </p:to>
                                    </p:set>
                                    <p:animEffect transition="in" filter="blinds(horizontal)">
                                      <p:cBhvr>
                                        <p:cTn id="64" dur="500"/>
                                        <p:tgtEl>
                                          <p:spTgt spid="2765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661"/>
                                        </p:tgtEl>
                                        <p:attrNameLst>
                                          <p:attrName>style.visibility</p:attrName>
                                        </p:attrNameLst>
                                      </p:cBhvr>
                                      <p:to>
                                        <p:strVal val="visible"/>
                                      </p:to>
                                    </p:set>
                                    <p:animEffect transition="in" filter="blinds(horizontal)">
                                      <p:cBhvr>
                                        <p:cTn id="69" dur="500"/>
                                        <p:tgtEl>
                                          <p:spTgt spid="2766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656"/>
                                        </p:tgtEl>
                                        <p:attrNameLst>
                                          <p:attrName>style.visibility</p:attrName>
                                        </p:attrNameLst>
                                      </p:cBhvr>
                                      <p:to>
                                        <p:strVal val="visible"/>
                                      </p:to>
                                    </p:set>
                                    <p:animEffect transition="in" filter="blinds(horizontal)">
                                      <p:cBhvr>
                                        <p:cTn id="74" dur="500"/>
                                        <p:tgtEl>
                                          <p:spTgt spid="2765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7658"/>
                                        </p:tgtEl>
                                        <p:attrNameLst>
                                          <p:attrName>style.visibility</p:attrName>
                                        </p:attrNameLst>
                                      </p:cBhvr>
                                      <p:to>
                                        <p:strVal val="visible"/>
                                      </p:to>
                                    </p:set>
                                    <p:animEffect transition="in" filter="blinds(horizontal)">
                                      <p:cBhvr>
                                        <p:cTn id="79" dur="500"/>
                                        <p:tgtEl>
                                          <p:spTgt spid="2765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7655"/>
                                        </p:tgtEl>
                                        <p:attrNameLst>
                                          <p:attrName>style.visibility</p:attrName>
                                        </p:attrNameLst>
                                      </p:cBhvr>
                                      <p:to>
                                        <p:strVal val="visible"/>
                                      </p:to>
                                    </p:set>
                                    <p:animEffect transition="in" filter="blinds(horizontal)">
                                      <p:cBhvr>
                                        <p:cTn id="84"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p:bldP spid="27655" grpId="0"/>
      <p:bldP spid="27656" grpId="0"/>
      <p:bldP spid="27657" grpId="0"/>
      <p:bldP spid="27658" grpId="0"/>
      <p:bldP spid="27659" grpId="0"/>
      <p:bldP spid="27660" grpId="0"/>
      <p:bldP spid="27661" grpId="0"/>
      <p:bldP spid="27664" grpId="0"/>
      <p:bldP spid="27665" grpId="0"/>
      <p:bldP spid="276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latin typeface="Times New Roman" panose="02020603050405020304" pitchFamily="18" charset="0"/>
              </a:rPr>
              <a:t>评价指标</a:t>
            </a:r>
          </a:p>
        </p:txBody>
      </p:sp>
      <p:sp>
        <p:nvSpPr>
          <p:cNvPr id="29699" name="Rectangle 3"/>
          <p:cNvSpPr>
            <a:spLocks noGrp="1" noChangeArrowheads="1"/>
          </p:cNvSpPr>
          <p:nvPr>
            <p:ph idx="1"/>
          </p:nvPr>
        </p:nvSpPr>
        <p:spPr>
          <a:xfrm>
            <a:off x="971550" y="2060575"/>
            <a:ext cx="7772400" cy="4105275"/>
          </a:xfrm>
        </p:spPr>
        <p:txBody>
          <a:bodyPr/>
          <a:lstStyle/>
          <a:p>
            <a:pPr>
              <a:lnSpc>
                <a:spcPct val="90000"/>
              </a:lnSpc>
            </a:pPr>
            <a:r>
              <a:rPr lang="zh-CN" altLang="en-US" sz="2800" b="1" dirty="0">
                <a:latin typeface="Times New Roman" panose="02020603050405020304" pitchFamily="18" charset="0"/>
              </a:rPr>
              <a:t>召回率</a:t>
            </a:r>
            <a:r>
              <a:rPr lang="en-US" altLang="zh-CN" sz="2800" b="1" dirty="0">
                <a:latin typeface="Times New Roman" panose="02020603050405020304" pitchFamily="18" charset="0"/>
              </a:rPr>
              <a:t>R</a:t>
            </a:r>
            <a:r>
              <a:rPr lang="en-US" altLang="zh-CN" sz="2800" dirty="0">
                <a:latin typeface="Times New Roman" panose="02020603050405020304" pitchFamily="18" charset="0"/>
              </a:rPr>
              <a:t>(Recall):R= RR/(RR + NR)</a:t>
            </a:r>
            <a:r>
              <a:rPr lang="zh-CN" altLang="en-US" sz="2800" dirty="0">
                <a:latin typeface="Times New Roman" panose="02020603050405020304" pitchFamily="18" charset="0"/>
              </a:rPr>
              <a:t>，返回的相关结果数占实际相关结果总数的比率，也称为</a:t>
            </a:r>
            <a:r>
              <a:rPr lang="zh-CN" altLang="en-US" sz="2800" b="1" dirty="0">
                <a:latin typeface="Times New Roman" panose="02020603050405020304" pitchFamily="18" charset="0"/>
              </a:rPr>
              <a:t>查全率</a:t>
            </a:r>
            <a:r>
              <a:rPr lang="zh-CN" altLang="en-US" sz="2800" dirty="0">
                <a:latin typeface="Times New Roman" panose="02020603050405020304" pitchFamily="18" charset="0"/>
              </a:rPr>
              <a:t>，</a:t>
            </a:r>
            <a:r>
              <a:rPr lang="en-US" altLang="zh-CN" b="1" dirty="0">
                <a:sym typeface="+mn-ea"/>
              </a:rPr>
              <a:t>R</a:t>
            </a:r>
            <a:r>
              <a:rPr lang="en-US" altLang="zh-CN" sz="2800" dirty="0"/>
              <a:t>∈</a:t>
            </a:r>
            <a:r>
              <a:rPr lang="en-US" altLang="zh-CN" sz="2800" dirty="0">
                <a:latin typeface="Times New Roman" panose="02020603050405020304" pitchFamily="18" charset="0"/>
              </a:rPr>
              <a:t> [0,1]</a:t>
            </a:r>
          </a:p>
          <a:p>
            <a:pPr>
              <a:lnSpc>
                <a:spcPct val="90000"/>
              </a:lnSpc>
            </a:pPr>
            <a:r>
              <a:rPr lang="zh-CN" altLang="en-US" sz="2800" b="1" dirty="0">
                <a:latin typeface="Times New Roman" panose="02020603050405020304" pitchFamily="18" charset="0"/>
              </a:rPr>
              <a:t>正确率</a:t>
            </a:r>
            <a:r>
              <a:rPr lang="en-US" altLang="zh-CN" sz="2800" b="1" dirty="0">
                <a:latin typeface="Times New Roman" panose="02020603050405020304" pitchFamily="18" charset="0"/>
              </a:rPr>
              <a:t>P</a:t>
            </a:r>
            <a:r>
              <a:rPr lang="en-US" altLang="zh-CN" sz="2800" dirty="0">
                <a:latin typeface="Times New Roman" panose="02020603050405020304" pitchFamily="18" charset="0"/>
              </a:rPr>
              <a:t>(Precision): P=RR/(RR + RN)</a:t>
            </a:r>
            <a:r>
              <a:rPr lang="zh-CN" altLang="en-US" sz="2800" dirty="0">
                <a:latin typeface="Times New Roman" panose="02020603050405020304" pitchFamily="18" charset="0"/>
              </a:rPr>
              <a:t>，返回的结果中真正相关结果的比率，也称为</a:t>
            </a:r>
            <a:r>
              <a:rPr lang="zh-CN" altLang="en-US" sz="2800" b="1" dirty="0">
                <a:latin typeface="Times New Roman" panose="02020603050405020304" pitchFamily="18" charset="0"/>
              </a:rPr>
              <a:t>查准率</a:t>
            </a:r>
            <a:r>
              <a:rPr lang="zh-CN" altLang="en-US" sz="2800" dirty="0">
                <a:latin typeface="Times New Roman" panose="02020603050405020304" pitchFamily="18" charset="0"/>
              </a:rPr>
              <a:t>， </a:t>
            </a:r>
            <a:r>
              <a:rPr lang="en-US" altLang="zh-CN" sz="2800" dirty="0">
                <a:latin typeface="Times New Roman" panose="02020603050405020304" pitchFamily="18" charset="0"/>
              </a:rPr>
              <a:t>P</a:t>
            </a:r>
            <a:r>
              <a:rPr lang="en-US" altLang="zh-CN" sz="2800" dirty="0"/>
              <a:t>∈</a:t>
            </a:r>
            <a:r>
              <a:rPr lang="en-US" altLang="zh-CN" sz="2800" dirty="0">
                <a:latin typeface="Times New Roman" panose="02020603050405020304" pitchFamily="18" charset="0"/>
              </a:rPr>
              <a:t> [0,1]</a:t>
            </a:r>
          </a:p>
          <a:p>
            <a:pPr>
              <a:lnSpc>
                <a:spcPct val="90000"/>
              </a:lnSpc>
            </a:pPr>
            <a:r>
              <a:rPr lang="zh-CN" altLang="en-US" sz="2800" dirty="0">
                <a:latin typeface="Times New Roman" panose="02020603050405020304" pitchFamily="18" charset="0"/>
              </a:rPr>
              <a:t>两个指标分别度量检索效果的某个方面，忽略任何一个方面都有失偏颇。两个极端情况：返回有把握的</a:t>
            </a:r>
            <a:r>
              <a:rPr lang="en-US" altLang="zh-CN" sz="2800" dirty="0">
                <a:latin typeface="Times New Roman" panose="02020603050405020304" pitchFamily="18" charset="0"/>
              </a:rPr>
              <a:t>1</a:t>
            </a:r>
            <a:r>
              <a:rPr lang="zh-CN" altLang="en-US" sz="2800" dirty="0">
                <a:latin typeface="Times New Roman" panose="02020603050405020304" pitchFamily="18" charset="0"/>
              </a:rPr>
              <a:t>篇，</a:t>
            </a:r>
            <a:r>
              <a:rPr lang="en-US" altLang="zh-CN" b="1" dirty="0"/>
              <a:t> P </a:t>
            </a:r>
            <a:r>
              <a:rPr lang="en-US" altLang="zh-CN" sz="2800" dirty="0">
                <a:latin typeface="Times New Roman" panose="02020603050405020304" pitchFamily="18" charset="0"/>
              </a:rPr>
              <a:t>=100%</a:t>
            </a:r>
            <a:r>
              <a:rPr lang="zh-CN" altLang="en-US" sz="2800" dirty="0">
                <a:latin typeface="Times New Roman" panose="02020603050405020304" pitchFamily="18" charset="0"/>
              </a:rPr>
              <a:t>，但</a:t>
            </a:r>
            <a:r>
              <a:rPr lang="en-US" altLang="zh-CN" sz="2800" dirty="0">
                <a:latin typeface="Times New Roman" panose="02020603050405020304" pitchFamily="18" charset="0"/>
              </a:rPr>
              <a:t>R</a:t>
            </a:r>
            <a:r>
              <a:rPr lang="zh-CN" altLang="en-US" sz="2800" dirty="0">
                <a:latin typeface="Times New Roman" panose="02020603050405020304" pitchFamily="18" charset="0"/>
              </a:rPr>
              <a:t>极低；全部文档都返回，</a:t>
            </a:r>
            <a:r>
              <a:rPr lang="en-US" altLang="zh-CN" b="1" dirty="0"/>
              <a:t> R </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，但</a:t>
            </a:r>
            <a:r>
              <a:rPr lang="en-US" altLang="zh-CN" sz="2800" dirty="0">
                <a:latin typeface="Times New Roman" panose="02020603050405020304" pitchFamily="18" charset="0"/>
              </a:rPr>
              <a:t>P</a:t>
            </a:r>
            <a:r>
              <a:rPr lang="zh-CN" altLang="en-US" sz="2800" dirty="0">
                <a:latin typeface="Times New Roman" panose="02020603050405020304" pitchFamily="18" charset="0"/>
              </a:rPr>
              <a:t>极低</a:t>
            </a:r>
          </a:p>
        </p:txBody>
      </p:sp>
      <p:sp>
        <p:nvSpPr>
          <p:cNvPr id="6" name="灯片编号占位符 5"/>
          <p:cNvSpPr>
            <a:spLocks noGrp="1"/>
          </p:cNvSpPr>
          <p:nvPr>
            <p:ph type="sldNum" sz="quarter" idx="12"/>
          </p:nvPr>
        </p:nvSpPr>
        <p:spPr/>
        <p:txBody>
          <a:bodyPr/>
          <a:lstStyle/>
          <a:p>
            <a:fld id="{CC025C75-5439-4ECC-847E-2CC557689AF9}" type="slidenum">
              <a:rPr lang="en-US" altLang="zh-CN"/>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6" name="Rectangle 16"/>
          <p:cNvSpPr>
            <a:spLocks noGrp="1" noChangeArrowheads="1"/>
          </p:cNvSpPr>
          <p:nvPr>
            <p:ph type="title"/>
          </p:nvPr>
        </p:nvSpPr>
        <p:spPr>
          <a:xfrm>
            <a:off x="899592" y="620688"/>
            <a:ext cx="6886575" cy="1143000"/>
          </a:xfrm>
        </p:spPr>
        <p:txBody>
          <a:bodyPr/>
          <a:lstStyle/>
          <a:p>
            <a:r>
              <a:rPr lang="zh-CN" altLang="en-US" dirty="0"/>
              <a:t>四种关系的矩阵表示</a:t>
            </a:r>
          </a:p>
        </p:txBody>
      </p:sp>
      <p:graphicFrame>
        <p:nvGraphicFramePr>
          <p:cNvPr id="138268" name="Group 28"/>
          <p:cNvGraphicFramePr>
            <a:graphicFrameLocks noGrp="1"/>
          </p:cNvGraphicFramePr>
          <p:nvPr>
            <p:ph type="tbl" idx="1"/>
          </p:nvPr>
        </p:nvGraphicFramePr>
        <p:xfrm>
          <a:off x="2627313" y="2924175"/>
          <a:ext cx="4681537" cy="2546350"/>
        </p:xfrm>
        <a:graphic>
          <a:graphicData uri="http://schemas.openxmlformats.org/drawingml/2006/table">
            <a:tbl>
              <a:tblPr/>
              <a:tblGrid>
                <a:gridCol w="2376487">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tblGrid>
              <a:tr h="1225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0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 name="灯片编号占位符 5"/>
          <p:cNvSpPr>
            <a:spLocks noGrp="1"/>
          </p:cNvSpPr>
          <p:nvPr>
            <p:ph type="sldNum" sz="quarter" idx="12"/>
          </p:nvPr>
        </p:nvSpPr>
        <p:spPr/>
        <p:txBody>
          <a:bodyPr/>
          <a:lstStyle/>
          <a:p>
            <a:fld id="{2434185D-C3DE-4C6F-B2FB-AF8DBB1576E8}" type="slidenum">
              <a:rPr lang="en-US" altLang="zh-CN"/>
              <a:t>22</a:t>
            </a:fld>
            <a:endParaRPr lang="en-US" altLang="zh-CN"/>
          </a:p>
        </p:txBody>
      </p:sp>
      <p:sp>
        <p:nvSpPr>
          <p:cNvPr id="138259" name="Text Box 19"/>
          <p:cNvSpPr txBox="1">
            <a:spLocks noChangeArrowheads="1"/>
          </p:cNvSpPr>
          <p:nvPr/>
        </p:nvSpPr>
        <p:spPr bwMode="auto">
          <a:xfrm>
            <a:off x="2411413" y="2205038"/>
            <a:ext cx="2879725" cy="396875"/>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rPr>
              <a:t>真正相关文档 </a:t>
            </a:r>
            <a:r>
              <a:rPr lang="en-US" altLang="zh-CN" sz="2000" dirty="0">
                <a:latin typeface="Times New Roman" panose="02020603050405020304" pitchFamily="18" charset="0"/>
                <a:ea typeface="黑体" panose="02010609060101010101" pitchFamily="49" charset="-122"/>
              </a:rPr>
              <a:t>RR+NR</a:t>
            </a:r>
          </a:p>
        </p:txBody>
      </p:sp>
      <p:sp>
        <p:nvSpPr>
          <p:cNvPr id="138260" name="Text Box 20"/>
          <p:cNvSpPr txBox="1">
            <a:spLocks noChangeArrowheads="1"/>
          </p:cNvSpPr>
          <p:nvPr/>
        </p:nvSpPr>
        <p:spPr bwMode="auto">
          <a:xfrm>
            <a:off x="5076825" y="2205038"/>
            <a:ext cx="3024188" cy="396875"/>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rPr>
              <a:t>真正不相关文档</a:t>
            </a:r>
          </a:p>
        </p:txBody>
      </p:sp>
      <p:sp>
        <p:nvSpPr>
          <p:cNvPr id="138261" name="Text Box 21"/>
          <p:cNvSpPr txBox="1">
            <a:spLocks noChangeArrowheads="1"/>
          </p:cNvSpPr>
          <p:nvPr/>
        </p:nvSpPr>
        <p:spPr bwMode="auto">
          <a:xfrm>
            <a:off x="179388" y="2997200"/>
            <a:ext cx="2016125" cy="701675"/>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rPr>
              <a:t>系统判定相关 </a:t>
            </a:r>
            <a:r>
              <a:rPr lang="en-US" altLang="zh-CN" sz="2000" dirty="0">
                <a:latin typeface="Times New Roman" panose="02020603050405020304" pitchFamily="18" charset="0"/>
                <a:ea typeface="黑体" panose="02010609060101010101" pitchFamily="49" charset="-122"/>
              </a:rPr>
              <a:t>RR+RN (</a:t>
            </a:r>
            <a:r>
              <a:rPr lang="zh-CN" altLang="en-US" sz="2000" dirty="0">
                <a:latin typeface="Times New Roman" panose="02020603050405020304" pitchFamily="18" charset="0"/>
                <a:ea typeface="黑体" panose="02010609060101010101" pitchFamily="49" charset="-122"/>
              </a:rPr>
              <a:t>检索出</a:t>
            </a:r>
            <a:r>
              <a:rPr lang="en-US" altLang="zh-CN" sz="2000" dirty="0">
                <a:latin typeface="Times New Roman" panose="02020603050405020304" pitchFamily="18" charset="0"/>
                <a:ea typeface="黑体" panose="02010609060101010101" pitchFamily="49" charset="-122"/>
              </a:rPr>
              <a:t>)</a:t>
            </a:r>
          </a:p>
        </p:txBody>
      </p:sp>
      <p:sp>
        <p:nvSpPr>
          <p:cNvPr id="138264" name="Text Box 24"/>
          <p:cNvSpPr txBox="1">
            <a:spLocks noChangeArrowheads="1"/>
          </p:cNvSpPr>
          <p:nvPr/>
        </p:nvSpPr>
        <p:spPr bwMode="auto">
          <a:xfrm>
            <a:off x="250825" y="4437063"/>
            <a:ext cx="2016125" cy="701675"/>
          </a:xfrm>
          <a:prstGeom prst="rect">
            <a:avLst/>
          </a:prstGeom>
          <a:noFill/>
          <a:ln w="9525">
            <a:noFill/>
            <a:miter lim="800000"/>
          </a:ln>
          <a:effectLst/>
        </p:spPr>
        <p:txBody>
          <a:bodyPr>
            <a:spAutoFit/>
          </a:bodyPr>
          <a:lstStyle/>
          <a:p>
            <a:pPr>
              <a:spcBef>
                <a:spcPct val="50000"/>
              </a:spcBef>
            </a:pPr>
            <a:r>
              <a:rPr lang="zh-CN" altLang="en-US" sz="2000" dirty="0">
                <a:latin typeface="Times New Roman" panose="02020603050405020304" pitchFamily="18" charset="0"/>
                <a:ea typeface="黑体" panose="02010609060101010101" pitchFamily="49" charset="-122"/>
              </a:rPr>
              <a:t>系统判定不相关</a:t>
            </a:r>
            <a:br>
              <a:rPr lang="zh-CN" altLang="en-US" sz="2000" dirty="0">
                <a:latin typeface="Times New Roman" panose="02020603050405020304" pitchFamily="18" charset="0"/>
                <a:ea typeface="黑体" panose="02010609060101010101" pitchFamily="49" charset="-122"/>
              </a:rPr>
            </a:b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未检索出</a:t>
            </a:r>
            <a:r>
              <a:rPr lang="en-US" altLang="zh-CN" sz="2000" dirty="0">
                <a:latin typeface="Times New Roman" panose="02020603050405020304" pitchFamily="18" charset="0"/>
                <a:ea typeface="黑体" panose="02010609060101010101" pitchFamily="49" charset="-122"/>
              </a:rPr>
              <a:t>)</a:t>
            </a:r>
          </a:p>
        </p:txBody>
      </p:sp>
      <p:sp>
        <p:nvSpPr>
          <p:cNvPr id="138269" name="Line 29"/>
          <p:cNvSpPr>
            <a:spLocks noChangeShapeType="1"/>
          </p:cNvSpPr>
          <p:nvPr/>
        </p:nvSpPr>
        <p:spPr bwMode="auto">
          <a:xfrm>
            <a:off x="4427538" y="3141663"/>
            <a:ext cx="0" cy="2592387"/>
          </a:xfrm>
          <a:prstGeom prst="line">
            <a:avLst/>
          </a:prstGeom>
          <a:noFill/>
          <a:ln w="28575">
            <a:solidFill>
              <a:schemeClr val="hlink"/>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38270" name="Text Box 30"/>
          <p:cNvSpPr txBox="1">
            <a:spLocks noChangeArrowheads="1"/>
          </p:cNvSpPr>
          <p:nvPr/>
        </p:nvSpPr>
        <p:spPr bwMode="auto">
          <a:xfrm>
            <a:off x="3779838" y="5661025"/>
            <a:ext cx="1512887" cy="457200"/>
          </a:xfrm>
          <a:prstGeom prst="rect">
            <a:avLst/>
          </a:prstGeom>
          <a:noFill/>
          <a:ln w="9525">
            <a:noFill/>
            <a:miter lim="800000"/>
          </a:ln>
          <a:effectLst/>
        </p:spPr>
        <p:txBody>
          <a:bodyPr>
            <a:spAutoFit/>
          </a:bodyPr>
          <a:lstStyle/>
          <a:p>
            <a:pPr>
              <a:spcBef>
                <a:spcPct val="50000"/>
              </a:spcBef>
            </a:pPr>
            <a:r>
              <a:rPr lang="en-US" altLang="zh-CN" dirty="0">
                <a:solidFill>
                  <a:schemeClr val="hlink"/>
                </a:solidFill>
                <a:latin typeface="Times New Roman" panose="02020603050405020304" pitchFamily="18" charset="0"/>
                <a:ea typeface="黑体" panose="02010609060101010101" pitchFamily="49" charset="-122"/>
              </a:rPr>
              <a:t>Recall</a:t>
            </a:r>
          </a:p>
        </p:txBody>
      </p:sp>
      <p:sp>
        <p:nvSpPr>
          <p:cNvPr id="138271" name="Line 31"/>
          <p:cNvSpPr>
            <a:spLocks noChangeShapeType="1"/>
          </p:cNvSpPr>
          <p:nvPr/>
        </p:nvSpPr>
        <p:spPr bwMode="auto">
          <a:xfrm>
            <a:off x="3419872" y="3573463"/>
            <a:ext cx="4176713" cy="0"/>
          </a:xfrm>
          <a:prstGeom prst="line">
            <a:avLst/>
          </a:prstGeom>
          <a:noFill/>
          <a:ln w="28575">
            <a:solidFill>
              <a:schemeClr val="hlink"/>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38272" name="Text Box 32"/>
          <p:cNvSpPr txBox="1">
            <a:spLocks noChangeArrowheads="1"/>
          </p:cNvSpPr>
          <p:nvPr/>
        </p:nvSpPr>
        <p:spPr bwMode="auto">
          <a:xfrm>
            <a:off x="7596336" y="3284538"/>
            <a:ext cx="1547664" cy="457200"/>
          </a:xfrm>
          <a:prstGeom prst="rect">
            <a:avLst/>
          </a:prstGeom>
          <a:noFill/>
          <a:ln w="9525">
            <a:noFill/>
            <a:miter lim="800000"/>
          </a:ln>
          <a:effectLst/>
        </p:spPr>
        <p:txBody>
          <a:bodyPr wrap="square">
            <a:spAutoFit/>
          </a:bodyPr>
          <a:lstStyle/>
          <a:p>
            <a:pPr>
              <a:spcBef>
                <a:spcPct val="50000"/>
              </a:spcBef>
            </a:pPr>
            <a:r>
              <a:rPr lang="en-US" altLang="zh-CN" dirty="0">
                <a:solidFill>
                  <a:schemeClr val="hlink"/>
                </a:solidFill>
                <a:latin typeface="Times New Roman" panose="02020603050405020304" pitchFamily="18" charset="0"/>
                <a:ea typeface="黑体" panose="02010609060101010101" pitchFamily="49" charset="-122"/>
              </a:rPr>
              <a:t>Precision</a:t>
            </a:r>
          </a:p>
        </p:txBody>
      </p:sp>
      <p:sp>
        <p:nvSpPr>
          <p:cNvPr id="138273" name="Text Box 33"/>
          <p:cNvSpPr txBox="1">
            <a:spLocks noChangeArrowheads="1"/>
          </p:cNvSpPr>
          <p:nvPr/>
        </p:nvSpPr>
        <p:spPr bwMode="auto">
          <a:xfrm>
            <a:off x="2627313" y="5949950"/>
            <a:ext cx="2376487" cy="457200"/>
          </a:xfrm>
          <a:prstGeom prst="rect">
            <a:avLst/>
          </a:prstGeom>
          <a:noFill/>
          <a:ln w="9525">
            <a:noFill/>
            <a:miter lim="800000"/>
          </a:ln>
          <a:effectLst/>
        </p:spPr>
        <p:txBody>
          <a:bodyPr>
            <a:spAutoFit/>
          </a:bodyPr>
          <a:lstStyle/>
          <a:p>
            <a:pPr>
              <a:spcBef>
                <a:spcPct val="50000"/>
              </a:spcBef>
            </a:pPr>
            <a:r>
              <a:rPr lang="en-US" altLang="zh-CN" dirty="0" err="1">
                <a:latin typeface="Times New Roman" panose="02020603050405020304" pitchFamily="18" charset="0"/>
                <a:ea typeface="黑体" panose="02010609060101010101" pitchFamily="49" charset="-122"/>
              </a:rPr>
              <a:t>Ans</a:t>
            </a:r>
            <a:r>
              <a:rPr lang="en-US" altLang="zh-CN" dirty="0">
                <a:latin typeface="Times New Roman" panose="02020603050405020304" pitchFamily="18" charset="0"/>
                <a:ea typeface="黑体" panose="02010609060101010101" pitchFamily="49" charset="-122"/>
              </a:rPr>
              <a:t> = RR+NR</a:t>
            </a:r>
          </a:p>
        </p:txBody>
      </p:sp>
      <p:sp>
        <p:nvSpPr>
          <p:cNvPr id="138274" name="Text Box 34"/>
          <p:cNvSpPr txBox="1">
            <a:spLocks noChangeArrowheads="1"/>
          </p:cNvSpPr>
          <p:nvPr/>
        </p:nvSpPr>
        <p:spPr bwMode="auto">
          <a:xfrm>
            <a:off x="7308850" y="2997200"/>
            <a:ext cx="2376488"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Ret = RR+RN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71"/>
                                        </p:tgtEl>
                                        <p:attrNameLst>
                                          <p:attrName>style.visibility</p:attrName>
                                        </p:attrNameLst>
                                      </p:cBhvr>
                                      <p:to>
                                        <p:strVal val="visible"/>
                                      </p:to>
                                    </p:set>
                                    <p:anim calcmode="lin" valueType="num">
                                      <p:cBhvr additive="base">
                                        <p:cTn id="7" dur="500" fill="hold"/>
                                        <p:tgtEl>
                                          <p:spTgt spid="138271"/>
                                        </p:tgtEl>
                                        <p:attrNameLst>
                                          <p:attrName>ppt_x</p:attrName>
                                        </p:attrNameLst>
                                      </p:cBhvr>
                                      <p:tavLst>
                                        <p:tav tm="0">
                                          <p:val>
                                            <p:strVal val="#ppt_x"/>
                                          </p:val>
                                        </p:tav>
                                        <p:tav tm="100000">
                                          <p:val>
                                            <p:strVal val="#ppt_x"/>
                                          </p:val>
                                        </p:tav>
                                      </p:tavLst>
                                    </p:anim>
                                    <p:anim calcmode="lin" valueType="num">
                                      <p:cBhvr additive="base">
                                        <p:cTn id="8" dur="500" fill="hold"/>
                                        <p:tgtEl>
                                          <p:spTgt spid="138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72"/>
                                        </p:tgtEl>
                                        <p:attrNameLst>
                                          <p:attrName>style.visibility</p:attrName>
                                        </p:attrNameLst>
                                      </p:cBhvr>
                                      <p:to>
                                        <p:strVal val="visible"/>
                                      </p:to>
                                    </p:set>
                                    <p:anim calcmode="lin" valueType="num">
                                      <p:cBhvr additive="base">
                                        <p:cTn id="13" dur="500" fill="hold"/>
                                        <p:tgtEl>
                                          <p:spTgt spid="138272"/>
                                        </p:tgtEl>
                                        <p:attrNameLst>
                                          <p:attrName>ppt_x</p:attrName>
                                        </p:attrNameLst>
                                      </p:cBhvr>
                                      <p:tavLst>
                                        <p:tav tm="0">
                                          <p:val>
                                            <p:strVal val="#ppt_x"/>
                                          </p:val>
                                        </p:tav>
                                        <p:tav tm="100000">
                                          <p:val>
                                            <p:strVal val="#ppt_x"/>
                                          </p:val>
                                        </p:tav>
                                      </p:tavLst>
                                    </p:anim>
                                    <p:anim calcmode="lin" valueType="num">
                                      <p:cBhvr additive="base">
                                        <p:cTn id="14" dur="500" fill="hold"/>
                                        <p:tgtEl>
                                          <p:spTgt spid="138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69"/>
                                        </p:tgtEl>
                                        <p:attrNameLst>
                                          <p:attrName>style.visibility</p:attrName>
                                        </p:attrNameLst>
                                      </p:cBhvr>
                                      <p:to>
                                        <p:strVal val="visible"/>
                                      </p:to>
                                    </p:set>
                                    <p:anim calcmode="lin" valueType="num">
                                      <p:cBhvr additive="base">
                                        <p:cTn id="19" dur="500" fill="hold"/>
                                        <p:tgtEl>
                                          <p:spTgt spid="138269"/>
                                        </p:tgtEl>
                                        <p:attrNameLst>
                                          <p:attrName>ppt_x</p:attrName>
                                        </p:attrNameLst>
                                      </p:cBhvr>
                                      <p:tavLst>
                                        <p:tav tm="0">
                                          <p:val>
                                            <p:strVal val="#ppt_x"/>
                                          </p:val>
                                        </p:tav>
                                        <p:tav tm="100000">
                                          <p:val>
                                            <p:strVal val="#ppt_x"/>
                                          </p:val>
                                        </p:tav>
                                      </p:tavLst>
                                    </p:anim>
                                    <p:anim calcmode="lin" valueType="num">
                                      <p:cBhvr additive="base">
                                        <p:cTn id="20" dur="500" fill="hold"/>
                                        <p:tgtEl>
                                          <p:spTgt spid="1382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270"/>
                                        </p:tgtEl>
                                        <p:attrNameLst>
                                          <p:attrName>style.visibility</p:attrName>
                                        </p:attrNameLst>
                                      </p:cBhvr>
                                      <p:to>
                                        <p:strVal val="visible"/>
                                      </p:to>
                                    </p:set>
                                    <p:anim calcmode="lin" valueType="num">
                                      <p:cBhvr additive="base">
                                        <p:cTn id="25" dur="500" fill="hold"/>
                                        <p:tgtEl>
                                          <p:spTgt spid="138270"/>
                                        </p:tgtEl>
                                        <p:attrNameLst>
                                          <p:attrName>ppt_x</p:attrName>
                                        </p:attrNameLst>
                                      </p:cBhvr>
                                      <p:tavLst>
                                        <p:tav tm="0">
                                          <p:val>
                                            <p:strVal val="#ppt_x"/>
                                          </p:val>
                                        </p:tav>
                                        <p:tav tm="100000">
                                          <p:val>
                                            <p:strVal val="#ppt_x"/>
                                          </p:val>
                                        </p:tav>
                                      </p:tavLst>
                                    </p:anim>
                                    <p:anim calcmode="lin" valueType="num">
                                      <p:cBhvr additive="base">
                                        <p:cTn id="26" dur="500" fill="hold"/>
                                        <p:tgtEl>
                                          <p:spTgt spid="138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9" grpId="0" animBg="1"/>
      <p:bldP spid="138270" grpId="0"/>
      <p:bldP spid="138271" grpId="0" animBg="1"/>
      <p:bldP spid="1382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dirty="0"/>
              <a:t>基于集合的图表示</a:t>
            </a:r>
          </a:p>
        </p:txBody>
      </p:sp>
      <p:sp>
        <p:nvSpPr>
          <p:cNvPr id="17" name="灯片编号占位符 5"/>
          <p:cNvSpPr>
            <a:spLocks noGrp="1"/>
          </p:cNvSpPr>
          <p:nvPr>
            <p:ph type="sldNum" sz="quarter" idx="12"/>
          </p:nvPr>
        </p:nvSpPr>
        <p:spPr/>
        <p:txBody>
          <a:bodyPr/>
          <a:lstStyle/>
          <a:p>
            <a:fld id="{5D4E00A4-5EB2-499B-8B32-7F142232D2E4}" type="slidenum">
              <a:rPr lang="en-US" altLang="zh-CN"/>
              <a:t>23</a:t>
            </a:fld>
            <a:endParaRPr lang="en-US" altLang="zh-CN"/>
          </a:p>
        </p:txBody>
      </p:sp>
      <p:sp>
        <p:nvSpPr>
          <p:cNvPr id="210948" name="Oval 4"/>
          <p:cNvSpPr>
            <a:spLocks noChangeArrowheads="1"/>
          </p:cNvSpPr>
          <p:nvPr/>
        </p:nvSpPr>
        <p:spPr bwMode="auto">
          <a:xfrm>
            <a:off x="3997325" y="2997200"/>
            <a:ext cx="4319588" cy="2232025"/>
          </a:xfrm>
          <a:prstGeom prst="ellipse">
            <a:avLst/>
          </a:prstGeom>
          <a:solidFill>
            <a:schemeClr val="hlink">
              <a:alpha val="47000"/>
            </a:schemeClr>
          </a:solidFill>
          <a:ln w="9525">
            <a:solidFill>
              <a:schemeClr val="tx1"/>
            </a:solidFill>
            <a:miter lim="800000"/>
          </a:ln>
          <a:effectLst/>
        </p:spPr>
        <p:txBody>
          <a:bodyPr wrap="none" anchor="ctr"/>
          <a:lstStyle/>
          <a:p>
            <a:pPr algn="ctr"/>
            <a:endParaRPr lang="zh-CN" altLang="zh-CN" dirty="0">
              <a:latin typeface="Times New Roman" panose="02020603050405020304" pitchFamily="18" charset="0"/>
              <a:ea typeface="黑体" panose="02010609060101010101" pitchFamily="49" charset="-122"/>
            </a:endParaRPr>
          </a:p>
        </p:txBody>
      </p:sp>
      <p:sp>
        <p:nvSpPr>
          <p:cNvPr id="210949" name="Oval 5"/>
          <p:cNvSpPr>
            <a:spLocks noChangeArrowheads="1"/>
          </p:cNvSpPr>
          <p:nvPr/>
        </p:nvSpPr>
        <p:spPr bwMode="auto">
          <a:xfrm>
            <a:off x="1692275" y="2924175"/>
            <a:ext cx="4103688" cy="2376488"/>
          </a:xfrm>
          <a:prstGeom prst="ellipse">
            <a:avLst/>
          </a:prstGeom>
          <a:solidFill>
            <a:schemeClr val="accent1">
              <a:alpha val="50999"/>
            </a:schemeClr>
          </a:solidFill>
          <a:ln w="9525">
            <a:solidFill>
              <a:schemeClr val="tx1"/>
            </a:solidFill>
            <a:miter lim="800000"/>
          </a:ln>
          <a:effectLst/>
        </p:spPr>
        <p:txBody>
          <a:bodyPr wrap="none" anchor="ctr"/>
          <a:lstStyle/>
          <a:p>
            <a:pPr algn="ctr"/>
            <a:endParaRPr lang="zh-CN" altLang="zh-CN" dirty="0">
              <a:latin typeface="Times New Roman" panose="02020603050405020304" pitchFamily="18" charset="0"/>
              <a:ea typeface="黑体" panose="02010609060101010101" pitchFamily="49" charset="-122"/>
            </a:endParaRPr>
          </a:p>
        </p:txBody>
      </p:sp>
      <p:sp>
        <p:nvSpPr>
          <p:cNvPr id="210950" name="Text Box 6"/>
          <p:cNvSpPr txBox="1">
            <a:spLocks noChangeArrowheads="1"/>
          </p:cNvSpPr>
          <p:nvPr/>
        </p:nvSpPr>
        <p:spPr bwMode="auto">
          <a:xfrm>
            <a:off x="-396875" y="4005263"/>
            <a:ext cx="1728788"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
        <p:nvSpPr>
          <p:cNvPr id="210951" name="Text Box 7"/>
          <p:cNvSpPr txBox="1">
            <a:spLocks noChangeArrowheads="1"/>
          </p:cNvSpPr>
          <p:nvPr/>
        </p:nvSpPr>
        <p:spPr bwMode="auto">
          <a:xfrm>
            <a:off x="4500563" y="3860800"/>
            <a:ext cx="936625"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RR</a:t>
            </a:r>
          </a:p>
        </p:txBody>
      </p:sp>
      <p:sp>
        <p:nvSpPr>
          <p:cNvPr id="210952" name="Text Box 8"/>
          <p:cNvSpPr txBox="1">
            <a:spLocks noChangeArrowheads="1"/>
          </p:cNvSpPr>
          <p:nvPr/>
        </p:nvSpPr>
        <p:spPr bwMode="auto">
          <a:xfrm>
            <a:off x="5364163" y="5516563"/>
            <a:ext cx="2592387" cy="457200"/>
          </a:xfrm>
          <a:prstGeom prst="rect">
            <a:avLst/>
          </a:prstGeom>
          <a:noFill/>
          <a:ln w="9525">
            <a:noFill/>
            <a:miter lim="800000"/>
          </a:ln>
          <a:effectLst/>
        </p:spPr>
        <p:txBody>
          <a:bodyPr>
            <a:spAutoFit/>
          </a:bodyPr>
          <a:lstStyle/>
          <a:p>
            <a:pPr>
              <a:spcBef>
                <a:spcPct val="50000"/>
              </a:spcBef>
            </a:pPr>
            <a:r>
              <a:rPr lang="zh-CN" altLang="en-US" dirty="0">
                <a:solidFill>
                  <a:schemeClr val="hlink"/>
                </a:solidFill>
                <a:latin typeface="Times New Roman" panose="02020603050405020304" pitchFamily="18" charset="0"/>
                <a:ea typeface="黑体" panose="02010609060101010101" pitchFamily="49" charset="-122"/>
              </a:rPr>
              <a:t>标准答案</a:t>
            </a:r>
            <a:r>
              <a:rPr lang="en-US" altLang="zh-CN" dirty="0" err="1">
                <a:solidFill>
                  <a:schemeClr val="hlink"/>
                </a:solidFill>
                <a:latin typeface="Times New Roman" panose="02020603050405020304" pitchFamily="18" charset="0"/>
                <a:ea typeface="黑体" panose="02010609060101010101" pitchFamily="49" charset="-122"/>
              </a:rPr>
              <a:t>Ans</a:t>
            </a:r>
            <a:endParaRPr lang="en-US" altLang="zh-CN" dirty="0">
              <a:solidFill>
                <a:schemeClr val="hlink"/>
              </a:solidFill>
              <a:latin typeface="Times New Roman" panose="02020603050405020304" pitchFamily="18" charset="0"/>
              <a:ea typeface="黑体" panose="02010609060101010101" pitchFamily="49" charset="-122"/>
            </a:endParaRPr>
          </a:p>
        </p:txBody>
      </p:sp>
      <p:sp>
        <p:nvSpPr>
          <p:cNvPr id="210953" name="Text Box 9"/>
          <p:cNvSpPr txBox="1">
            <a:spLocks noChangeArrowheads="1"/>
          </p:cNvSpPr>
          <p:nvPr/>
        </p:nvSpPr>
        <p:spPr bwMode="auto">
          <a:xfrm>
            <a:off x="2627313" y="5516563"/>
            <a:ext cx="2592387" cy="457200"/>
          </a:xfrm>
          <a:prstGeom prst="rect">
            <a:avLst/>
          </a:prstGeom>
          <a:noFill/>
          <a:ln w="9525">
            <a:noFill/>
            <a:miter lim="800000"/>
          </a:ln>
          <a:effectLst/>
        </p:spPr>
        <p:txBody>
          <a:bodyPr>
            <a:spAutoFit/>
          </a:bodyPr>
          <a:lstStyle/>
          <a:p>
            <a:pPr>
              <a:spcBef>
                <a:spcPct val="50000"/>
              </a:spcBef>
            </a:pPr>
            <a:r>
              <a:rPr lang="zh-CN" altLang="en-US" dirty="0">
                <a:solidFill>
                  <a:schemeClr val="accent1"/>
                </a:solidFill>
                <a:latin typeface="Times New Roman" panose="02020603050405020304" pitchFamily="18" charset="0"/>
                <a:ea typeface="黑体" panose="02010609060101010101" pitchFamily="49" charset="-122"/>
              </a:rPr>
              <a:t>返回结果</a:t>
            </a:r>
            <a:r>
              <a:rPr lang="en-US" altLang="zh-CN" dirty="0">
                <a:solidFill>
                  <a:schemeClr val="accent1"/>
                </a:solidFill>
                <a:latin typeface="Times New Roman" panose="02020603050405020304" pitchFamily="18" charset="0"/>
                <a:ea typeface="黑体" panose="02010609060101010101" pitchFamily="49" charset="-122"/>
              </a:rPr>
              <a:t>Ret</a:t>
            </a:r>
          </a:p>
        </p:txBody>
      </p:sp>
      <p:sp>
        <p:nvSpPr>
          <p:cNvPr id="210954" name="Text Box 10"/>
          <p:cNvSpPr txBox="1">
            <a:spLocks noChangeArrowheads="1"/>
          </p:cNvSpPr>
          <p:nvPr/>
        </p:nvSpPr>
        <p:spPr bwMode="auto">
          <a:xfrm>
            <a:off x="2411413" y="3933825"/>
            <a:ext cx="1584325"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RN</a:t>
            </a:r>
          </a:p>
        </p:txBody>
      </p:sp>
      <p:sp>
        <p:nvSpPr>
          <p:cNvPr id="210955" name="Text Box 11"/>
          <p:cNvSpPr txBox="1">
            <a:spLocks noChangeArrowheads="1"/>
          </p:cNvSpPr>
          <p:nvPr/>
        </p:nvSpPr>
        <p:spPr bwMode="auto">
          <a:xfrm>
            <a:off x="6372225" y="3860800"/>
            <a:ext cx="1584325"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NR</a:t>
            </a:r>
          </a:p>
        </p:txBody>
      </p:sp>
      <p:sp>
        <p:nvSpPr>
          <p:cNvPr id="210958" name="Text Box 14"/>
          <p:cNvSpPr txBox="1">
            <a:spLocks noChangeArrowheads="1"/>
          </p:cNvSpPr>
          <p:nvPr/>
        </p:nvSpPr>
        <p:spPr bwMode="auto">
          <a:xfrm>
            <a:off x="3059113" y="4581525"/>
            <a:ext cx="1873250"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Precision</a:t>
            </a:r>
          </a:p>
        </p:txBody>
      </p:sp>
      <p:sp>
        <p:nvSpPr>
          <p:cNvPr id="210959" name="Text Box 15"/>
          <p:cNvSpPr txBox="1">
            <a:spLocks noChangeArrowheads="1"/>
          </p:cNvSpPr>
          <p:nvPr/>
        </p:nvSpPr>
        <p:spPr bwMode="auto">
          <a:xfrm>
            <a:off x="5580063" y="4581525"/>
            <a:ext cx="1873250"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Recall</a:t>
            </a:r>
          </a:p>
        </p:txBody>
      </p:sp>
      <p:sp>
        <p:nvSpPr>
          <p:cNvPr id="210960" name="Line 16"/>
          <p:cNvSpPr>
            <a:spLocks noChangeShapeType="1"/>
          </p:cNvSpPr>
          <p:nvPr/>
        </p:nvSpPr>
        <p:spPr bwMode="auto">
          <a:xfrm flipH="1">
            <a:off x="3276600" y="4437063"/>
            <a:ext cx="1366838" cy="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10961" name="Line 17"/>
          <p:cNvSpPr>
            <a:spLocks noChangeShapeType="1"/>
          </p:cNvSpPr>
          <p:nvPr/>
        </p:nvSpPr>
        <p:spPr bwMode="auto">
          <a:xfrm>
            <a:off x="5076825" y="4437063"/>
            <a:ext cx="1439863" cy="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0953"/>
                                        </p:tgtEl>
                                        <p:attrNameLst>
                                          <p:attrName>style.visibility</p:attrName>
                                        </p:attrNameLst>
                                      </p:cBhvr>
                                      <p:to>
                                        <p:strVal val="visible"/>
                                      </p:to>
                                    </p:set>
                                    <p:animEffect transition="in" filter="blinds(horizontal)">
                                      <p:cBhvr>
                                        <p:cTn id="13" dur="500"/>
                                        <p:tgtEl>
                                          <p:spTgt spid="2109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0948"/>
                                        </p:tgtEl>
                                        <p:attrNameLst>
                                          <p:attrName>style.visibility</p:attrName>
                                        </p:attrNameLst>
                                      </p:cBhvr>
                                      <p:to>
                                        <p:strVal val="visible"/>
                                      </p:to>
                                    </p:set>
                                    <p:anim calcmode="lin" valueType="num">
                                      <p:cBhvr additive="base">
                                        <p:cTn id="18" dur="500" fill="hold"/>
                                        <p:tgtEl>
                                          <p:spTgt spid="210948"/>
                                        </p:tgtEl>
                                        <p:attrNameLst>
                                          <p:attrName>ppt_x</p:attrName>
                                        </p:attrNameLst>
                                      </p:cBhvr>
                                      <p:tavLst>
                                        <p:tav tm="0">
                                          <p:val>
                                            <p:strVal val="1+#ppt_w/2"/>
                                          </p:val>
                                        </p:tav>
                                        <p:tav tm="100000">
                                          <p:val>
                                            <p:strVal val="#ppt_x"/>
                                          </p:val>
                                        </p:tav>
                                      </p:tavLst>
                                    </p:anim>
                                    <p:anim calcmode="lin" valueType="num">
                                      <p:cBhvr additive="base">
                                        <p:cTn id="19"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0952"/>
                                        </p:tgtEl>
                                        <p:attrNameLst>
                                          <p:attrName>style.visibility</p:attrName>
                                        </p:attrNameLst>
                                      </p:cBhvr>
                                      <p:to>
                                        <p:strVal val="visible"/>
                                      </p:to>
                                    </p:set>
                                    <p:animEffect transition="in" filter="blinds(horizontal)">
                                      <p:cBhvr>
                                        <p:cTn id="24" dur="500"/>
                                        <p:tgtEl>
                                          <p:spTgt spid="2109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0951"/>
                                        </p:tgtEl>
                                        <p:attrNameLst>
                                          <p:attrName>style.visibility</p:attrName>
                                        </p:attrNameLst>
                                      </p:cBhvr>
                                      <p:to>
                                        <p:strVal val="visible"/>
                                      </p:to>
                                    </p:set>
                                    <p:animEffect transition="in" filter="blinds(horizontal)">
                                      <p:cBhvr>
                                        <p:cTn id="29" dur="500"/>
                                        <p:tgtEl>
                                          <p:spTgt spid="21095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0954"/>
                                        </p:tgtEl>
                                        <p:attrNameLst>
                                          <p:attrName>style.visibility</p:attrName>
                                        </p:attrNameLst>
                                      </p:cBhvr>
                                      <p:to>
                                        <p:strVal val="visible"/>
                                      </p:to>
                                    </p:set>
                                    <p:animEffect transition="in" filter="blinds(horizontal)">
                                      <p:cBhvr>
                                        <p:cTn id="34" dur="500"/>
                                        <p:tgtEl>
                                          <p:spTgt spid="21095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0955"/>
                                        </p:tgtEl>
                                        <p:attrNameLst>
                                          <p:attrName>style.visibility</p:attrName>
                                        </p:attrNameLst>
                                      </p:cBhvr>
                                      <p:to>
                                        <p:strVal val="visible"/>
                                      </p:to>
                                    </p:set>
                                    <p:animEffect transition="in" filter="blinds(horizontal)">
                                      <p:cBhvr>
                                        <p:cTn id="39" dur="500"/>
                                        <p:tgtEl>
                                          <p:spTgt spid="21095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0960"/>
                                        </p:tgtEl>
                                        <p:attrNameLst>
                                          <p:attrName>style.visibility</p:attrName>
                                        </p:attrNameLst>
                                      </p:cBhvr>
                                      <p:to>
                                        <p:strVal val="visible"/>
                                      </p:to>
                                    </p:set>
                                    <p:anim calcmode="lin" valueType="num">
                                      <p:cBhvr additive="base">
                                        <p:cTn id="44" dur="500" fill="hold"/>
                                        <p:tgtEl>
                                          <p:spTgt spid="210960"/>
                                        </p:tgtEl>
                                        <p:attrNameLst>
                                          <p:attrName>ppt_x</p:attrName>
                                        </p:attrNameLst>
                                      </p:cBhvr>
                                      <p:tavLst>
                                        <p:tav tm="0">
                                          <p:val>
                                            <p:strVal val="#ppt_x"/>
                                          </p:val>
                                        </p:tav>
                                        <p:tav tm="100000">
                                          <p:val>
                                            <p:strVal val="#ppt_x"/>
                                          </p:val>
                                        </p:tav>
                                      </p:tavLst>
                                    </p:anim>
                                    <p:anim calcmode="lin" valueType="num">
                                      <p:cBhvr additive="base">
                                        <p:cTn id="45" dur="500" fill="hold"/>
                                        <p:tgtEl>
                                          <p:spTgt spid="21096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0958"/>
                                        </p:tgtEl>
                                        <p:attrNameLst>
                                          <p:attrName>style.visibility</p:attrName>
                                        </p:attrNameLst>
                                      </p:cBhvr>
                                      <p:to>
                                        <p:strVal val="visible"/>
                                      </p:to>
                                    </p:set>
                                    <p:animEffect transition="in" filter="blinds(horizontal)">
                                      <p:cBhvr>
                                        <p:cTn id="50" dur="500"/>
                                        <p:tgtEl>
                                          <p:spTgt spid="21095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0961"/>
                                        </p:tgtEl>
                                        <p:attrNameLst>
                                          <p:attrName>style.visibility</p:attrName>
                                        </p:attrNameLst>
                                      </p:cBhvr>
                                      <p:to>
                                        <p:strVal val="visible"/>
                                      </p:to>
                                    </p:set>
                                    <p:anim calcmode="lin" valueType="num">
                                      <p:cBhvr additive="base">
                                        <p:cTn id="55" dur="500" fill="hold"/>
                                        <p:tgtEl>
                                          <p:spTgt spid="210961"/>
                                        </p:tgtEl>
                                        <p:attrNameLst>
                                          <p:attrName>ppt_x</p:attrName>
                                        </p:attrNameLst>
                                      </p:cBhvr>
                                      <p:tavLst>
                                        <p:tav tm="0">
                                          <p:val>
                                            <p:strVal val="#ppt_x"/>
                                          </p:val>
                                        </p:tav>
                                        <p:tav tm="100000">
                                          <p:val>
                                            <p:strVal val="#ppt_x"/>
                                          </p:val>
                                        </p:tav>
                                      </p:tavLst>
                                    </p:anim>
                                    <p:anim calcmode="lin" valueType="num">
                                      <p:cBhvr additive="base">
                                        <p:cTn id="56" dur="500" fill="hold"/>
                                        <p:tgtEl>
                                          <p:spTgt spid="2109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0959"/>
                                        </p:tgtEl>
                                        <p:attrNameLst>
                                          <p:attrName>style.visibility</p:attrName>
                                        </p:attrNameLst>
                                      </p:cBhvr>
                                      <p:to>
                                        <p:strVal val="visible"/>
                                      </p:to>
                                    </p:set>
                                    <p:animEffect transition="in" filter="blinds(horizontal)">
                                      <p:cBhvr>
                                        <p:cTn id="61" dur="500"/>
                                        <p:tgtEl>
                                          <p:spTgt spid="21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210949" grpId="0" animBg="1"/>
      <p:bldP spid="210951" grpId="0"/>
      <p:bldP spid="210952" grpId="0"/>
      <p:bldP spid="210953" grpId="0"/>
      <p:bldP spid="210954" grpId="0"/>
      <p:bldP spid="210955" grpId="0"/>
      <p:bldP spid="210958" grpId="0"/>
      <p:bldP spid="210959" grpId="0"/>
      <p:bldP spid="210960" grpId="0" animBg="1"/>
      <p:bldP spid="2109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a:t>回到例子</a:t>
            </a:r>
          </a:p>
        </p:txBody>
      </p:sp>
      <p:graphicFrame>
        <p:nvGraphicFramePr>
          <p:cNvPr id="211971"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d3</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d10</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d2 </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8" name="灯片编号占位符 5"/>
          <p:cNvSpPr>
            <a:spLocks noGrp="1"/>
          </p:cNvSpPr>
          <p:nvPr>
            <p:ph type="sldNum" sz="quarter" idx="12"/>
          </p:nvPr>
        </p:nvSpPr>
        <p:spPr/>
        <p:txBody>
          <a:bodyPr/>
          <a:lstStyle/>
          <a:p>
            <a:fld id="{EB1C94D1-F975-4CBE-955F-1CCA64977118}" type="slidenum">
              <a:rPr lang="en-US" altLang="zh-CN"/>
              <a:t>24</a:t>
            </a:fld>
            <a:endParaRPr lang="en-US" altLang="zh-CN"/>
          </a:p>
        </p:txBody>
      </p:sp>
      <p:sp>
        <p:nvSpPr>
          <p:cNvPr id="212015" name="Text Box 47"/>
          <p:cNvSpPr txBox="1">
            <a:spLocks noChangeArrowheads="1"/>
          </p:cNvSpPr>
          <p:nvPr/>
        </p:nvSpPr>
        <p:spPr bwMode="auto">
          <a:xfrm>
            <a:off x="1116013" y="4868863"/>
            <a:ext cx="76327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的标准答案集合 </a:t>
            </a:r>
            <a:r>
              <a:rPr lang="en-US" altLang="zh-CN" dirty="0">
                <a:solidFill>
                  <a:schemeClr val="tx1"/>
                </a:solidFill>
                <a:latin typeface="Times New Roman" panose="02020603050405020304" pitchFamily="18" charset="0"/>
                <a:ea typeface="黑体" panose="02010609060101010101" pitchFamily="49" charset="-122"/>
              </a:rPr>
              <a:t>{d3,d4,d6,d9}</a:t>
            </a:r>
          </a:p>
        </p:txBody>
      </p:sp>
      <p:sp>
        <p:nvSpPr>
          <p:cNvPr id="212016" name="Text Box 48"/>
          <p:cNvSpPr txBox="1">
            <a:spLocks noChangeArrowheads="1"/>
          </p:cNvSpPr>
          <p:nvPr/>
        </p:nvSpPr>
        <p:spPr bwMode="auto">
          <a:xfrm>
            <a:off x="3778250" y="4941888"/>
            <a:ext cx="504825"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
        <p:nvSpPr>
          <p:cNvPr id="212017" name="Rectangle 49"/>
          <p:cNvSpPr>
            <a:spLocks noChangeArrowheads="1"/>
          </p:cNvSpPr>
          <p:nvPr/>
        </p:nvSpPr>
        <p:spPr bwMode="auto">
          <a:xfrm>
            <a:off x="4284663" y="36449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2018" name="Rectangle 50"/>
          <p:cNvSpPr>
            <a:spLocks noChangeArrowheads="1"/>
          </p:cNvSpPr>
          <p:nvPr/>
        </p:nvSpPr>
        <p:spPr bwMode="auto">
          <a:xfrm>
            <a:off x="42846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2019" name="Rectangle 51"/>
          <p:cNvSpPr>
            <a:spLocks noChangeArrowheads="1"/>
          </p:cNvSpPr>
          <p:nvPr/>
        </p:nvSpPr>
        <p:spPr bwMode="auto">
          <a:xfrm>
            <a:off x="6948488" y="3716338"/>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2020" name="Rectangle 52"/>
          <p:cNvSpPr>
            <a:spLocks noChangeArrowheads="1"/>
          </p:cNvSpPr>
          <p:nvPr/>
        </p:nvSpPr>
        <p:spPr bwMode="auto">
          <a:xfrm>
            <a:off x="51482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2021" name="Line 53"/>
          <p:cNvSpPr>
            <a:spLocks noChangeShapeType="1"/>
          </p:cNvSpPr>
          <p:nvPr/>
        </p:nvSpPr>
        <p:spPr bwMode="auto">
          <a:xfrm flipH="1">
            <a:off x="7596188" y="3789363"/>
            <a:ext cx="431800" cy="360362"/>
          </a:xfrm>
          <a:prstGeom prst="line">
            <a:avLst/>
          </a:prstGeom>
          <a:noFill/>
          <a:ln w="9525">
            <a:solidFill>
              <a:schemeClr val="tx1"/>
            </a:solidFill>
            <a:miter lim="800000"/>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12022" name="Text Box 54"/>
          <p:cNvSpPr txBox="1">
            <a:spLocks noChangeArrowheads="1"/>
          </p:cNvSpPr>
          <p:nvPr/>
        </p:nvSpPr>
        <p:spPr bwMode="auto">
          <a:xfrm>
            <a:off x="1114425" y="5373688"/>
            <a:ext cx="65532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2/5</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
        <p:nvSpPr>
          <p:cNvPr id="212023" name="Rectangle 55"/>
          <p:cNvSpPr>
            <a:spLocks noChangeArrowheads="1"/>
          </p:cNvSpPr>
          <p:nvPr/>
        </p:nvSpPr>
        <p:spPr bwMode="auto">
          <a:xfrm>
            <a:off x="1108075" y="5876925"/>
            <a:ext cx="5894562" cy="461665"/>
          </a:xfrm>
          <a:prstGeom prst="rect">
            <a:avLst/>
          </a:prstGeom>
          <a:noFill/>
          <a:ln w="9525">
            <a:noFill/>
            <a:miter lim="800000"/>
          </a:ln>
          <a:effectLst/>
        </p:spPr>
        <p:txBody>
          <a:bodyPr wrap="none">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2</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2/4</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022"/>
                                        </p:tgtEl>
                                        <p:attrNameLst>
                                          <p:attrName>style.visibility</p:attrName>
                                        </p:attrNameLst>
                                      </p:cBhvr>
                                      <p:to>
                                        <p:strVal val="visible"/>
                                      </p:to>
                                    </p:set>
                                    <p:animEffect transition="in" filter="blinds(horizontal)">
                                      <p:cBhvr>
                                        <p:cTn id="7" dur="500"/>
                                        <p:tgtEl>
                                          <p:spTgt spid="212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023"/>
                                        </p:tgtEl>
                                        <p:attrNameLst>
                                          <p:attrName>style.visibility</p:attrName>
                                        </p:attrNameLst>
                                      </p:cBhvr>
                                      <p:to>
                                        <p:strVal val="visible"/>
                                      </p:to>
                                    </p:set>
                                    <p:animEffect transition="in" filter="blinds(horizontal)">
                                      <p:cBhvr>
                                        <p:cTn id="12" dur="500"/>
                                        <p:tgtEl>
                                          <p:spTgt spid="2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22" grpId="0"/>
      <p:bldP spid="2120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课堂提问：另一个计算例子</a:t>
            </a:r>
          </a:p>
        </p:txBody>
      </p:sp>
      <p:sp>
        <p:nvSpPr>
          <p:cNvPr id="136195" name="Rectangle 3"/>
          <p:cNvSpPr>
            <a:spLocks noGrp="1" noChangeArrowheads="1"/>
          </p:cNvSpPr>
          <p:nvPr>
            <p:ph idx="1"/>
          </p:nvPr>
        </p:nvSpPr>
        <p:spPr>
          <a:xfrm>
            <a:off x="1042988" y="2060575"/>
            <a:ext cx="7772400" cy="3617913"/>
          </a:xfrm>
        </p:spPr>
        <p:txBody>
          <a:bodyPr/>
          <a:lstStyle/>
          <a:p>
            <a:r>
              <a:rPr lang="zh-CN" altLang="en-US">
                <a:latin typeface="Times New Roman" panose="02020603050405020304" pitchFamily="18" charset="0"/>
              </a:rPr>
              <a:t>一个例子：查询</a:t>
            </a:r>
            <a:r>
              <a:rPr lang="en-US" altLang="zh-CN">
                <a:latin typeface="Times New Roman" panose="02020603050405020304" pitchFamily="18" charset="0"/>
              </a:rPr>
              <a:t>Q</a:t>
            </a:r>
            <a:r>
              <a:rPr lang="zh-CN" altLang="en-US">
                <a:latin typeface="Times New Roman" panose="02020603050405020304" pitchFamily="18" charset="0"/>
              </a:rPr>
              <a:t>，本应该有</a:t>
            </a:r>
            <a:r>
              <a:rPr lang="en-US" altLang="zh-CN">
                <a:latin typeface="Times New Roman" panose="02020603050405020304" pitchFamily="18" charset="0"/>
              </a:rPr>
              <a:t>100</a:t>
            </a:r>
            <a:r>
              <a:rPr lang="zh-CN" altLang="en-US">
                <a:latin typeface="Times New Roman" panose="02020603050405020304" pitchFamily="18" charset="0"/>
              </a:rPr>
              <a:t>篇相关文档，某个系统返回</a:t>
            </a:r>
            <a:r>
              <a:rPr lang="en-US" altLang="zh-CN">
                <a:latin typeface="Times New Roman" panose="02020603050405020304" pitchFamily="18" charset="0"/>
              </a:rPr>
              <a:t>200</a:t>
            </a:r>
            <a:r>
              <a:rPr lang="zh-CN" altLang="en-US">
                <a:latin typeface="Times New Roman" panose="02020603050405020304" pitchFamily="18" charset="0"/>
              </a:rPr>
              <a:t>篇文档，其中</a:t>
            </a:r>
            <a:r>
              <a:rPr lang="en-US" altLang="zh-CN">
                <a:latin typeface="Times New Roman" panose="02020603050405020304" pitchFamily="18" charset="0"/>
              </a:rPr>
              <a:t>80</a:t>
            </a:r>
            <a:r>
              <a:rPr lang="zh-CN" altLang="en-US">
                <a:latin typeface="Times New Roman" panose="02020603050405020304" pitchFamily="18" charset="0"/>
              </a:rPr>
              <a:t>篇是真正相关的文档</a:t>
            </a:r>
          </a:p>
          <a:p>
            <a:r>
              <a:rPr lang="en-US" altLang="zh-CN">
                <a:latin typeface="Times New Roman" panose="02020603050405020304" pitchFamily="18" charset="0"/>
              </a:rPr>
              <a:t>Recall=80/100=0.8</a:t>
            </a:r>
          </a:p>
          <a:p>
            <a:r>
              <a:rPr lang="en-US" altLang="zh-CN">
                <a:latin typeface="Times New Roman" panose="02020603050405020304" pitchFamily="18" charset="0"/>
              </a:rPr>
              <a:t>Precision=80/200=0.4</a:t>
            </a:r>
          </a:p>
          <a:p>
            <a:r>
              <a:rPr lang="zh-CN" altLang="en-US">
                <a:latin typeface="Times New Roman" panose="02020603050405020304" pitchFamily="18" charset="0"/>
              </a:rPr>
              <a:t>结论：召回率较高，但是正确率较低</a:t>
            </a:r>
            <a:endParaRPr lang="zh-CN" altLang="en-US"/>
          </a:p>
        </p:txBody>
      </p:sp>
      <p:sp>
        <p:nvSpPr>
          <p:cNvPr id="6" name="灯片编号占位符 5"/>
          <p:cNvSpPr>
            <a:spLocks noGrp="1"/>
          </p:cNvSpPr>
          <p:nvPr>
            <p:ph type="sldNum" sz="quarter" idx="12"/>
          </p:nvPr>
        </p:nvSpPr>
        <p:spPr/>
        <p:txBody>
          <a:bodyPr/>
          <a:lstStyle/>
          <a:p>
            <a:fld id="{7714B7EE-C6A7-43DC-A4F1-CB1597C4CA91}" type="slidenum">
              <a:rPr lang="en-US" altLang="zh-CN"/>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36195">
                                            <p:txEl>
                                              <p:pRg st="1" end="1"/>
                                            </p:txEl>
                                          </p:spTgt>
                                        </p:tgtEl>
                                        <p:attrNameLst>
                                          <p:attrName>style.visibility</p:attrName>
                                        </p:attrNameLst>
                                      </p:cBhvr>
                                      <p:to>
                                        <p:strVal val="visible"/>
                                      </p:to>
                                    </p:set>
                                    <p:anim calcmode="discrete" valueType="clr">
                                      <p:cBhvr override="childStyle">
                                        <p:cTn id="12" dur="80"/>
                                        <p:tgtEl>
                                          <p:spTgt spid="136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3619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13619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36195">
                                            <p:txEl>
                                              <p:pRg st="2" end="2"/>
                                            </p:txEl>
                                          </p:spTgt>
                                        </p:tgtEl>
                                        <p:attrNameLst>
                                          <p:attrName>style.visibility</p:attrName>
                                        </p:attrNameLst>
                                      </p:cBhvr>
                                      <p:to>
                                        <p:strVal val="visible"/>
                                      </p:to>
                                    </p:set>
                                    <p:anim calcmode="discrete" valueType="clr">
                                      <p:cBhvr override="childStyle">
                                        <p:cTn id="19" dur="80"/>
                                        <p:tgtEl>
                                          <p:spTgt spid="136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619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136195">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36195">
                                            <p:txEl>
                                              <p:pRg st="3" end="3"/>
                                            </p:txEl>
                                          </p:spTgt>
                                        </p:tgtEl>
                                        <p:attrNameLst>
                                          <p:attrName>style.visibility</p:attrName>
                                        </p:attrNameLst>
                                      </p:cBhvr>
                                      <p:to>
                                        <p:strVal val="visible"/>
                                      </p:to>
                                    </p:set>
                                    <p:anim calcmode="discrete" valueType="clr">
                                      <p:cBhvr override="childStyle">
                                        <p:cTn id="26" dur="80"/>
                                        <p:tgtEl>
                                          <p:spTgt spid="136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36195">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13619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a:t>正确率和召回率的应用领域</a:t>
            </a:r>
          </a:p>
        </p:txBody>
      </p:sp>
      <p:sp>
        <p:nvSpPr>
          <p:cNvPr id="212995" name="Rectangle 3"/>
          <p:cNvSpPr>
            <a:spLocks noGrp="1" noChangeArrowheads="1"/>
          </p:cNvSpPr>
          <p:nvPr>
            <p:ph idx="1"/>
          </p:nvPr>
        </p:nvSpPr>
        <p:spPr>
          <a:xfrm>
            <a:off x="1187450" y="2420938"/>
            <a:ext cx="7772400" cy="3617912"/>
          </a:xfrm>
        </p:spPr>
        <p:txBody>
          <a:bodyPr/>
          <a:lstStyle/>
          <a:p>
            <a:r>
              <a:rPr lang="zh-CN" altLang="en-US"/>
              <a:t>拼写校对</a:t>
            </a:r>
          </a:p>
          <a:p>
            <a:r>
              <a:rPr lang="zh-CN" altLang="en-US"/>
              <a:t>中文分词</a:t>
            </a:r>
          </a:p>
          <a:p>
            <a:r>
              <a:rPr lang="zh-CN" altLang="en-US"/>
              <a:t>文本分类</a:t>
            </a:r>
          </a:p>
          <a:p>
            <a:r>
              <a:rPr lang="zh-CN" altLang="en-US"/>
              <a:t>人脸识别</a:t>
            </a:r>
          </a:p>
          <a:p>
            <a:r>
              <a:rPr lang="en-US" altLang="zh-CN">
                <a:latin typeface="Times New Roman" panose="02020603050405020304"/>
              </a:rPr>
              <a:t>……</a:t>
            </a:r>
            <a:endParaRPr lang="en-US" altLang="zh-CN"/>
          </a:p>
          <a:p>
            <a:endParaRPr lang="en-US" altLang="zh-CN"/>
          </a:p>
        </p:txBody>
      </p:sp>
      <p:sp>
        <p:nvSpPr>
          <p:cNvPr id="6" name="灯片编号占位符 5"/>
          <p:cNvSpPr>
            <a:spLocks noGrp="1"/>
          </p:cNvSpPr>
          <p:nvPr>
            <p:ph type="sldNum" sz="quarter" idx="12"/>
          </p:nvPr>
        </p:nvSpPr>
        <p:spPr/>
        <p:txBody>
          <a:bodyPr/>
          <a:lstStyle/>
          <a:p>
            <a:fld id="{DCC8FB11-8E40-43E2-ADB3-5058A6F0A62E}" type="slidenum">
              <a:rPr lang="en-US" altLang="zh-CN"/>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5616" y="620688"/>
            <a:ext cx="6886575" cy="779463"/>
          </a:xfrm>
        </p:spPr>
        <p:txBody>
          <a:bodyPr/>
          <a:lstStyle/>
          <a:p>
            <a:r>
              <a:rPr lang="zh-CN" altLang="en-US"/>
              <a:t>关于正确率和召回率的讨论</a:t>
            </a:r>
            <a:r>
              <a:rPr lang="en-US" altLang="zh-CN">
                <a:latin typeface="Times New Roman" panose="02020603050405020304" pitchFamily="18" charset="0"/>
              </a:rPr>
              <a:t>(1)</a:t>
            </a:r>
          </a:p>
        </p:txBody>
      </p:sp>
      <p:sp>
        <p:nvSpPr>
          <p:cNvPr id="33795" name="Rectangle 3"/>
          <p:cNvSpPr>
            <a:spLocks noGrp="1" noChangeArrowheads="1"/>
          </p:cNvSpPr>
          <p:nvPr>
            <p:ph idx="1"/>
          </p:nvPr>
        </p:nvSpPr>
        <p:spPr>
          <a:xfrm>
            <a:off x="1116013" y="1989138"/>
            <a:ext cx="7772400" cy="3617912"/>
          </a:xfrm>
        </p:spPr>
        <p:txBody>
          <a:bodyPr/>
          <a:lstStyle/>
          <a:p>
            <a:r>
              <a:rPr lang="en-US" altLang="zh-CN" dirty="0">
                <a:latin typeface="Times New Roman" panose="02020603050405020304"/>
              </a:rPr>
              <a:t>“</a:t>
            </a:r>
            <a:r>
              <a:rPr lang="zh-CN" altLang="en-US" dirty="0"/>
              <a:t>宁可错杀一千，不可放过一人</a:t>
            </a:r>
            <a:r>
              <a:rPr lang="zh-CN" altLang="en-US" dirty="0">
                <a:latin typeface="Times New Roman" panose="02020603050405020304"/>
              </a:rPr>
              <a:t>”</a:t>
            </a:r>
            <a:r>
              <a:rPr lang="zh-CN" altLang="en-US" dirty="0">
                <a:sym typeface="Wingdings" panose="05000000000000000000" pitchFamily="2" charset="2"/>
              </a:rPr>
              <a:t>偏重</a:t>
            </a:r>
            <a:r>
              <a:rPr lang="zh-CN" altLang="en-US" dirty="0">
                <a:solidFill>
                  <a:srgbClr val="FF0000"/>
                </a:solidFill>
                <a:sym typeface="Wingdings" panose="05000000000000000000" pitchFamily="2" charset="2"/>
              </a:rPr>
              <a:t>召回率</a:t>
            </a:r>
            <a:r>
              <a:rPr lang="zh-CN" altLang="en-US" dirty="0">
                <a:sym typeface="Wingdings" panose="05000000000000000000" pitchFamily="2" charset="2"/>
              </a:rPr>
              <a:t>，忽视正确率。冤杀太多。</a:t>
            </a:r>
          </a:p>
          <a:p>
            <a:r>
              <a:rPr lang="zh-CN" altLang="en-US" dirty="0">
                <a:sym typeface="Wingdings" panose="05000000000000000000" pitchFamily="2" charset="2"/>
              </a:rPr>
              <a:t>判断是否有罪：</a:t>
            </a:r>
          </a:p>
          <a:p>
            <a:pPr lvl="1"/>
            <a:r>
              <a:rPr lang="zh-CN" altLang="en-US" dirty="0"/>
              <a:t>如果没有证据证明你无罪，那么判定你有罪。</a:t>
            </a:r>
            <a:r>
              <a:rPr lang="zh-CN" altLang="en-US" dirty="0">
                <a:sym typeface="Wingdings" panose="05000000000000000000" pitchFamily="2" charset="2"/>
              </a:rPr>
              <a:t>召回率高，有些人受冤枉</a:t>
            </a:r>
            <a:endParaRPr lang="zh-CN" altLang="en-US" dirty="0"/>
          </a:p>
          <a:p>
            <a:pPr lvl="1"/>
            <a:r>
              <a:rPr lang="zh-CN" altLang="en-US" dirty="0"/>
              <a:t>如果没有证据证明你有罪，那么判定你无罪。</a:t>
            </a:r>
            <a:r>
              <a:rPr lang="zh-CN" altLang="en-US" dirty="0">
                <a:sym typeface="Wingdings" panose="05000000000000000000" pitchFamily="2" charset="2"/>
              </a:rPr>
              <a:t>召回率低，有些人逍遥法外</a:t>
            </a:r>
            <a:endParaRPr lang="zh-CN" altLang="en-US" dirty="0"/>
          </a:p>
        </p:txBody>
      </p:sp>
      <p:sp>
        <p:nvSpPr>
          <p:cNvPr id="6" name="灯片编号占位符 5"/>
          <p:cNvSpPr>
            <a:spLocks noGrp="1"/>
          </p:cNvSpPr>
          <p:nvPr>
            <p:ph type="sldNum" sz="quarter" idx="12"/>
          </p:nvPr>
        </p:nvSpPr>
        <p:spPr/>
        <p:txBody>
          <a:bodyPr/>
          <a:lstStyle/>
          <a:p>
            <a:fld id="{42E9118D-ABAA-4E54-BBB5-EB4744A72B65}" type="slidenum">
              <a:rPr lang="en-US" altLang="zh-CN"/>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043608" y="260648"/>
            <a:ext cx="6886575" cy="1143000"/>
          </a:xfrm>
        </p:spPr>
        <p:txBody>
          <a:bodyPr/>
          <a:lstStyle/>
          <a:p>
            <a:r>
              <a:rPr lang="zh-CN" altLang="en-US" dirty="0"/>
              <a:t>关于正确率和召回率的讨论</a:t>
            </a:r>
            <a:r>
              <a:rPr lang="en-US" altLang="zh-CN" dirty="0">
                <a:latin typeface="Times New Roman" panose="02020603050405020304" pitchFamily="18" charset="0"/>
              </a:rPr>
              <a:t>(2)</a:t>
            </a:r>
          </a:p>
        </p:txBody>
      </p:sp>
      <p:sp>
        <p:nvSpPr>
          <p:cNvPr id="141315" name="Rectangle 3"/>
          <p:cNvSpPr>
            <a:spLocks noGrp="1" noChangeArrowheads="1"/>
          </p:cNvSpPr>
          <p:nvPr>
            <p:ph idx="1"/>
          </p:nvPr>
        </p:nvSpPr>
        <p:spPr>
          <a:xfrm>
            <a:off x="971600" y="1916832"/>
            <a:ext cx="7772400" cy="3617913"/>
          </a:xfrm>
        </p:spPr>
        <p:txBody>
          <a:bodyPr/>
          <a:lstStyle/>
          <a:p>
            <a:r>
              <a:rPr lang="zh-CN" altLang="en-US" sz="2800" dirty="0">
                <a:latin typeface="Times New Roman" panose="02020603050405020304" pitchFamily="18" charset="0"/>
              </a:rPr>
              <a:t>虽然</a:t>
            </a:r>
            <a:r>
              <a:rPr lang="en-US" altLang="zh-CN" sz="2800" dirty="0">
                <a:latin typeface="Times New Roman" panose="02020603050405020304" pitchFamily="18" charset="0"/>
              </a:rPr>
              <a:t>Precision</a:t>
            </a:r>
            <a:r>
              <a:rPr lang="zh-CN" altLang="en-US" sz="2800" dirty="0">
                <a:latin typeface="Times New Roman" panose="02020603050405020304" pitchFamily="18" charset="0"/>
              </a:rPr>
              <a:t>和</a:t>
            </a:r>
            <a:r>
              <a:rPr lang="en-US" altLang="zh-CN" sz="2800" dirty="0">
                <a:latin typeface="Times New Roman" panose="02020603050405020304" pitchFamily="18" charset="0"/>
              </a:rPr>
              <a:t>Recall</a:t>
            </a:r>
            <a:r>
              <a:rPr lang="zh-CN" altLang="en-US" sz="2800" dirty="0">
                <a:latin typeface="Times New Roman" panose="02020603050405020304" pitchFamily="18" charset="0"/>
              </a:rPr>
              <a:t>都很重要，但是不同的应用、</a:t>
            </a:r>
            <a:r>
              <a:rPr lang="zh-CN" altLang="en-US" dirty="0"/>
              <a:t>不同的</a:t>
            </a:r>
            <a:r>
              <a:rPr lang="zh-CN" altLang="en-US" sz="2800" dirty="0">
                <a:latin typeface="Times New Roman" panose="02020603050405020304" pitchFamily="18" charset="0"/>
              </a:rPr>
              <a:t>用户可能会对两者的要求不一样。因此，实际应用中应该考虑这点。</a:t>
            </a:r>
          </a:p>
          <a:p>
            <a:pPr lvl="1"/>
            <a:r>
              <a:rPr lang="zh-CN" altLang="en-US" sz="2400" dirty="0">
                <a:latin typeface="Times New Roman" panose="02020603050405020304" pitchFamily="18" charset="0"/>
              </a:rPr>
              <a:t>垃圾邮件过滤：宁愿漏掉一些垃圾邮件，但是尽量少将正常邮件判定成垃圾邮件。</a:t>
            </a:r>
          </a:p>
          <a:p>
            <a:pPr lvl="1"/>
            <a:r>
              <a:rPr lang="zh-CN" altLang="en-US" sz="2400" dirty="0">
                <a:latin typeface="Times New Roman" panose="02020603050405020304" pitchFamily="18" charset="0"/>
              </a:rPr>
              <a:t>有些用户希望返回的结果全一点，他有时间挑选；有些用户希望返回结果准一点，他不需要结果很全就能完成任务。</a:t>
            </a:r>
          </a:p>
        </p:txBody>
      </p:sp>
      <p:sp>
        <p:nvSpPr>
          <p:cNvPr id="6" name="灯片编号占位符 5"/>
          <p:cNvSpPr>
            <a:spLocks noGrp="1"/>
          </p:cNvSpPr>
          <p:nvPr>
            <p:ph type="sldNum" sz="quarter" idx="12"/>
          </p:nvPr>
        </p:nvSpPr>
        <p:spPr/>
        <p:txBody>
          <a:bodyPr/>
          <a:lstStyle/>
          <a:p>
            <a:fld id="{026C3B6E-2943-4EB9-BF3B-6117DBE55BA2}" type="slidenum">
              <a:rPr lang="en-US" altLang="zh-CN"/>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7" dur="500"/>
                                        <p:tgtEl>
                                          <p:spTgt spid="14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2"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en-US" altLang="zh-CN" sz="3600" dirty="0">
                <a:solidFill>
                  <a:schemeClr val="tx1"/>
                </a:solidFill>
                <a:latin typeface="+mj-lt"/>
                <a:ea typeface="黑体" panose="02010609060101010101" pitchFamily="49" charset="-122"/>
              </a:rPr>
              <a:t>P/R</a:t>
            </a:r>
            <a:r>
              <a:rPr lang="zh-CN" altLang="en-US" sz="3600" dirty="0">
                <a:solidFill>
                  <a:schemeClr val="tx1"/>
                </a:solidFill>
                <a:latin typeface="+mj-lt"/>
                <a:ea typeface="黑体" panose="02010609060101010101" pitchFamily="49" charset="-122"/>
              </a:rPr>
              <a:t>指标的方差</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071678"/>
            <a:ext cx="8643998" cy="5429264"/>
          </a:xfrm>
          <a:prstGeom prst="rect">
            <a:avLst/>
          </a:prstGeom>
          <a:noFill/>
          <a:ln w="9525">
            <a:noFill/>
            <a:round/>
          </a:ln>
        </p:spPr>
        <p:txBody>
          <a:bodyPr/>
          <a:lstStyle/>
          <a:p>
            <a:pPr>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对于一个测试文档集来说，某些信息需求上效果很差</a:t>
            </a:r>
            <a:r>
              <a:rPr lang="en-US" sz="2800" dirty="0">
                <a:solidFill>
                  <a:schemeClr val="tx1"/>
                </a:solidFill>
                <a:latin typeface="+mj-lt"/>
                <a:ea typeface="黑体" panose="02010609060101010101" pitchFamily="49" charset="-122"/>
              </a:rPr>
              <a:t> (</a:t>
            </a:r>
            <a:r>
              <a:rPr lang="zh-CN" altLang="en-US" sz="2800" dirty="0">
                <a:solidFill>
                  <a:schemeClr val="tx1"/>
                </a:solidFill>
                <a:latin typeface="+mj-lt"/>
                <a:ea typeface="黑体" panose="02010609060101010101" pitchFamily="49" charset="-122"/>
              </a:rPr>
              <a:t>比如</a:t>
            </a:r>
            <a:r>
              <a:rPr lang="en-US" sz="2800" dirty="0">
                <a:solidFill>
                  <a:schemeClr val="tx1"/>
                </a:solidFill>
                <a:latin typeface="+mj-lt"/>
                <a:ea typeface="黑体" panose="02010609060101010101" pitchFamily="49" charset="-122"/>
              </a:rPr>
              <a:t>,</a:t>
            </a:r>
            <a:r>
              <a:rPr lang="zh-CN" altLang="en-US" sz="2800" dirty="0">
                <a:solidFill>
                  <a:schemeClr val="tx1"/>
                </a:solidFill>
                <a:latin typeface="+mj-lt"/>
                <a:ea typeface="黑体" panose="02010609060101010101" pitchFamily="49" charset="-122"/>
              </a:rPr>
              <a:t>在</a:t>
            </a:r>
            <a:r>
              <a:rPr lang="en-US" altLang="zh-CN" sz="2800" dirty="0">
                <a:solidFill>
                  <a:schemeClr val="tx1"/>
                </a:solidFill>
                <a:latin typeface="+mj-lt"/>
                <a:ea typeface="黑体" panose="02010609060101010101" pitchFamily="49" charset="-122"/>
              </a:rPr>
              <a:t> R = 0.1 </a:t>
            </a:r>
            <a:r>
              <a:rPr lang="zh-CN" altLang="en-US" sz="2800" dirty="0">
                <a:solidFill>
                  <a:schemeClr val="tx1"/>
                </a:solidFill>
                <a:latin typeface="+mj-lt"/>
                <a:ea typeface="黑体" panose="02010609060101010101" pitchFamily="49" charset="-122"/>
              </a:rPr>
              <a:t>点上 </a:t>
            </a:r>
            <a:r>
              <a:rPr lang="en-US" sz="2800" dirty="0">
                <a:solidFill>
                  <a:schemeClr val="tx1"/>
                </a:solidFill>
                <a:latin typeface="+mj-lt"/>
                <a:ea typeface="黑体" panose="02010609060101010101" pitchFamily="49" charset="-122"/>
              </a:rPr>
              <a:t>P = 0.2)</a:t>
            </a:r>
            <a:r>
              <a:rPr lang="zh-CN" altLang="en-US" sz="2800" dirty="0">
                <a:solidFill>
                  <a:schemeClr val="tx1"/>
                </a:solidFill>
                <a:latin typeface="+mj-lt"/>
                <a:ea typeface="黑体" panose="02010609060101010101" pitchFamily="49" charset="-122"/>
              </a:rPr>
              <a:t>，但是在一些其他需求上又相当好</a:t>
            </a:r>
            <a:r>
              <a:rPr lang="en-US" sz="2800" dirty="0">
                <a:solidFill>
                  <a:schemeClr val="tx1"/>
                </a:solidFill>
                <a:latin typeface="+mj-lt"/>
                <a:ea typeface="黑体" panose="02010609060101010101" pitchFamily="49" charset="-122"/>
              </a:rPr>
              <a:t> (</a:t>
            </a:r>
            <a:r>
              <a:rPr lang="zh-CN" altLang="en-US" sz="2800" dirty="0">
                <a:solidFill>
                  <a:schemeClr val="tx1"/>
                </a:solidFill>
                <a:latin typeface="+mj-lt"/>
                <a:ea typeface="黑体" panose="02010609060101010101" pitchFamily="49" charset="-122"/>
              </a:rPr>
              <a:t>如在</a:t>
            </a:r>
            <a:r>
              <a:rPr lang="en-US" altLang="zh-CN" sz="2800" dirty="0">
                <a:solidFill>
                  <a:schemeClr val="tx1"/>
                </a:solidFill>
                <a:latin typeface="+mj-lt"/>
                <a:ea typeface="黑体" panose="02010609060101010101" pitchFamily="49" charset="-122"/>
              </a:rPr>
              <a:t>R = 0.1 </a:t>
            </a:r>
            <a:r>
              <a:rPr lang="zh-CN" altLang="en-US" sz="2800" dirty="0">
                <a:solidFill>
                  <a:schemeClr val="tx1"/>
                </a:solidFill>
                <a:latin typeface="+mj-lt"/>
                <a:ea typeface="黑体" panose="02010609060101010101" pitchFamily="49" charset="-122"/>
              </a:rPr>
              <a:t>点上</a:t>
            </a:r>
            <a:r>
              <a:rPr lang="en-US" sz="2800" dirty="0">
                <a:solidFill>
                  <a:schemeClr val="tx1"/>
                </a:solidFill>
                <a:latin typeface="+mj-lt"/>
                <a:ea typeface="黑体" panose="02010609060101010101" pitchFamily="49" charset="-122"/>
              </a:rPr>
              <a:t>P = 0.95 )</a:t>
            </a:r>
          </a:p>
          <a:p>
            <a:pPr>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实际上，同一系统在不同查询上的结果差异往往高于不同系统在同一查询上的结果</a:t>
            </a:r>
            <a:endParaRPr lang="en-US" altLang="zh-CN" sz="2800" dirty="0">
              <a:solidFill>
                <a:schemeClr val="tx1"/>
              </a:solidFill>
              <a:latin typeface="+mj-lt"/>
              <a:ea typeface="黑体" panose="02010609060101010101" pitchFamily="49" charset="-122"/>
            </a:endParaRPr>
          </a:p>
          <a:p>
            <a:pPr>
              <a:spcBef>
                <a:spcPts val="700"/>
              </a:spcBef>
              <a:buClr>
                <a:srgbClr val="336699"/>
              </a:buClr>
              <a:buFont typeface="Wingdings" panose="05000000000000000000" pitchFamily="2" charset="2"/>
              <a:buChar char="§"/>
            </a:pPr>
            <a:endParaRPr lang="en-US" sz="2800" dirty="0">
              <a:solidFill>
                <a:schemeClr val="tx1"/>
              </a:solidFill>
              <a:latin typeface="+mj-lt"/>
              <a:ea typeface="黑体" panose="02010609060101010101" pitchFamily="49" charset="-122"/>
            </a:endParaRPr>
          </a:p>
          <a:p>
            <a:pPr>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也就是说，存在容易的信息需求和难的信息需求</a:t>
            </a:r>
            <a:endParaRPr lang="en-US" sz="28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29</a:t>
            </a:fld>
            <a:endParaRPr 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33669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上一讲回顾</a:t>
            </a:r>
            <a:r>
              <a:rPr lang="en-US" sz="3200" dirty="0">
                <a:solidFill>
                  <a:srgbClr val="336699"/>
                </a:solidFill>
                <a:latin typeface="Calibri" panose="020F0502020204030204" pitchFamily="34" charset="0"/>
                <a:ea typeface="黑体" panose="02010609060101010101" pitchFamily="49" charset="-122"/>
              </a:rPr>
              <a:t> </a:t>
            </a:r>
          </a:p>
          <a:p>
            <a:pPr marL="514350" indent="-514350">
              <a:lnSpc>
                <a:spcPct val="150000"/>
              </a:lnSpc>
              <a:spcBef>
                <a:spcPts val="700"/>
              </a:spcBef>
              <a:buClr>
                <a:srgbClr val="BDD3E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有关检索评价</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评价指标</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相关评测</a:t>
            </a:r>
            <a:endParaRPr lang="en-US" sz="3200" dirty="0">
              <a:solidFill>
                <a:srgbClr val="BDD3E9"/>
              </a:solidFill>
              <a:latin typeface="Calibri" panose="020F0502020204030204" pitchFamily="34"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dirty="0"/>
              <a:t>课堂提问：</a:t>
            </a:r>
          </a:p>
        </p:txBody>
      </p:sp>
      <p:sp>
        <p:nvSpPr>
          <p:cNvPr id="214019" name="Rectangle 3"/>
          <p:cNvSpPr>
            <a:spLocks noGrp="1" noChangeArrowheads="1"/>
          </p:cNvSpPr>
          <p:nvPr>
            <p:ph idx="1"/>
          </p:nvPr>
        </p:nvSpPr>
        <p:spPr>
          <a:xfrm>
            <a:off x="1116013" y="1916113"/>
            <a:ext cx="7772400" cy="3617912"/>
          </a:xfrm>
        </p:spPr>
        <p:txBody>
          <a:bodyPr/>
          <a:lstStyle/>
          <a:p>
            <a:r>
              <a:rPr lang="zh-CN" altLang="en-US" sz="2800"/>
              <a:t>正确率和召回率的定义或者计算有什么问题或不足？</a:t>
            </a:r>
          </a:p>
        </p:txBody>
      </p:sp>
      <p:sp>
        <p:nvSpPr>
          <p:cNvPr id="59" name="灯片编号占位符 5"/>
          <p:cNvSpPr>
            <a:spLocks noGrp="1"/>
          </p:cNvSpPr>
          <p:nvPr>
            <p:ph type="sldNum" sz="quarter" idx="12"/>
          </p:nvPr>
        </p:nvSpPr>
        <p:spPr/>
        <p:txBody>
          <a:bodyPr/>
          <a:lstStyle/>
          <a:p>
            <a:fld id="{BB3401E1-BD3F-4968-8390-B2B38FF9FE40}" type="slidenum">
              <a:rPr lang="en-US" altLang="zh-CN"/>
              <a:t>30</a:t>
            </a:fld>
            <a:endParaRPr lang="en-US" altLang="zh-CN"/>
          </a:p>
        </p:txBody>
      </p:sp>
      <p:graphicFrame>
        <p:nvGraphicFramePr>
          <p:cNvPr id="214020" name="Group 4"/>
          <p:cNvGraphicFramePr>
            <a:graphicFrameLocks noGrp="1"/>
          </p:cNvGraphicFramePr>
          <p:nvPr/>
        </p:nvGraphicFramePr>
        <p:xfrm>
          <a:off x="1116013" y="29241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d3</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d10</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d2 </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4064" name="Text Box 48"/>
          <p:cNvSpPr txBox="1">
            <a:spLocks noChangeArrowheads="1"/>
          </p:cNvSpPr>
          <p:nvPr/>
        </p:nvSpPr>
        <p:spPr bwMode="auto">
          <a:xfrm>
            <a:off x="1331913" y="5229225"/>
            <a:ext cx="76327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的标准答案集合 </a:t>
            </a:r>
            <a:r>
              <a:rPr lang="en-US" altLang="zh-CN" dirty="0">
                <a:solidFill>
                  <a:schemeClr val="tx1"/>
                </a:solidFill>
                <a:latin typeface="Times New Roman" panose="02020603050405020304" pitchFamily="18" charset="0"/>
                <a:ea typeface="黑体" panose="02010609060101010101" pitchFamily="49" charset="-122"/>
              </a:rPr>
              <a:t>{d3,d4,d6,d9}</a:t>
            </a:r>
          </a:p>
        </p:txBody>
      </p:sp>
      <p:sp>
        <p:nvSpPr>
          <p:cNvPr id="214065" name="Text Box 49"/>
          <p:cNvSpPr txBox="1">
            <a:spLocks noChangeArrowheads="1"/>
          </p:cNvSpPr>
          <p:nvPr/>
        </p:nvSpPr>
        <p:spPr bwMode="auto">
          <a:xfrm>
            <a:off x="3994150" y="5157788"/>
            <a:ext cx="504825"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
        <p:nvSpPr>
          <p:cNvPr id="214066" name="Rectangle 50"/>
          <p:cNvSpPr>
            <a:spLocks noChangeArrowheads="1"/>
          </p:cNvSpPr>
          <p:nvPr/>
        </p:nvSpPr>
        <p:spPr bwMode="auto">
          <a:xfrm>
            <a:off x="4356100" y="4365625"/>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4067" name="Rectangle 51"/>
          <p:cNvSpPr>
            <a:spLocks noChangeArrowheads="1"/>
          </p:cNvSpPr>
          <p:nvPr/>
        </p:nvSpPr>
        <p:spPr bwMode="auto">
          <a:xfrm>
            <a:off x="4356100" y="34290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4068" name="Rectangle 52"/>
          <p:cNvSpPr>
            <a:spLocks noChangeArrowheads="1"/>
          </p:cNvSpPr>
          <p:nvPr/>
        </p:nvSpPr>
        <p:spPr bwMode="auto">
          <a:xfrm>
            <a:off x="7019925" y="42926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4069" name="Rectangle 53"/>
          <p:cNvSpPr>
            <a:spLocks noChangeArrowheads="1"/>
          </p:cNvSpPr>
          <p:nvPr/>
        </p:nvSpPr>
        <p:spPr bwMode="auto">
          <a:xfrm>
            <a:off x="5219700" y="34290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4070" name="Line 54"/>
          <p:cNvSpPr>
            <a:spLocks noChangeShapeType="1"/>
          </p:cNvSpPr>
          <p:nvPr/>
        </p:nvSpPr>
        <p:spPr bwMode="auto">
          <a:xfrm flipH="1">
            <a:off x="7667625" y="4365625"/>
            <a:ext cx="431800" cy="360363"/>
          </a:xfrm>
          <a:prstGeom prst="line">
            <a:avLst/>
          </a:prstGeom>
          <a:noFill/>
          <a:ln w="9525">
            <a:solidFill>
              <a:schemeClr val="tx1"/>
            </a:solidFill>
            <a:miter lim="800000"/>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14071" name="Text Box 55"/>
          <p:cNvSpPr txBox="1">
            <a:spLocks noChangeArrowheads="1"/>
          </p:cNvSpPr>
          <p:nvPr/>
        </p:nvSpPr>
        <p:spPr bwMode="auto">
          <a:xfrm>
            <a:off x="1331913" y="5661025"/>
            <a:ext cx="65532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2/5</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
        <p:nvSpPr>
          <p:cNvPr id="214072" name="Rectangle 56"/>
          <p:cNvSpPr>
            <a:spLocks noChangeArrowheads="1"/>
          </p:cNvSpPr>
          <p:nvPr/>
        </p:nvSpPr>
        <p:spPr bwMode="auto">
          <a:xfrm>
            <a:off x="1323975" y="6092825"/>
            <a:ext cx="5894562" cy="461665"/>
          </a:xfrm>
          <a:prstGeom prst="rect">
            <a:avLst/>
          </a:prstGeom>
          <a:noFill/>
          <a:ln w="9525">
            <a:noFill/>
            <a:miter lim="800000"/>
          </a:ln>
          <a:effectLst/>
        </p:spPr>
        <p:txBody>
          <a:bodyPr wrap="none">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2</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2/4</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zh-CN" altLang="en-US"/>
              <a:t>回到例子</a:t>
            </a:r>
          </a:p>
        </p:txBody>
      </p:sp>
      <p:graphicFrame>
        <p:nvGraphicFramePr>
          <p:cNvPr id="215043"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d3</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d10</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d6</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d2 </a:t>
                      </a:r>
                      <a:endPar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，查询</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8" name="灯片编号占位符 5"/>
          <p:cNvSpPr>
            <a:spLocks noGrp="1"/>
          </p:cNvSpPr>
          <p:nvPr>
            <p:ph type="sldNum" sz="quarter" idx="12"/>
          </p:nvPr>
        </p:nvSpPr>
        <p:spPr/>
        <p:txBody>
          <a:bodyPr/>
          <a:lstStyle/>
          <a:p>
            <a:fld id="{30C9BC31-3E85-44CA-B3D6-4ED68585D527}" type="slidenum">
              <a:rPr lang="en-US" altLang="zh-CN"/>
              <a:t>31</a:t>
            </a:fld>
            <a:endParaRPr lang="en-US" altLang="zh-CN"/>
          </a:p>
        </p:txBody>
      </p:sp>
      <p:sp>
        <p:nvSpPr>
          <p:cNvPr id="215087" name="Text Box 47"/>
          <p:cNvSpPr txBox="1">
            <a:spLocks noChangeArrowheads="1"/>
          </p:cNvSpPr>
          <p:nvPr/>
        </p:nvSpPr>
        <p:spPr bwMode="auto">
          <a:xfrm>
            <a:off x="1116013" y="4868863"/>
            <a:ext cx="76327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的标准答案集合 </a:t>
            </a:r>
            <a:r>
              <a:rPr lang="en-US" altLang="zh-CN" dirty="0">
                <a:solidFill>
                  <a:schemeClr val="tx1"/>
                </a:solidFill>
                <a:latin typeface="Times New Roman" panose="02020603050405020304" pitchFamily="18" charset="0"/>
                <a:ea typeface="黑体" panose="02010609060101010101" pitchFamily="49" charset="-122"/>
              </a:rPr>
              <a:t>{d3,d4,d6,d9}</a:t>
            </a:r>
          </a:p>
        </p:txBody>
      </p:sp>
      <p:sp>
        <p:nvSpPr>
          <p:cNvPr id="215088" name="Text Box 48"/>
          <p:cNvSpPr txBox="1">
            <a:spLocks noChangeArrowheads="1"/>
          </p:cNvSpPr>
          <p:nvPr/>
        </p:nvSpPr>
        <p:spPr bwMode="auto">
          <a:xfrm>
            <a:off x="3778250" y="4941888"/>
            <a:ext cx="504825"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
        <p:nvSpPr>
          <p:cNvPr id="215089" name="Rectangle 49"/>
          <p:cNvSpPr>
            <a:spLocks noChangeArrowheads="1"/>
          </p:cNvSpPr>
          <p:nvPr/>
        </p:nvSpPr>
        <p:spPr bwMode="auto">
          <a:xfrm>
            <a:off x="4284663" y="36449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5090" name="Rectangle 50"/>
          <p:cNvSpPr>
            <a:spLocks noChangeArrowheads="1"/>
          </p:cNvSpPr>
          <p:nvPr/>
        </p:nvSpPr>
        <p:spPr bwMode="auto">
          <a:xfrm>
            <a:off x="42846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5091" name="Rectangle 51"/>
          <p:cNvSpPr>
            <a:spLocks noChangeArrowheads="1"/>
          </p:cNvSpPr>
          <p:nvPr/>
        </p:nvSpPr>
        <p:spPr bwMode="auto">
          <a:xfrm>
            <a:off x="6948488" y="3716338"/>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5092" name="Rectangle 52"/>
          <p:cNvSpPr>
            <a:spLocks noChangeArrowheads="1"/>
          </p:cNvSpPr>
          <p:nvPr/>
        </p:nvSpPr>
        <p:spPr bwMode="auto">
          <a:xfrm>
            <a:off x="5148263" y="2781300"/>
            <a:ext cx="352982" cy="461665"/>
          </a:xfrm>
          <a:prstGeom prst="rect">
            <a:avLst/>
          </a:prstGeom>
          <a:noFill/>
          <a:ln w="9525">
            <a:noFill/>
            <a:miter lim="800000"/>
          </a:ln>
          <a:effectLst/>
        </p:spPr>
        <p:txBody>
          <a:bodyPr wrap="none">
            <a:spAutoFit/>
          </a:bodyPr>
          <a:lstStyle/>
          <a:p>
            <a:pPr>
              <a:spcBef>
                <a:spcPct val="20000"/>
              </a:spcBef>
              <a:buClr>
                <a:schemeClr val="folHlink"/>
              </a:buClr>
              <a:buSzPct val="60000"/>
              <a:buFont typeface="Wingdings" panose="05000000000000000000" pitchFamily="2" charset="2"/>
              <a:buNone/>
            </a:pPr>
            <a:r>
              <a:rPr lang="en-US" altLang="zh-CN" dirty="0">
                <a:solidFill>
                  <a:schemeClr val="hlink"/>
                </a:solidFill>
                <a:latin typeface="Times New Roman" panose="02020603050405020304" pitchFamily="18" charset="0"/>
                <a:ea typeface="黑体" panose="02010609060101010101" pitchFamily="49" charset="-122"/>
              </a:rPr>
              <a:t>√</a:t>
            </a:r>
          </a:p>
        </p:txBody>
      </p:sp>
      <p:sp>
        <p:nvSpPr>
          <p:cNvPr id="215093" name="Line 53"/>
          <p:cNvSpPr>
            <a:spLocks noChangeShapeType="1"/>
          </p:cNvSpPr>
          <p:nvPr/>
        </p:nvSpPr>
        <p:spPr bwMode="auto">
          <a:xfrm flipH="1">
            <a:off x="7596188" y="3789363"/>
            <a:ext cx="431800" cy="360362"/>
          </a:xfrm>
          <a:prstGeom prst="line">
            <a:avLst/>
          </a:prstGeom>
          <a:noFill/>
          <a:ln w="9525">
            <a:solidFill>
              <a:schemeClr val="tx1"/>
            </a:solidFill>
            <a:miter lim="800000"/>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15094" name="Text Box 54"/>
          <p:cNvSpPr txBox="1">
            <a:spLocks noChangeArrowheads="1"/>
          </p:cNvSpPr>
          <p:nvPr/>
        </p:nvSpPr>
        <p:spPr bwMode="auto">
          <a:xfrm>
            <a:off x="1114425" y="5373688"/>
            <a:ext cx="6553200" cy="457200"/>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2/5</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
        <p:nvSpPr>
          <p:cNvPr id="215095" name="Rectangle 55"/>
          <p:cNvSpPr>
            <a:spLocks noChangeArrowheads="1"/>
          </p:cNvSpPr>
          <p:nvPr/>
        </p:nvSpPr>
        <p:spPr bwMode="auto">
          <a:xfrm>
            <a:off x="1108075" y="5876925"/>
            <a:ext cx="5894562" cy="461665"/>
          </a:xfrm>
          <a:prstGeom prst="rect">
            <a:avLst/>
          </a:prstGeom>
          <a:noFill/>
          <a:ln w="9525">
            <a:noFill/>
            <a:miter lim="800000"/>
          </a:ln>
          <a:effectLst/>
        </p:spPr>
        <p:txBody>
          <a:bodyPr wrap="none">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对于系统</a:t>
            </a:r>
            <a:r>
              <a:rPr lang="en-US" altLang="zh-CN" dirty="0">
                <a:solidFill>
                  <a:schemeClr val="tx1"/>
                </a:solidFill>
                <a:latin typeface="Times New Roman" panose="02020603050405020304" pitchFamily="18" charset="0"/>
                <a:ea typeface="黑体" panose="02010609060101010101" pitchFamily="49" charset="-122"/>
              </a:rPr>
              <a:t>2</a:t>
            </a:r>
            <a:r>
              <a:rPr lang="zh-CN" altLang="en-US" dirty="0">
                <a:solidFill>
                  <a:schemeClr val="tx1"/>
                </a:solidFill>
                <a:latin typeface="Times New Roman" panose="02020603050405020304" pitchFamily="18" charset="0"/>
                <a:ea typeface="黑体" panose="02010609060101010101" pitchFamily="49" charset="-122"/>
              </a:rPr>
              <a:t>，查询</a:t>
            </a:r>
            <a:r>
              <a:rPr lang="en-US" altLang="zh-CN" dirty="0">
                <a:solidFill>
                  <a:schemeClr val="tx1"/>
                </a:solidFill>
                <a:latin typeface="Times New Roman" panose="02020603050405020304" pitchFamily="18" charset="0"/>
                <a:ea typeface="黑体" panose="02010609060101010101" pitchFamily="49" charset="-122"/>
              </a:rPr>
              <a:t>1</a:t>
            </a:r>
            <a:r>
              <a:rPr lang="zh-CN" altLang="en-US" dirty="0">
                <a:solidFill>
                  <a:schemeClr val="tx1"/>
                </a:solidFill>
                <a:latin typeface="Times New Roman" panose="02020603050405020304" pitchFamily="18" charset="0"/>
                <a:ea typeface="黑体" panose="02010609060101010101" pitchFamily="49" charset="-122"/>
              </a:rPr>
              <a:t>，正确率</a:t>
            </a:r>
            <a:r>
              <a:rPr lang="en-US" altLang="zh-CN" dirty="0">
                <a:solidFill>
                  <a:schemeClr val="tx1"/>
                </a:solidFill>
                <a:latin typeface="Times New Roman" panose="02020603050405020304" pitchFamily="18" charset="0"/>
                <a:ea typeface="黑体" panose="02010609060101010101" pitchFamily="49" charset="-122"/>
              </a:rPr>
              <a:t>2/4</a:t>
            </a:r>
            <a:r>
              <a:rPr lang="zh-CN" altLang="en-US" dirty="0">
                <a:solidFill>
                  <a:schemeClr val="tx1"/>
                </a:solidFill>
                <a:latin typeface="Times New Roman" panose="02020603050405020304" pitchFamily="18" charset="0"/>
                <a:ea typeface="黑体" panose="02010609060101010101" pitchFamily="49" charset="-122"/>
              </a:rPr>
              <a:t>，召回率</a:t>
            </a:r>
            <a:r>
              <a:rPr lang="en-US" altLang="zh-CN" dirty="0">
                <a:solidFill>
                  <a:schemeClr val="tx1"/>
                </a:solidFill>
                <a:latin typeface="Times New Roman" panose="02020603050405020304" pitchFamily="18" charset="0"/>
                <a:ea typeface="黑体" panose="02010609060101010101" pitchFamily="49" charset="-122"/>
              </a:rPr>
              <a:t>2/4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55576" y="548680"/>
            <a:ext cx="5683250" cy="779463"/>
          </a:xfrm>
        </p:spPr>
        <p:txBody>
          <a:bodyPr/>
          <a:lstStyle/>
          <a:p>
            <a:r>
              <a:rPr lang="zh-CN" altLang="en-US" dirty="0"/>
              <a:t>正确率和召回率的问题</a:t>
            </a:r>
          </a:p>
        </p:txBody>
      </p:sp>
      <p:sp>
        <p:nvSpPr>
          <p:cNvPr id="89091" name="Rectangle 3"/>
          <p:cNvSpPr>
            <a:spLocks noGrp="1" noChangeArrowheads="1"/>
          </p:cNvSpPr>
          <p:nvPr>
            <p:ph idx="1"/>
          </p:nvPr>
        </p:nvSpPr>
        <p:spPr>
          <a:xfrm>
            <a:off x="24245" y="1772816"/>
            <a:ext cx="9144000" cy="4608512"/>
          </a:xfrm>
        </p:spPr>
        <p:txBody>
          <a:bodyPr/>
          <a:lstStyle/>
          <a:p>
            <a:r>
              <a:rPr lang="zh-CN" altLang="en-US" sz="2400" dirty="0">
                <a:latin typeface="黑体" panose="02010609060101010101" pitchFamily="49" charset="-122"/>
                <a:ea typeface="黑体" panose="02010609060101010101" pitchFamily="49" charset="-122"/>
              </a:rPr>
              <a:t>召回率（</a:t>
            </a:r>
            <a:r>
              <a:rPr lang="en-US" altLang="zh-CN" sz="2400" dirty="0">
                <a:latin typeface="黑体" panose="02010609060101010101" pitchFamily="49" charset="-122"/>
                <a:ea typeface="黑体" panose="02010609060101010101" pitchFamily="49" charset="-122"/>
              </a:rPr>
              <a:t>Recall</a:t>
            </a:r>
            <a:r>
              <a:rPr lang="zh-CN" altLang="en-US" sz="2400" dirty="0">
                <a:latin typeface="黑体" panose="02010609060101010101" pitchFamily="49" charset="-122"/>
                <a:ea typeface="黑体" panose="02010609060101010101" pitchFamily="49" charset="-122"/>
              </a:rPr>
              <a:t>）难以计算</a:t>
            </a:r>
          </a:p>
          <a:p>
            <a:pPr lvl="1"/>
            <a:r>
              <a:rPr lang="zh-CN" altLang="en-US" dirty="0">
                <a:latin typeface="黑体" panose="02010609060101010101" pitchFamily="49" charset="-122"/>
                <a:ea typeface="黑体" panose="02010609060101010101" pitchFamily="49" charset="-122"/>
              </a:rPr>
              <a:t>解决方法：</a:t>
            </a:r>
            <a:r>
              <a:rPr lang="en-US" altLang="zh-CN" dirty="0">
                <a:latin typeface="黑体" panose="02010609060101010101" pitchFamily="49" charset="-122"/>
                <a:ea typeface="黑体" panose="02010609060101010101" pitchFamily="49" charset="-122"/>
              </a:rPr>
              <a:t>Pooling</a:t>
            </a:r>
            <a:r>
              <a:rPr lang="zh-CN" altLang="en-US" dirty="0">
                <a:latin typeface="黑体" panose="02010609060101010101" pitchFamily="49" charset="-122"/>
                <a:ea typeface="黑体" panose="02010609060101010101" pitchFamily="49" charset="-122"/>
              </a:rPr>
              <a:t>方法，或者不考虑召回率</a:t>
            </a:r>
          </a:p>
          <a:p>
            <a:r>
              <a:rPr lang="zh-CN" altLang="en-US" sz="2400" dirty="0">
                <a:latin typeface="黑体" panose="02010609060101010101" pitchFamily="49" charset="-122"/>
                <a:ea typeface="黑体" panose="02010609060101010101" pitchFamily="49" charset="-122"/>
              </a:rPr>
              <a:t>两个指标分别衡量了系统的某个方面，但是也为比较带来了难度，究竟哪个系统好？大学最终排名也只有一个指标。</a:t>
            </a:r>
          </a:p>
          <a:p>
            <a:pPr lvl="1"/>
            <a:r>
              <a:rPr lang="zh-CN" altLang="en-US" dirty="0">
                <a:latin typeface="黑体" panose="02010609060101010101" pitchFamily="49" charset="-122"/>
                <a:ea typeface="黑体" panose="02010609060101010101" pitchFamily="49" charset="-122"/>
              </a:rPr>
              <a:t>解决方法：单一指标，将两个指标融成一个指标</a:t>
            </a:r>
          </a:p>
          <a:p>
            <a:r>
              <a:rPr lang="zh-CN" altLang="en-US" sz="2400" dirty="0">
                <a:latin typeface="黑体" panose="02010609060101010101" pitchFamily="49" charset="-122"/>
                <a:ea typeface="黑体" panose="02010609060101010101" pitchFamily="49" charset="-122"/>
              </a:rPr>
              <a:t>两个指标都是基于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无序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集合进行计算，并没有考虑序的作用</a:t>
            </a:r>
          </a:p>
          <a:p>
            <a:pPr lvl="1"/>
            <a:r>
              <a:rPr lang="zh-CN" altLang="en-US" dirty="0">
                <a:latin typeface="黑体" panose="02010609060101010101" pitchFamily="49" charset="-122"/>
                <a:ea typeface="黑体" panose="02010609060101010101" pitchFamily="49" charset="-122"/>
              </a:rPr>
              <a:t>举例：两个系统，对某个查询，返回的相关文档数目一样都是</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，但是第一个系统是前</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条结果，后一个系统是最后</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条结果。显然，第一个系统优。但是根据上面基于集合的计算，显然两者指标一样。</a:t>
            </a:r>
          </a:p>
          <a:p>
            <a:pPr lvl="1"/>
            <a:r>
              <a:rPr lang="zh-CN" altLang="en-US" dirty="0">
                <a:latin typeface="黑体" panose="02010609060101010101" pitchFamily="49" charset="-122"/>
                <a:ea typeface="黑体" panose="02010609060101010101" pitchFamily="49" charset="-122"/>
              </a:rPr>
              <a:t>解决方法：引入序的作用</a:t>
            </a:r>
          </a:p>
        </p:txBody>
      </p:sp>
      <p:sp>
        <p:nvSpPr>
          <p:cNvPr id="6" name="灯片编号占位符 5"/>
          <p:cNvSpPr>
            <a:spLocks noGrp="1"/>
          </p:cNvSpPr>
          <p:nvPr>
            <p:ph type="sldNum" sz="quarter" idx="12"/>
          </p:nvPr>
        </p:nvSpPr>
        <p:spPr/>
        <p:txBody>
          <a:bodyPr/>
          <a:lstStyle/>
          <a:p>
            <a:fld id="{9A887207-785F-4716-8C26-ED5C348AB9BF}" type="slidenum">
              <a:rPr lang="en-US" altLang="zh-CN"/>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7" dur="5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2" dur="500"/>
                                        <p:tgtEl>
                                          <p:spTgt spid="89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37" dur="5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关于召回率的计算</a:t>
            </a:r>
          </a:p>
        </p:txBody>
      </p:sp>
      <p:sp>
        <p:nvSpPr>
          <p:cNvPr id="71683" name="Rectangle 3"/>
          <p:cNvSpPr>
            <a:spLocks noGrp="1" noChangeArrowheads="1"/>
          </p:cNvSpPr>
          <p:nvPr>
            <p:ph idx="1"/>
          </p:nvPr>
        </p:nvSpPr>
        <p:spPr>
          <a:xfrm>
            <a:off x="900113" y="2060575"/>
            <a:ext cx="7777162" cy="4248150"/>
          </a:xfrm>
        </p:spPr>
        <p:txBody>
          <a:bodyPr/>
          <a:lstStyle/>
          <a:p>
            <a:pPr>
              <a:lnSpc>
                <a:spcPct val="90000"/>
              </a:lnSpc>
            </a:pPr>
            <a:r>
              <a:rPr lang="zh-CN" altLang="en-US" dirty="0"/>
              <a:t>对于大规模语料集合，列举每个查询的所有相关文档是不可能的事情，因此，不可能准确地计算召回率</a:t>
            </a:r>
          </a:p>
          <a:p>
            <a:pPr>
              <a:lnSpc>
                <a:spcPct val="90000"/>
              </a:lnSpc>
            </a:pPr>
            <a:r>
              <a:rPr lang="zh-CN" altLang="en-US" dirty="0">
                <a:latin typeface="Times New Roman" panose="02020603050405020304" pitchFamily="18" charset="0"/>
              </a:rPr>
              <a:t>缓冲池</a:t>
            </a:r>
            <a:r>
              <a:rPr lang="en-US" altLang="zh-CN" dirty="0">
                <a:latin typeface="Times New Roman" panose="02020603050405020304" pitchFamily="18" charset="0"/>
              </a:rPr>
              <a:t>(Pooling)</a:t>
            </a:r>
            <a:r>
              <a:rPr lang="zh-CN" altLang="en-US" dirty="0">
                <a:latin typeface="Times New Roman" panose="02020603050405020304" pitchFamily="18" charset="0"/>
              </a:rPr>
              <a:t>方法：对多个检索系统的</a:t>
            </a:r>
            <a:r>
              <a:rPr lang="en-US" altLang="zh-CN" dirty="0">
                <a:latin typeface="Times New Roman" panose="02020603050405020304" pitchFamily="18" charset="0"/>
              </a:rPr>
              <a:t>Top N</a:t>
            </a:r>
            <a:r>
              <a:rPr lang="zh-CN" altLang="en-US" dirty="0">
                <a:latin typeface="Times New Roman" panose="02020603050405020304" pitchFamily="18" charset="0"/>
              </a:rPr>
              <a:t>个结果组成的集合进行人工标注，标注出的相关文档集合作为整个相关文档集合。这种做法被验证是可行的</a:t>
            </a:r>
            <a:r>
              <a:rPr lang="en-US" altLang="zh-CN" dirty="0">
                <a:latin typeface="Times New Roman" panose="02020603050405020304" pitchFamily="18" charset="0"/>
              </a:rPr>
              <a:t>(</a:t>
            </a:r>
            <a:r>
              <a:rPr lang="zh-CN" altLang="en-US" dirty="0">
                <a:latin typeface="Times New Roman" panose="02020603050405020304" pitchFamily="18" charset="0"/>
              </a:rPr>
              <a:t>可以比较不同系统的相对效果</a:t>
            </a:r>
            <a:r>
              <a:rPr lang="en-US" altLang="zh-CN" dirty="0">
                <a:latin typeface="Times New Roman" panose="02020603050405020304" pitchFamily="18" charset="0"/>
              </a:rPr>
              <a:t>)</a:t>
            </a:r>
            <a:r>
              <a:rPr lang="zh-CN" altLang="en-US" dirty="0">
                <a:latin typeface="Times New Roman" panose="02020603050405020304" pitchFamily="18" charset="0"/>
              </a:rPr>
              <a:t>，被广泛采用。</a:t>
            </a:r>
          </a:p>
        </p:txBody>
      </p:sp>
      <p:sp>
        <p:nvSpPr>
          <p:cNvPr id="6" name="灯片编号占位符 5"/>
          <p:cNvSpPr>
            <a:spLocks noGrp="1"/>
          </p:cNvSpPr>
          <p:nvPr>
            <p:ph type="sldNum" sz="quarter" idx="12"/>
          </p:nvPr>
        </p:nvSpPr>
        <p:spPr/>
        <p:txBody>
          <a:bodyPr/>
          <a:lstStyle/>
          <a:p>
            <a:fld id="{64B89A41-1706-4CED-81E0-9F48894286FB}" type="slidenum">
              <a:rPr lang="en-US" altLang="zh-CN"/>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260648"/>
            <a:ext cx="8229600" cy="1143000"/>
          </a:xfrm>
        </p:spPr>
        <p:txBody>
          <a:bodyPr/>
          <a:lstStyle/>
          <a:p>
            <a:r>
              <a:rPr lang="en-US" altLang="zh-CN">
                <a:latin typeface="Times New Roman" panose="02020603050405020304" pitchFamily="18" charset="0"/>
              </a:rPr>
              <a:t>4</a:t>
            </a:r>
            <a:r>
              <a:rPr lang="zh-CN" altLang="en-US">
                <a:latin typeface="Times New Roman" panose="02020603050405020304" pitchFamily="18" charset="0"/>
              </a:rPr>
              <a:t>个系统的</a:t>
            </a:r>
            <a:r>
              <a:rPr lang="en-US" altLang="zh-CN">
                <a:latin typeface="Times New Roman" panose="02020603050405020304" pitchFamily="18" charset="0"/>
              </a:rPr>
              <a:t>Pooling</a:t>
            </a:r>
          </a:p>
        </p:txBody>
      </p:sp>
      <p:sp>
        <p:nvSpPr>
          <p:cNvPr id="16" name="灯片编号占位符 5"/>
          <p:cNvSpPr>
            <a:spLocks noGrp="1"/>
          </p:cNvSpPr>
          <p:nvPr>
            <p:ph type="sldNum" sz="quarter" idx="12"/>
          </p:nvPr>
        </p:nvSpPr>
        <p:spPr/>
        <p:txBody>
          <a:bodyPr/>
          <a:lstStyle/>
          <a:p>
            <a:fld id="{60374244-CBC9-4DB5-BCEB-3520BAF81F64}" type="slidenum">
              <a:rPr lang="en-US" altLang="zh-CN"/>
              <a:t>34</a:t>
            </a:fld>
            <a:endParaRPr lang="en-US" altLang="zh-CN"/>
          </a:p>
        </p:txBody>
      </p:sp>
      <p:sp>
        <p:nvSpPr>
          <p:cNvPr id="224264" name="Freeform 8"/>
          <p:cNvSpPr/>
          <p:nvPr/>
        </p:nvSpPr>
        <p:spPr bwMode="auto">
          <a:xfrm>
            <a:off x="2568575" y="2641600"/>
            <a:ext cx="1974850" cy="1492250"/>
          </a:xfrm>
          <a:custGeom>
            <a:avLst/>
            <a:gdLst/>
            <a:ahLst/>
            <a:cxnLst>
              <a:cxn ang="0">
                <a:pos x="0" y="329"/>
              </a:cxn>
              <a:cxn ang="0">
                <a:pos x="147" y="174"/>
              </a:cxn>
              <a:cxn ang="0">
                <a:pos x="284" y="137"/>
              </a:cxn>
              <a:cxn ang="0">
                <a:pos x="357" y="91"/>
              </a:cxn>
              <a:cxn ang="0">
                <a:pos x="384" y="64"/>
              </a:cxn>
              <a:cxn ang="0">
                <a:pos x="467" y="37"/>
              </a:cxn>
              <a:cxn ang="0">
                <a:pos x="531" y="0"/>
              </a:cxn>
              <a:cxn ang="0">
                <a:pos x="796" y="18"/>
              </a:cxn>
              <a:cxn ang="0">
                <a:pos x="814" y="37"/>
              </a:cxn>
              <a:cxn ang="0">
                <a:pos x="823" y="73"/>
              </a:cxn>
              <a:cxn ang="0">
                <a:pos x="1061" y="165"/>
              </a:cxn>
              <a:cxn ang="0">
                <a:pos x="1107" y="448"/>
              </a:cxn>
              <a:cxn ang="0">
                <a:pos x="1235" y="622"/>
              </a:cxn>
              <a:cxn ang="0">
                <a:pos x="1225" y="777"/>
              </a:cxn>
              <a:cxn ang="0">
                <a:pos x="1134" y="795"/>
              </a:cxn>
              <a:cxn ang="0">
                <a:pos x="841" y="805"/>
              </a:cxn>
              <a:cxn ang="0">
                <a:pos x="357" y="814"/>
              </a:cxn>
              <a:cxn ang="0">
                <a:pos x="211" y="887"/>
              </a:cxn>
              <a:cxn ang="0">
                <a:pos x="137" y="859"/>
              </a:cxn>
              <a:cxn ang="0">
                <a:pos x="110" y="850"/>
              </a:cxn>
              <a:cxn ang="0">
                <a:pos x="55" y="741"/>
              </a:cxn>
              <a:cxn ang="0">
                <a:pos x="0" y="338"/>
              </a:cxn>
              <a:cxn ang="0">
                <a:pos x="73" y="283"/>
              </a:cxn>
            </a:cxnLst>
            <a:rect l="0" t="0" r="r" b="b"/>
            <a:pathLst>
              <a:path w="1244" h="940">
                <a:moveTo>
                  <a:pt x="0" y="329"/>
                </a:moveTo>
                <a:cubicBezTo>
                  <a:pt x="22" y="287"/>
                  <a:pt x="102" y="201"/>
                  <a:pt x="147" y="174"/>
                </a:cubicBezTo>
                <a:cubicBezTo>
                  <a:pt x="188" y="149"/>
                  <a:pt x="240" y="151"/>
                  <a:pt x="284" y="137"/>
                </a:cubicBezTo>
                <a:cubicBezTo>
                  <a:pt x="341" y="61"/>
                  <a:pt x="275" y="133"/>
                  <a:pt x="357" y="91"/>
                </a:cubicBezTo>
                <a:cubicBezTo>
                  <a:pt x="368" y="85"/>
                  <a:pt x="373" y="71"/>
                  <a:pt x="384" y="64"/>
                </a:cubicBezTo>
                <a:cubicBezTo>
                  <a:pt x="407" y="50"/>
                  <a:pt x="441" y="43"/>
                  <a:pt x="467" y="37"/>
                </a:cubicBezTo>
                <a:cubicBezTo>
                  <a:pt x="489" y="25"/>
                  <a:pt x="506" y="0"/>
                  <a:pt x="531" y="0"/>
                </a:cubicBezTo>
                <a:cubicBezTo>
                  <a:pt x="620" y="0"/>
                  <a:pt x="796" y="18"/>
                  <a:pt x="796" y="18"/>
                </a:cubicBezTo>
                <a:cubicBezTo>
                  <a:pt x="802" y="24"/>
                  <a:pt x="810" y="29"/>
                  <a:pt x="814" y="37"/>
                </a:cubicBezTo>
                <a:cubicBezTo>
                  <a:pt x="819" y="48"/>
                  <a:pt x="816" y="63"/>
                  <a:pt x="823" y="73"/>
                </a:cubicBezTo>
                <a:cubicBezTo>
                  <a:pt x="882" y="152"/>
                  <a:pt x="975" y="149"/>
                  <a:pt x="1061" y="165"/>
                </a:cubicBezTo>
                <a:cubicBezTo>
                  <a:pt x="1028" y="263"/>
                  <a:pt x="1029" y="374"/>
                  <a:pt x="1107" y="448"/>
                </a:cubicBezTo>
                <a:cubicBezTo>
                  <a:pt x="1134" y="517"/>
                  <a:pt x="1191" y="563"/>
                  <a:pt x="1235" y="622"/>
                </a:cubicBezTo>
                <a:cubicBezTo>
                  <a:pt x="1232" y="674"/>
                  <a:pt x="1244" y="729"/>
                  <a:pt x="1225" y="777"/>
                </a:cubicBezTo>
                <a:cubicBezTo>
                  <a:pt x="1214" y="806"/>
                  <a:pt x="1165" y="793"/>
                  <a:pt x="1134" y="795"/>
                </a:cubicBezTo>
                <a:cubicBezTo>
                  <a:pt x="1036" y="801"/>
                  <a:pt x="939" y="803"/>
                  <a:pt x="841" y="805"/>
                </a:cubicBezTo>
                <a:cubicBezTo>
                  <a:pt x="680" y="809"/>
                  <a:pt x="518" y="811"/>
                  <a:pt x="357" y="814"/>
                </a:cubicBezTo>
                <a:cubicBezTo>
                  <a:pt x="283" y="864"/>
                  <a:pt x="282" y="863"/>
                  <a:pt x="211" y="887"/>
                </a:cubicBezTo>
                <a:cubicBezTo>
                  <a:pt x="155" y="940"/>
                  <a:pt x="164" y="886"/>
                  <a:pt x="137" y="859"/>
                </a:cubicBezTo>
                <a:cubicBezTo>
                  <a:pt x="130" y="852"/>
                  <a:pt x="119" y="853"/>
                  <a:pt x="110" y="850"/>
                </a:cubicBezTo>
                <a:cubicBezTo>
                  <a:pt x="87" y="816"/>
                  <a:pt x="73" y="778"/>
                  <a:pt x="55" y="741"/>
                </a:cubicBezTo>
                <a:cubicBezTo>
                  <a:pt x="60" y="521"/>
                  <a:pt x="174" y="372"/>
                  <a:pt x="0" y="338"/>
                </a:cubicBezTo>
                <a:cubicBezTo>
                  <a:pt x="34" y="306"/>
                  <a:pt x="13" y="283"/>
                  <a:pt x="73" y="283"/>
                </a:cubicBezTo>
              </a:path>
            </a:pathLst>
          </a:custGeom>
          <a:solidFill>
            <a:schemeClr val="accent2">
              <a:alpha val="50999"/>
            </a:scheme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24265" name="Freeform 9"/>
          <p:cNvSpPr/>
          <p:nvPr/>
        </p:nvSpPr>
        <p:spPr bwMode="auto">
          <a:xfrm>
            <a:off x="3629025" y="2336800"/>
            <a:ext cx="2306638" cy="2376488"/>
          </a:xfrm>
          <a:custGeom>
            <a:avLst/>
            <a:gdLst/>
            <a:ahLst/>
            <a:cxnLst>
              <a:cxn ang="0">
                <a:pos x="978" y="274"/>
              </a:cxn>
              <a:cxn ang="0">
                <a:pos x="795" y="247"/>
              </a:cxn>
              <a:cxn ang="0">
                <a:pos x="548" y="128"/>
              </a:cxn>
              <a:cxn ang="0">
                <a:pos x="320" y="0"/>
              </a:cxn>
              <a:cxn ang="0">
                <a:pos x="192" y="46"/>
              </a:cxn>
              <a:cxn ang="0">
                <a:pos x="109" y="155"/>
              </a:cxn>
              <a:cxn ang="0">
                <a:pos x="55" y="283"/>
              </a:cxn>
              <a:cxn ang="0">
                <a:pos x="18" y="357"/>
              </a:cxn>
              <a:cxn ang="0">
                <a:pos x="0" y="421"/>
              </a:cxn>
              <a:cxn ang="0">
                <a:pos x="73" y="695"/>
              </a:cxn>
              <a:cxn ang="0">
                <a:pos x="155" y="777"/>
              </a:cxn>
              <a:cxn ang="0">
                <a:pos x="119" y="850"/>
              </a:cxn>
              <a:cxn ang="0">
                <a:pos x="82" y="978"/>
              </a:cxn>
              <a:cxn ang="0">
                <a:pos x="91" y="1289"/>
              </a:cxn>
              <a:cxn ang="0">
                <a:pos x="283" y="1490"/>
              </a:cxn>
              <a:cxn ang="0">
                <a:pos x="640" y="1463"/>
              </a:cxn>
              <a:cxn ang="0">
                <a:pos x="823" y="1399"/>
              </a:cxn>
              <a:cxn ang="0">
                <a:pos x="850" y="1390"/>
              </a:cxn>
              <a:cxn ang="0">
                <a:pos x="914" y="1353"/>
              </a:cxn>
              <a:cxn ang="0">
                <a:pos x="941" y="1317"/>
              </a:cxn>
              <a:cxn ang="0">
                <a:pos x="1005" y="1253"/>
              </a:cxn>
              <a:cxn ang="0">
                <a:pos x="1115" y="1143"/>
              </a:cxn>
              <a:cxn ang="0">
                <a:pos x="1197" y="1006"/>
              </a:cxn>
              <a:cxn ang="0">
                <a:pos x="1243" y="942"/>
              </a:cxn>
              <a:cxn ang="0">
                <a:pos x="1316" y="850"/>
              </a:cxn>
              <a:cxn ang="0">
                <a:pos x="1380" y="768"/>
              </a:cxn>
              <a:cxn ang="0">
                <a:pos x="1408" y="741"/>
              </a:cxn>
              <a:cxn ang="0">
                <a:pos x="1453" y="667"/>
              </a:cxn>
              <a:cxn ang="0">
                <a:pos x="1243" y="439"/>
              </a:cxn>
              <a:cxn ang="0">
                <a:pos x="1179" y="384"/>
              </a:cxn>
              <a:cxn ang="0">
                <a:pos x="1015" y="274"/>
              </a:cxn>
              <a:cxn ang="0">
                <a:pos x="905" y="302"/>
              </a:cxn>
              <a:cxn ang="0">
                <a:pos x="978" y="274"/>
              </a:cxn>
            </a:cxnLst>
            <a:rect l="0" t="0" r="r" b="b"/>
            <a:pathLst>
              <a:path w="1453" h="1497">
                <a:moveTo>
                  <a:pt x="978" y="274"/>
                </a:moveTo>
                <a:cubicBezTo>
                  <a:pt x="930" y="270"/>
                  <a:pt x="843" y="266"/>
                  <a:pt x="795" y="247"/>
                </a:cubicBezTo>
                <a:cubicBezTo>
                  <a:pt x="710" y="213"/>
                  <a:pt x="637" y="157"/>
                  <a:pt x="548" y="128"/>
                </a:cubicBezTo>
                <a:cubicBezTo>
                  <a:pt x="475" y="77"/>
                  <a:pt x="405" y="28"/>
                  <a:pt x="320" y="0"/>
                </a:cubicBezTo>
                <a:cubicBezTo>
                  <a:pt x="274" y="13"/>
                  <a:pt x="236" y="31"/>
                  <a:pt x="192" y="46"/>
                </a:cubicBezTo>
                <a:cubicBezTo>
                  <a:pt x="126" y="112"/>
                  <a:pt x="153" y="93"/>
                  <a:pt x="109" y="155"/>
                </a:cubicBezTo>
                <a:cubicBezTo>
                  <a:pt x="95" y="200"/>
                  <a:pt x="76" y="241"/>
                  <a:pt x="55" y="283"/>
                </a:cubicBezTo>
                <a:cubicBezTo>
                  <a:pt x="24" y="425"/>
                  <a:pt x="71" y="249"/>
                  <a:pt x="18" y="357"/>
                </a:cubicBezTo>
                <a:cubicBezTo>
                  <a:pt x="8" y="377"/>
                  <a:pt x="6" y="400"/>
                  <a:pt x="0" y="421"/>
                </a:cubicBezTo>
                <a:cubicBezTo>
                  <a:pt x="14" y="549"/>
                  <a:pt x="8" y="598"/>
                  <a:pt x="73" y="695"/>
                </a:cubicBezTo>
                <a:cubicBezTo>
                  <a:pt x="89" y="742"/>
                  <a:pt x="108" y="761"/>
                  <a:pt x="155" y="777"/>
                </a:cubicBezTo>
                <a:cubicBezTo>
                  <a:pt x="130" y="880"/>
                  <a:pt x="168" y="743"/>
                  <a:pt x="119" y="850"/>
                </a:cubicBezTo>
                <a:cubicBezTo>
                  <a:pt x="95" y="901"/>
                  <a:pt x="92" y="929"/>
                  <a:pt x="82" y="978"/>
                </a:cubicBezTo>
                <a:cubicBezTo>
                  <a:pt x="85" y="1082"/>
                  <a:pt x="86" y="1185"/>
                  <a:pt x="91" y="1289"/>
                </a:cubicBezTo>
                <a:cubicBezTo>
                  <a:pt x="95" y="1367"/>
                  <a:pt x="222" y="1460"/>
                  <a:pt x="283" y="1490"/>
                </a:cubicBezTo>
                <a:cubicBezTo>
                  <a:pt x="402" y="1483"/>
                  <a:pt x="526" y="1497"/>
                  <a:pt x="640" y="1463"/>
                </a:cubicBezTo>
                <a:cubicBezTo>
                  <a:pt x="702" y="1445"/>
                  <a:pt x="762" y="1420"/>
                  <a:pt x="823" y="1399"/>
                </a:cubicBezTo>
                <a:cubicBezTo>
                  <a:pt x="832" y="1396"/>
                  <a:pt x="850" y="1390"/>
                  <a:pt x="850" y="1390"/>
                </a:cubicBezTo>
                <a:cubicBezTo>
                  <a:pt x="870" y="1376"/>
                  <a:pt x="895" y="1369"/>
                  <a:pt x="914" y="1353"/>
                </a:cubicBezTo>
                <a:cubicBezTo>
                  <a:pt x="925" y="1343"/>
                  <a:pt x="931" y="1328"/>
                  <a:pt x="941" y="1317"/>
                </a:cubicBezTo>
                <a:cubicBezTo>
                  <a:pt x="961" y="1295"/>
                  <a:pt x="980" y="1270"/>
                  <a:pt x="1005" y="1253"/>
                </a:cubicBezTo>
                <a:cubicBezTo>
                  <a:pt x="1046" y="1225"/>
                  <a:pt x="1084" y="1181"/>
                  <a:pt x="1115" y="1143"/>
                </a:cubicBezTo>
                <a:cubicBezTo>
                  <a:pt x="1150" y="1101"/>
                  <a:pt x="1168" y="1051"/>
                  <a:pt x="1197" y="1006"/>
                </a:cubicBezTo>
                <a:cubicBezTo>
                  <a:pt x="1211" y="984"/>
                  <a:pt x="1243" y="942"/>
                  <a:pt x="1243" y="942"/>
                </a:cubicBezTo>
                <a:cubicBezTo>
                  <a:pt x="1260" y="888"/>
                  <a:pt x="1285" y="889"/>
                  <a:pt x="1316" y="850"/>
                </a:cubicBezTo>
                <a:cubicBezTo>
                  <a:pt x="1338" y="823"/>
                  <a:pt x="1358" y="794"/>
                  <a:pt x="1380" y="768"/>
                </a:cubicBezTo>
                <a:cubicBezTo>
                  <a:pt x="1388" y="758"/>
                  <a:pt x="1400" y="752"/>
                  <a:pt x="1408" y="741"/>
                </a:cubicBezTo>
                <a:cubicBezTo>
                  <a:pt x="1425" y="718"/>
                  <a:pt x="1453" y="667"/>
                  <a:pt x="1453" y="667"/>
                </a:cubicBezTo>
                <a:cubicBezTo>
                  <a:pt x="1420" y="569"/>
                  <a:pt x="1312" y="508"/>
                  <a:pt x="1243" y="439"/>
                </a:cubicBezTo>
                <a:cubicBezTo>
                  <a:pt x="1184" y="379"/>
                  <a:pt x="1251" y="419"/>
                  <a:pt x="1179" y="384"/>
                </a:cubicBezTo>
                <a:cubicBezTo>
                  <a:pt x="1130" y="335"/>
                  <a:pt x="1082" y="296"/>
                  <a:pt x="1015" y="274"/>
                </a:cubicBezTo>
                <a:cubicBezTo>
                  <a:pt x="954" y="294"/>
                  <a:pt x="982" y="302"/>
                  <a:pt x="905" y="302"/>
                </a:cubicBezTo>
                <a:lnTo>
                  <a:pt x="978" y="274"/>
                </a:lnTo>
                <a:close/>
              </a:path>
            </a:pathLst>
          </a:custGeom>
          <a:solidFill>
            <a:schemeClr val="accent1">
              <a:alpha val="53000"/>
            </a:scheme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24266" name="Freeform 10"/>
          <p:cNvSpPr/>
          <p:nvPr/>
        </p:nvSpPr>
        <p:spPr bwMode="auto">
          <a:xfrm>
            <a:off x="2987675" y="3500438"/>
            <a:ext cx="1770063" cy="2192337"/>
          </a:xfrm>
          <a:custGeom>
            <a:avLst/>
            <a:gdLst/>
            <a:ahLst/>
            <a:cxnLst>
              <a:cxn ang="0">
                <a:pos x="18" y="175"/>
              </a:cxn>
              <a:cxn ang="0">
                <a:pos x="119" y="74"/>
              </a:cxn>
              <a:cxn ang="0">
                <a:pos x="384" y="1"/>
              </a:cxn>
              <a:cxn ang="0">
                <a:pos x="631" y="56"/>
              </a:cxn>
              <a:cxn ang="0">
                <a:pos x="649" y="92"/>
              </a:cxn>
              <a:cxn ang="0">
                <a:pos x="667" y="111"/>
              </a:cxn>
              <a:cxn ang="0">
                <a:pos x="713" y="175"/>
              </a:cxn>
              <a:cxn ang="0">
                <a:pos x="832" y="303"/>
              </a:cxn>
              <a:cxn ang="0">
                <a:pos x="942" y="394"/>
              </a:cxn>
              <a:cxn ang="0">
                <a:pos x="951" y="549"/>
              </a:cxn>
              <a:cxn ang="0">
                <a:pos x="1115" y="760"/>
              </a:cxn>
              <a:cxn ang="0">
                <a:pos x="1106" y="979"/>
              </a:cxn>
              <a:cxn ang="0">
                <a:pos x="1097" y="1034"/>
              </a:cxn>
              <a:cxn ang="0">
                <a:pos x="1033" y="1336"/>
              </a:cxn>
              <a:cxn ang="0">
                <a:pos x="960" y="1363"/>
              </a:cxn>
              <a:cxn ang="0">
                <a:pos x="457" y="1290"/>
              </a:cxn>
              <a:cxn ang="0">
                <a:pos x="384" y="1226"/>
              </a:cxn>
              <a:cxn ang="0">
                <a:pos x="366" y="1189"/>
              </a:cxn>
              <a:cxn ang="0">
                <a:pos x="302" y="1116"/>
              </a:cxn>
              <a:cxn ang="0">
                <a:pos x="256" y="1007"/>
              </a:cxn>
              <a:cxn ang="0">
                <a:pos x="192" y="751"/>
              </a:cxn>
              <a:cxn ang="0">
                <a:pos x="82" y="549"/>
              </a:cxn>
              <a:cxn ang="0">
                <a:pos x="55" y="485"/>
              </a:cxn>
              <a:cxn ang="0">
                <a:pos x="18" y="376"/>
              </a:cxn>
              <a:cxn ang="0">
                <a:pos x="0" y="321"/>
              </a:cxn>
              <a:cxn ang="0">
                <a:pos x="18" y="175"/>
              </a:cxn>
            </a:cxnLst>
            <a:rect l="0" t="0" r="r" b="b"/>
            <a:pathLst>
              <a:path w="1115" h="1381">
                <a:moveTo>
                  <a:pt x="18" y="175"/>
                </a:moveTo>
                <a:cubicBezTo>
                  <a:pt x="46" y="145"/>
                  <a:pt x="83" y="92"/>
                  <a:pt x="119" y="74"/>
                </a:cubicBezTo>
                <a:cubicBezTo>
                  <a:pt x="211" y="28"/>
                  <a:pt x="281" y="16"/>
                  <a:pt x="384" y="1"/>
                </a:cubicBezTo>
                <a:cubicBezTo>
                  <a:pt x="525" y="16"/>
                  <a:pt x="538" y="0"/>
                  <a:pt x="631" y="56"/>
                </a:cubicBezTo>
                <a:cubicBezTo>
                  <a:pt x="637" y="68"/>
                  <a:pt x="642" y="81"/>
                  <a:pt x="649" y="92"/>
                </a:cubicBezTo>
                <a:cubicBezTo>
                  <a:pt x="654" y="99"/>
                  <a:pt x="663" y="103"/>
                  <a:pt x="667" y="111"/>
                </a:cubicBezTo>
                <a:cubicBezTo>
                  <a:pt x="701" y="179"/>
                  <a:pt x="662" y="156"/>
                  <a:pt x="713" y="175"/>
                </a:cubicBezTo>
                <a:cubicBezTo>
                  <a:pt x="749" y="211"/>
                  <a:pt x="792" y="270"/>
                  <a:pt x="832" y="303"/>
                </a:cubicBezTo>
                <a:cubicBezTo>
                  <a:pt x="869" y="334"/>
                  <a:pt x="907" y="361"/>
                  <a:pt x="942" y="394"/>
                </a:cubicBezTo>
                <a:cubicBezTo>
                  <a:pt x="945" y="446"/>
                  <a:pt x="942" y="498"/>
                  <a:pt x="951" y="549"/>
                </a:cubicBezTo>
                <a:cubicBezTo>
                  <a:pt x="967" y="642"/>
                  <a:pt x="1069" y="688"/>
                  <a:pt x="1115" y="760"/>
                </a:cubicBezTo>
                <a:cubicBezTo>
                  <a:pt x="1112" y="833"/>
                  <a:pt x="1111" y="906"/>
                  <a:pt x="1106" y="979"/>
                </a:cubicBezTo>
                <a:cubicBezTo>
                  <a:pt x="1105" y="998"/>
                  <a:pt x="1099" y="1015"/>
                  <a:pt x="1097" y="1034"/>
                </a:cubicBezTo>
                <a:cubicBezTo>
                  <a:pt x="1091" y="1106"/>
                  <a:pt x="1110" y="1278"/>
                  <a:pt x="1033" y="1336"/>
                </a:cubicBezTo>
                <a:cubicBezTo>
                  <a:pt x="1025" y="1342"/>
                  <a:pt x="975" y="1358"/>
                  <a:pt x="960" y="1363"/>
                </a:cubicBezTo>
                <a:cubicBezTo>
                  <a:pt x="663" y="1349"/>
                  <a:pt x="642" y="1381"/>
                  <a:pt x="457" y="1290"/>
                </a:cubicBezTo>
                <a:cubicBezTo>
                  <a:pt x="434" y="1267"/>
                  <a:pt x="405" y="1251"/>
                  <a:pt x="384" y="1226"/>
                </a:cubicBezTo>
                <a:cubicBezTo>
                  <a:pt x="375" y="1216"/>
                  <a:pt x="374" y="1200"/>
                  <a:pt x="366" y="1189"/>
                </a:cubicBezTo>
                <a:cubicBezTo>
                  <a:pt x="349" y="1164"/>
                  <a:pt x="323" y="1138"/>
                  <a:pt x="302" y="1116"/>
                </a:cubicBezTo>
                <a:cubicBezTo>
                  <a:pt x="288" y="1077"/>
                  <a:pt x="269" y="1047"/>
                  <a:pt x="256" y="1007"/>
                </a:cubicBezTo>
                <a:cubicBezTo>
                  <a:pt x="250" y="931"/>
                  <a:pt x="251" y="810"/>
                  <a:pt x="192" y="751"/>
                </a:cubicBezTo>
                <a:cubicBezTo>
                  <a:pt x="172" y="670"/>
                  <a:pt x="126" y="617"/>
                  <a:pt x="82" y="549"/>
                </a:cubicBezTo>
                <a:cubicBezTo>
                  <a:pt x="60" y="461"/>
                  <a:pt x="89" y="560"/>
                  <a:pt x="55" y="485"/>
                </a:cubicBezTo>
                <a:cubicBezTo>
                  <a:pt x="49" y="471"/>
                  <a:pt x="23" y="390"/>
                  <a:pt x="18" y="376"/>
                </a:cubicBezTo>
                <a:cubicBezTo>
                  <a:pt x="12" y="358"/>
                  <a:pt x="0" y="321"/>
                  <a:pt x="0" y="321"/>
                </a:cubicBezTo>
                <a:cubicBezTo>
                  <a:pt x="12" y="272"/>
                  <a:pt x="18" y="225"/>
                  <a:pt x="18" y="175"/>
                </a:cubicBezTo>
                <a:close/>
              </a:path>
            </a:pathLst>
          </a:custGeom>
          <a:solidFill>
            <a:srgbClr val="993366">
              <a:alpha val="50999"/>
            </a:srgb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24267" name="Freeform 11"/>
          <p:cNvSpPr/>
          <p:nvPr/>
        </p:nvSpPr>
        <p:spPr bwMode="auto">
          <a:xfrm>
            <a:off x="4005263" y="3532188"/>
            <a:ext cx="2281237" cy="1649412"/>
          </a:xfrm>
          <a:custGeom>
            <a:avLst/>
            <a:gdLst/>
            <a:ahLst/>
            <a:cxnLst>
              <a:cxn ang="0">
                <a:pos x="1235" y="865"/>
              </a:cxn>
              <a:cxn ang="0">
                <a:pos x="988" y="920"/>
              </a:cxn>
              <a:cxn ang="0">
                <a:pos x="906" y="957"/>
              </a:cxn>
              <a:cxn ang="0">
                <a:pos x="823" y="1002"/>
              </a:cxn>
              <a:cxn ang="0">
                <a:pos x="375" y="1039"/>
              </a:cxn>
              <a:cxn ang="0">
                <a:pos x="247" y="1030"/>
              </a:cxn>
              <a:cxn ang="0">
                <a:pos x="183" y="975"/>
              </a:cxn>
              <a:cxn ang="0">
                <a:pos x="55" y="847"/>
              </a:cxn>
              <a:cxn ang="0">
                <a:pos x="0" y="618"/>
              </a:cxn>
              <a:cxn ang="0">
                <a:pos x="19" y="353"/>
              </a:cxn>
              <a:cxn ang="0">
                <a:pos x="138" y="61"/>
              </a:cxn>
              <a:cxn ang="0">
                <a:pos x="211" y="15"/>
              </a:cxn>
              <a:cxn ang="0">
                <a:pos x="860" y="42"/>
              </a:cxn>
              <a:cxn ang="0">
                <a:pos x="906" y="97"/>
              </a:cxn>
              <a:cxn ang="0">
                <a:pos x="924" y="125"/>
              </a:cxn>
              <a:cxn ang="0">
                <a:pos x="1098" y="225"/>
              </a:cxn>
              <a:cxn ang="0">
                <a:pos x="1226" y="289"/>
              </a:cxn>
              <a:cxn ang="0">
                <a:pos x="1262" y="518"/>
              </a:cxn>
              <a:cxn ang="0">
                <a:pos x="1317" y="600"/>
              </a:cxn>
              <a:cxn ang="0">
                <a:pos x="1372" y="719"/>
              </a:cxn>
              <a:cxn ang="0">
                <a:pos x="1381" y="756"/>
              </a:cxn>
              <a:cxn ang="0">
                <a:pos x="1427" y="792"/>
              </a:cxn>
              <a:cxn ang="0">
                <a:pos x="1399" y="902"/>
              </a:cxn>
              <a:cxn ang="0">
                <a:pos x="1363" y="911"/>
              </a:cxn>
              <a:cxn ang="0">
                <a:pos x="1216" y="902"/>
              </a:cxn>
              <a:cxn ang="0">
                <a:pos x="1180" y="893"/>
              </a:cxn>
              <a:cxn ang="0">
                <a:pos x="1235" y="865"/>
              </a:cxn>
            </a:cxnLst>
            <a:rect l="0" t="0" r="r" b="b"/>
            <a:pathLst>
              <a:path w="1437" h="1039">
                <a:moveTo>
                  <a:pt x="1235" y="865"/>
                </a:moveTo>
                <a:cubicBezTo>
                  <a:pt x="1151" y="881"/>
                  <a:pt x="1072" y="906"/>
                  <a:pt x="988" y="920"/>
                </a:cubicBezTo>
                <a:cubicBezTo>
                  <a:pt x="961" y="934"/>
                  <a:pt x="932" y="943"/>
                  <a:pt x="906" y="957"/>
                </a:cubicBezTo>
                <a:cubicBezTo>
                  <a:pt x="873" y="975"/>
                  <a:pt x="858" y="997"/>
                  <a:pt x="823" y="1002"/>
                </a:cubicBezTo>
                <a:cubicBezTo>
                  <a:pt x="675" y="1024"/>
                  <a:pt x="524" y="1032"/>
                  <a:pt x="375" y="1039"/>
                </a:cubicBezTo>
                <a:cubicBezTo>
                  <a:pt x="332" y="1036"/>
                  <a:pt x="289" y="1039"/>
                  <a:pt x="247" y="1030"/>
                </a:cubicBezTo>
                <a:cubicBezTo>
                  <a:pt x="233" y="1027"/>
                  <a:pt x="194" y="985"/>
                  <a:pt x="183" y="975"/>
                </a:cubicBezTo>
                <a:cubicBezTo>
                  <a:pt x="135" y="935"/>
                  <a:pt x="99" y="890"/>
                  <a:pt x="55" y="847"/>
                </a:cubicBezTo>
                <a:cubicBezTo>
                  <a:pt x="14" y="763"/>
                  <a:pt x="19" y="707"/>
                  <a:pt x="0" y="618"/>
                </a:cubicBezTo>
                <a:cubicBezTo>
                  <a:pt x="6" y="530"/>
                  <a:pt x="10" y="441"/>
                  <a:pt x="19" y="353"/>
                </a:cubicBezTo>
                <a:cubicBezTo>
                  <a:pt x="26" y="282"/>
                  <a:pt x="60" y="86"/>
                  <a:pt x="138" y="61"/>
                </a:cubicBezTo>
                <a:cubicBezTo>
                  <a:pt x="164" y="43"/>
                  <a:pt x="188" y="36"/>
                  <a:pt x="211" y="15"/>
                </a:cubicBezTo>
                <a:cubicBezTo>
                  <a:pt x="305" y="17"/>
                  <a:pt x="731" y="0"/>
                  <a:pt x="860" y="42"/>
                </a:cubicBezTo>
                <a:cubicBezTo>
                  <a:pt x="877" y="96"/>
                  <a:pt x="855" y="46"/>
                  <a:pt x="906" y="97"/>
                </a:cubicBezTo>
                <a:cubicBezTo>
                  <a:pt x="914" y="105"/>
                  <a:pt x="916" y="117"/>
                  <a:pt x="924" y="125"/>
                </a:cubicBezTo>
                <a:cubicBezTo>
                  <a:pt x="976" y="177"/>
                  <a:pt x="1029" y="205"/>
                  <a:pt x="1098" y="225"/>
                </a:cubicBezTo>
                <a:cubicBezTo>
                  <a:pt x="1142" y="255"/>
                  <a:pt x="1176" y="273"/>
                  <a:pt x="1226" y="289"/>
                </a:cubicBezTo>
                <a:cubicBezTo>
                  <a:pt x="1236" y="359"/>
                  <a:pt x="1233" y="454"/>
                  <a:pt x="1262" y="518"/>
                </a:cubicBezTo>
                <a:cubicBezTo>
                  <a:pt x="1308" y="622"/>
                  <a:pt x="1271" y="512"/>
                  <a:pt x="1317" y="600"/>
                </a:cubicBezTo>
                <a:cubicBezTo>
                  <a:pt x="1337" y="639"/>
                  <a:pt x="1354" y="679"/>
                  <a:pt x="1372" y="719"/>
                </a:cubicBezTo>
                <a:cubicBezTo>
                  <a:pt x="1377" y="731"/>
                  <a:pt x="1373" y="746"/>
                  <a:pt x="1381" y="756"/>
                </a:cubicBezTo>
                <a:cubicBezTo>
                  <a:pt x="1393" y="772"/>
                  <a:pt x="1412" y="780"/>
                  <a:pt x="1427" y="792"/>
                </a:cubicBezTo>
                <a:cubicBezTo>
                  <a:pt x="1437" y="823"/>
                  <a:pt x="1432" y="880"/>
                  <a:pt x="1399" y="902"/>
                </a:cubicBezTo>
                <a:cubicBezTo>
                  <a:pt x="1389" y="909"/>
                  <a:pt x="1375" y="908"/>
                  <a:pt x="1363" y="911"/>
                </a:cubicBezTo>
                <a:cubicBezTo>
                  <a:pt x="1314" y="908"/>
                  <a:pt x="1265" y="907"/>
                  <a:pt x="1216" y="902"/>
                </a:cubicBezTo>
                <a:cubicBezTo>
                  <a:pt x="1120" y="892"/>
                  <a:pt x="1219" y="893"/>
                  <a:pt x="1180" y="893"/>
                </a:cubicBezTo>
                <a:lnTo>
                  <a:pt x="1235" y="865"/>
                </a:lnTo>
                <a:close/>
              </a:path>
            </a:pathLst>
          </a:custGeom>
          <a:solidFill>
            <a:srgbClr val="FF00FF">
              <a:alpha val="50999"/>
            </a:srgb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224268" name="Text Box 12"/>
          <p:cNvSpPr txBox="1">
            <a:spLocks noChangeArrowheads="1"/>
          </p:cNvSpPr>
          <p:nvPr/>
        </p:nvSpPr>
        <p:spPr bwMode="auto">
          <a:xfrm>
            <a:off x="2843213" y="3141663"/>
            <a:ext cx="1079500" cy="276999"/>
          </a:xfrm>
          <a:prstGeom prst="rect">
            <a:avLst/>
          </a:prstGeom>
          <a:noFill/>
          <a:ln w="9525">
            <a:noFill/>
            <a:miter lim="800000"/>
          </a:ln>
          <a:effectLst/>
        </p:spPr>
        <p:txBody>
          <a:bodyPr>
            <a:spAutoFit/>
          </a:bodyPr>
          <a:lstStyle/>
          <a:p>
            <a:pPr>
              <a:spcBef>
                <a:spcPct val="50000"/>
              </a:spcBef>
            </a:pPr>
            <a:r>
              <a:rPr lang="zh-CN" altLang="en-US" sz="1200" dirty="0">
                <a:latin typeface="Times New Roman" panose="02020603050405020304" pitchFamily="18" charset="0"/>
                <a:ea typeface="黑体" panose="02010609060101010101" pitchFamily="49" charset="-122"/>
              </a:rPr>
              <a:t>系统</a:t>
            </a:r>
            <a:r>
              <a:rPr lang="en-US" altLang="zh-CN" sz="1200" dirty="0">
                <a:latin typeface="Times New Roman" panose="02020603050405020304" pitchFamily="18" charset="0"/>
                <a:ea typeface="黑体" panose="02010609060101010101" pitchFamily="49" charset="-122"/>
              </a:rPr>
              <a:t>1 TOP N</a:t>
            </a:r>
          </a:p>
        </p:txBody>
      </p:sp>
      <p:sp>
        <p:nvSpPr>
          <p:cNvPr id="224269" name="Text Box 13"/>
          <p:cNvSpPr txBox="1">
            <a:spLocks noChangeArrowheads="1"/>
          </p:cNvSpPr>
          <p:nvPr/>
        </p:nvSpPr>
        <p:spPr bwMode="auto">
          <a:xfrm>
            <a:off x="4356100" y="3141663"/>
            <a:ext cx="1079500" cy="276999"/>
          </a:xfrm>
          <a:prstGeom prst="rect">
            <a:avLst/>
          </a:prstGeom>
          <a:noFill/>
          <a:ln w="9525">
            <a:noFill/>
            <a:miter lim="800000"/>
          </a:ln>
          <a:effectLst/>
        </p:spPr>
        <p:txBody>
          <a:bodyPr>
            <a:spAutoFit/>
          </a:bodyPr>
          <a:lstStyle/>
          <a:p>
            <a:pPr>
              <a:spcBef>
                <a:spcPct val="50000"/>
              </a:spcBef>
            </a:pPr>
            <a:r>
              <a:rPr lang="zh-CN" altLang="en-US" sz="1200" dirty="0">
                <a:latin typeface="Times New Roman" panose="02020603050405020304" pitchFamily="18" charset="0"/>
                <a:ea typeface="黑体" panose="02010609060101010101" pitchFamily="49" charset="-122"/>
              </a:rPr>
              <a:t>系统</a:t>
            </a:r>
            <a:r>
              <a:rPr lang="en-US" altLang="zh-CN" sz="1200" dirty="0">
                <a:latin typeface="Times New Roman" panose="02020603050405020304" pitchFamily="18" charset="0"/>
                <a:ea typeface="黑体" panose="02010609060101010101" pitchFamily="49" charset="-122"/>
              </a:rPr>
              <a:t>2 TOP N</a:t>
            </a:r>
          </a:p>
        </p:txBody>
      </p:sp>
      <p:sp>
        <p:nvSpPr>
          <p:cNvPr id="224270" name="Text Box 14"/>
          <p:cNvSpPr txBox="1">
            <a:spLocks noChangeArrowheads="1"/>
          </p:cNvSpPr>
          <p:nvPr/>
        </p:nvSpPr>
        <p:spPr bwMode="auto">
          <a:xfrm>
            <a:off x="4427538" y="4221163"/>
            <a:ext cx="1079500" cy="276999"/>
          </a:xfrm>
          <a:prstGeom prst="rect">
            <a:avLst/>
          </a:prstGeom>
          <a:noFill/>
          <a:ln w="9525">
            <a:noFill/>
            <a:miter lim="800000"/>
          </a:ln>
          <a:effectLst/>
        </p:spPr>
        <p:txBody>
          <a:bodyPr>
            <a:spAutoFit/>
          </a:bodyPr>
          <a:lstStyle/>
          <a:p>
            <a:pPr>
              <a:spcBef>
                <a:spcPct val="50000"/>
              </a:spcBef>
            </a:pPr>
            <a:r>
              <a:rPr lang="zh-CN" altLang="en-US" sz="1200" dirty="0">
                <a:latin typeface="Times New Roman" panose="02020603050405020304" pitchFamily="18" charset="0"/>
                <a:ea typeface="黑体" panose="02010609060101010101" pitchFamily="49" charset="-122"/>
              </a:rPr>
              <a:t>系统</a:t>
            </a:r>
            <a:r>
              <a:rPr lang="en-US" altLang="zh-CN" sz="1200" dirty="0">
                <a:latin typeface="Times New Roman" panose="02020603050405020304" pitchFamily="18" charset="0"/>
                <a:ea typeface="黑体" panose="02010609060101010101" pitchFamily="49" charset="-122"/>
              </a:rPr>
              <a:t>3 TOP N</a:t>
            </a:r>
          </a:p>
        </p:txBody>
      </p:sp>
      <p:sp>
        <p:nvSpPr>
          <p:cNvPr id="224271" name="Text Box 15"/>
          <p:cNvSpPr txBox="1">
            <a:spLocks noChangeArrowheads="1"/>
          </p:cNvSpPr>
          <p:nvPr/>
        </p:nvSpPr>
        <p:spPr bwMode="auto">
          <a:xfrm>
            <a:off x="3348038" y="4365625"/>
            <a:ext cx="1079500" cy="276999"/>
          </a:xfrm>
          <a:prstGeom prst="rect">
            <a:avLst/>
          </a:prstGeom>
          <a:noFill/>
          <a:ln w="9525">
            <a:noFill/>
            <a:miter lim="800000"/>
          </a:ln>
          <a:effectLst/>
        </p:spPr>
        <p:txBody>
          <a:bodyPr>
            <a:spAutoFit/>
          </a:bodyPr>
          <a:lstStyle/>
          <a:p>
            <a:pPr>
              <a:spcBef>
                <a:spcPct val="50000"/>
              </a:spcBef>
            </a:pPr>
            <a:r>
              <a:rPr lang="zh-CN" altLang="en-US" sz="1200" dirty="0">
                <a:latin typeface="Times New Roman" panose="02020603050405020304" pitchFamily="18" charset="0"/>
                <a:ea typeface="黑体" panose="02010609060101010101" pitchFamily="49" charset="-122"/>
              </a:rPr>
              <a:t>系统</a:t>
            </a:r>
            <a:r>
              <a:rPr lang="en-US" altLang="zh-CN" sz="1200" dirty="0">
                <a:latin typeface="Times New Roman" panose="02020603050405020304" pitchFamily="18" charset="0"/>
                <a:ea typeface="黑体" panose="02010609060101010101" pitchFamily="49" charset="-122"/>
              </a:rPr>
              <a:t>4 TOP N</a:t>
            </a:r>
          </a:p>
        </p:txBody>
      </p:sp>
      <p:sp>
        <p:nvSpPr>
          <p:cNvPr id="224272" name="Rectangle 16"/>
          <p:cNvSpPr>
            <a:spLocks noChangeArrowheads="1"/>
          </p:cNvSpPr>
          <p:nvPr/>
        </p:nvSpPr>
        <p:spPr bwMode="auto">
          <a:xfrm>
            <a:off x="1619250" y="2205038"/>
            <a:ext cx="6049963" cy="4032250"/>
          </a:xfrm>
          <a:prstGeom prst="rect">
            <a:avLst/>
          </a:prstGeom>
          <a:solidFill>
            <a:srgbClr val="CCCCFF">
              <a:alpha val="42999"/>
            </a:srgbClr>
          </a:solidFill>
          <a:ln w="9525">
            <a:solidFill>
              <a:schemeClr val="tx1"/>
            </a:solidFill>
            <a:miter lim="800000"/>
          </a:ln>
          <a:effectLst/>
        </p:spPr>
        <p:txBody>
          <a:bodyPr wrap="none" anchor="ctr"/>
          <a:lstStyle/>
          <a:p>
            <a:pPr algn="ctr"/>
            <a:endParaRPr lang="zh-CN" altLang="zh-CN" dirty="0">
              <a:latin typeface="Times New Roman" panose="02020603050405020304" pitchFamily="18" charset="0"/>
              <a:ea typeface="黑体" panose="02010609060101010101" pitchFamily="49" charset="-122"/>
            </a:endParaRPr>
          </a:p>
        </p:txBody>
      </p:sp>
      <p:sp>
        <p:nvSpPr>
          <p:cNvPr id="224273" name="Text Box 17"/>
          <p:cNvSpPr txBox="1">
            <a:spLocks noChangeArrowheads="1"/>
          </p:cNvSpPr>
          <p:nvPr/>
        </p:nvSpPr>
        <p:spPr bwMode="auto">
          <a:xfrm>
            <a:off x="5867400" y="2420938"/>
            <a:ext cx="1441450" cy="366712"/>
          </a:xfrm>
          <a:prstGeom prst="rect">
            <a:avLst/>
          </a:prstGeom>
          <a:noFill/>
          <a:ln w="9525">
            <a:noFill/>
            <a:miter lim="800000"/>
          </a:ln>
          <a:effectLst/>
        </p:spPr>
        <p:txBody>
          <a:bodyPr>
            <a:spAutoFit/>
          </a:bodyPr>
          <a:lstStyle/>
          <a:p>
            <a:pPr>
              <a:spcBef>
                <a:spcPct val="50000"/>
              </a:spcBef>
            </a:pPr>
            <a:r>
              <a:rPr lang="zh-CN" altLang="en-US" sz="1800" dirty="0">
                <a:latin typeface="Times New Roman" panose="02020603050405020304" pitchFamily="18" charset="0"/>
                <a:ea typeface="黑体" panose="02010609060101010101" pitchFamily="49" charset="-122"/>
              </a:rPr>
              <a:t>全部文档</a:t>
            </a:r>
          </a:p>
        </p:txBody>
      </p:sp>
      <p:sp>
        <p:nvSpPr>
          <p:cNvPr id="224274" name="Text Box 18"/>
          <p:cNvSpPr txBox="1">
            <a:spLocks noChangeArrowheads="1"/>
          </p:cNvSpPr>
          <p:nvPr/>
        </p:nvSpPr>
        <p:spPr bwMode="auto">
          <a:xfrm>
            <a:off x="3851275" y="3500438"/>
            <a:ext cx="1439863" cy="457200"/>
          </a:xfrm>
          <a:prstGeom prst="rect">
            <a:avLst/>
          </a:prstGeom>
          <a:noFill/>
          <a:ln w="9525">
            <a:noFill/>
            <a:miter lim="800000"/>
          </a:ln>
          <a:effectLst/>
        </p:spPr>
        <p:txBody>
          <a:bodyPr>
            <a:spAutoFit/>
          </a:bodyPr>
          <a:lstStyle/>
          <a:p>
            <a:pPr>
              <a:spcBef>
                <a:spcPct val="50000"/>
              </a:spcBef>
            </a:pPr>
            <a:r>
              <a:rPr lang="en-US" altLang="zh-CN" dirty="0">
                <a:latin typeface="Times New Roman" panose="02020603050405020304" pitchFamily="18" charset="0"/>
                <a:ea typeface="黑体" panose="02010609060101010101" pitchFamily="49" charset="-122"/>
              </a:rPr>
              <a:t>Pool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64"/>
                                        </p:tgtEl>
                                        <p:attrNameLst>
                                          <p:attrName>style.visibility</p:attrName>
                                        </p:attrNameLst>
                                      </p:cBhvr>
                                      <p:to>
                                        <p:strVal val="visible"/>
                                      </p:to>
                                    </p:set>
                                    <p:animEffect transition="in" filter="blinds(horizontal)">
                                      <p:cBhvr>
                                        <p:cTn id="7" dur="500"/>
                                        <p:tgtEl>
                                          <p:spTgt spid="2242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4268"/>
                                        </p:tgtEl>
                                        <p:attrNameLst>
                                          <p:attrName>style.visibility</p:attrName>
                                        </p:attrNameLst>
                                      </p:cBhvr>
                                      <p:to>
                                        <p:strVal val="visible"/>
                                      </p:to>
                                    </p:set>
                                    <p:animEffect transition="in" filter="blinds(horizontal)">
                                      <p:cBhvr>
                                        <p:cTn id="10" dur="500"/>
                                        <p:tgtEl>
                                          <p:spTgt spid="2242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4265"/>
                                        </p:tgtEl>
                                        <p:attrNameLst>
                                          <p:attrName>style.visibility</p:attrName>
                                        </p:attrNameLst>
                                      </p:cBhvr>
                                      <p:to>
                                        <p:strVal val="visible"/>
                                      </p:to>
                                    </p:set>
                                    <p:animEffect transition="in" filter="blinds(horizontal)">
                                      <p:cBhvr>
                                        <p:cTn id="15" dur="500"/>
                                        <p:tgtEl>
                                          <p:spTgt spid="22426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4269"/>
                                        </p:tgtEl>
                                        <p:attrNameLst>
                                          <p:attrName>style.visibility</p:attrName>
                                        </p:attrNameLst>
                                      </p:cBhvr>
                                      <p:to>
                                        <p:strVal val="visible"/>
                                      </p:to>
                                    </p:set>
                                    <p:animEffect transition="in" filter="blinds(horizontal)">
                                      <p:cBhvr>
                                        <p:cTn id="18" dur="500"/>
                                        <p:tgtEl>
                                          <p:spTgt spid="2242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4267"/>
                                        </p:tgtEl>
                                        <p:attrNameLst>
                                          <p:attrName>style.visibility</p:attrName>
                                        </p:attrNameLst>
                                      </p:cBhvr>
                                      <p:to>
                                        <p:strVal val="visible"/>
                                      </p:to>
                                    </p:set>
                                    <p:animEffect transition="in" filter="blinds(horizontal)">
                                      <p:cBhvr>
                                        <p:cTn id="23" dur="500"/>
                                        <p:tgtEl>
                                          <p:spTgt spid="22426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4270"/>
                                        </p:tgtEl>
                                        <p:attrNameLst>
                                          <p:attrName>style.visibility</p:attrName>
                                        </p:attrNameLst>
                                      </p:cBhvr>
                                      <p:to>
                                        <p:strVal val="visible"/>
                                      </p:to>
                                    </p:set>
                                    <p:animEffect transition="in" filter="blinds(horizontal)">
                                      <p:cBhvr>
                                        <p:cTn id="26" dur="500"/>
                                        <p:tgtEl>
                                          <p:spTgt spid="22427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4266"/>
                                        </p:tgtEl>
                                        <p:attrNameLst>
                                          <p:attrName>style.visibility</p:attrName>
                                        </p:attrNameLst>
                                      </p:cBhvr>
                                      <p:to>
                                        <p:strVal val="visible"/>
                                      </p:to>
                                    </p:set>
                                    <p:animEffect transition="in" filter="blinds(horizontal)">
                                      <p:cBhvr>
                                        <p:cTn id="31" dur="500"/>
                                        <p:tgtEl>
                                          <p:spTgt spid="22426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4271"/>
                                        </p:tgtEl>
                                        <p:attrNameLst>
                                          <p:attrName>style.visibility</p:attrName>
                                        </p:attrNameLst>
                                      </p:cBhvr>
                                      <p:to>
                                        <p:strVal val="visible"/>
                                      </p:to>
                                    </p:set>
                                    <p:animEffect transition="in" filter="blinds(horizontal)">
                                      <p:cBhvr>
                                        <p:cTn id="34" dur="500"/>
                                        <p:tgtEl>
                                          <p:spTgt spid="22427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224264"/>
                                        </p:tgtEl>
                                        <p:attrNameLst>
                                          <p:attrName>fillcolor</p:attrName>
                                        </p:attrNameLst>
                                      </p:cBhvr>
                                      <p:to>
                                        <a:schemeClr val="folHlink"/>
                                      </p:to>
                                    </p:animClr>
                                    <p:set>
                                      <p:cBhvr>
                                        <p:cTn id="39" dur="2000" fill="hold"/>
                                        <p:tgtEl>
                                          <p:spTgt spid="224264"/>
                                        </p:tgtEl>
                                        <p:attrNameLst>
                                          <p:attrName>fill.type</p:attrName>
                                        </p:attrNameLst>
                                      </p:cBhvr>
                                      <p:to>
                                        <p:strVal val="solid"/>
                                      </p:to>
                                    </p:set>
                                    <p:set>
                                      <p:cBhvr>
                                        <p:cTn id="40" dur="2000" fill="hold"/>
                                        <p:tgtEl>
                                          <p:spTgt spid="22426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224265"/>
                                        </p:tgtEl>
                                        <p:attrNameLst>
                                          <p:attrName>fillcolor</p:attrName>
                                        </p:attrNameLst>
                                      </p:cBhvr>
                                      <p:to>
                                        <a:schemeClr val="folHlink"/>
                                      </p:to>
                                    </p:animClr>
                                    <p:set>
                                      <p:cBhvr>
                                        <p:cTn id="43" dur="2000" fill="hold"/>
                                        <p:tgtEl>
                                          <p:spTgt spid="224265"/>
                                        </p:tgtEl>
                                        <p:attrNameLst>
                                          <p:attrName>fill.type</p:attrName>
                                        </p:attrNameLst>
                                      </p:cBhvr>
                                      <p:to>
                                        <p:strVal val="solid"/>
                                      </p:to>
                                    </p:set>
                                    <p:set>
                                      <p:cBhvr>
                                        <p:cTn id="44" dur="2000" fill="hold"/>
                                        <p:tgtEl>
                                          <p:spTgt spid="22426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224267"/>
                                        </p:tgtEl>
                                        <p:attrNameLst>
                                          <p:attrName>fillcolor</p:attrName>
                                        </p:attrNameLst>
                                      </p:cBhvr>
                                      <p:to>
                                        <a:schemeClr val="folHlink"/>
                                      </p:to>
                                    </p:animClr>
                                    <p:set>
                                      <p:cBhvr>
                                        <p:cTn id="47" dur="2000" fill="hold"/>
                                        <p:tgtEl>
                                          <p:spTgt spid="224267"/>
                                        </p:tgtEl>
                                        <p:attrNameLst>
                                          <p:attrName>fill.type</p:attrName>
                                        </p:attrNameLst>
                                      </p:cBhvr>
                                      <p:to>
                                        <p:strVal val="solid"/>
                                      </p:to>
                                    </p:set>
                                    <p:set>
                                      <p:cBhvr>
                                        <p:cTn id="48" dur="2000" fill="hold"/>
                                        <p:tgtEl>
                                          <p:spTgt spid="22426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224266"/>
                                        </p:tgtEl>
                                        <p:attrNameLst>
                                          <p:attrName>fillcolor</p:attrName>
                                        </p:attrNameLst>
                                      </p:cBhvr>
                                      <p:to>
                                        <a:schemeClr val="folHlink"/>
                                      </p:to>
                                    </p:animClr>
                                    <p:set>
                                      <p:cBhvr>
                                        <p:cTn id="51" dur="2000" fill="hold"/>
                                        <p:tgtEl>
                                          <p:spTgt spid="224266"/>
                                        </p:tgtEl>
                                        <p:attrNameLst>
                                          <p:attrName>fill.type</p:attrName>
                                        </p:attrNameLst>
                                      </p:cBhvr>
                                      <p:to>
                                        <p:strVal val="solid"/>
                                      </p:to>
                                    </p:set>
                                    <p:set>
                                      <p:cBhvr>
                                        <p:cTn id="52" dur="2000" fill="hold"/>
                                        <p:tgtEl>
                                          <p:spTgt spid="224266"/>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4274"/>
                                        </p:tgtEl>
                                        <p:attrNameLst>
                                          <p:attrName>style.visibility</p:attrName>
                                        </p:attrNameLst>
                                      </p:cBhvr>
                                      <p:to>
                                        <p:strVal val="visible"/>
                                      </p:to>
                                    </p:set>
                                    <p:animEffect transition="in" filter="blinds(horizontal)">
                                      <p:cBhvr>
                                        <p:cTn id="57" dur="500"/>
                                        <p:tgtEl>
                                          <p:spTgt spid="22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4" grpId="0" animBg="1"/>
      <p:bldP spid="224265" grpId="0" animBg="1"/>
      <p:bldP spid="224266" grpId="0" animBg="1"/>
      <p:bldP spid="224267" grpId="0" animBg="1"/>
      <p:bldP spid="224268" grpId="0"/>
      <p:bldP spid="224269" grpId="0"/>
      <p:bldP spid="224270" grpId="0"/>
      <p:bldP spid="224271" grpId="0"/>
      <p:bldP spid="2242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sz="3200">
                <a:latin typeface="Times New Roman" panose="02020603050405020304" pitchFamily="18" charset="0"/>
              </a:rPr>
              <a:t>课堂提问</a:t>
            </a:r>
          </a:p>
        </p:txBody>
      </p:sp>
      <p:sp>
        <p:nvSpPr>
          <p:cNvPr id="225283" name="Rectangle 3"/>
          <p:cNvSpPr>
            <a:spLocks noGrp="1" noChangeArrowheads="1"/>
          </p:cNvSpPr>
          <p:nvPr>
            <p:ph idx="1"/>
          </p:nvPr>
        </p:nvSpPr>
        <p:spPr>
          <a:xfrm>
            <a:off x="755576" y="1772816"/>
            <a:ext cx="7772400" cy="4032250"/>
          </a:xfrm>
        </p:spPr>
        <p:txBody>
          <a:bodyPr/>
          <a:lstStyle/>
          <a:p>
            <a:r>
              <a:rPr lang="en-US" altLang="zh-CN" sz="2400" dirty="0">
                <a:latin typeface="Times New Roman" panose="02020603050405020304" pitchFamily="18" charset="0"/>
              </a:rPr>
              <a:t>(</a:t>
            </a:r>
            <a:r>
              <a:rPr lang="zh-CN" altLang="en-US" sz="2400" dirty="0">
                <a:latin typeface="Times New Roman" panose="02020603050405020304" pitchFamily="18" charset="0"/>
              </a:rPr>
              <a:t>某个系统的某个查询</a:t>
            </a:r>
            <a:r>
              <a:rPr lang="en-US" altLang="zh-CN" sz="2400" dirty="0">
                <a:latin typeface="Times New Roman" panose="02020603050405020304" pitchFamily="18" charset="0"/>
              </a:rPr>
              <a:t>)</a:t>
            </a:r>
            <a:r>
              <a:rPr lang="zh-CN" altLang="en-US" sz="2400" dirty="0">
                <a:latin typeface="Times New Roman" panose="02020603050405020304" pitchFamily="18" charset="0"/>
              </a:rPr>
              <a:t>通过</a:t>
            </a:r>
            <a:r>
              <a:rPr lang="en-US" altLang="zh-CN" sz="2400" dirty="0">
                <a:latin typeface="Times New Roman" panose="02020603050405020304" pitchFamily="18" charset="0"/>
              </a:rPr>
              <a:t>Pooling</a:t>
            </a:r>
            <a:r>
              <a:rPr lang="zh-CN" altLang="en-US" sz="2400" dirty="0">
                <a:latin typeface="Times New Roman" panose="02020603050405020304" pitchFamily="18" charset="0"/>
              </a:rPr>
              <a:t>计算出的召回率、正确率和真正的召回率、正确率的大小之间有什么关系？</a:t>
            </a:r>
          </a:p>
          <a:p>
            <a:r>
              <a:rPr lang="zh-CN" altLang="en-US" sz="2400" dirty="0">
                <a:latin typeface="Times New Roman" panose="02020603050405020304" pitchFamily="18" charset="0"/>
              </a:rPr>
              <a:t>情况</a:t>
            </a:r>
            <a:r>
              <a:rPr lang="en-US" altLang="zh-CN" sz="2400" dirty="0">
                <a:latin typeface="Times New Roman" panose="02020603050405020304" pitchFamily="18" charset="0"/>
              </a:rPr>
              <a:t>1(</a:t>
            </a:r>
            <a:r>
              <a:rPr lang="zh-CN" altLang="en-US" sz="2400" dirty="0">
                <a:latin typeface="Times New Roman" panose="02020603050405020304" pitchFamily="18" charset="0"/>
              </a:rPr>
              <a:t>常见情况</a:t>
            </a:r>
            <a:r>
              <a:rPr lang="en-US" altLang="zh-CN" sz="2400" dirty="0">
                <a:latin typeface="Times New Roman" panose="02020603050405020304" pitchFamily="18" charset="0"/>
              </a:rPr>
              <a:t>)</a:t>
            </a:r>
            <a:r>
              <a:rPr lang="zh-CN" altLang="en-US" sz="2400" dirty="0">
                <a:latin typeface="Times New Roman" panose="02020603050405020304" pitchFamily="18" charset="0"/>
              </a:rPr>
              <a:t>：如果只有部分结果进行了</a:t>
            </a:r>
            <a:r>
              <a:rPr lang="en-US" altLang="zh-CN" sz="2400" dirty="0">
                <a:latin typeface="Times New Roman" panose="02020603050405020304" pitchFamily="18" charset="0"/>
              </a:rPr>
              <a:t>Pooling</a:t>
            </a:r>
            <a:r>
              <a:rPr lang="zh-CN" altLang="en-US" sz="2400" dirty="0">
                <a:latin typeface="Times New Roman" panose="02020603050405020304" pitchFamily="18" charset="0"/>
              </a:rPr>
              <a:t>操作，那么显然在计算正确率时有 </a:t>
            </a:r>
            <a:r>
              <a:rPr lang="en-US" altLang="zh-CN" sz="2400" dirty="0">
                <a:latin typeface="Times New Roman" panose="02020603050405020304" pitchFamily="18" charset="0"/>
              </a:rPr>
              <a:t>RR</a:t>
            </a:r>
            <a:r>
              <a:rPr lang="en-US" altLang="zh-CN" sz="2400" baseline="-25000" dirty="0">
                <a:latin typeface="Times New Roman" panose="02020603050405020304" pitchFamily="18" charset="0"/>
              </a:rPr>
              <a:t>P</a:t>
            </a:r>
            <a:r>
              <a:rPr lang="en-US" altLang="zh-CN" sz="2400" dirty="0">
                <a:latin typeface="Times New Roman" panose="02020603050405020304" pitchFamily="18" charset="0"/>
              </a:rPr>
              <a:t>&lt;=RR</a:t>
            </a:r>
            <a:r>
              <a:rPr lang="zh-CN" altLang="en-US" sz="2400" dirty="0">
                <a:latin typeface="Times New Roman" panose="02020603050405020304" pitchFamily="18" charset="0"/>
              </a:rPr>
              <a:t>，分母不变，此时计算出来的正确率会小于真实的正确率。而对于召回率，计算中的分子分母都变小，所以结果不一定。</a:t>
            </a:r>
          </a:p>
          <a:p>
            <a:r>
              <a:rPr lang="zh-CN" altLang="en-US" sz="2400" dirty="0">
                <a:latin typeface="Times New Roman" panose="02020603050405020304" pitchFamily="18" charset="0"/>
              </a:rPr>
              <a:t>情况</a:t>
            </a:r>
            <a:r>
              <a:rPr lang="en-US" altLang="zh-CN" sz="2400" dirty="0">
                <a:latin typeface="Times New Roman" panose="02020603050405020304" pitchFamily="18" charset="0"/>
              </a:rPr>
              <a:t>2</a:t>
            </a:r>
            <a:r>
              <a:rPr lang="zh-CN" altLang="en-US" sz="2400" dirty="0">
                <a:latin typeface="Times New Roman" panose="02020603050405020304" pitchFamily="18" charset="0"/>
              </a:rPr>
              <a:t>：如果所有的结果都进行了</a:t>
            </a:r>
            <a:r>
              <a:rPr lang="en-US" altLang="zh-CN" sz="2400" dirty="0">
                <a:latin typeface="Times New Roman" panose="02020603050405020304" pitchFamily="18" charset="0"/>
              </a:rPr>
              <a:t>Pooling</a:t>
            </a:r>
            <a:r>
              <a:rPr lang="zh-CN" altLang="en-US" sz="2400" dirty="0">
                <a:latin typeface="Times New Roman" panose="02020603050405020304" pitchFamily="18" charset="0"/>
              </a:rPr>
              <a:t>，那么正确率计算时的分子分母都不变，此时计算出的正确率等于真实的正确率。此时，由于分子不变，而分母显然小于真实的相关文档总数，所以计算出来的召回率大于真实的召回率。</a:t>
            </a:r>
          </a:p>
        </p:txBody>
      </p:sp>
      <p:sp>
        <p:nvSpPr>
          <p:cNvPr id="6" name="灯片编号占位符 5"/>
          <p:cNvSpPr>
            <a:spLocks noGrp="1"/>
          </p:cNvSpPr>
          <p:nvPr>
            <p:ph type="sldNum" sz="quarter" idx="12"/>
          </p:nvPr>
        </p:nvSpPr>
        <p:spPr/>
        <p:txBody>
          <a:bodyPr/>
          <a:lstStyle/>
          <a:p>
            <a:fld id="{4E995360-8F79-4C64-963D-BE09C5F870B4}" type="slidenum">
              <a:rPr lang="en-US" altLang="zh-CN"/>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7" dur="500"/>
                                        <p:tgtEl>
                                          <p:spTgt spid="225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2" dur="500"/>
                                        <p:tgtEl>
                                          <p:spTgt spid="225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28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84225" y="325120"/>
            <a:ext cx="6886575" cy="649605"/>
          </a:xfrm>
        </p:spPr>
        <p:txBody>
          <a:bodyPr/>
          <a:lstStyle/>
          <a:p>
            <a:r>
              <a:rPr lang="en-US" altLang="zh-CN" dirty="0">
                <a:latin typeface="Times New Roman" panose="02020603050405020304" pitchFamily="18" charset="0"/>
              </a:rPr>
              <a:t>P</a:t>
            </a:r>
            <a:r>
              <a:rPr lang="zh-CN" altLang="en-US" dirty="0">
                <a:latin typeface="Times New Roman" panose="02020603050405020304" pitchFamily="18" charset="0"/>
              </a:rPr>
              <a:t>和</a:t>
            </a:r>
            <a:r>
              <a:rPr lang="en-US" altLang="zh-CN" dirty="0">
                <a:latin typeface="Times New Roman" panose="02020603050405020304" pitchFamily="18" charset="0"/>
              </a:rPr>
              <a:t>R</a:t>
            </a:r>
            <a:r>
              <a:rPr lang="zh-CN" altLang="en-US" dirty="0">
                <a:latin typeface="Times New Roman" panose="02020603050405020304" pitchFamily="18" charset="0"/>
              </a:rPr>
              <a:t>融合</a:t>
            </a:r>
          </a:p>
        </p:txBody>
      </p:sp>
      <mc:AlternateContent xmlns:mc="http://schemas.openxmlformats.org/markup-compatibility/2006">
        <mc:Choice xmlns:a14="http://schemas.microsoft.com/office/drawing/2010/main" Requires="a14">
          <p:sp>
            <p:nvSpPr>
              <p:cNvPr id="64515" name="Rectangle 3"/>
              <p:cNvSpPr>
                <a:spLocks noGrp="1" noChangeArrowheads="1"/>
              </p:cNvSpPr>
              <p:nvPr>
                <p:ph type="body" sz="half" idx="1"/>
              </p:nvPr>
            </p:nvSpPr>
            <p:spPr>
              <a:xfrm>
                <a:off x="296022" y="1562461"/>
                <a:ext cx="8503920" cy="5181600"/>
              </a:xfrm>
            </p:spPr>
            <p:txBody>
              <a:bodyPr/>
              <a:lstStyle/>
              <a:p>
                <a:pPr>
                  <a:lnSpc>
                    <a:spcPct val="90000"/>
                  </a:lnSpc>
                </a:pPr>
                <a:r>
                  <a:rPr lang="en-US" altLang="zh-CN" sz="2400" b="1" dirty="0">
                    <a:solidFill>
                      <a:srgbClr val="FF0000"/>
                    </a:solidFill>
                    <a:latin typeface="Times New Roman" panose="02020603050405020304" pitchFamily="18" charset="0"/>
                  </a:rPr>
                  <a:t>F</a:t>
                </a:r>
                <a:r>
                  <a:rPr lang="zh-CN" altLang="en-US" sz="2400" b="1" dirty="0">
                    <a:solidFill>
                      <a:srgbClr val="FF0000"/>
                    </a:solidFill>
                    <a:latin typeface="Times New Roman" panose="02020603050405020304" pitchFamily="18" charset="0"/>
                  </a:rPr>
                  <a:t>值</a:t>
                </a:r>
                <a:r>
                  <a:rPr lang="en-US" altLang="zh-CN" sz="2400" b="1" dirty="0">
                    <a:solidFill>
                      <a:srgbClr val="FF0000"/>
                    </a:solidFill>
                    <a:latin typeface="Times New Roman" panose="02020603050405020304" pitchFamily="18" charset="0"/>
                  </a:rPr>
                  <a:t>(F-measure)</a:t>
                </a:r>
                <a:r>
                  <a:rPr lang="zh-CN" altLang="en-US" sz="2400" b="1" dirty="0">
                    <a:solidFill>
                      <a:srgbClr val="FF0000"/>
                    </a:solidFill>
                    <a:latin typeface="Times New Roman" panose="02020603050405020304" pitchFamily="18" charset="0"/>
                  </a:rPr>
                  <a:t>：</a:t>
                </a:r>
                <a:r>
                  <a:rPr lang="zh-CN" altLang="en-US" sz="2400" dirty="0">
                    <a:latin typeface="Times New Roman" panose="02020603050405020304" pitchFamily="18" charset="0"/>
                  </a:rPr>
                  <a:t>召回率</a:t>
                </a:r>
                <a:r>
                  <a:rPr lang="en-US" altLang="zh-CN" sz="2400" dirty="0">
                    <a:latin typeface="Times New Roman" panose="02020603050405020304" pitchFamily="18" charset="0"/>
                  </a:rPr>
                  <a:t>R</a:t>
                </a:r>
                <a:r>
                  <a:rPr lang="zh-CN" altLang="en-US" sz="2400" dirty="0">
                    <a:latin typeface="Times New Roman" panose="02020603050405020304" pitchFamily="18" charset="0"/>
                  </a:rPr>
                  <a:t>和正确率</a:t>
                </a:r>
                <a:r>
                  <a:rPr lang="en-US" altLang="zh-CN" sz="2400" dirty="0">
                    <a:latin typeface="Times New Roman" panose="02020603050405020304" pitchFamily="18" charset="0"/>
                  </a:rPr>
                  <a:t>P</a:t>
                </a:r>
                <a:r>
                  <a:rPr lang="zh-CN" altLang="en-US" sz="2400" dirty="0">
                    <a:latin typeface="Times New Roman" panose="02020603050405020304" pitchFamily="18" charset="0"/>
                  </a:rPr>
                  <a:t>的</a:t>
                </a:r>
                <a:r>
                  <a:rPr lang="zh-CN" altLang="en-US" sz="2400" dirty="0">
                    <a:solidFill>
                      <a:srgbClr val="FF0000"/>
                    </a:solidFill>
                    <a:latin typeface="Times New Roman" panose="02020603050405020304" pitchFamily="18" charset="0"/>
                  </a:rPr>
                  <a:t>调和平均值</a:t>
                </a:r>
                <a:r>
                  <a:rPr lang="zh-CN" altLang="en-US" sz="2400" dirty="0">
                    <a:latin typeface="Times New Roman" panose="02020603050405020304" pitchFamily="18" charset="0"/>
                  </a:rPr>
                  <a:t>，</a:t>
                </a:r>
                <a:r>
                  <a:rPr lang="en-US" altLang="zh-CN" sz="2400" dirty="0">
                    <a:latin typeface="Times New Roman" panose="02020603050405020304" pitchFamily="18" charset="0"/>
                  </a:rPr>
                  <a:t>if P=0 or R=0, then F=0, else </a:t>
                </a:r>
                <a:r>
                  <a:rPr lang="zh-CN" altLang="en-US" sz="2400" dirty="0">
                    <a:latin typeface="Times New Roman" panose="02020603050405020304" pitchFamily="18" charset="0"/>
                  </a:rPr>
                  <a:t>采用下式计算：</a:t>
                </a:r>
                <a:endParaRPr lang="en-US" altLang="zh-CN"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lvl="1">
                  <a:lnSpc>
                    <a:spcPct val="90000"/>
                  </a:lnSpc>
                </a:pPr>
                <a:r>
                  <a:rPr lang="en-US" altLang="zh-CN" sz="2000" dirty="0"/>
                  <a:t>F=</a:t>
                </a:r>
                <a14:m>
                  <m:oMath xmlns:m="http://schemas.openxmlformats.org/officeDocument/2006/math">
                    <m:f>
                      <m:fPr>
                        <m:type m:val="skw"/>
                        <m:ctrlPr>
                          <a:rPr lang="en-US" altLang="zh-CN" sz="2000" i="1">
                            <a:latin typeface="Cambria Math" panose="02040503050406030204" pitchFamily="18" charset="0"/>
                          </a:rPr>
                        </m:ctrlPr>
                      </m:fPr>
                      <m:num>
                        <m:r>
                          <a:rPr lang="en-US" altLang="zh-CN" sz="2000" i="1">
                            <a:latin typeface="Cambria Math"/>
                          </a:rPr>
                          <m:t>1</m:t>
                        </m:r>
                      </m:num>
                      <m:den>
                        <m:eqArr>
                          <m:eqArrPr>
                            <m:ctrlPr>
                              <a:rPr lang="en-US" altLang="zh-CN" sz="2000" i="1">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a:rPr>
                                  <m:t>⍺</m:t>
                                </m:r>
                              </m:num>
                              <m:den>
                                <m:r>
                                  <a:rPr lang="en-US" altLang="zh-CN" sz="2000" i="1">
                                    <a:latin typeface="Cambria Math"/>
                                  </a:rPr>
                                  <m:t>𝑃</m:t>
                                </m:r>
                              </m:den>
                            </m:f>
                            <m:r>
                              <a:rPr lang="en-US" altLang="zh-CN" sz="2000" i="1">
                                <a:latin typeface="Cambria Math"/>
                              </a:rPr>
                              <m:t>+[1−⍺]/</m:t>
                            </m:r>
                            <m:r>
                              <a:rPr lang="en-US" altLang="zh-CN" sz="2000" i="1">
                                <a:latin typeface="Cambria Math"/>
                              </a:rPr>
                              <m:t>𝑅</m:t>
                            </m:r>
                          </m:e>
                          <m:e/>
                        </m:eqArr>
                      </m:den>
                    </m:f>
                  </m:oMath>
                </a14:m>
                <a:r>
                  <a:rPr lang="en-US" altLang="zh-CN" sz="2000" i="1" dirty="0">
                    <a:latin typeface="Cambria Math"/>
                  </a:rPr>
                  <a:t>=</a:t>
                </a:r>
                <a14:m>
                  <m:oMath xmlns:m="http://schemas.openxmlformats.org/officeDocument/2006/math">
                    <m:f>
                      <m:fPr>
                        <m:type m:val="skw"/>
                        <m:ctrlPr>
                          <a:rPr lang="en-US" altLang="zh-CN" sz="2000" i="1" smtClean="0">
                            <a:latin typeface="Cambria Math" panose="02040503050406030204" pitchFamily="18" charset="0"/>
                          </a:rPr>
                        </m:ctrlPr>
                      </m:fPr>
                      <m:num>
                        <m:r>
                          <m:rPr>
                            <m:nor/>
                          </m:rPr>
                          <a:rPr lang="en-US" altLang="zh-CN" sz="2000" b="0" i="1" smtClean="0">
                            <a:latin typeface="Cambria Math"/>
                          </a:rPr>
                          <m:t>(</m:t>
                        </m:r>
                        <m:r>
                          <m:rPr>
                            <m:nor/>
                          </m:rPr>
                          <a:rPr lang="en-US" altLang="zh-CN" sz="2000" i="1" dirty="0">
                            <a:latin typeface="Cambria Math"/>
                          </a:rPr>
                          <m:t>1+</m:t>
                        </m:r>
                        <m:r>
                          <m:rPr>
                            <m:nor/>
                          </m:rPr>
                          <a:rPr lang="zh-CN" altLang="en-US" sz="2000" i="1" dirty="0">
                            <a:latin typeface="Cambria Math"/>
                          </a:rPr>
                          <m:t>𝛽</m:t>
                        </m:r>
                        <m:r>
                          <m:rPr>
                            <m:nor/>
                          </m:rPr>
                          <a:rPr lang="en-US" altLang="zh-CN" sz="2000" b="0" i="1" baseline="30000" dirty="0" smtClean="0">
                            <a:latin typeface="Cambria Math"/>
                          </a:rPr>
                          <m:t>2</m:t>
                        </m:r>
                        <m:r>
                          <m:rPr>
                            <m:nor/>
                          </m:rPr>
                          <a:rPr lang="en-US" altLang="zh-CN" sz="2000" i="1" dirty="0">
                            <a:latin typeface="Cambria Math"/>
                          </a:rPr>
                          <m:t>)</m:t>
                        </m:r>
                        <m:r>
                          <m:rPr>
                            <m:nor/>
                          </m:rPr>
                          <a:rPr lang="en-US" altLang="zh-CN" sz="2000" i="1" dirty="0">
                            <a:latin typeface="Cambria Math"/>
                          </a:rPr>
                          <m:t>PR</m:t>
                        </m:r>
                      </m:num>
                      <m:den>
                        <m:r>
                          <m:rPr>
                            <m:nor/>
                          </m:rPr>
                          <a:rPr lang="zh-CN" altLang="en-US" sz="2000" i="1" dirty="0">
                            <a:latin typeface="Cambria Math"/>
                          </a:rPr>
                          <m:t>𝛽</m:t>
                        </m:r>
                        <m:r>
                          <a:rPr lang="en-US" altLang="zh-CN" sz="2000" b="0" i="1" baseline="30000" dirty="0" smtClean="0">
                            <a:latin typeface="Cambria Math"/>
                          </a:rPr>
                          <m:t>2</m:t>
                        </m:r>
                        <m:r>
                          <a:rPr lang="en-US" altLang="zh-CN" sz="2000" b="0" i="1" dirty="0" smtClean="0">
                            <a:latin typeface="Cambria Math"/>
                          </a:rPr>
                          <m:t>𝑃</m:t>
                        </m:r>
                        <m:r>
                          <a:rPr lang="en-US" altLang="zh-CN" sz="2000" b="0" i="1" dirty="0" smtClean="0">
                            <a:latin typeface="Cambria Math"/>
                          </a:rPr>
                          <m:t>+</m:t>
                        </m:r>
                        <m:r>
                          <a:rPr lang="en-US" altLang="zh-CN" sz="2000" b="0" i="1" dirty="0" smtClean="0">
                            <a:latin typeface="Cambria Math"/>
                          </a:rPr>
                          <m:t>𝑅</m:t>
                        </m:r>
                      </m:den>
                    </m:f>
                  </m:oMath>
                </a14:m>
                <a:endParaRPr lang="zh-CN" altLang="en-US" sz="2000" dirty="0">
                  <a:latin typeface="Times New Roman" panose="02020603050405020304" pitchFamily="18" charset="0"/>
                </a:endParaRPr>
              </a:p>
              <a:p>
                <a:pPr>
                  <a:lnSpc>
                    <a:spcPct val="90000"/>
                  </a:lnSpc>
                </a:pPr>
                <a:r>
                  <a:rPr lang="en-US" altLang="zh-CN" sz="2400" b="1" i="1" dirty="0">
                    <a:solidFill>
                      <a:srgbClr val="FF0000"/>
                    </a:solidFill>
                    <a:latin typeface="Times New Roman" panose="02020603050405020304" pitchFamily="18" charset="0"/>
                  </a:rPr>
                  <a:t>F</a:t>
                </a:r>
                <a:r>
                  <a:rPr lang="en-US" altLang="zh-CN" sz="2400" b="1" i="1" baseline="-25000" dirty="0">
                    <a:solidFill>
                      <a:srgbClr val="FF0000"/>
                    </a:solidFill>
                    <a:latin typeface="Times New Roman" panose="02020603050405020304" pitchFamily="18" charset="0"/>
                  </a:rPr>
                  <a:t>β</a:t>
                </a:r>
                <a:r>
                  <a:rPr lang="zh-CN" altLang="en-US" sz="2400" dirty="0">
                    <a:latin typeface="Times New Roman" panose="02020603050405020304" pitchFamily="18" charset="0"/>
                  </a:rPr>
                  <a:t>：表示召回率的重要程度是正确率的</a:t>
                </a:r>
                <a:r>
                  <a:rPr lang="en-US" altLang="zh-CN" sz="2400" i="1" dirty="0">
                    <a:latin typeface="Times New Roman" panose="02020603050405020304" pitchFamily="18" charset="0"/>
                  </a:rPr>
                  <a:t>β</a:t>
                </a:r>
                <a:r>
                  <a:rPr lang="en-US" altLang="zh-CN" sz="2400" dirty="0">
                    <a:latin typeface="Times New Roman" panose="02020603050405020304" pitchFamily="18" charset="0"/>
                  </a:rPr>
                  <a:t>(&gt;=0)</a:t>
                </a:r>
                <a:r>
                  <a:rPr lang="zh-CN" altLang="en-US" sz="2400" dirty="0">
                    <a:latin typeface="Times New Roman" panose="02020603050405020304" pitchFamily="18" charset="0"/>
                  </a:rPr>
                  <a:t>倍， </a:t>
                </a:r>
                <a:r>
                  <a:rPr lang="en-US" altLang="zh-CN" sz="2400" i="1" dirty="0">
                    <a:latin typeface="Times New Roman" panose="02020603050405020304" pitchFamily="18" charset="0"/>
                  </a:rPr>
                  <a:t>β&gt;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更重视召回率，</a:t>
                </a:r>
                <a:r>
                  <a:rPr lang="zh-CN" altLang="en-US" sz="2400" i="1" dirty="0">
                    <a:latin typeface="Times New Roman" panose="02020603050405020304" pitchFamily="18" charset="0"/>
                  </a:rPr>
                  <a:t> </a:t>
                </a:r>
                <a:r>
                  <a:rPr lang="en-US" altLang="zh-CN" sz="2400" i="1" dirty="0">
                    <a:latin typeface="Times New Roman" panose="02020603050405020304" pitchFamily="18" charset="0"/>
                  </a:rPr>
                  <a:t>β&lt;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更重视正确率 </a:t>
                </a:r>
                <a:r>
                  <a:rPr lang="en-US" altLang="zh-CN" sz="2400" dirty="0">
                    <a:latin typeface="Times New Roman" panose="02020603050405020304" pitchFamily="18" charset="0"/>
                  </a:rPr>
                  <a:t>(</a:t>
                </a:r>
                <a:r>
                  <a:rPr lang="en-US" altLang="zh-CN" sz="2400" dirty="0"/>
                  <a:t>(1-</a:t>
                </a:r>
                <a:r>
                  <a:rPr lang="en-US" altLang="zh-CN" sz="2400" dirty="0">
                    <a:latin typeface="Cambria Math"/>
                    <a:ea typeface="Cambria Math"/>
                  </a:rPr>
                  <a:t>⍺)/⍺ = </a:t>
                </a:r>
                <a:r>
                  <a:rPr lang="zh-CN" altLang="en-US" sz="2400" dirty="0">
                    <a:latin typeface="Cambria Math"/>
                    <a:ea typeface="Cambria Math"/>
                  </a:rPr>
                  <a:t>𝛽</a:t>
                </a:r>
                <a:r>
                  <a:rPr lang="en-US" altLang="zh-CN" sz="2400" baseline="30000" dirty="0">
                    <a:latin typeface="Cambria Math"/>
                    <a:ea typeface="Cambria Math"/>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。注意：</a:t>
                </a:r>
                <a:r>
                  <a:rPr lang="en-US" altLang="zh-CN" sz="2400" i="1" dirty="0">
                    <a:latin typeface="Times New Roman" panose="02020603050405020304" pitchFamily="18" charset="0"/>
                  </a:rPr>
                  <a:t> β&gt;</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Cambria Math"/>
                    <a:ea typeface="Cambria Math"/>
                  </a:rPr>
                  <a:t> ⍺&lt;1/2.</a:t>
                </a:r>
                <a:endParaRPr lang="en-US" altLang="zh-CN"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marL="0" indent="0">
                  <a:lnSpc>
                    <a:spcPct val="90000"/>
                  </a:lnSpc>
                  <a:buNone/>
                </a:pPr>
                <a:endParaRPr lang="zh-CN" altLang="en-US" sz="2400" dirty="0">
                  <a:latin typeface="Times New Roman" panose="02020603050405020304" pitchFamily="18" charset="0"/>
                </a:endParaRPr>
              </a:p>
              <a:p>
                <a:pPr>
                  <a:lnSpc>
                    <a:spcPct val="90000"/>
                  </a:lnSpc>
                </a:pPr>
                <a:r>
                  <a:rPr lang="en-US" altLang="zh-CN" sz="2400" b="1" dirty="0">
                    <a:solidFill>
                      <a:srgbClr val="FF0000"/>
                    </a:solidFill>
                    <a:latin typeface="Times New Roman" panose="02020603050405020304" pitchFamily="18" charset="0"/>
                  </a:rPr>
                  <a:t>E(Effectiveness)</a:t>
                </a:r>
                <a:r>
                  <a:rPr lang="zh-CN" altLang="en-US" sz="2400" b="1" dirty="0">
                    <a:solidFill>
                      <a:srgbClr val="FF0000"/>
                    </a:solidFill>
                    <a:latin typeface="Times New Roman" panose="02020603050405020304" pitchFamily="18" charset="0"/>
                  </a:rPr>
                  <a:t>值</a:t>
                </a:r>
                <a:r>
                  <a:rPr lang="zh-CN" altLang="en-US" sz="2400" dirty="0">
                    <a:latin typeface="Times New Roman" panose="02020603050405020304" pitchFamily="18" charset="0"/>
                  </a:rPr>
                  <a:t>：召回率</a:t>
                </a:r>
                <a:r>
                  <a:rPr lang="en-US" altLang="zh-CN" sz="2400" dirty="0">
                    <a:latin typeface="Times New Roman" panose="02020603050405020304" pitchFamily="18" charset="0"/>
                  </a:rPr>
                  <a:t>R</a:t>
                </a:r>
                <a:r>
                  <a:rPr lang="zh-CN" altLang="en-US" sz="2400" dirty="0">
                    <a:latin typeface="Times New Roman" panose="02020603050405020304" pitchFamily="18" charset="0"/>
                  </a:rPr>
                  <a:t>和正确率</a:t>
                </a:r>
                <a:r>
                  <a:rPr lang="en-US" altLang="zh-CN" sz="2400" dirty="0">
                    <a:latin typeface="Times New Roman" panose="02020603050405020304" pitchFamily="18" charset="0"/>
                  </a:rPr>
                  <a:t>P</a:t>
                </a:r>
                <a:r>
                  <a:rPr lang="zh-CN" altLang="en-US" sz="2400" dirty="0">
                    <a:latin typeface="Times New Roman" panose="02020603050405020304" pitchFamily="18" charset="0"/>
                  </a:rPr>
                  <a:t>的加权平均值，</a:t>
                </a:r>
                <a:r>
                  <a:rPr lang="en-US" altLang="zh-CN" sz="2400" dirty="0">
                    <a:latin typeface="Times New Roman" panose="02020603050405020304" pitchFamily="18" charset="0"/>
                  </a:rPr>
                  <a:t>b&gt;1</a:t>
                </a:r>
                <a:r>
                  <a:rPr lang="zh-CN" altLang="en-US" sz="2400" dirty="0">
                    <a:latin typeface="Times New Roman" panose="02020603050405020304" pitchFamily="18" charset="0"/>
                  </a:rPr>
                  <a:t>表示更重视</a:t>
                </a:r>
                <a:r>
                  <a:rPr lang="en-US" altLang="zh-CN" sz="2400" dirty="0">
                    <a:latin typeface="Times New Roman" panose="02020603050405020304" pitchFamily="18" charset="0"/>
                  </a:rPr>
                  <a:t>P</a:t>
                </a:r>
                <a:r>
                  <a:rPr lang="zh-CN" altLang="en-US" sz="2400" dirty="0">
                    <a:latin typeface="Times New Roman" panose="02020603050405020304" pitchFamily="18" charset="0"/>
                  </a:rPr>
                  <a:t>，</a:t>
                </a:r>
                <a:r>
                  <a:rPr lang="en-US" altLang="zh-CN" sz="2400" dirty="0">
                    <a:latin typeface="Times New Roman" panose="02020603050405020304" pitchFamily="18" charset="0"/>
                  </a:rPr>
                  <a:t>E=1- </a:t>
                </a:r>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rPr>
                  <a:t>β,</a:t>
                </a:r>
                <a:r>
                  <a:rPr lang="en-US" altLang="zh-CN" sz="2400" i="1" dirty="0">
                    <a:latin typeface="Times New Roman" panose="02020603050405020304" pitchFamily="18" charset="0"/>
                  </a:rPr>
                  <a:t> , b</a:t>
                </a:r>
                <a:r>
                  <a:rPr lang="en-US" altLang="zh-CN" sz="2400" i="1" baseline="30000" dirty="0">
                    <a:latin typeface="Times New Roman" panose="02020603050405020304" pitchFamily="18" charset="0"/>
                  </a:rPr>
                  <a:t>2</a:t>
                </a:r>
                <a:r>
                  <a:rPr lang="en-US" altLang="zh-CN" sz="2400" i="1" dirty="0">
                    <a:latin typeface="Times New Roman" panose="02020603050405020304" pitchFamily="18" charset="0"/>
                  </a:rPr>
                  <a:t>=1/β</a:t>
                </a:r>
                <a:r>
                  <a:rPr lang="en-US" altLang="zh-CN" sz="2400" i="1" baseline="30000" dirty="0">
                    <a:latin typeface="Times New Roman" panose="02020603050405020304" pitchFamily="18" charset="0"/>
                  </a:rPr>
                  <a:t>2</a:t>
                </a:r>
                <a:endParaRPr lang="en-US" altLang="zh-CN" sz="2400" baseline="30000" dirty="0">
                  <a:latin typeface="Times New Roman" panose="02020603050405020304" pitchFamily="18" charset="0"/>
                </a:endParaRPr>
              </a:p>
              <a:p>
                <a:pPr lvl="1">
                  <a:lnSpc>
                    <a:spcPct val="90000"/>
                  </a:lnSpc>
                </a:pPr>
                <a:endParaRPr lang="en-US" altLang="zh-CN" sz="2000" dirty="0">
                  <a:latin typeface="Times New Roman" panose="02020603050405020304" pitchFamily="18" charset="0"/>
                </a:endParaRPr>
              </a:p>
              <a:p>
                <a:pPr lvl="1">
                  <a:lnSpc>
                    <a:spcPct val="90000"/>
                  </a:lnSpc>
                </a:pPr>
                <a:endParaRPr lang="en-US" altLang="zh-CN" sz="2000" dirty="0">
                  <a:latin typeface="Times New Roman" panose="02020603050405020304" pitchFamily="18" charset="0"/>
                </a:endParaRPr>
              </a:p>
            </p:txBody>
          </p:sp>
        </mc:Choice>
        <mc:Fallback>
          <p:sp>
            <p:nvSpPr>
              <p:cNvPr id="64515" name="Rectangle 3"/>
              <p:cNvSpPr>
                <a:spLocks noGrp="1" noRot="1" noChangeAspect="1" noMove="1" noResize="1" noEditPoints="1" noAdjustHandles="1" noChangeArrowheads="1" noChangeShapeType="1" noTextEdit="1"/>
              </p:cNvSpPr>
              <p:nvPr>
                <p:ph type="body" sz="half" idx="1"/>
              </p:nvPr>
            </p:nvSpPr>
            <p:spPr>
              <a:xfrm>
                <a:off x="296022" y="1562461"/>
                <a:ext cx="8503920" cy="5181600"/>
              </a:xfrm>
              <a:blipFill>
                <a:blip r:embed="rId4"/>
                <a:stretch>
                  <a:fillRect l="-1004" t="-2000"/>
                </a:stretch>
              </a:blipFill>
            </p:spPr>
            <p:txBody>
              <a:bodyPr/>
              <a:lstStyle/>
              <a:p>
                <a:r>
                  <a:rPr lang="zh-CN" altLang="en-US">
                    <a:noFill/>
                  </a:rPr>
                  <a:t> </a:t>
                </a:r>
              </a:p>
            </p:txBody>
          </p:sp>
        </mc:Fallback>
      </mc:AlternateContent>
      <p:graphicFrame>
        <p:nvGraphicFramePr>
          <p:cNvPr id="64518" name="Object 6"/>
          <p:cNvGraphicFramePr>
            <a:graphicFrameLocks noGrp="1" noChangeAspect="1"/>
          </p:cNvGraphicFramePr>
          <p:nvPr>
            <p:ph sz="quarter" idx="3"/>
            <p:extLst>
              <p:ext uri="{D42A27DB-BD31-4B8C-83A1-F6EECF244321}">
                <p14:modId xmlns:p14="http://schemas.microsoft.com/office/powerpoint/2010/main" val="2767213655"/>
              </p:ext>
            </p:extLst>
          </p:nvPr>
        </p:nvGraphicFramePr>
        <p:xfrm>
          <a:off x="5148974" y="5832586"/>
          <a:ext cx="2881313" cy="981075"/>
        </p:xfrm>
        <a:graphic>
          <a:graphicData uri="http://schemas.openxmlformats.org/presentationml/2006/ole">
            <mc:AlternateContent xmlns:mc="http://schemas.openxmlformats.org/markup-compatibility/2006">
              <mc:Choice xmlns:v="urn:schemas-microsoft-com:vml" Requires="v">
                <p:oleObj spid="_x0000_s89385" name="Equation" r:id="rId5" imgW="1828800" imgH="622300" progId="">
                  <p:embed/>
                </p:oleObj>
              </mc:Choice>
              <mc:Fallback>
                <p:oleObj name="Equation" r:id="rId5" imgW="1828800" imgH="6223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974" y="5832586"/>
                        <a:ext cx="288131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ACCE0AE3-8C2B-4A9A-9736-17E1E4B2D230}" type="slidenum">
              <a:rPr lang="en-US" altLang="zh-CN"/>
              <a:t>36</a:t>
            </a:fld>
            <a:endParaRPr lang="en-US" altLang="zh-CN"/>
          </a:p>
        </p:txBody>
      </p:sp>
      <p:graphicFrame>
        <p:nvGraphicFramePr>
          <p:cNvPr id="64520" name="Object 8"/>
          <p:cNvGraphicFramePr>
            <a:graphicFrameLocks noChangeAspect="1"/>
          </p:cNvGraphicFramePr>
          <p:nvPr>
            <p:extLst>
              <p:ext uri="{D42A27DB-BD31-4B8C-83A1-F6EECF244321}">
                <p14:modId xmlns:p14="http://schemas.microsoft.com/office/powerpoint/2010/main" val="3350875034"/>
              </p:ext>
            </p:extLst>
          </p:nvPr>
        </p:nvGraphicFramePr>
        <p:xfrm>
          <a:off x="2863214" y="4443359"/>
          <a:ext cx="3198813" cy="679450"/>
        </p:xfrm>
        <a:graphic>
          <a:graphicData uri="http://schemas.openxmlformats.org/presentationml/2006/ole">
            <mc:AlternateContent xmlns:mc="http://schemas.openxmlformats.org/markup-compatibility/2006">
              <mc:Choice xmlns:v="urn:schemas-microsoft-com:vml" Requires="v">
                <p:oleObj spid="_x0000_s89386" name="Equation" r:id="rId7" imgW="1981200" imgH="444500" progId="">
                  <p:embed/>
                </p:oleObj>
              </mc:Choice>
              <mc:Fallback>
                <p:oleObj name="Equation" r:id="rId7" imgW="1981200" imgH="4445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3214" y="4443359"/>
                        <a:ext cx="31988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290195" y="1140460"/>
            <a:ext cx="11543665" cy="460375"/>
          </a:xfrm>
          <a:prstGeom prst="rect">
            <a:avLst/>
          </a:prstGeom>
          <a:noFill/>
        </p:spPr>
        <p:txBody>
          <a:bodyPr wrap="square" rtlCol="0" anchor="t">
            <a:spAutoFit/>
          </a:bodyPr>
          <a:lstStyle/>
          <a:p>
            <a:r>
              <a:rPr lang="zh-CN" altLang="en-US" dirty="0">
                <a:solidFill>
                  <a:schemeClr val="tx1"/>
                </a:solidFill>
              </a:rPr>
              <a:t>一个融合了正确率和召回率的指标是 F 值（F measure）：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84225" y="325120"/>
            <a:ext cx="6886575" cy="649605"/>
          </a:xfrm>
        </p:spPr>
        <p:txBody>
          <a:bodyPr/>
          <a:lstStyle/>
          <a:p>
            <a:r>
              <a:rPr lang="en-US" altLang="zh-CN" dirty="0">
                <a:latin typeface="Times New Roman" panose="02020603050405020304" pitchFamily="18" charset="0"/>
              </a:rPr>
              <a:t>P</a:t>
            </a:r>
            <a:r>
              <a:rPr lang="zh-CN" altLang="en-US" dirty="0">
                <a:latin typeface="Times New Roman" panose="02020603050405020304" pitchFamily="18" charset="0"/>
              </a:rPr>
              <a:t>和</a:t>
            </a:r>
            <a:r>
              <a:rPr lang="en-US" altLang="zh-CN" dirty="0">
                <a:latin typeface="Times New Roman" panose="02020603050405020304" pitchFamily="18" charset="0"/>
              </a:rPr>
              <a:t>R</a:t>
            </a:r>
            <a:r>
              <a:rPr lang="zh-CN" altLang="en-US" dirty="0">
                <a:latin typeface="Times New Roman" panose="02020603050405020304" pitchFamily="18" charset="0"/>
              </a:rPr>
              <a:t>融合</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sz="half" idx="1"/>
              </p:nvPr>
            </p:nvSpPr>
            <p:spPr>
              <a:xfrm>
                <a:off x="296022" y="1562461"/>
                <a:ext cx="8503920" cy="5181600"/>
              </a:xfrm>
            </p:spPr>
            <p:txBody>
              <a:bodyPr/>
              <a:lstStyle/>
              <a:p>
                <a:pPr>
                  <a:lnSpc>
                    <a:spcPct val="90000"/>
                  </a:lnSpc>
                </a:pPr>
                <a:r>
                  <a:rPr lang="en-US" altLang="zh-CN" sz="2400" b="1" dirty="0">
                    <a:solidFill>
                      <a:srgbClr val="FF0000"/>
                    </a:solidFill>
                    <a:latin typeface="Times New Roman" panose="02020603050405020304" pitchFamily="18" charset="0"/>
                  </a:rPr>
                  <a:t>F</a:t>
                </a:r>
                <a:r>
                  <a:rPr lang="zh-CN" altLang="en-US" sz="2400" b="1" dirty="0">
                    <a:solidFill>
                      <a:srgbClr val="FF0000"/>
                    </a:solidFill>
                    <a:latin typeface="Times New Roman" panose="02020603050405020304" pitchFamily="18" charset="0"/>
                  </a:rPr>
                  <a:t>值</a:t>
                </a:r>
                <a:r>
                  <a:rPr lang="en-US" altLang="zh-CN" sz="2400" b="1" dirty="0">
                    <a:solidFill>
                      <a:srgbClr val="FF0000"/>
                    </a:solidFill>
                    <a:latin typeface="Times New Roman" panose="02020603050405020304" pitchFamily="18" charset="0"/>
                  </a:rPr>
                  <a:t>(F-measure)</a:t>
                </a:r>
                <a:r>
                  <a:rPr lang="zh-CN" altLang="en-US" sz="2400" b="1" dirty="0">
                    <a:solidFill>
                      <a:srgbClr val="FF0000"/>
                    </a:solidFill>
                    <a:latin typeface="Times New Roman" panose="02020603050405020304" pitchFamily="18" charset="0"/>
                  </a:rPr>
                  <a:t>：</a:t>
                </a:r>
                <a:r>
                  <a:rPr lang="zh-CN" altLang="en-US" sz="2400" dirty="0">
                    <a:latin typeface="Times New Roman" panose="02020603050405020304" pitchFamily="18" charset="0"/>
                  </a:rPr>
                  <a:t>召回率</a:t>
                </a:r>
                <a:r>
                  <a:rPr lang="en-US" altLang="zh-CN" sz="2400" dirty="0">
                    <a:latin typeface="Times New Roman" panose="02020603050405020304" pitchFamily="18" charset="0"/>
                  </a:rPr>
                  <a:t>R</a:t>
                </a:r>
                <a:r>
                  <a:rPr lang="zh-CN" altLang="en-US" sz="2400" dirty="0">
                    <a:latin typeface="Times New Roman" panose="02020603050405020304" pitchFamily="18" charset="0"/>
                  </a:rPr>
                  <a:t>和正确率</a:t>
                </a:r>
                <a:r>
                  <a:rPr lang="en-US" altLang="zh-CN" sz="2400" dirty="0">
                    <a:latin typeface="Times New Roman" panose="02020603050405020304" pitchFamily="18" charset="0"/>
                  </a:rPr>
                  <a:t>P</a:t>
                </a:r>
                <a:r>
                  <a:rPr lang="zh-CN" altLang="en-US" sz="2400" dirty="0">
                    <a:latin typeface="Times New Roman" panose="02020603050405020304" pitchFamily="18" charset="0"/>
                  </a:rPr>
                  <a:t>的</a:t>
                </a:r>
                <a:r>
                  <a:rPr lang="zh-CN" altLang="en-US" sz="2400" dirty="0">
                    <a:solidFill>
                      <a:srgbClr val="FF0000"/>
                    </a:solidFill>
                    <a:latin typeface="Times New Roman" panose="02020603050405020304" pitchFamily="18" charset="0"/>
                  </a:rPr>
                  <a:t>调和平均值</a:t>
                </a:r>
                <a:r>
                  <a:rPr lang="zh-CN" altLang="en-US" sz="2400" dirty="0">
                    <a:latin typeface="Times New Roman" panose="02020603050405020304" pitchFamily="18" charset="0"/>
                  </a:rPr>
                  <a:t>，</a:t>
                </a:r>
                <a:r>
                  <a:rPr lang="en-US" altLang="zh-CN" sz="2400" dirty="0">
                    <a:latin typeface="Times New Roman" panose="02020603050405020304" pitchFamily="18" charset="0"/>
                  </a:rPr>
                  <a:t>if P=0 or R=0, then F=0, else </a:t>
                </a:r>
                <a:r>
                  <a:rPr lang="zh-CN" altLang="en-US" sz="2400" dirty="0">
                    <a:latin typeface="Times New Roman" panose="02020603050405020304" pitchFamily="18" charset="0"/>
                  </a:rPr>
                  <a:t>采用下式计算：</a:t>
                </a:r>
                <a:endParaRPr lang="en-US" altLang="zh-CN"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lvl="1">
                  <a:lnSpc>
                    <a:spcPct val="90000"/>
                  </a:lnSpc>
                </a:pPr>
                <a:r>
                  <a:rPr lang="en-US" altLang="zh-CN" sz="2000" dirty="0"/>
                  <a:t>F=</a:t>
                </a:r>
                <a14:m>
                  <m:oMath xmlns:m="http://schemas.openxmlformats.org/officeDocument/2006/math">
                    <m:f>
                      <m:fPr>
                        <m:type m:val="skw"/>
                        <m:ctrlPr>
                          <a:rPr lang="en-US" altLang="zh-CN" sz="2000" i="1">
                            <a:latin typeface="Cambria Math" panose="02040503050406030204" pitchFamily="18" charset="0"/>
                          </a:rPr>
                        </m:ctrlPr>
                      </m:fPr>
                      <m:num>
                        <m:r>
                          <a:rPr lang="en-US" altLang="zh-CN" sz="2000" i="1">
                            <a:latin typeface="Cambria Math"/>
                          </a:rPr>
                          <m:t>1</m:t>
                        </m:r>
                      </m:num>
                      <m:den>
                        <m:eqArr>
                          <m:eqArrPr>
                            <m:ctrlPr>
                              <a:rPr lang="en-US" altLang="zh-CN" sz="2000" i="1">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a:rPr>
                                  <m:t>⍺</m:t>
                                </m:r>
                              </m:num>
                              <m:den>
                                <m:r>
                                  <a:rPr lang="en-US" altLang="zh-CN" sz="2000" i="1">
                                    <a:latin typeface="Cambria Math"/>
                                  </a:rPr>
                                  <m:t>𝑃</m:t>
                                </m:r>
                              </m:den>
                            </m:f>
                            <m:r>
                              <a:rPr lang="en-US" altLang="zh-CN" sz="2000" i="1">
                                <a:latin typeface="Cambria Math"/>
                              </a:rPr>
                              <m:t>+[1−⍺]/</m:t>
                            </m:r>
                            <m:r>
                              <a:rPr lang="en-US" altLang="zh-CN" sz="2000" i="1">
                                <a:latin typeface="Cambria Math"/>
                              </a:rPr>
                              <m:t>𝑅</m:t>
                            </m:r>
                          </m:e>
                          <m:e/>
                        </m:eqArr>
                      </m:den>
                    </m:f>
                  </m:oMath>
                </a14:m>
                <a:r>
                  <a:rPr lang="en-US" altLang="zh-CN" sz="2000" i="1" dirty="0">
                    <a:latin typeface="Cambria Math"/>
                  </a:rPr>
                  <a:t>=</a:t>
                </a:r>
                <a14:m>
                  <m:oMath xmlns:m="http://schemas.openxmlformats.org/officeDocument/2006/math">
                    <m:f>
                      <m:fPr>
                        <m:type m:val="skw"/>
                        <m:ctrlPr>
                          <a:rPr lang="en-US" altLang="zh-CN" sz="2000" i="1" smtClean="0">
                            <a:latin typeface="Cambria Math" panose="02040503050406030204" pitchFamily="18" charset="0"/>
                          </a:rPr>
                        </m:ctrlPr>
                      </m:fPr>
                      <m:num>
                        <m:r>
                          <m:rPr>
                            <m:nor/>
                          </m:rPr>
                          <a:rPr lang="en-US" altLang="zh-CN" sz="2000" b="0" i="1" smtClean="0">
                            <a:latin typeface="Cambria Math"/>
                          </a:rPr>
                          <m:t>(</m:t>
                        </m:r>
                        <m:r>
                          <m:rPr>
                            <m:nor/>
                          </m:rPr>
                          <a:rPr lang="en-US" altLang="zh-CN" sz="2000" i="1" dirty="0">
                            <a:latin typeface="Cambria Math"/>
                          </a:rPr>
                          <m:t>1+</m:t>
                        </m:r>
                        <m:r>
                          <m:rPr>
                            <m:nor/>
                          </m:rPr>
                          <a:rPr lang="zh-CN" altLang="en-US" sz="2000" i="1" dirty="0">
                            <a:latin typeface="Cambria Math"/>
                          </a:rPr>
                          <m:t>𝛽</m:t>
                        </m:r>
                        <m:r>
                          <m:rPr>
                            <m:nor/>
                          </m:rPr>
                          <a:rPr lang="en-US" altLang="zh-CN" sz="2000" b="0" i="1" baseline="30000" dirty="0" smtClean="0">
                            <a:latin typeface="Cambria Math"/>
                          </a:rPr>
                          <m:t>2</m:t>
                        </m:r>
                        <m:r>
                          <m:rPr>
                            <m:nor/>
                          </m:rPr>
                          <a:rPr lang="en-US" altLang="zh-CN" sz="2000" i="1" dirty="0">
                            <a:latin typeface="Cambria Math"/>
                          </a:rPr>
                          <m:t>)</m:t>
                        </m:r>
                        <m:r>
                          <m:rPr>
                            <m:nor/>
                          </m:rPr>
                          <a:rPr lang="en-US" altLang="zh-CN" sz="2000" i="1" dirty="0">
                            <a:latin typeface="Cambria Math"/>
                          </a:rPr>
                          <m:t>PR</m:t>
                        </m:r>
                      </m:num>
                      <m:den>
                        <m:r>
                          <m:rPr>
                            <m:nor/>
                          </m:rPr>
                          <a:rPr lang="zh-CN" altLang="en-US" sz="2000" i="1" dirty="0">
                            <a:latin typeface="Cambria Math"/>
                          </a:rPr>
                          <m:t>𝛽</m:t>
                        </m:r>
                        <m:r>
                          <a:rPr lang="en-US" altLang="zh-CN" sz="2000" b="0" i="1" baseline="30000" dirty="0" smtClean="0">
                            <a:latin typeface="Cambria Math"/>
                          </a:rPr>
                          <m:t>2</m:t>
                        </m:r>
                        <m:r>
                          <a:rPr lang="en-US" altLang="zh-CN" sz="2000" b="0" i="1" dirty="0" smtClean="0">
                            <a:latin typeface="Cambria Math"/>
                          </a:rPr>
                          <m:t>𝑃</m:t>
                        </m:r>
                        <m:r>
                          <a:rPr lang="en-US" altLang="zh-CN" sz="2000" b="0" i="1" dirty="0" smtClean="0">
                            <a:latin typeface="Cambria Math"/>
                          </a:rPr>
                          <m:t>+</m:t>
                        </m:r>
                        <m:r>
                          <a:rPr lang="en-US" altLang="zh-CN" sz="2000" b="0" i="1" dirty="0" smtClean="0">
                            <a:latin typeface="Cambria Math"/>
                          </a:rPr>
                          <m:t>𝑅</m:t>
                        </m:r>
                      </m:den>
                    </m:f>
                  </m:oMath>
                </a14:m>
                <a:endParaRPr lang="zh-CN" altLang="en-US" sz="2000" dirty="0">
                  <a:latin typeface="Times New Roman" panose="02020603050405020304" pitchFamily="18" charset="0"/>
                </a:endParaRPr>
              </a:p>
              <a:p>
                <a:pPr>
                  <a:lnSpc>
                    <a:spcPct val="90000"/>
                  </a:lnSpc>
                </a:pPr>
                <a:r>
                  <a:rPr lang="en-US" altLang="zh-CN" sz="2400" b="1" i="1" dirty="0">
                    <a:solidFill>
                      <a:srgbClr val="FF0000"/>
                    </a:solidFill>
                    <a:latin typeface="Times New Roman" panose="02020603050405020304" pitchFamily="18" charset="0"/>
                  </a:rPr>
                  <a:t>F</a:t>
                </a:r>
                <a:r>
                  <a:rPr lang="en-US" altLang="zh-CN" sz="2400" b="1" i="1" baseline="-25000" dirty="0">
                    <a:solidFill>
                      <a:srgbClr val="FF0000"/>
                    </a:solidFill>
                    <a:latin typeface="Times New Roman" panose="02020603050405020304" pitchFamily="18" charset="0"/>
                  </a:rPr>
                  <a:t>β</a:t>
                </a:r>
                <a:r>
                  <a:rPr lang="zh-CN" altLang="en-US" sz="2400" dirty="0">
                    <a:latin typeface="Times New Roman" panose="02020603050405020304" pitchFamily="18" charset="0"/>
                  </a:rPr>
                  <a:t>：表示召回率的重要程度是正确率的</a:t>
                </a:r>
                <a:r>
                  <a:rPr lang="en-US" altLang="zh-CN" sz="2400" i="1" dirty="0">
                    <a:latin typeface="Times New Roman" panose="02020603050405020304" pitchFamily="18" charset="0"/>
                  </a:rPr>
                  <a:t>β</a:t>
                </a:r>
                <a:r>
                  <a:rPr lang="en-US" altLang="zh-CN" sz="2400" dirty="0">
                    <a:latin typeface="Times New Roman" panose="02020603050405020304" pitchFamily="18" charset="0"/>
                  </a:rPr>
                  <a:t>(&gt;=0)</a:t>
                </a:r>
                <a:r>
                  <a:rPr lang="zh-CN" altLang="en-US" sz="2400" dirty="0">
                    <a:latin typeface="Times New Roman" panose="02020603050405020304" pitchFamily="18" charset="0"/>
                  </a:rPr>
                  <a:t>倍， </a:t>
                </a:r>
                <a:r>
                  <a:rPr lang="en-US" altLang="zh-CN" sz="2400" i="1" dirty="0">
                    <a:latin typeface="Times New Roman" panose="02020603050405020304" pitchFamily="18" charset="0"/>
                  </a:rPr>
                  <a:t>β&gt;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更重视召回率，</a:t>
                </a:r>
                <a:r>
                  <a:rPr lang="zh-CN" altLang="en-US" sz="2400" i="1" dirty="0">
                    <a:latin typeface="Times New Roman" panose="02020603050405020304" pitchFamily="18" charset="0"/>
                  </a:rPr>
                  <a:t> </a:t>
                </a:r>
                <a:r>
                  <a:rPr lang="en-US" altLang="zh-CN" sz="2400" i="1" dirty="0">
                    <a:latin typeface="Times New Roman" panose="02020603050405020304" pitchFamily="18" charset="0"/>
                  </a:rPr>
                  <a:t>β&lt;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更重视正确率 </a:t>
                </a:r>
                <a:r>
                  <a:rPr lang="en-US" altLang="zh-CN" sz="2400" dirty="0">
                    <a:latin typeface="Times New Roman" panose="02020603050405020304" pitchFamily="18" charset="0"/>
                  </a:rPr>
                  <a:t>(</a:t>
                </a:r>
                <a:r>
                  <a:rPr lang="en-US" altLang="zh-CN" sz="2400" dirty="0"/>
                  <a:t>(1-</a:t>
                </a:r>
                <a:r>
                  <a:rPr lang="en-US" altLang="zh-CN" sz="2400" dirty="0">
                    <a:latin typeface="Cambria Math"/>
                    <a:ea typeface="Cambria Math"/>
                  </a:rPr>
                  <a:t>⍺)/⍺ = </a:t>
                </a:r>
                <a:r>
                  <a:rPr lang="zh-CN" altLang="en-US" sz="2400" dirty="0">
                    <a:latin typeface="Cambria Math"/>
                    <a:ea typeface="Cambria Math"/>
                  </a:rPr>
                  <a:t>𝛽</a:t>
                </a:r>
                <a:r>
                  <a:rPr lang="en-US" altLang="zh-CN" sz="2400" baseline="30000" dirty="0">
                    <a:latin typeface="Cambria Math"/>
                    <a:ea typeface="Cambria Math"/>
                  </a:rPr>
                  <a:t>2</a:t>
                </a:r>
                <a:r>
                  <a:rPr lang="en-US" altLang="zh-CN" sz="2400" dirty="0">
                    <a:latin typeface="Times New Roman" panose="02020603050405020304" pitchFamily="18" charset="0"/>
                  </a:rPr>
                  <a:t>)</a:t>
                </a:r>
              </a:p>
              <a:p>
                <a:pPr>
                  <a:lnSpc>
                    <a:spcPct val="90000"/>
                  </a:lnSpc>
                </a:pPr>
                <a:endParaRPr lang="zh-CN" altLang="en-US" sz="2400" dirty="0">
                  <a:latin typeface="Times New Roman" panose="02020603050405020304" pitchFamily="18" charset="0"/>
                </a:endParaRPr>
              </a:p>
              <a:p>
                <a:pPr marL="0" indent="0">
                  <a:lnSpc>
                    <a:spcPct val="90000"/>
                  </a:lnSpc>
                  <a:buNone/>
                </a:pPr>
                <a:endParaRPr lang="en-US" altLang="zh-CN" sz="2400" dirty="0"/>
              </a:p>
              <a:p>
                <a:pPr marL="0" indent="0">
                  <a:lnSpc>
                    <a:spcPct val="90000"/>
                  </a:lnSpc>
                  <a:buNone/>
                </a:pPr>
                <a:r>
                  <a:rPr lang="zh-CN" altLang="en-US" sz="2400" dirty="0"/>
                  <a:t>如果</a:t>
                </a:r>
                <a:r>
                  <a:rPr lang="en-US" altLang="zh-CN" sz="2400" i="1" dirty="0"/>
                  <a:t>β=1</a:t>
                </a:r>
                <a:r>
                  <a:rPr lang="zh-CN" altLang="en-US" sz="2400" i="1" dirty="0"/>
                  <a:t>， 称为平衡 </a:t>
                </a:r>
                <a:r>
                  <a:rPr lang="en-US" altLang="zh-CN" sz="2400" i="1" dirty="0"/>
                  <a:t>F </a:t>
                </a:r>
                <a:r>
                  <a:rPr lang="zh-CN" altLang="en-US" sz="2400" dirty="0"/>
                  <a:t>值（</a:t>
                </a:r>
                <a:r>
                  <a:rPr lang="en-US" altLang="zh-CN" sz="2400" dirty="0"/>
                  <a:t>balanced F-measure</a:t>
                </a:r>
                <a:r>
                  <a:rPr lang="zh-CN" altLang="en-US" sz="2400" dirty="0"/>
                  <a:t>）</a:t>
                </a:r>
                <a:endParaRPr lang="en-US" altLang="zh-CN" sz="2400" dirty="0"/>
              </a:p>
              <a:p>
                <a:pPr marL="0" indent="0">
                  <a:lnSpc>
                    <a:spcPct val="90000"/>
                  </a:lnSpc>
                  <a:buNone/>
                </a:pPr>
                <a:r>
                  <a:rPr lang="en-US" altLang="zh-CN" sz="2400" dirty="0"/>
                  <a:t>F</a:t>
                </a:r>
                <a:r>
                  <a:rPr lang="en-US" altLang="zh-CN" sz="2400" baseline="-25000" dirty="0"/>
                  <a:t>1</a:t>
                </a:r>
                <a:r>
                  <a:rPr lang="en-US" altLang="zh-CN" sz="2400" dirty="0"/>
                  <a:t>=</a:t>
                </a:r>
                <a:endParaRPr lang="zh-CN" altLang="en-US" sz="2400" dirty="0">
                  <a:latin typeface="Times New Roman" panose="02020603050405020304" pitchFamily="18" charset="0"/>
                </a:endParaRPr>
              </a:p>
              <a:p>
                <a:pPr lvl="1">
                  <a:lnSpc>
                    <a:spcPct val="90000"/>
                  </a:lnSpc>
                </a:pPr>
                <a:endParaRPr lang="en-US" altLang="zh-CN" sz="2000" dirty="0">
                  <a:latin typeface="Times New Roman" panose="02020603050405020304" pitchFamily="18" charset="0"/>
                </a:endParaRPr>
              </a:p>
            </p:txBody>
          </p:sp>
        </mc:Choice>
        <mc:Fallback xmlns="">
          <p:sp>
            <p:nvSpPr>
              <p:cNvPr id="64515" name="Rectangle 3"/>
              <p:cNvSpPr>
                <a:spLocks noGrp="1" noRot="1" noChangeAspect="1" noMove="1" noResize="1" noEditPoints="1" noAdjustHandles="1" noChangeArrowheads="1" noChangeShapeType="1" noTextEdit="1"/>
              </p:cNvSpPr>
              <p:nvPr>
                <p:ph type="body" sz="half" idx="1"/>
              </p:nvPr>
            </p:nvSpPr>
            <p:spPr>
              <a:xfrm>
                <a:off x="296022" y="1562461"/>
                <a:ext cx="8503920" cy="5181600"/>
              </a:xfrm>
              <a:blipFill>
                <a:blip r:embed="rId4"/>
                <a:stretch>
                  <a:fillRect l="-1147" t="-2000"/>
                </a:stretch>
              </a:blipFill>
            </p:spPr>
            <p:txBody>
              <a:bodyPr/>
              <a:lstStyle/>
              <a:p>
                <a:r>
                  <a:rPr lang="zh-CN" altLang="en-US">
                    <a:noFill/>
                  </a:rPr>
                  <a:t> </a:t>
                </a:r>
              </a:p>
            </p:txBody>
          </p:sp>
        </mc:Fallback>
      </mc:AlternateContent>
      <p:graphicFrame>
        <p:nvGraphicFramePr>
          <p:cNvPr id="64516" name="Object 4"/>
          <p:cNvGraphicFramePr>
            <a:graphicFrameLocks noGrp="1" noChangeAspect="1"/>
          </p:cNvGraphicFramePr>
          <p:nvPr>
            <p:ph sz="quarter" idx="2"/>
            <p:extLst>
              <p:ext uri="{D42A27DB-BD31-4B8C-83A1-F6EECF244321}">
                <p14:modId xmlns:p14="http://schemas.microsoft.com/office/powerpoint/2010/main" val="1594915644"/>
              </p:ext>
            </p:extLst>
          </p:nvPr>
        </p:nvGraphicFramePr>
        <p:xfrm>
          <a:off x="971600" y="5295539"/>
          <a:ext cx="4636135" cy="742950"/>
        </p:xfrm>
        <a:graphic>
          <a:graphicData uri="http://schemas.openxmlformats.org/presentationml/2006/ole">
            <mc:AlternateContent xmlns:mc="http://schemas.openxmlformats.org/markup-compatibility/2006">
              <mc:Choice xmlns:v="urn:schemas-microsoft-com:vml" Requires="v">
                <p:oleObj spid="_x0000_s98392" name="Equation" r:id="rId5" imgW="2095500" imgH="584200" progId="">
                  <p:embed/>
                </p:oleObj>
              </mc:Choice>
              <mc:Fallback>
                <p:oleObj name="Equation" r:id="rId5" imgW="2095500" imgH="584200" progId="">
                  <p:embed/>
                  <p:pic>
                    <p:nvPicPr>
                      <p:cNvPr id="645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295539"/>
                        <a:ext cx="463613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ACCE0AE3-8C2B-4A9A-9736-17E1E4B2D230}" type="slidenum">
              <a:rPr lang="en-US" altLang="zh-CN"/>
              <a:t>37</a:t>
            </a:fld>
            <a:endParaRPr lang="en-US" altLang="zh-CN" dirty="0"/>
          </a:p>
        </p:txBody>
      </p:sp>
      <p:graphicFrame>
        <p:nvGraphicFramePr>
          <p:cNvPr id="64520" name="Object 8"/>
          <p:cNvGraphicFramePr>
            <a:graphicFrameLocks noChangeAspect="1"/>
          </p:cNvGraphicFramePr>
          <p:nvPr/>
        </p:nvGraphicFramePr>
        <p:xfrm>
          <a:off x="2699792" y="4254882"/>
          <a:ext cx="3198813" cy="679450"/>
        </p:xfrm>
        <a:graphic>
          <a:graphicData uri="http://schemas.openxmlformats.org/presentationml/2006/ole">
            <mc:AlternateContent xmlns:mc="http://schemas.openxmlformats.org/markup-compatibility/2006">
              <mc:Choice xmlns:v="urn:schemas-microsoft-com:vml" Requires="v">
                <p:oleObj spid="_x0000_s98393" name="Equation" r:id="rId7" imgW="1981200" imgH="444500" progId="">
                  <p:embed/>
                </p:oleObj>
              </mc:Choice>
              <mc:Fallback>
                <p:oleObj name="Equation" r:id="rId7" imgW="1981200" imgH="444500" progId="">
                  <p:embed/>
                  <p:pic>
                    <p:nvPicPr>
                      <p:cNvPr id="645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254882"/>
                        <a:ext cx="31988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290195" y="1140460"/>
            <a:ext cx="11543665" cy="460375"/>
          </a:xfrm>
          <a:prstGeom prst="rect">
            <a:avLst/>
          </a:prstGeom>
          <a:noFill/>
        </p:spPr>
        <p:txBody>
          <a:bodyPr wrap="square" rtlCol="0" anchor="t">
            <a:spAutoFit/>
          </a:bodyPr>
          <a:lstStyle/>
          <a:p>
            <a:r>
              <a:rPr lang="zh-CN" altLang="en-US" dirty="0">
                <a:solidFill>
                  <a:schemeClr val="tx1"/>
                </a:solidFill>
              </a:rPr>
              <a:t>一个融合了正确率和召回率的指标是 F 值（F measure）：</a:t>
            </a:r>
          </a:p>
        </p:txBody>
      </p:sp>
    </p:spTree>
    <p:extLst>
      <p:ext uri="{BB962C8B-B14F-4D97-AF65-F5344CB8AC3E}">
        <p14:creationId xmlns:p14="http://schemas.microsoft.com/office/powerpoint/2010/main" val="2896783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为什么使用调和平均计算</a:t>
            </a:r>
            <a:r>
              <a:rPr lang="de-DE" sz="3600" dirty="0">
                <a:solidFill>
                  <a:schemeClr val="tx1"/>
                </a:solidFill>
                <a:latin typeface="+mj-lt"/>
                <a:ea typeface="黑体" panose="02010609060101010101" pitchFamily="49" charset="-122"/>
              </a:rPr>
              <a:t>F</a:t>
            </a:r>
            <a:r>
              <a:rPr lang="zh-CN" altLang="en-US" sz="3600" dirty="0">
                <a:solidFill>
                  <a:schemeClr val="tx1"/>
                </a:solidFill>
                <a:latin typeface="+mj-lt"/>
                <a:ea typeface="黑体" panose="02010609060101010101" pitchFamily="49" charset="-122"/>
              </a:rPr>
              <a:t>值</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928826"/>
            <a:ext cx="864399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为什么不使用其他平均来计算</a:t>
            </a:r>
            <a:r>
              <a:rPr lang="en-US" altLang="zh-CN" dirty="0">
                <a:solidFill>
                  <a:schemeClr val="tx1"/>
                </a:solidFill>
                <a:latin typeface="+mj-lt"/>
                <a:ea typeface="黑体" panose="02010609060101010101" pitchFamily="49" charset="-122"/>
              </a:rPr>
              <a:t>F</a:t>
            </a:r>
            <a:r>
              <a:rPr lang="zh-CN" altLang="en-US" dirty="0">
                <a:solidFill>
                  <a:schemeClr val="tx1"/>
                </a:solidFill>
                <a:latin typeface="+mj-lt"/>
                <a:ea typeface="黑体" panose="02010609060101010101" pitchFamily="49" charset="-122"/>
              </a:rPr>
              <a:t>，比如算术平均</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如果采用算术平均计算</a:t>
            </a:r>
            <a:r>
              <a:rPr lang="en-US" altLang="zh-CN" dirty="0">
                <a:solidFill>
                  <a:schemeClr val="tx1"/>
                </a:solidFill>
                <a:latin typeface="+mj-lt"/>
                <a:ea typeface="黑体" panose="02010609060101010101" pitchFamily="49" charset="-122"/>
              </a:rPr>
              <a:t>F</a:t>
            </a:r>
            <a:r>
              <a:rPr lang="zh-CN" altLang="en-US" dirty="0">
                <a:solidFill>
                  <a:schemeClr val="tx1"/>
                </a:solidFill>
                <a:latin typeface="+mj-lt"/>
                <a:ea typeface="黑体" panose="02010609060101010101" pitchFamily="49" charset="-122"/>
              </a:rPr>
              <a:t>值，那么一个返回全部文档的搜索引擎得到</a:t>
            </a:r>
            <a:r>
              <a:rPr lang="en-US" altLang="zh-CN" dirty="0">
                <a:solidFill>
                  <a:schemeClr val="tx1"/>
                </a:solidFill>
                <a:latin typeface="+mj-lt"/>
                <a:ea typeface="黑体" panose="02010609060101010101" pitchFamily="49" charset="-122"/>
              </a:rPr>
              <a:t>100%</a:t>
            </a:r>
            <a:r>
              <a:rPr lang="zh-CN" altLang="en-US" dirty="0">
                <a:solidFill>
                  <a:schemeClr val="tx1"/>
                </a:solidFill>
                <a:latin typeface="+mj-lt"/>
                <a:ea typeface="黑体" panose="02010609060101010101" pitchFamily="49" charset="-122"/>
              </a:rPr>
              <a:t>召回率，因此</a:t>
            </a:r>
            <a:r>
              <a:rPr lang="en-US" altLang="zh-CN" dirty="0">
                <a:solidFill>
                  <a:schemeClr val="tx1"/>
                </a:solidFill>
                <a:latin typeface="+mj-lt"/>
                <a:ea typeface="黑体" panose="02010609060101010101" pitchFamily="49" charset="-122"/>
              </a:rPr>
              <a:t>F</a:t>
            </a:r>
            <a:r>
              <a:rPr lang="zh-CN" altLang="en-US" dirty="0">
                <a:solidFill>
                  <a:schemeClr val="tx1"/>
                </a:solidFill>
                <a:latin typeface="+mj-lt"/>
                <a:ea typeface="黑体" panose="02010609060101010101" pitchFamily="49" charset="-122"/>
              </a:rPr>
              <a:t>值就不低于</a:t>
            </a:r>
            <a:r>
              <a:rPr lang="en-US" altLang="zh-CN" dirty="0">
                <a:solidFill>
                  <a:schemeClr val="tx1"/>
                </a:solidFill>
                <a:latin typeface="+mj-lt"/>
                <a:ea typeface="黑体" panose="02010609060101010101" pitchFamily="49" charset="-122"/>
              </a:rPr>
              <a:t>50%</a:t>
            </a:r>
            <a:r>
              <a:rPr lang="zh-CN" altLang="en-US" dirty="0">
                <a:solidFill>
                  <a:schemeClr val="tx1"/>
                </a:solidFill>
                <a:latin typeface="+mj-lt"/>
                <a:ea typeface="黑体" panose="02010609060101010101" pitchFamily="49" charset="-122"/>
              </a:rPr>
              <a:t>，这有些过高。</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做法：不管是</a:t>
            </a:r>
            <a:r>
              <a:rPr lang="en-US" altLang="zh-CN" dirty="0">
                <a:solidFill>
                  <a:schemeClr val="tx1"/>
                </a:solidFill>
                <a:latin typeface="+mj-lt"/>
                <a:ea typeface="黑体" panose="02010609060101010101" pitchFamily="49" charset="-122"/>
              </a:rPr>
              <a:t>P</a:t>
            </a:r>
            <a:r>
              <a:rPr lang="zh-CN" altLang="en-US" dirty="0">
                <a:solidFill>
                  <a:schemeClr val="tx1"/>
                </a:solidFill>
                <a:latin typeface="+mj-lt"/>
                <a:ea typeface="黑体" panose="02010609060101010101" pitchFamily="49" charset="-122"/>
              </a:rPr>
              <a:t>还是</a:t>
            </a:r>
            <a:r>
              <a:rPr lang="en-US" altLang="zh-CN" dirty="0">
                <a:solidFill>
                  <a:schemeClr val="tx1"/>
                </a:solidFill>
                <a:latin typeface="+mj-lt"/>
                <a:ea typeface="黑体" panose="02010609060101010101" pitchFamily="49" charset="-122"/>
              </a:rPr>
              <a:t>R</a:t>
            </a:r>
            <a:r>
              <a:rPr lang="zh-CN" altLang="en-US" dirty="0">
                <a:solidFill>
                  <a:schemeClr val="tx1"/>
                </a:solidFill>
                <a:latin typeface="+mj-lt"/>
                <a:ea typeface="黑体" panose="02010609060101010101" pitchFamily="49" charset="-122"/>
              </a:rPr>
              <a:t>，如果十分低，那么结果应该表现出来，即这样的情形下最终的</a:t>
            </a:r>
            <a:r>
              <a:rPr lang="en-US" altLang="zh-CN" dirty="0">
                <a:solidFill>
                  <a:schemeClr val="tx1"/>
                </a:solidFill>
                <a:latin typeface="+mj-lt"/>
                <a:ea typeface="黑体" panose="02010609060101010101" pitchFamily="49" charset="-122"/>
              </a:rPr>
              <a:t>F</a:t>
            </a:r>
            <a:r>
              <a:rPr lang="zh-CN" altLang="en-US" dirty="0">
                <a:solidFill>
                  <a:schemeClr val="tx1"/>
                </a:solidFill>
                <a:latin typeface="+mj-lt"/>
                <a:ea typeface="黑体" panose="02010609060101010101" pitchFamily="49" charset="-122"/>
              </a:rPr>
              <a:t>值应该有所惩罚</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采用</a:t>
            </a:r>
            <a:r>
              <a:rPr lang="en-US" altLang="zh-CN" dirty="0">
                <a:solidFill>
                  <a:schemeClr val="tx1"/>
                </a:solidFill>
                <a:latin typeface="+mj-lt"/>
                <a:ea typeface="黑体" panose="02010609060101010101" pitchFamily="49" charset="-122"/>
              </a:rPr>
              <a:t>P</a:t>
            </a:r>
            <a:r>
              <a:rPr lang="zh-CN" altLang="en-US" dirty="0">
                <a:solidFill>
                  <a:schemeClr val="tx1"/>
                </a:solidFill>
                <a:latin typeface="+mj-lt"/>
                <a:ea typeface="黑体" panose="02010609060101010101" pitchFamily="49" charset="-122"/>
              </a:rPr>
              <a:t>和</a:t>
            </a:r>
            <a:r>
              <a:rPr lang="en-US" altLang="zh-CN" dirty="0">
                <a:solidFill>
                  <a:schemeClr val="tx1"/>
                </a:solidFill>
                <a:latin typeface="+mj-lt"/>
                <a:ea typeface="黑体" panose="02010609060101010101" pitchFamily="49" charset="-122"/>
              </a:rPr>
              <a:t>R</a:t>
            </a:r>
            <a:r>
              <a:rPr lang="zh-CN" altLang="en-US" dirty="0">
                <a:solidFill>
                  <a:schemeClr val="tx1"/>
                </a:solidFill>
                <a:latin typeface="+mj-lt"/>
                <a:ea typeface="黑体" panose="02010609060101010101" pitchFamily="49" charset="-122"/>
              </a:rPr>
              <a:t>中的最小值可能达到上述目的</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但是最小值方法不平滑而且不易加权</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i="1" dirty="0">
                <a:solidFill>
                  <a:srgbClr val="FF0000"/>
                </a:solidFill>
                <a:latin typeface="+mj-lt"/>
                <a:ea typeface="黑体" panose="02010609060101010101" pitchFamily="49" charset="-122"/>
              </a:rPr>
              <a:t>基于调和平均计算出的</a:t>
            </a:r>
            <a:r>
              <a:rPr lang="en-US" i="1" dirty="0">
                <a:solidFill>
                  <a:srgbClr val="FF0000"/>
                </a:solidFill>
                <a:latin typeface="+mj-lt"/>
                <a:ea typeface="黑体" panose="02010609060101010101" pitchFamily="49" charset="-122"/>
              </a:rPr>
              <a:t>F</a:t>
            </a:r>
            <a:r>
              <a:rPr lang="en-US" dirty="0">
                <a:solidFill>
                  <a:srgbClr val="FF0000"/>
                </a:solidFill>
                <a:latin typeface="+mj-lt"/>
                <a:ea typeface="黑体" panose="02010609060101010101" pitchFamily="49" charset="-122"/>
              </a:rPr>
              <a:t> </a:t>
            </a:r>
            <a:r>
              <a:rPr lang="zh-CN" altLang="en-US" dirty="0">
                <a:solidFill>
                  <a:srgbClr val="FF0000"/>
                </a:solidFill>
                <a:latin typeface="+mj-lt"/>
                <a:ea typeface="黑体" panose="02010609060101010101" pitchFamily="49" charset="-122"/>
              </a:rPr>
              <a:t>值可以看成是平滑的最小值函数</a:t>
            </a:r>
            <a:endParaRPr lang="en-US" dirty="0">
              <a:solidFill>
                <a:srgbClr val="FF000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38</a:t>
            </a:fld>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428580" y="303212"/>
            <a:ext cx="8572560" cy="701675"/>
          </a:xfrm>
          <a:prstGeom prst="rect">
            <a:avLst/>
          </a:prstGeom>
          <a:noFill/>
          <a:ln w="9525">
            <a:noFill/>
            <a:round/>
          </a:ln>
        </p:spPr>
        <p:txBody>
          <a:bodyPr anchor="b"/>
          <a:lstStyle/>
          <a:p>
            <a:r>
              <a:rPr lang="de-DE" sz="3600" i="1" dirty="0">
                <a:solidFill>
                  <a:schemeClr val="tx1"/>
                </a:solidFill>
                <a:latin typeface="+mj-lt"/>
                <a:ea typeface="黑体" panose="02010609060101010101" pitchFamily="49" charset="-122"/>
              </a:rPr>
              <a:t>F</a:t>
            </a:r>
            <a:r>
              <a:rPr lang="de-DE" sz="3600" baseline="-25000" dirty="0">
                <a:solidFill>
                  <a:schemeClr val="tx1"/>
                </a:solidFill>
                <a:latin typeface="+mj-lt"/>
                <a:ea typeface="黑体" panose="02010609060101010101" pitchFamily="49" charset="-122"/>
              </a:rPr>
              <a:t>1</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及其他平均计算方法</a:t>
            </a:r>
            <a:endParaRPr lang="de-DE" sz="3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39</a:t>
            </a:fld>
            <a:endParaRPr lang="en-US"/>
          </a:p>
        </p:txBody>
      </p:sp>
      <p:pic>
        <p:nvPicPr>
          <p:cNvPr id="8" name="Picture 7" descr="2708.png"/>
          <p:cNvPicPr>
            <a:picLocks noChangeAspect="1"/>
          </p:cNvPicPr>
          <p:nvPr/>
        </p:nvPicPr>
        <p:blipFill>
          <a:blip r:embed="rId3" cstate="print"/>
          <a:stretch>
            <a:fillRect/>
          </a:stretch>
        </p:blipFill>
        <p:spPr>
          <a:xfrm>
            <a:off x="509590" y="980728"/>
            <a:ext cx="8124819" cy="4392488"/>
          </a:xfrm>
          <a:prstGeom prst="rect">
            <a:avLst/>
          </a:prstGeom>
        </p:spPr>
      </p:pic>
      <p:sp>
        <p:nvSpPr>
          <p:cNvPr id="2" name="矩形 1"/>
          <p:cNvSpPr/>
          <p:nvPr/>
        </p:nvSpPr>
        <p:spPr>
          <a:xfrm>
            <a:off x="285720" y="5519172"/>
            <a:ext cx="8858280" cy="1200329"/>
          </a:xfrm>
          <a:prstGeom prst="rect">
            <a:avLst/>
          </a:prstGeom>
        </p:spPr>
        <p:txBody>
          <a:bodyPr wrap="square">
            <a:spAutoFit/>
          </a:bodyPr>
          <a:lstStyle/>
          <a:p>
            <a:r>
              <a:rPr lang="zh-CN" altLang="en-US" dirty="0">
                <a:solidFill>
                  <a:schemeClr val="tx1"/>
                </a:solidFill>
              </a:rPr>
              <a:t>图中可以看到：调和平均值往往小于算术平均和几何平均值，并且常常与两个数的较小值更接近。图中也可以看出，当正确率也等于</a:t>
            </a:r>
            <a:r>
              <a:rPr lang="en-US" altLang="zh-CN" dirty="0">
                <a:solidFill>
                  <a:schemeClr val="tx1"/>
                </a:solidFill>
              </a:rPr>
              <a:t>70%</a:t>
            </a:r>
            <a:r>
              <a:rPr lang="zh-CN" altLang="en-US" dirty="0">
                <a:solidFill>
                  <a:schemeClr val="tx1"/>
                </a:solidFill>
              </a:rPr>
              <a:t>时，各种度量值都相等</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14488"/>
            <a:ext cx="828680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a:t>
            </a:fld>
            <a:endParaRPr lang="en-US"/>
          </a:p>
        </p:txBody>
      </p:sp>
      <p:pic>
        <p:nvPicPr>
          <p:cNvPr id="9" name="Picture 8" descr="408.png"/>
          <p:cNvPicPr>
            <a:picLocks noChangeAspect="1"/>
          </p:cNvPicPr>
          <p:nvPr/>
        </p:nvPicPr>
        <p:blipFill>
          <a:blip r:embed="rId3" cstate="print"/>
          <a:stretch>
            <a:fillRect/>
          </a:stretch>
        </p:blipFill>
        <p:spPr>
          <a:xfrm>
            <a:off x="571472" y="1571612"/>
            <a:ext cx="6643734" cy="4920255"/>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精确率</a:t>
            </a:r>
            <a:r>
              <a:rPr lang="en-US" altLang="zh-CN" sz="3600" dirty="0">
                <a:solidFill>
                  <a:schemeClr val="tx1"/>
                </a:solidFill>
                <a:latin typeface="+mj-lt"/>
                <a:ea typeface="黑体" panose="02010609060101010101" pitchFamily="49" charset="-122"/>
              </a:rPr>
              <a:t>(Accuracy)</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85926"/>
            <a:ext cx="8643998" cy="409134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b="1" dirty="0">
                <a:solidFill>
                  <a:schemeClr val="tx1"/>
                </a:solidFill>
                <a:latin typeface="+mn-ea"/>
                <a:ea typeface="+mn-ea"/>
              </a:rPr>
              <a:t>精确率是所有判定中正确的比率</a:t>
            </a:r>
            <a:endParaRPr lang="en-US" altLang="zh-CN" sz="2800"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en-US" altLang="zh-CN" dirty="0">
              <a:solidFill>
                <a:schemeClr val="tx1"/>
              </a:solidFill>
              <a:latin typeface="Times New Roman" panose="02020603050405020304" pitchFamily="18" charset="0"/>
              <a:ea typeface="黑体" panose="02010609060101010101" pitchFamily="49" charset="-122"/>
            </a:endParaRPr>
          </a:p>
          <a:p>
            <a:pPr lvl="2">
              <a:spcBef>
                <a:spcPts val="700"/>
              </a:spcBef>
              <a:buClr>
                <a:srgbClr val="336699"/>
              </a:buClr>
              <a:buFont typeface="Wingdings" panose="05000000000000000000" pitchFamily="2" charset="2"/>
              <a:buChar char="§"/>
            </a:pPr>
            <a:r>
              <a:rPr lang="en-US" altLang="zh-CN" dirty="0">
                <a:solidFill>
                  <a:schemeClr val="tx1"/>
                </a:solidFill>
                <a:latin typeface="Times New Roman" panose="02020603050405020304" pitchFamily="18" charset="0"/>
                <a:ea typeface="黑体" panose="02010609060101010101" pitchFamily="49" charset="-122"/>
              </a:rPr>
              <a:t>accuracy = (RR+NN)/(RN + RR + NR + NN)</a:t>
            </a:r>
            <a:r>
              <a:rPr lang="en-US" altLang="zh-CN" i="1" dirty="0">
                <a:solidFill>
                  <a:schemeClr val="tx1"/>
                </a:solidFill>
                <a:latin typeface="Times New Roman" panose="02020603050405020304" pitchFamily="18" charset="0"/>
                <a:ea typeface="黑体" panose="02010609060101010101" pitchFamily="49" charset="-122"/>
              </a:rPr>
              <a:t> </a:t>
            </a:r>
          </a:p>
          <a:p>
            <a:pPr lvl="1">
              <a:spcBef>
                <a:spcPts val="700"/>
              </a:spcBef>
              <a:buClr>
                <a:srgbClr val="336699"/>
              </a:buClr>
              <a:buFont typeface="Wingdings" panose="05000000000000000000" pitchFamily="2" charset="2"/>
              <a:buChar char="§"/>
            </a:pPr>
            <a:endParaRPr lang="en-US" i="1"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mn-ea"/>
                <a:ea typeface="+mn-ea"/>
              </a:rPr>
              <a:t>为什么通常使用</a:t>
            </a:r>
            <a:r>
              <a:rPr lang="en-US" altLang="zh-CN" sz="2800" dirty="0">
                <a:solidFill>
                  <a:schemeClr val="tx1"/>
                </a:solidFill>
                <a:latin typeface="+mn-ea"/>
                <a:ea typeface="+mn-ea"/>
              </a:rPr>
              <a:t>P</a:t>
            </a:r>
            <a:r>
              <a:rPr lang="zh-CN" altLang="en-US" sz="2800" dirty="0">
                <a:solidFill>
                  <a:schemeClr val="tx1"/>
                </a:solidFill>
                <a:latin typeface="+mn-ea"/>
                <a:ea typeface="+mn-ea"/>
              </a:rPr>
              <a:t>、</a:t>
            </a:r>
            <a:r>
              <a:rPr lang="en-US" altLang="zh-CN" sz="2800" dirty="0">
                <a:solidFill>
                  <a:schemeClr val="tx1"/>
                </a:solidFill>
                <a:latin typeface="+mn-ea"/>
                <a:ea typeface="+mn-ea"/>
              </a:rPr>
              <a:t>R</a:t>
            </a:r>
            <a:r>
              <a:rPr lang="zh-CN" altLang="en-US" sz="2800" dirty="0">
                <a:solidFill>
                  <a:schemeClr val="tx1"/>
                </a:solidFill>
                <a:latin typeface="+mn-ea"/>
                <a:ea typeface="+mn-ea"/>
              </a:rPr>
              <a:t>、</a:t>
            </a:r>
            <a:r>
              <a:rPr lang="en-US" altLang="zh-CN" sz="2800" dirty="0">
                <a:solidFill>
                  <a:schemeClr val="tx1"/>
                </a:solidFill>
                <a:latin typeface="+mn-ea"/>
                <a:ea typeface="+mn-ea"/>
              </a:rPr>
              <a:t>F</a:t>
            </a:r>
            <a:r>
              <a:rPr lang="zh-CN" altLang="en-US" sz="2800" dirty="0">
                <a:solidFill>
                  <a:schemeClr val="tx1"/>
                </a:solidFill>
                <a:latin typeface="+mn-ea"/>
                <a:ea typeface="+mn-ea"/>
              </a:rPr>
              <a:t>而不使用精确率</a:t>
            </a:r>
            <a:r>
              <a:rPr lang="en-US" altLang="zh-CN" sz="2800" dirty="0">
                <a:solidFill>
                  <a:schemeClr val="tx1"/>
                </a:solidFill>
                <a:latin typeface="Times New Roman" panose="02020603050405020304" pitchFamily="18" charset="0"/>
                <a:ea typeface="黑体" panose="02010609060101010101" pitchFamily="49" charset="-122"/>
              </a:rPr>
              <a:t>accuracy </a:t>
            </a:r>
            <a:r>
              <a:rPr lang="zh-CN" altLang="en-US" sz="2800" dirty="0">
                <a:solidFill>
                  <a:schemeClr val="tx1"/>
                </a:solidFill>
                <a:latin typeface="+mn-ea"/>
                <a:ea typeface="+mn-ea"/>
              </a:rPr>
              <a:t>？</a:t>
            </a:r>
            <a:endParaRPr lang="en-US" altLang="zh-CN" sz="2800"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en-US" sz="2800" dirty="0">
              <a:solidFill>
                <a:schemeClr val="tx1"/>
              </a:solidFill>
              <a:latin typeface="黑体" panose="02010609060101010101" pitchFamily="49" charset="-122"/>
              <a:ea typeface="黑体" panose="02010609060101010101" pitchFamily="49" charset="-122"/>
            </a:endParaRPr>
          </a:p>
          <a:p>
            <a:pPr lvl="1">
              <a:spcBef>
                <a:spcPts val="700"/>
              </a:spcBef>
              <a:buClr>
                <a:srgbClr val="336699"/>
              </a:buClr>
              <a:buFont typeface="Wingdings" panose="05000000000000000000" pitchFamily="2" charset="2"/>
              <a:buChar char="§"/>
            </a:pPr>
            <a:r>
              <a:rPr lang="en-US" altLang="zh-CN" sz="2800" dirty="0">
                <a:solidFill>
                  <a:schemeClr val="tx1"/>
                </a:solidFill>
                <a:latin typeface="+mn-ea"/>
                <a:ea typeface="+mn-ea"/>
              </a:rPr>
              <a:t>Web</a:t>
            </a:r>
            <a:r>
              <a:rPr lang="zh-CN" altLang="en-US" sz="2800" dirty="0">
                <a:solidFill>
                  <a:schemeClr val="tx1"/>
                </a:solidFill>
                <a:latin typeface="+mn-ea"/>
                <a:ea typeface="+mn-ea"/>
              </a:rPr>
              <a:t>信息检索当中精确率为什么不可用？</a:t>
            </a:r>
            <a:endParaRPr lang="de-DE" sz="2800" dirty="0">
              <a:solidFill>
                <a:schemeClr val="tx1"/>
              </a:solidFill>
              <a:latin typeface="黑体" panose="02010609060101010101" pitchFamily="49" charset="-122"/>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课堂练习</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ln>
        </p:spPr>
        <p:txBody>
          <a:bodyPr/>
          <a:lstStyle/>
          <a:p>
            <a:pPr lvl="1">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计算</a:t>
            </a:r>
            <a:r>
              <a:rPr lang="en-US" altLang="zh-CN" dirty="0">
                <a:solidFill>
                  <a:schemeClr val="tx1"/>
                </a:solidFill>
                <a:latin typeface="+mj-lt"/>
                <a:ea typeface="黑体" panose="02010609060101010101" pitchFamily="49" charset="-122"/>
              </a:rPr>
              <a:t>P</a:t>
            </a:r>
            <a:r>
              <a:rPr lang="zh-CN" alt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R</a:t>
            </a:r>
            <a:r>
              <a:rPr lang="zh-CN" alt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F1</a:t>
            </a:r>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下面的一个搜索引擎无论对于什么查询都返回</a:t>
            </a:r>
            <a:r>
              <a:rPr lang="en-US" altLang="zh-CN" dirty="0">
                <a:solidFill>
                  <a:schemeClr val="tx1"/>
                </a:solidFill>
                <a:latin typeface="+mj-lt"/>
                <a:ea typeface="黑体" panose="02010609060101010101" pitchFamily="49" charset="-122"/>
              </a:rPr>
              <a:t>0</a:t>
            </a:r>
            <a:r>
              <a:rPr lang="zh-CN" altLang="en-US" dirty="0">
                <a:solidFill>
                  <a:schemeClr val="tx1"/>
                </a:solidFill>
                <a:latin typeface="+mj-lt"/>
                <a:ea typeface="黑体" panose="02010609060101010101" pitchFamily="49" charset="-122"/>
              </a:rPr>
              <a:t>结果，为什么该引擎例子表明使用精确率是不合适的？</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41</a:t>
            </a:fld>
            <a:endParaRPr lang="en-US"/>
          </a:p>
        </p:txBody>
      </p:sp>
      <p:graphicFrame>
        <p:nvGraphicFramePr>
          <p:cNvPr id="8" name="Table 7"/>
          <p:cNvGraphicFramePr>
            <a:graphicFrameLocks noGrp="1"/>
          </p:cNvGraphicFramePr>
          <p:nvPr/>
        </p:nvGraphicFramePr>
        <p:xfrm>
          <a:off x="1214414" y="1857364"/>
          <a:ext cx="6096000" cy="1371600"/>
        </p:xfrm>
        <a:graphic>
          <a:graphicData uri="http://schemas.openxmlformats.org/drawingml/2006/table">
            <a:tbl>
              <a:tblPr firstRow="1" bandRow="1">
                <a:tableStyleId>{C083E6E3-FA7D-4D7B-A595-EF9225AFEA82}</a:tableStyleId>
              </a:tblPr>
              <a:tblGrid>
                <a:gridCol w="192882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2881290">
                  <a:extLst>
                    <a:ext uri="{9D8B030D-6E8A-4147-A177-3AD203B41FA5}">
                      <a16:colId xmlns:a16="http://schemas.microsoft.com/office/drawing/2014/main" val="20002"/>
                    </a:ext>
                  </a:extLst>
                </a:gridCol>
              </a:tblGrid>
              <a:tr h="370840">
                <a:tc>
                  <a:txBody>
                    <a:bodyPr/>
                    <a:lstStyle/>
                    <a:p>
                      <a:endParaRPr lang="de-DE" sz="2400" b="0" dirty="0"/>
                    </a:p>
                  </a:txBody>
                  <a:tcPr/>
                </a:tc>
                <a:tc>
                  <a:txBody>
                    <a:bodyPr/>
                    <a:lstStyle/>
                    <a:p>
                      <a:r>
                        <a:rPr lang="zh-CN" altLang="en-US" sz="2400" b="0" dirty="0"/>
                        <a:t>相关</a:t>
                      </a:r>
                      <a:endParaRPr lang="de-DE"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kern="1200" dirty="0">
                          <a:solidFill>
                            <a:schemeClr val="tx1"/>
                          </a:solidFill>
                          <a:latin typeface="+mn-lt"/>
                          <a:ea typeface="+mn-ea"/>
                          <a:cs typeface="+mn-cs"/>
                        </a:rPr>
                        <a:t>不相关</a:t>
                      </a:r>
                      <a:endParaRPr lang="de-DE" sz="24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sz="2400" dirty="0"/>
                        <a:t>返回</a:t>
                      </a:r>
                      <a:endParaRPr lang="de-DE" sz="2400" dirty="0"/>
                    </a:p>
                  </a:txBody>
                  <a:tcPr/>
                </a:tc>
                <a:tc>
                  <a:txBody>
                    <a:bodyPr/>
                    <a:lstStyle/>
                    <a:p>
                      <a:r>
                        <a:rPr lang="de-DE" sz="2400" dirty="0"/>
                        <a:t>18</a:t>
                      </a:r>
                    </a:p>
                  </a:txBody>
                  <a:tcPr/>
                </a:tc>
                <a:tc>
                  <a:txBody>
                    <a:bodyPr/>
                    <a:lstStyle/>
                    <a:p>
                      <a:r>
                        <a:rPr lang="de-DE" sz="2400" dirty="0"/>
                        <a:t>2</a:t>
                      </a:r>
                    </a:p>
                  </a:txBody>
                  <a:tcPr/>
                </a:tc>
                <a:extLst>
                  <a:ext uri="{0D108BD9-81ED-4DB2-BD59-A6C34878D82A}">
                    <a16:rowId xmlns:a16="http://schemas.microsoft.com/office/drawing/2014/main" val="10001"/>
                  </a:ext>
                </a:extLst>
              </a:tr>
              <a:tr h="370840">
                <a:tc>
                  <a:txBody>
                    <a:bodyPr/>
                    <a:lstStyle/>
                    <a:p>
                      <a:r>
                        <a:rPr lang="zh-CN" altLang="en-US" sz="2400" dirty="0"/>
                        <a:t>未返回</a:t>
                      </a:r>
                      <a:endParaRPr lang="de-DE" sz="2400" dirty="0"/>
                    </a:p>
                  </a:txBody>
                  <a:tcPr/>
                </a:tc>
                <a:tc>
                  <a:txBody>
                    <a:bodyPr/>
                    <a:lstStyle/>
                    <a:p>
                      <a:r>
                        <a:rPr lang="de-DE" sz="2400" dirty="0"/>
                        <a:t>82</a:t>
                      </a:r>
                    </a:p>
                  </a:txBody>
                  <a:tcPr/>
                </a:tc>
                <a:tc>
                  <a:txBody>
                    <a:bodyPr/>
                    <a:lstStyle/>
                    <a:p>
                      <a:r>
                        <a:rPr lang="de-DE" sz="2400" kern="1200" dirty="0"/>
                        <a:t>1,000,000,000</a:t>
                      </a:r>
                      <a:endParaRPr lang="de-DE" sz="2400" dirty="0"/>
                    </a:p>
                  </a:txBody>
                  <a:tcPr/>
                </a:tc>
                <a:extLst>
                  <a:ext uri="{0D108BD9-81ED-4DB2-BD59-A6C34878D82A}">
                    <a16:rowId xmlns:a16="http://schemas.microsoft.com/office/drawing/2014/main" val="10002"/>
                  </a:ext>
                </a:extLst>
              </a:tr>
            </a:tbl>
          </a:graphicData>
        </a:graphic>
      </p:graphicFrame>
      <p:pic>
        <p:nvPicPr>
          <p:cNvPr id="9" name="Picture 8" descr="2408.png"/>
          <p:cNvPicPr>
            <a:picLocks noChangeAspect="1"/>
          </p:cNvPicPr>
          <p:nvPr/>
        </p:nvPicPr>
        <p:blipFill>
          <a:blip r:embed="rId3" cstate="print"/>
          <a:stretch>
            <a:fillRect/>
          </a:stretch>
        </p:blipFill>
        <p:spPr>
          <a:xfrm>
            <a:off x="1331640" y="4437112"/>
            <a:ext cx="3798726" cy="1857388"/>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精确率不适合</a:t>
            </a:r>
            <a:r>
              <a:rPr lang="en-US" sz="3600" dirty="0">
                <a:solidFill>
                  <a:schemeClr val="tx1"/>
                </a:solidFill>
                <a:latin typeface="+mj-lt"/>
                <a:ea typeface="黑体" panose="02010609060101010101" pitchFamily="49" charset="-122"/>
              </a:rPr>
              <a:t>IR</a:t>
            </a:r>
            <a:r>
              <a:rPr lang="zh-CN" altLang="en-US" sz="3600" dirty="0">
                <a:solidFill>
                  <a:schemeClr val="tx1"/>
                </a:solidFill>
                <a:latin typeface="+mj-lt"/>
                <a:ea typeface="黑体" panose="02010609060101010101" pitchFamily="49" charset="-122"/>
              </a:rPr>
              <a:t>的原因</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928826"/>
            <a:ext cx="8643998" cy="459651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由于和查询相关毕竟占文档集的极少数，所以即使什么都不返回也会得到很高的精确率</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什么都不返回可能对大部分查询来说可以得到</a:t>
            </a:r>
            <a:r>
              <a:rPr lang="en-US" dirty="0">
                <a:solidFill>
                  <a:schemeClr val="tx1"/>
                </a:solidFill>
                <a:latin typeface="+mj-lt"/>
                <a:ea typeface="黑体" panose="02010609060101010101" pitchFamily="49" charset="-122"/>
              </a:rPr>
              <a:t> 99.99%</a:t>
            </a:r>
            <a:r>
              <a:rPr lang="zh-CN" altLang="en-US" dirty="0">
                <a:solidFill>
                  <a:schemeClr val="tx1"/>
                </a:solidFill>
                <a:latin typeface="+mj-lt"/>
                <a:ea typeface="黑体" panose="02010609060101010101" pitchFamily="49" charset="-122"/>
              </a:rPr>
              <a:t>以上的精确率</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信息检索用户希望找到某些文档并且能够容忍结果中有一定的不相关性</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返回一些即使不好的文档也比不返回任何文档强</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因此，实际中常常使用</a:t>
            </a:r>
            <a:r>
              <a:rPr lang="en-US" altLang="zh-CN" dirty="0">
                <a:solidFill>
                  <a:schemeClr val="tx1"/>
                </a:solidFill>
                <a:latin typeface="+mj-lt"/>
                <a:ea typeface="黑体" panose="02010609060101010101" pitchFamily="49" charset="-122"/>
              </a:rPr>
              <a:t>P</a:t>
            </a:r>
            <a:r>
              <a:rPr lang="zh-CN" alt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R</a:t>
            </a:r>
            <a:r>
              <a:rPr lang="zh-CN" altLang="en-US" dirty="0">
                <a:solidFill>
                  <a:schemeClr val="tx1"/>
                </a:solidFill>
                <a:latin typeface="+mj-lt"/>
                <a:ea typeface="黑体" panose="02010609060101010101" pitchFamily="49" charset="-122"/>
              </a:rPr>
              <a:t>和</a:t>
            </a:r>
            <a:r>
              <a:rPr lang="en-US" altLang="zh-CN" dirty="0">
                <a:solidFill>
                  <a:schemeClr val="tx1"/>
                </a:solidFill>
                <a:latin typeface="+mj-lt"/>
                <a:ea typeface="黑体" panose="02010609060101010101" pitchFamily="49" charset="-122"/>
              </a:rPr>
              <a:t>F1</a:t>
            </a:r>
            <a:r>
              <a:rPr lang="zh-CN" altLang="en-US" dirty="0">
                <a:solidFill>
                  <a:schemeClr val="tx1"/>
                </a:solidFill>
                <a:latin typeface="+mj-lt"/>
                <a:ea typeface="黑体" panose="02010609060101010101" pitchFamily="49" charset="-122"/>
              </a:rPr>
              <a:t>，而不使用精确率</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42</a:t>
            </a:fld>
            <a:endParaRPr lang="en-US"/>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3713423-F324-44EE-A506-27D67BE1F242}" type="slidenum">
              <a:rPr lang="en-US" altLang="zh-CN"/>
              <a:t>43</a:t>
            </a:fld>
            <a:endParaRPr lang="en-US" altLang="zh-CN"/>
          </a:p>
        </p:txBody>
      </p:sp>
      <p:sp>
        <p:nvSpPr>
          <p:cNvPr id="7" name="文本框 6"/>
          <p:cNvSpPr txBox="1"/>
          <p:nvPr/>
        </p:nvSpPr>
        <p:spPr>
          <a:xfrm>
            <a:off x="971600" y="548680"/>
            <a:ext cx="5688632" cy="646331"/>
          </a:xfrm>
          <a:prstGeom prst="rect">
            <a:avLst/>
          </a:prstGeom>
          <a:noFill/>
        </p:spPr>
        <p:txBody>
          <a:bodyPr wrap="square">
            <a:spAutoFit/>
          </a:bodyPr>
          <a:lstStyle/>
          <a:p>
            <a:r>
              <a:rPr lang="zh-CN" altLang="en-US" sz="3600" dirty="0">
                <a:solidFill>
                  <a:schemeClr val="tx1"/>
                </a:solidFill>
              </a:rPr>
              <a:t>评价指标 </a:t>
            </a:r>
            <a:r>
              <a:rPr lang="en-US" altLang="zh-CN" sz="3600" dirty="0">
                <a:solidFill>
                  <a:schemeClr val="tx1"/>
                </a:solidFill>
              </a:rPr>
              <a:t>-</a:t>
            </a:r>
            <a:r>
              <a:rPr lang="zh-CN" altLang="en-US" sz="3600" dirty="0">
                <a:solidFill>
                  <a:schemeClr val="tx1"/>
                </a:solidFill>
              </a:rPr>
              <a:t>平均的求法</a:t>
            </a:r>
          </a:p>
        </p:txBody>
      </p:sp>
      <p:sp>
        <p:nvSpPr>
          <p:cNvPr id="13" name="文本框 12"/>
          <p:cNvSpPr txBox="1"/>
          <p:nvPr/>
        </p:nvSpPr>
        <p:spPr>
          <a:xfrm>
            <a:off x="251520" y="2492896"/>
            <a:ext cx="8712968" cy="4154984"/>
          </a:xfrm>
          <a:prstGeom prst="rect">
            <a:avLst/>
          </a:prstGeom>
          <a:noFill/>
        </p:spPr>
        <p:txBody>
          <a:bodyPr wrap="square">
            <a:spAutoFit/>
          </a:bodyPr>
          <a:lstStyle/>
          <a:p>
            <a:r>
              <a:rPr lang="en-US" altLang="zh-CN" dirty="0">
                <a:solidFill>
                  <a:schemeClr val="tx1"/>
                </a:solidFill>
              </a:rPr>
              <a:t>2. </a:t>
            </a:r>
            <a:r>
              <a:rPr lang="zh-CN" altLang="en-US" b="1" dirty="0">
                <a:solidFill>
                  <a:schemeClr val="tx1"/>
                </a:solidFill>
              </a:rPr>
              <a:t>宏平均</a:t>
            </a:r>
            <a:r>
              <a:rPr lang="en-US" altLang="zh-CN" b="1" dirty="0">
                <a:solidFill>
                  <a:schemeClr val="tx1"/>
                </a:solidFill>
              </a:rPr>
              <a:t>(Macro Average): </a:t>
            </a:r>
            <a:r>
              <a:rPr lang="zh-CN" altLang="en-US" dirty="0">
                <a:solidFill>
                  <a:schemeClr val="tx1"/>
                </a:solidFill>
              </a:rPr>
              <a:t>对每个查询求出某个指标，然后对这些指标进行算术平均</a:t>
            </a:r>
          </a:p>
          <a:p>
            <a:r>
              <a:rPr lang="en-US" altLang="zh-CN" dirty="0">
                <a:solidFill>
                  <a:schemeClr val="tx1"/>
                </a:solidFill>
              </a:rPr>
              <a:t>3. </a:t>
            </a:r>
            <a:r>
              <a:rPr lang="zh-CN" altLang="en-US" b="1" dirty="0">
                <a:solidFill>
                  <a:schemeClr val="tx1"/>
                </a:solidFill>
              </a:rPr>
              <a:t>微平均</a:t>
            </a:r>
            <a:r>
              <a:rPr lang="en-US" altLang="zh-CN" b="1" dirty="0">
                <a:solidFill>
                  <a:schemeClr val="tx1"/>
                </a:solidFill>
              </a:rPr>
              <a:t>(Micro Average): </a:t>
            </a:r>
            <a:r>
              <a:rPr lang="zh-CN" altLang="en-US" dirty="0">
                <a:solidFill>
                  <a:schemeClr val="tx1"/>
                </a:solidFill>
              </a:rPr>
              <a:t>将所有查询视为一个查询，将各种情况的文档总数求和，然后进行指标的计算</a:t>
            </a:r>
            <a:endParaRPr lang="en-US" altLang="zh-CN" dirty="0">
              <a:solidFill>
                <a:schemeClr val="tx1"/>
              </a:solidFill>
            </a:endParaRPr>
          </a:p>
          <a:p>
            <a:r>
              <a:rPr lang="zh-CN" altLang="en-US" dirty="0">
                <a:solidFill>
                  <a:schemeClr val="tx1"/>
                </a:solidFill>
              </a:rPr>
              <a:t>    如：</a:t>
            </a:r>
            <a:r>
              <a:rPr lang="en-US" altLang="zh-CN" dirty="0">
                <a:solidFill>
                  <a:schemeClr val="tx1"/>
                </a:solidFill>
              </a:rPr>
              <a:t>Micro Precision=(</a:t>
            </a:r>
            <a:r>
              <a:rPr lang="zh-CN" altLang="en-US" dirty="0">
                <a:solidFill>
                  <a:schemeClr val="tx1"/>
                </a:solidFill>
              </a:rPr>
              <a:t>对所有查询检出的相关文档总数</a:t>
            </a:r>
            <a:r>
              <a:rPr lang="en-US" altLang="zh-CN" dirty="0">
                <a:solidFill>
                  <a:schemeClr val="tx1"/>
                </a:solidFill>
              </a:rPr>
              <a:t>)/(</a:t>
            </a:r>
            <a:r>
              <a:rPr lang="zh-CN" altLang="en-US" dirty="0">
                <a:solidFill>
                  <a:schemeClr val="tx1"/>
                </a:solidFill>
              </a:rPr>
              <a:t>对所有查询检出的文档总数</a:t>
            </a:r>
            <a:r>
              <a:rPr lang="en-US" altLang="zh-CN" dirty="0">
                <a:solidFill>
                  <a:schemeClr val="tx1"/>
                </a:solidFill>
              </a:rPr>
              <a:t>)</a:t>
            </a:r>
          </a:p>
          <a:p>
            <a:r>
              <a:rPr lang="zh-CN" altLang="en-US" dirty="0">
                <a:solidFill>
                  <a:schemeClr val="tx1"/>
                </a:solidFill>
              </a:rPr>
              <a:t>    </a:t>
            </a:r>
            <a:endParaRPr lang="en-US" altLang="zh-CN" dirty="0">
              <a:solidFill>
                <a:schemeClr val="tx1"/>
              </a:solidFill>
            </a:endParaRPr>
          </a:p>
          <a:p>
            <a:r>
              <a:rPr lang="en-US" altLang="zh-CN" dirty="0">
                <a:solidFill>
                  <a:schemeClr val="tx1"/>
                </a:solidFill>
              </a:rPr>
              <a:t>   </a:t>
            </a:r>
            <a:r>
              <a:rPr lang="zh-CN" altLang="en-US" dirty="0">
                <a:solidFill>
                  <a:schemeClr val="tx1"/>
                </a:solidFill>
              </a:rPr>
              <a:t>宏平均对所有查询一视同仁，微平均受返回相关文档数目比较大的查询影响</a:t>
            </a:r>
            <a:r>
              <a:rPr lang="en-US" altLang="zh-CN" dirty="0">
                <a:solidFill>
                  <a:schemeClr val="tx1"/>
                </a:solidFill>
              </a:rPr>
              <a:t>(</a:t>
            </a:r>
            <a:r>
              <a:rPr lang="zh-CN" altLang="en-US" dirty="0">
                <a:solidFill>
                  <a:schemeClr val="tx1"/>
                </a:solidFill>
              </a:rPr>
              <a:t>宏平均保护弱者，类比：乒乓球参赛资格限制</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4</a:t>
            </a:r>
            <a:r>
              <a:rPr lang="en-US" altLang="zh-CN" b="1" dirty="0">
                <a:solidFill>
                  <a:schemeClr val="tx1"/>
                </a:solidFill>
              </a:rPr>
              <a:t>. MAP(Mean AP)</a:t>
            </a:r>
            <a:r>
              <a:rPr lang="zh-CN" altLang="en-US" dirty="0">
                <a:solidFill>
                  <a:schemeClr val="tx1"/>
                </a:solidFill>
              </a:rPr>
              <a:t>：对所有查询的</a:t>
            </a:r>
            <a:r>
              <a:rPr lang="en-US" altLang="zh-CN" dirty="0">
                <a:solidFill>
                  <a:schemeClr val="tx1"/>
                </a:solidFill>
              </a:rPr>
              <a:t>AP</a:t>
            </a:r>
            <a:r>
              <a:rPr lang="zh-CN" altLang="en-US" dirty="0">
                <a:solidFill>
                  <a:schemeClr val="tx1"/>
                </a:solidFill>
              </a:rPr>
              <a:t>求宏平均</a:t>
            </a:r>
          </a:p>
        </p:txBody>
      </p:sp>
      <p:sp>
        <p:nvSpPr>
          <p:cNvPr id="15" name="文本框 14"/>
          <p:cNvSpPr txBox="1"/>
          <p:nvPr/>
        </p:nvSpPr>
        <p:spPr>
          <a:xfrm>
            <a:off x="251520" y="1629157"/>
            <a:ext cx="8784976" cy="830997"/>
          </a:xfrm>
          <a:prstGeom prst="rect">
            <a:avLst/>
          </a:prstGeom>
          <a:noFill/>
        </p:spPr>
        <p:txBody>
          <a:bodyPr wrap="square">
            <a:spAutoFit/>
          </a:bodyPr>
          <a:lstStyle/>
          <a:p>
            <a:r>
              <a:rPr lang="en-US" altLang="zh-CN" dirty="0">
                <a:solidFill>
                  <a:schemeClr val="tx1"/>
                </a:solidFill>
              </a:rPr>
              <a:t>1. </a:t>
            </a:r>
            <a:r>
              <a:rPr lang="zh-CN" altLang="en-US" b="1" dirty="0">
                <a:solidFill>
                  <a:schemeClr val="tx1"/>
                </a:solidFill>
              </a:rPr>
              <a:t>平均正确率</a:t>
            </a:r>
            <a:r>
              <a:rPr lang="en-US" altLang="zh-CN" b="1" dirty="0">
                <a:solidFill>
                  <a:schemeClr val="tx1"/>
                </a:solidFill>
              </a:rPr>
              <a:t>(Average Precision, AP)</a:t>
            </a:r>
            <a:r>
              <a:rPr lang="zh-CN" altLang="en-US" dirty="0">
                <a:solidFill>
                  <a:schemeClr val="tx1"/>
                </a:solidFill>
              </a:rPr>
              <a:t>：对不同召回率点上的正确率进行平均</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面向用户的评价指标</a:t>
            </a:r>
          </a:p>
        </p:txBody>
      </p:sp>
      <p:sp>
        <p:nvSpPr>
          <p:cNvPr id="57347" name="Rectangle 3"/>
          <p:cNvSpPr>
            <a:spLocks noGrp="1" noChangeArrowheads="1"/>
          </p:cNvSpPr>
          <p:nvPr>
            <p:ph idx="1"/>
          </p:nvPr>
        </p:nvSpPr>
        <p:spPr>
          <a:xfrm>
            <a:off x="914400" y="1556792"/>
            <a:ext cx="7772400" cy="3384649"/>
          </a:xfrm>
        </p:spPr>
        <p:txBody>
          <a:bodyPr/>
          <a:lstStyle/>
          <a:p>
            <a:r>
              <a:rPr lang="zh-CN" altLang="en-US" sz="2400" dirty="0">
                <a:latin typeface="Times New Roman" panose="02020603050405020304" pitchFamily="18" charset="0"/>
              </a:rPr>
              <a:t>前面的指标都没有考虑用户因素。而相关不相关由用户判定。</a:t>
            </a:r>
          </a:p>
          <a:p>
            <a:r>
              <a:rPr lang="zh-CN" altLang="en-US" sz="2400" dirty="0">
                <a:latin typeface="Times New Roman" panose="02020603050405020304" pitchFamily="18" charset="0"/>
              </a:rPr>
              <a:t>假定用户已知的相关文档集合为</a:t>
            </a:r>
            <a:r>
              <a:rPr lang="en-US" altLang="zh-CN" sz="2400" dirty="0">
                <a:latin typeface="Times New Roman" panose="02020603050405020304" pitchFamily="18" charset="0"/>
              </a:rPr>
              <a:t>U</a:t>
            </a:r>
            <a:r>
              <a:rPr lang="zh-CN" altLang="en-US" sz="2400" dirty="0">
                <a:latin typeface="Times New Roman" panose="02020603050405020304" pitchFamily="18" charset="0"/>
              </a:rPr>
              <a:t>，检索结果和</a:t>
            </a:r>
            <a:r>
              <a:rPr lang="en-US" altLang="zh-CN" sz="2400" dirty="0">
                <a:latin typeface="Times New Roman" panose="02020603050405020304" pitchFamily="18" charset="0"/>
              </a:rPr>
              <a:t>U</a:t>
            </a:r>
            <a:r>
              <a:rPr lang="zh-CN" altLang="en-US" sz="2400" dirty="0">
                <a:latin typeface="Times New Roman" panose="02020603050405020304" pitchFamily="18" charset="0"/>
              </a:rPr>
              <a:t>的交集为</a:t>
            </a:r>
            <a:r>
              <a:rPr lang="en-US" altLang="zh-CN" sz="2400" dirty="0" err="1">
                <a:latin typeface="Times New Roman" panose="02020603050405020304" pitchFamily="18" charset="0"/>
              </a:rPr>
              <a:t>Ru</a:t>
            </a:r>
            <a:r>
              <a:rPr lang="zh-CN" altLang="en-US" sz="2400" dirty="0">
                <a:latin typeface="Times New Roman" panose="02020603050405020304" pitchFamily="18" charset="0"/>
              </a:rPr>
              <a:t>，则可以定义</a:t>
            </a:r>
            <a:r>
              <a:rPr lang="zh-CN" altLang="en-US" sz="2400" b="1" dirty="0">
                <a:solidFill>
                  <a:srgbClr val="FF0000"/>
                </a:solidFill>
                <a:latin typeface="Times New Roman" panose="02020603050405020304" pitchFamily="18" charset="0"/>
              </a:rPr>
              <a:t>覆盖率</a:t>
            </a:r>
            <a:r>
              <a:rPr lang="en-US" altLang="zh-CN" sz="2400" dirty="0">
                <a:latin typeface="Times New Roman" panose="02020603050405020304" pitchFamily="18" charset="0"/>
              </a:rPr>
              <a:t>(Coverage) </a:t>
            </a:r>
          </a:p>
          <a:p>
            <a:r>
              <a:rPr lang="en-US" altLang="zh-CN" sz="2400" dirty="0"/>
              <a:t>                                           </a:t>
            </a:r>
            <a:r>
              <a:rPr lang="en-US" altLang="zh-CN" sz="2400" dirty="0">
                <a:latin typeface="Times New Roman" panose="02020603050405020304" pitchFamily="18" charset="0"/>
              </a:rPr>
              <a:t>C=|Ru|/|U|</a:t>
            </a:r>
            <a:r>
              <a:rPr lang="zh-CN" altLang="en-US" sz="2400" dirty="0">
                <a:latin typeface="Times New Roman" panose="02020603050405020304" pitchFamily="18" charset="0"/>
              </a:rPr>
              <a:t>，</a:t>
            </a:r>
            <a:endParaRPr lang="en-US" altLang="zh-CN" sz="2400" dirty="0"/>
          </a:p>
          <a:p>
            <a:r>
              <a:rPr lang="zh-CN" altLang="en-US" sz="2400" dirty="0">
                <a:latin typeface="Times New Roman" panose="02020603050405020304" pitchFamily="18" charset="0"/>
              </a:rPr>
              <a:t>表示系统找到的用户已知的相关文档比例。</a:t>
            </a:r>
          </a:p>
          <a:p>
            <a:r>
              <a:rPr lang="zh-CN" altLang="en-US" sz="2400" dirty="0">
                <a:latin typeface="Times New Roman" panose="02020603050405020304" pitchFamily="18" charset="0"/>
              </a:rPr>
              <a:t>假定检索结果中返回一些用户以前未知的相关文档</a:t>
            </a:r>
            <a:r>
              <a:rPr lang="en-US" altLang="zh-CN" sz="2400" dirty="0" err="1">
                <a:latin typeface="Times New Roman" panose="02020603050405020304" pitchFamily="18" charset="0"/>
              </a:rPr>
              <a:t>Rk</a:t>
            </a:r>
            <a:r>
              <a:rPr lang="zh-CN" altLang="en-US" sz="2400" dirty="0">
                <a:latin typeface="Times New Roman" panose="02020603050405020304" pitchFamily="18" charset="0"/>
              </a:rPr>
              <a:t>，则可以定义</a:t>
            </a:r>
            <a:r>
              <a:rPr lang="zh-CN" altLang="en-US" sz="2400" b="1" dirty="0">
                <a:solidFill>
                  <a:srgbClr val="FF0000"/>
                </a:solidFill>
                <a:latin typeface="Times New Roman" panose="02020603050405020304" pitchFamily="18" charset="0"/>
              </a:rPr>
              <a:t>出新率</a:t>
            </a:r>
            <a:r>
              <a:rPr lang="en-US" altLang="zh-CN" sz="2400" dirty="0">
                <a:latin typeface="Times New Roman" panose="02020603050405020304" pitchFamily="18" charset="0"/>
              </a:rPr>
              <a:t>(Novelty Ratio) </a:t>
            </a:r>
          </a:p>
          <a:p>
            <a:endParaRPr lang="en-US" altLang="zh-CN" sz="2400" dirty="0">
              <a:latin typeface="Times New Roman" panose="02020603050405020304" pitchFamily="18" charset="0"/>
            </a:endParaRPr>
          </a:p>
          <a:p>
            <a:r>
              <a:rPr lang="en-US" altLang="zh-CN" sz="2400" dirty="0">
                <a:latin typeface="Times New Roman" panose="02020603050405020304" pitchFamily="18" charset="0"/>
              </a:rPr>
              <a:t>                                  N=|</a:t>
            </a:r>
            <a:r>
              <a:rPr lang="en-US" altLang="zh-CN" sz="2400" dirty="0" err="1">
                <a:latin typeface="Times New Roman" panose="02020603050405020304" pitchFamily="18" charset="0"/>
              </a:rPr>
              <a:t>Rk</a:t>
            </a:r>
            <a:r>
              <a:rPr lang="en-US" altLang="zh-CN" sz="2400" dirty="0">
                <a:latin typeface="Times New Roman" panose="02020603050405020304" pitchFamily="18" charset="0"/>
              </a:rPr>
              <a:t>|/(|Ru|+|</a:t>
            </a:r>
            <a:r>
              <a:rPr lang="en-US" altLang="zh-CN" sz="2400" dirty="0" err="1">
                <a:latin typeface="Times New Roman" panose="02020603050405020304" pitchFamily="18" charset="0"/>
              </a:rPr>
              <a:t>Rk</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表示系统返回的新相关文档的比例。</a:t>
            </a:r>
          </a:p>
        </p:txBody>
      </p:sp>
      <p:sp>
        <p:nvSpPr>
          <p:cNvPr id="6" name="灯片编号占位符 5"/>
          <p:cNvSpPr>
            <a:spLocks noGrp="1"/>
          </p:cNvSpPr>
          <p:nvPr>
            <p:ph type="sldNum" sz="quarter" idx="12"/>
          </p:nvPr>
        </p:nvSpPr>
        <p:spPr/>
        <p:txBody>
          <a:bodyPr/>
          <a:lstStyle/>
          <a:p>
            <a:fld id="{E3713423-F324-44EE-A506-27D67BE1F242}" type="slidenum">
              <a:rPr lang="en-US" altLang="zh-CN"/>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其他评价指标</a:t>
            </a:r>
          </a:p>
        </p:txBody>
      </p:sp>
      <p:sp>
        <p:nvSpPr>
          <p:cNvPr id="99331" name="Rectangle 3"/>
          <p:cNvSpPr>
            <a:spLocks noGrp="1" noChangeArrowheads="1"/>
          </p:cNvSpPr>
          <p:nvPr>
            <p:ph idx="1"/>
          </p:nvPr>
        </p:nvSpPr>
        <p:spPr>
          <a:xfrm>
            <a:off x="251520" y="1844824"/>
            <a:ext cx="8636893" cy="4464496"/>
          </a:xfrm>
        </p:spPr>
        <p:txBody>
          <a:bodyPr/>
          <a:lstStyle/>
          <a:p>
            <a:r>
              <a:rPr lang="zh-CN" altLang="en-US" sz="2800" dirty="0">
                <a:latin typeface="Times New Roman" panose="02020603050405020304" pitchFamily="18" charset="0"/>
              </a:rPr>
              <a:t>不同的信息检索应用或者任务还会采用不同的评价指标</a:t>
            </a:r>
          </a:p>
          <a:p>
            <a:r>
              <a:rPr lang="en-US" altLang="zh-CN" sz="2800" dirty="0">
                <a:latin typeface="Times New Roman" panose="02020603050405020304" pitchFamily="18" charset="0"/>
              </a:rPr>
              <a:t>MRR(Mean Reciprocal Rank): </a:t>
            </a:r>
            <a:r>
              <a:rPr lang="zh-CN" altLang="en-US" sz="2800" dirty="0">
                <a:latin typeface="Times New Roman" panose="02020603050405020304" pitchFamily="18" charset="0"/>
              </a:rPr>
              <a:t>对于某些</a:t>
            </a:r>
            <a:r>
              <a:rPr lang="en-US" altLang="zh-CN" sz="2800" dirty="0">
                <a:latin typeface="Times New Roman" panose="02020603050405020304" pitchFamily="18" charset="0"/>
              </a:rPr>
              <a:t>IR</a:t>
            </a:r>
            <a:r>
              <a:rPr lang="zh-CN" altLang="en-US" sz="2800" dirty="0">
                <a:latin typeface="Times New Roman" panose="02020603050405020304" pitchFamily="18" charset="0"/>
              </a:rPr>
              <a:t>系统</a:t>
            </a:r>
            <a:r>
              <a:rPr lang="en-US" altLang="zh-CN" sz="2800" dirty="0">
                <a:latin typeface="Times New Roman" panose="02020603050405020304" pitchFamily="18" charset="0"/>
              </a:rPr>
              <a:t>(</a:t>
            </a:r>
            <a:r>
              <a:rPr lang="zh-CN" altLang="en-US" sz="2800" dirty="0">
                <a:latin typeface="Times New Roman" panose="02020603050405020304" pitchFamily="18" charset="0"/>
              </a:rPr>
              <a:t>如问答系统或主页发现系统</a:t>
            </a:r>
            <a:r>
              <a:rPr lang="en-US" altLang="zh-CN" sz="2800" dirty="0">
                <a:latin typeface="Times New Roman" panose="02020603050405020304" pitchFamily="18" charset="0"/>
              </a:rPr>
              <a:t>)</a:t>
            </a:r>
            <a:r>
              <a:rPr lang="zh-CN" altLang="en-US" sz="2800" dirty="0">
                <a:latin typeface="Times New Roman" panose="02020603050405020304" pitchFamily="18" charset="0"/>
              </a:rPr>
              <a:t>，只关心第一个标准答案返回的位置</a:t>
            </a:r>
            <a:r>
              <a:rPr lang="en-US" altLang="zh-CN" sz="2800" dirty="0">
                <a:latin typeface="Times New Roman" panose="02020603050405020304" pitchFamily="18" charset="0"/>
              </a:rPr>
              <a:t>(Rank)</a:t>
            </a:r>
            <a:r>
              <a:rPr lang="zh-CN" altLang="en-US" sz="2800" dirty="0">
                <a:latin typeface="Times New Roman" panose="02020603050405020304" pitchFamily="18" charset="0"/>
              </a:rPr>
              <a:t>，越前越好，这个位置的倒数称为</a:t>
            </a:r>
            <a:r>
              <a:rPr lang="en-US" altLang="zh-CN" sz="2800" dirty="0">
                <a:latin typeface="Times New Roman" panose="02020603050405020304" pitchFamily="18" charset="0"/>
              </a:rPr>
              <a:t>RR</a:t>
            </a:r>
            <a:r>
              <a:rPr lang="zh-CN" altLang="en-US" sz="2800" dirty="0">
                <a:latin typeface="Times New Roman" panose="02020603050405020304" pitchFamily="18" charset="0"/>
              </a:rPr>
              <a:t>，对问题集合求平均，则得到</a:t>
            </a:r>
            <a:r>
              <a:rPr lang="en-US" altLang="zh-CN" sz="2800" dirty="0">
                <a:latin typeface="Times New Roman" panose="02020603050405020304" pitchFamily="18" charset="0"/>
              </a:rPr>
              <a:t>MRR</a:t>
            </a:r>
          </a:p>
          <a:p>
            <a:pPr lvl="1"/>
            <a:r>
              <a:rPr lang="zh-CN" altLang="en-US" sz="2400" dirty="0">
                <a:latin typeface="Times New Roman" panose="02020603050405020304" pitchFamily="18" charset="0"/>
              </a:rPr>
              <a:t>例子：两个问题，系统对第一个问题返回的标准答案的</a:t>
            </a:r>
            <a:r>
              <a:rPr lang="en-US" altLang="zh-CN" sz="2400" dirty="0">
                <a:latin typeface="Times New Roman" panose="02020603050405020304" pitchFamily="18" charset="0"/>
              </a:rPr>
              <a:t>Rank</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，对第二个问题返回的标准答案的</a:t>
            </a:r>
            <a:r>
              <a:rPr lang="en-US" altLang="zh-CN" sz="2400" dirty="0">
                <a:latin typeface="Times New Roman" panose="02020603050405020304" pitchFamily="18" charset="0"/>
              </a:rPr>
              <a:t>Rank</a:t>
            </a:r>
            <a:r>
              <a:rPr lang="zh-CN" altLang="en-US" sz="2400" dirty="0">
                <a:latin typeface="Times New Roman" panose="02020603050405020304" pitchFamily="18" charset="0"/>
              </a:rPr>
              <a:t>是</a:t>
            </a:r>
            <a:r>
              <a:rPr lang="en-US" altLang="zh-CN" sz="2400" dirty="0">
                <a:latin typeface="Times New Roman" panose="02020603050405020304" pitchFamily="18" charset="0"/>
              </a:rPr>
              <a:t>4</a:t>
            </a:r>
            <a:r>
              <a:rPr lang="zh-CN" altLang="en-US" sz="2400" dirty="0">
                <a:latin typeface="Times New Roman" panose="02020603050405020304" pitchFamily="18" charset="0"/>
              </a:rPr>
              <a:t>，则系统的</a:t>
            </a:r>
            <a:r>
              <a:rPr lang="en-US" altLang="zh-CN" sz="2400" dirty="0">
                <a:latin typeface="Times New Roman" panose="02020603050405020304" pitchFamily="18" charset="0"/>
              </a:rPr>
              <a:t>MRR</a:t>
            </a:r>
            <a:r>
              <a:rPr lang="zh-CN" altLang="en-US" sz="2400" dirty="0">
                <a:latin typeface="Times New Roman" panose="02020603050405020304" pitchFamily="18" charset="0"/>
              </a:rPr>
              <a:t>为 </a:t>
            </a:r>
            <a:r>
              <a:rPr lang="en-US" altLang="zh-CN" sz="2400" dirty="0">
                <a:latin typeface="Times New Roman" panose="02020603050405020304" pitchFamily="18" charset="0"/>
              </a:rPr>
              <a:t>(1/2+1/4)/2=3/8</a:t>
            </a:r>
          </a:p>
          <a:p>
            <a:pPr lvl="1"/>
            <a:endParaRPr lang="en-US" altLang="zh-CN" sz="24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F1BBCDBE-BB30-4A82-807F-158D10B189C6}" type="slidenum">
              <a:rPr lang="en-US" altLang="zh-CN"/>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近几年出现的新的评价指标</a:t>
            </a:r>
          </a:p>
        </p:txBody>
      </p:sp>
      <p:sp>
        <p:nvSpPr>
          <p:cNvPr id="182275" name="Rectangle 3"/>
          <p:cNvSpPr>
            <a:spLocks noGrp="1" noChangeArrowheads="1"/>
          </p:cNvSpPr>
          <p:nvPr>
            <p:ph idx="1"/>
          </p:nvPr>
        </p:nvSpPr>
        <p:spPr>
          <a:xfrm>
            <a:off x="1187450" y="2349500"/>
            <a:ext cx="7772400" cy="3617913"/>
          </a:xfrm>
        </p:spPr>
        <p:txBody>
          <a:bodyPr/>
          <a:lstStyle/>
          <a:p>
            <a:r>
              <a:rPr lang="en-US" altLang="zh-CN" dirty="0" err="1">
                <a:latin typeface="Times New Roman" panose="02020603050405020304" pitchFamily="18" charset="0"/>
              </a:rPr>
              <a:t>Bpref</a:t>
            </a:r>
            <a:endParaRPr lang="en-US" altLang="zh-CN" dirty="0">
              <a:latin typeface="Times New Roman" panose="02020603050405020304" pitchFamily="18" charset="0"/>
            </a:endParaRPr>
          </a:p>
          <a:p>
            <a:r>
              <a:rPr lang="en-US" altLang="zh-CN" dirty="0">
                <a:latin typeface="Times New Roman" panose="02020603050405020304" pitchFamily="18" charset="0"/>
              </a:rPr>
              <a:t>GMAP</a:t>
            </a:r>
          </a:p>
        </p:txBody>
      </p:sp>
      <p:sp>
        <p:nvSpPr>
          <p:cNvPr id="7" name="灯片编号占位符 5"/>
          <p:cNvSpPr>
            <a:spLocks noGrp="1"/>
          </p:cNvSpPr>
          <p:nvPr>
            <p:ph type="sldNum" sz="quarter" idx="12"/>
          </p:nvPr>
        </p:nvSpPr>
        <p:spPr/>
        <p:txBody>
          <a:bodyPr/>
          <a:lstStyle/>
          <a:p>
            <a:fld id="{3456E972-B9DC-46F6-988C-3FA45D463E8B}" type="slidenum">
              <a:rPr lang="en-US" altLang="zh-CN"/>
              <a:t>46</a:t>
            </a:fld>
            <a:endParaRPr lang="en-US" altLang="zh-CN"/>
          </a:p>
        </p:txBody>
      </p:sp>
      <p:sp>
        <p:nvSpPr>
          <p:cNvPr id="182276" name="Text Box 4"/>
          <p:cNvSpPr txBox="1">
            <a:spLocks noChangeArrowheads="1"/>
          </p:cNvSpPr>
          <p:nvPr/>
        </p:nvSpPr>
        <p:spPr bwMode="auto">
          <a:xfrm>
            <a:off x="1187450" y="6021388"/>
            <a:ext cx="6985000" cy="336550"/>
          </a:xfrm>
          <a:prstGeom prst="rect">
            <a:avLst/>
          </a:prstGeom>
          <a:noFill/>
          <a:ln w="9525">
            <a:noFill/>
            <a:miter lim="800000"/>
          </a:ln>
          <a:effectLst/>
        </p:spPr>
        <p:txBody>
          <a:bodyPr>
            <a:spAutoFit/>
          </a:bodyPr>
          <a:lstStyle/>
          <a:p>
            <a:pPr>
              <a:spcBef>
                <a:spcPct val="50000"/>
              </a:spcBef>
            </a:pP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增加于</a:t>
            </a:r>
            <a:r>
              <a:rPr lang="en-US" altLang="zh-CN" sz="1600" dirty="0">
                <a:latin typeface="Times New Roman" panose="02020603050405020304" pitchFamily="18" charset="0"/>
                <a:ea typeface="黑体" panose="02010609060101010101" pitchFamily="49" charset="-122"/>
              </a:rPr>
              <a:t>2007</a:t>
            </a:r>
            <a:r>
              <a:rPr lang="zh-CN" altLang="en-US" sz="1600" dirty="0">
                <a:latin typeface="Times New Roman" panose="02020603050405020304" pitchFamily="18" charset="0"/>
                <a:ea typeface="黑体" panose="02010609060101010101" pitchFamily="49" charset="-122"/>
              </a:rPr>
              <a:t>年</a:t>
            </a:r>
            <a:r>
              <a:rPr lang="en-US" altLang="zh-CN" sz="1600" dirty="0">
                <a:latin typeface="Times New Roman" panose="02020603050405020304" pitchFamily="18" charset="0"/>
                <a:ea typeface="黑体" panose="02010609060101010101" pitchFamily="49" charset="-122"/>
              </a:rPr>
              <a:t>9</a:t>
            </a:r>
            <a:r>
              <a:rPr lang="zh-CN" altLang="en-US" sz="1600" dirty="0">
                <a:latin typeface="Times New Roman" panose="02020603050405020304" pitchFamily="18" charset="0"/>
                <a:ea typeface="黑体" panose="02010609060101010101" pitchFamily="49" charset="-122"/>
              </a:rPr>
              <a:t>月</a:t>
            </a:r>
            <a:r>
              <a:rPr lang="en-US" altLang="zh-CN" sz="1600" dirty="0">
                <a:latin typeface="Times New Roman" panose="02020603050405020304" pitchFamily="18" charset="0"/>
                <a:ea typeface="黑体" panose="02010609060101010101" pitchFamily="49" charset="-122"/>
              </a:rPr>
              <a:t>20</a:t>
            </a:r>
            <a:r>
              <a:rPr lang="zh-CN" altLang="en-US" sz="1600" dirty="0">
                <a:latin typeface="Times New Roman" panose="02020603050405020304" pitchFamily="18" charset="0"/>
                <a:ea typeface="黑体" panose="02010609060101010101" pitchFamily="49" charset="-122"/>
              </a:rPr>
              <a:t>日</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latin typeface="Times New Roman" panose="02020603050405020304" pitchFamily="18" charset="0"/>
              </a:rPr>
              <a:t>Bpref</a:t>
            </a:r>
          </a:p>
        </p:txBody>
      </p:sp>
      <p:sp>
        <p:nvSpPr>
          <p:cNvPr id="147459" name="Rectangle 3"/>
          <p:cNvSpPr>
            <a:spLocks noGrp="1" noChangeArrowheads="1"/>
          </p:cNvSpPr>
          <p:nvPr>
            <p:ph idx="1"/>
          </p:nvPr>
        </p:nvSpPr>
        <p:spPr>
          <a:xfrm>
            <a:off x="1043608" y="1916832"/>
            <a:ext cx="7772400" cy="3240088"/>
          </a:xfrm>
        </p:spPr>
        <p:txBody>
          <a:bodyPr/>
          <a:lstStyle/>
          <a:p>
            <a:r>
              <a:rPr lang="en-US" altLang="zh-CN" sz="2400" dirty="0" err="1">
                <a:latin typeface="Times New Roman" panose="02020603050405020304" pitchFamily="18" charset="0"/>
              </a:rPr>
              <a:t>Bpref</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 preference</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基本的思想：在相关性判断</a:t>
            </a:r>
            <a:r>
              <a:rPr lang="en-US" altLang="zh-CN" sz="2400" dirty="0">
                <a:latin typeface="Times New Roman" panose="02020603050405020304" pitchFamily="18" charset="0"/>
              </a:rPr>
              <a:t>(Relevance </a:t>
            </a:r>
            <a:r>
              <a:rPr lang="en-US" altLang="zh-CN" sz="2400" dirty="0" err="1">
                <a:latin typeface="Times New Roman" panose="02020603050405020304" pitchFamily="18" charset="0"/>
              </a:rPr>
              <a:t>Judgement</a:t>
            </a:r>
            <a:r>
              <a:rPr lang="en-US" altLang="zh-CN" sz="2400" dirty="0">
                <a:latin typeface="Times New Roman" panose="02020603050405020304" pitchFamily="18" charset="0"/>
              </a:rPr>
              <a:t>) </a:t>
            </a:r>
            <a:r>
              <a:rPr lang="zh-CN" altLang="en-US" sz="2400" dirty="0">
                <a:latin typeface="Times New Roman" panose="02020603050405020304" pitchFamily="18" charset="0"/>
              </a:rPr>
              <a:t>不完全的情况下，计算在进行了相关性判断的文档集合中，在判断到相关文档前，需要判断的不相关文档的篇数</a:t>
            </a:r>
          </a:p>
          <a:p>
            <a:r>
              <a:rPr lang="zh-CN" altLang="en-US" sz="2400" b="1" dirty="0">
                <a:latin typeface="Times New Roman" panose="02020603050405020304" pitchFamily="18" charset="0"/>
              </a:rPr>
              <a:t>相关性判断完全的情况下</a:t>
            </a:r>
            <a:r>
              <a:rPr lang="zh-CN" altLang="en-US" sz="2400" dirty="0">
                <a:latin typeface="Times New Roman" panose="02020603050405020304" pitchFamily="18" charset="0"/>
              </a:rPr>
              <a:t>，利用</a:t>
            </a:r>
            <a:r>
              <a:rPr lang="en-US" altLang="zh-CN" sz="2400" dirty="0" err="1">
                <a:latin typeface="Times New Roman" panose="02020603050405020304" pitchFamily="18" charset="0"/>
              </a:rPr>
              <a:t>Bpref</a:t>
            </a:r>
            <a:r>
              <a:rPr lang="zh-CN" altLang="en-US" sz="2400" dirty="0">
                <a:latin typeface="Times New Roman" panose="02020603050405020304" pitchFamily="18" charset="0"/>
              </a:rPr>
              <a:t>和</a:t>
            </a:r>
            <a:r>
              <a:rPr lang="en-US" altLang="zh-CN" sz="2400" dirty="0">
                <a:latin typeface="Times New Roman" panose="02020603050405020304" pitchFamily="18" charset="0"/>
              </a:rPr>
              <a:t>MAP</a:t>
            </a:r>
            <a:r>
              <a:rPr lang="zh-CN" altLang="en-US" sz="2400" dirty="0">
                <a:latin typeface="Times New Roman" panose="02020603050405020304" pitchFamily="18" charset="0"/>
              </a:rPr>
              <a:t>进行评价的结果很一致，但是相关性判断不完全的情况下，</a:t>
            </a:r>
            <a:r>
              <a:rPr lang="en-US" altLang="zh-CN" sz="2400" dirty="0" err="1">
                <a:latin typeface="Times New Roman" panose="02020603050405020304" pitchFamily="18" charset="0"/>
              </a:rPr>
              <a:t>Bpref</a:t>
            </a:r>
            <a:r>
              <a:rPr lang="zh-CN" altLang="en-US" sz="2400" dirty="0">
                <a:latin typeface="Times New Roman" panose="02020603050405020304" pitchFamily="18" charset="0"/>
              </a:rPr>
              <a:t>更鲁棒。</a:t>
            </a:r>
          </a:p>
        </p:txBody>
      </p:sp>
      <p:sp>
        <p:nvSpPr>
          <p:cNvPr id="7" name="灯片编号占位符 5"/>
          <p:cNvSpPr>
            <a:spLocks noGrp="1"/>
          </p:cNvSpPr>
          <p:nvPr>
            <p:ph type="sldNum" sz="quarter" idx="12"/>
          </p:nvPr>
        </p:nvSpPr>
        <p:spPr/>
        <p:txBody>
          <a:bodyPr/>
          <a:lstStyle/>
          <a:p>
            <a:fld id="{F286E87E-C9C9-4AE3-A984-9369BDC2B969}" type="slidenum">
              <a:rPr lang="en-US" altLang="zh-CN"/>
              <a:t>47</a:t>
            </a:fld>
            <a:endParaRPr lang="en-US" altLang="zh-CN"/>
          </a:p>
        </p:txBody>
      </p:sp>
      <p:sp>
        <p:nvSpPr>
          <p:cNvPr id="147460" name="Text Box 4"/>
          <p:cNvSpPr txBox="1">
            <a:spLocks noChangeArrowheads="1"/>
          </p:cNvSpPr>
          <p:nvPr/>
        </p:nvSpPr>
        <p:spPr bwMode="auto">
          <a:xfrm>
            <a:off x="1116013" y="5516563"/>
            <a:ext cx="7850187" cy="641350"/>
          </a:xfrm>
          <a:prstGeom prst="rect">
            <a:avLst/>
          </a:prstGeom>
          <a:noFill/>
          <a:ln w="9525">
            <a:noFill/>
            <a:miter lim="800000"/>
          </a:ln>
          <a:effectLst/>
        </p:spPr>
        <p:txBody>
          <a:bodyPr>
            <a:spAutoFit/>
          </a:bodyPr>
          <a:lstStyle/>
          <a:p>
            <a:r>
              <a:rPr lang="en-US" altLang="zh-CN" sz="1800" dirty="0">
                <a:solidFill>
                  <a:schemeClr val="tx1"/>
                </a:solidFill>
                <a:latin typeface="Times New Roman" panose="02020603050405020304" pitchFamily="18" charset="0"/>
                <a:ea typeface="黑体" panose="02010609060101010101" pitchFamily="49" charset="-122"/>
              </a:rPr>
              <a:t>*Buckley, C. &amp; Voorhees, E.M. Retrieval Evaluation with Incomplete Information, Proceedings of SIGIR 2004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5"/>
          <p:cNvSpPr>
            <a:spLocks noGrp="1" noChangeArrowheads="1"/>
          </p:cNvSpPr>
          <p:nvPr>
            <p:ph type="title"/>
          </p:nvPr>
        </p:nvSpPr>
        <p:spPr>
          <a:xfrm>
            <a:off x="611560" y="692696"/>
            <a:ext cx="6886575" cy="1143000"/>
          </a:xfrm>
        </p:spPr>
        <p:txBody>
          <a:bodyPr/>
          <a:lstStyle/>
          <a:p>
            <a:r>
              <a:rPr lang="zh-CN" altLang="en-US" dirty="0"/>
              <a:t>原始定义</a:t>
            </a:r>
          </a:p>
        </p:txBody>
      </p:sp>
      <p:sp>
        <p:nvSpPr>
          <p:cNvPr id="149507" name="Rectangle 3"/>
          <p:cNvSpPr>
            <a:spLocks noGrp="1" noChangeArrowheads="1"/>
          </p:cNvSpPr>
          <p:nvPr>
            <p:ph type="body" sz="half" idx="1"/>
          </p:nvPr>
        </p:nvSpPr>
        <p:spPr>
          <a:xfrm>
            <a:off x="755577" y="2133600"/>
            <a:ext cx="8064574" cy="4343400"/>
          </a:xfrm>
        </p:spPr>
        <p:txBody>
          <a:bodyPr/>
          <a:lstStyle/>
          <a:p>
            <a:r>
              <a:rPr lang="zh-CN" altLang="en-US" sz="2800" dirty="0">
                <a:latin typeface="Times New Roman" panose="02020603050405020304" pitchFamily="18" charset="0"/>
              </a:rPr>
              <a:t>对每个</a:t>
            </a:r>
            <a:r>
              <a:rPr lang="en-US" altLang="zh-CN" sz="2800" dirty="0">
                <a:latin typeface="Times New Roman" panose="02020603050405020304" pitchFamily="18" charset="0"/>
              </a:rPr>
              <a:t>Topic</a:t>
            </a:r>
            <a:r>
              <a:rPr lang="zh-CN" altLang="en-US" sz="2800" dirty="0">
                <a:latin typeface="Times New Roman" panose="02020603050405020304" pitchFamily="18" charset="0"/>
              </a:rPr>
              <a:t>，已判定结果中有</a:t>
            </a:r>
            <a:r>
              <a:rPr lang="en-US" altLang="zh-CN" sz="2800" i="1" dirty="0">
                <a:latin typeface="Times New Roman" panose="02020603050405020304" pitchFamily="18" charset="0"/>
              </a:rPr>
              <a:t>R</a:t>
            </a:r>
            <a:r>
              <a:rPr lang="zh-CN" altLang="en-US" sz="2800" dirty="0">
                <a:latin typeface="Times New Roman" panose="02020603050405020304" pitchFamily="18" charset="0"/>
              </a:rPr>
              <a:t>个相关结果</a:t>
            </a:r>
          </a:p>
          <a:p>
            <a:endParaRPr lang="zh-CN" altLang="en-US" sz="2800" dirty="0"/>
          </a:p>
          <a:p>
            <a:endParaRPr lang="zh-CN" altLang="en-US" sz="2800" dirty="0"/>
          </a:p>
          <a:p>
            <a:pPr lvl="1"/>
            <a:r>
              <a:rPr lang="en-US" altLang="zh-CN" sz="2400" i="1" dirty="0">
                <a:latin typeface="Times New Roman" panose="02020603050405020304" pitchFamily="18" charset="0"/>
              </a:rPr>
              <a:t>r</a:t>
            </a:r>
            <a:r>
              <a:rPr lang="zh-CN" altLang="en-US" sz="2400" dirty="0"/>
              <a:t>是相关文档，</a:t>
            </a:r>
            <a:r>
              <a:rPr lang="en-US" altLang="zh-CN" sz="2400" i="1" dirty="0">
                <a:latin typeface="Times New Roman" panose="02020603050405020304" pitchFamily="18" charset="0"/>
              </a:rPr>
              <a:t>n</a:t>
            </a:r>
            <a:r>
              <a:rPr lang="zh-CN" altLang="en-US" sz="2400" dirty="0">
                <a:latin typeface="Times New Roman" panose="02020603050405020304" pitchFamily="18" charset="0"/>
              </a:rPr>
              <a:t>是</a:t>
            </a:r>
            <a:r>
              <a:rPr lang="en-US" altLang="zh-CN" sz="2400" dirty="0">
                <a:latin typeface="Times New Roman" panose="02020603050405020304" pitchFamily="18" charset="0"/>
              </a:rPr>
              <a:t>Top</a:t>
            </a:r>
            <a:r>
              <a:rPr lang="en-US" altLang="zh-CN" sz="2400" dirty="0"/>
              <a:t> </a:t>
            </a:r>
            <a:r>
              <a:rPr lang="en-US" altLang="zh-CN" sz="2400" i="1" dirty="0">
                <a:solidFill>
                  <a:srgbClr val="FF0000"/>
                </a:solidFill>
                <a:latin typeface="Times New Roman" panose="02020603050405020304" pitchFamily="18" charset="0"/>
              </a:rPr>
              <a:t>R</a:t>
            </a:r>
            <a:r>
              <a:rPr lang="zh-CN" altLang="en-US" sz="2400" dirty="0"/>
              <a:t>篇</a:t>
            </a:r>
            <a:r>
              <a:rPr lang="zh-CN" altLang="en-US" sz="2400" dirty="0">
                <a:solidFill>
                  <a:schemeClr val="hlink"/>
                </a:solidFill>
              </a:rPr>
              <a:t>不相关</a:t>
            </a:r>
            <a:r>
              <a:rPr lang="zh-CN" altLang="en-US" sz="2400" dirty="0"/>
              <a:t>文档集合的子集</a:t>
            </a:r>
          </a:p>
          <a:p>
            <a:pPr lvl="1"/>
            <a:r>
              <a:rPr lang="zh-CN" altLang="en-US" sz="2400" dirty="0"/>
              <a:t>例子：</a:t>
            </a:r>
            <a:r>
              <a:rPr lang="en-US" altLang="zh-CN" sz="2400" i="1" dirty="0">
                <a:latin typeface="Times New Roman" panose="02020603050405020304" pitchFamily="18" charset="0"/>
              </a:rPr>
              <a:t>R</a:t>
            </a:r>
            <a:r>
              <a:rPr lang="en-US" altLang="zh-CN" sz="2400" dirty="0"/>
              <a:t>=4</a:t>
            </a:r>
          </a:p>
          <a:p>
            <a:pPr lvl="1">
              <a:buFont typeface="Wingdings" panose="05000000000000000000" pitchFamily="2" charset="2"/>
              <a:buNone/>
            </a:pPr>
            <a:r>
              <a:rPr lang="en-US" altLang="zh-CN" sz="2400" dirty="0"/>
              <a:t>  </a:t>
            </a:r>
            <a:r>
              <a:rPr lang="en-US" altLang="zh-CN" sz="2400" i="1" dirty="0">
                <a:solidFill>
                  <a:schemeClr val="hlink"/>
                </a:solidFill>
                <a:latin typeface="Times New Roman" panose="02020603050405020304" pitchFamily="18" charset="0"/>
              </a:rPr>
              <a:t>d</a:t>
            </a:r>
            <a:r>
              <a:rPr lang="en-US" altLang="zh-CN" sz="2400" i="1" baseline="-25000" dirty="0">
                <a:solidFill>
                  <a:schemeClr val="hlink"/>
                </a:solidFill>
                <a:latin typeface="Times New Roman" panose="02020603050405020304" pitchFamily="18" charset="0"/>
              </a:rPr>
              <a:t>15</a:t>
            </a:r>
            <a:r>
              <a:rPr lang="en-US" altLang="zh-CN" sz="2400" i="1" baseline="30000" dirty="0">
                <a:solidFill>
                  <a:schemeClr val="hlink"/>
                </a:solidFill>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solidFill>
                  <a:schemeClr val="folHlink"/>
                </a:solidFill>
                <a:latin typeface="Times New Roman" panose="02020603050405020304" pitchFamily="18" charset="0"/>
              </a:rPr>
              <a:t>d</a:t>
            </a:r>
            <a:r>
              <a:rPr lang="en-US" altLang="zh-CN" sz="2400" i="1" baseline="-25000" dirty="0">
                <a:solidFill>
                  <a:schemeClr val="folHlink"/>
                </a:solidFill>
                <a:latin typeface="Times New Roman" panose="02020603050405020304" pitchFamily="18" charset="0"/>
              </a:rPr>
              <a:t>13</a:t>
            </a:r>
            <a:r>
              <a:rPr lang="en-US" altLang="zh-CN" sz="2400" i="1" baseline="30000" dirty="0">
                <a:solidFill>
                  <a:schemeClr val="folHlink"/>
                </a:solidFill>
                <a:latin typeface="Times New Roman" panose="02020603050405020304" pitchFamily="18" charset="0"/>
              </a:rPr>
              <a:t>n</a:t>
            </a:r>
            <a:r>
              <a:rPr lang="en-US" altLang="zh-CN" sz="2400" i="1" dirty="0">
                <a:latin typeface="Times New Roman" panose="02020603050405020304" pitchFamily="18" charset="0"/>
              </a:rPr>
              <a:t>,d</a:t>
            </a:r>
            <a:r>
              <a:rPr lang="en-US" altLang="zh-CN" sz="2400" i="1" baseline="-25000" dirty="0">
                <a:latin typeface="Times New Roman" panose="02020603050405020304" pitchFamily="18" charset="0"/>
              </a:rPr>
              <a:t>10</a:t>
            </a:r>
            <a:r>
              <a:rPr lang="en-US" altLang="zh-CN" sz="2400" i="1" baseline="30000" dirty="0">
                <a:latin typeface="Times New Roman" panose="02020603050405020304" pitchFamily="18" charset="0"/>
              </a:rPr>
              <a:t>u</a:t>
            </a:r>
            <a:r>
              <a:rPr lang="en-US" altLang="zh-CN" sz="2400" i="1" dirty="0">
                <a:latin typeface="Times New Roman" panose="02020603050405020304" pitchFamily="18" charset="0"/>
              </a:rPr>
              <a:t>,</a:t>
            </a:r>
            <a:r>
              <a:rPr lang="en-US" altLang="zh-CN" sz="2400" i="1" dirty="0">
                <a:solidFill>
                  <a:schemeClr val="folHlink"/>
                </a:solidFill>
                <a:latin typeface="Times New Roman" panose="02020603050405020304" pitchFamily="18" charset="0"/>
              </a:rPr>
              <a:t>d</a:t>
            </a:r>
            <a:r>
              <a:rPr lang="en-US" altLang="zh-CN" sz="2400" i="1" baseline="-25000" dirty="0">
                <a:solidFill>
                  <a:schemeClr val="folHlink"/>
                </a:solidFill>
                <a:latin typeface="Times New Roman" panose="02020603050405020304" pitchFamily="18" charset="0"/>
              </a:rPr>
              <a:t>12</a:t>
            </a:r>
            <a:r>
              <a:rPr lang="en-US" altLang="zh-CN" sz="2400" i="1" baseline="30000" dirty="0">
                <a:solidFill>
                  <a:schemeClr val="folHlink"/>
                </a:solidFill>
                <a:latin typeface="Times New Roman" panose="02020603050405020304" pitchFamily="18" charset="0"/>
              </a:rPr>
              <a:t>n</a:t>
            </a:r>
            <a:r>
              <a:rPr lang="en-US" altLang="zh-CN" sz="2400" i="1" dirty="0">
                <a:latin typeface="Times New Roman" panose="02020603050405020304" pitchFamily="18" charset="0"/>
              </a:rPr>
              <a:t>,</a:t>
            </a:r>
            <a:r>
              <a:rPr lang="en-US" altLang="zh-CN" sz="2400" i="1" dirty="0">
                <a:solidFill>
                  <a:schemeClr val="hlink"/>
                </a:solidFill>
                <a:latin typeface="Times New Roman" panose="02020603050405020304" pitchFamily="18" charset="0"/>
              </a:rPr>
              <a:t>d</a:t>
            </a:r>
            <a:r>
              <a:rPr lang="en-US" altLang="zh-CN" sz="2400" i="1" baseline="-25000" dirty="0">
                <a:solidFill>
                  <a:schemeClr val="hlink"/>
                </a:solidFill>
                <a:latin typeface="Times New Roman" panose="02020603050405020304" pitchFamily="18" charset="0"/>
              </a:rPr>
              <a:t>9</a:t>
            </a:r>
            <a:r>
              <a:rPr lang="en-US" altLang="zh-CN" sz="2400" i="1" baseline="30000" dirty="0">
                <a:solidFill>
                  <a:schemeClr val="hlink"/>
                </a:solidFill>
                <a:latin typeface="Times New Roman" panose="02020603050405020304" pitchFamily="18" charset="0"/>
              </a:rPr>
              <a:t>r</a:t>
            </a:r>
            <a:r>
              <a:rPr lang="en-US" altLang="zh-CN" sz="2400" i="1" dirty="0">
                <a:latin typeface="Times New Roman" panose="02020603050405020304" pitchFamily="18" charset="0"/>
              </a:rPr>
              <a:t>,d</a:t>
            </a:r>
            <a:r>
              <a:rPr lang="en-US" altLang="zh-CN" sz="2400" i="1" baseline="-25000" dirty="0">
                <a:latin typeface="Times New Roman" panose="02020603050405020304" pitchFamily="18" charset="0"/>
              </a:rPr>
              <a:t>7</a:t>
            </a:r>
            <a:r>
              <a:rPr lang="en-US" altLang="zh-CN" sz="2400" i="1" baseline="30000" dirty="0">
                <a:latin typeface="Times New Roman" panose="02020603050405020304" pitchFamily="18" charset="0"/>
              </a:rPr>
              <a:t>u</a:t>
            </a:r>
            <a:r>
              <a:rPr lang="en-US" altLang="zh-CN" sz="2400" i="1" dirty="0">
                <a:latin typeface="Times New Roman" panose="02020603050405020304" pitchFamily="18" charset="0"/>
              </a:rPr>
              <a:t>,</a:t>
            </a:r>
            <a:r>
              <a:rPr lang="en-US" altLang="zh-CN" sz="2400" i="1" dirty="0">
                <a:solidFill>
                  <a:schemeClr val="folHlink"/>
                </a:solidFill>
                <a:latin typeface="Times New Roman" panose="02020603050405020304" pitchFamily="18" charset="0"/>
              </a:rPr>
              <a:t>d</a:t>
            </a:r>
            <a:r>
              <a:rPr lang="en-US" altLang="zh-CN" sz="2400" i="1" baseline="-25000" dirty="0">
                <a:solidFill>
                  <a:schemeClr val="folHlink"/>
                </a:solidFill>
                <a:latin typeface="Times New Roman" panose="02020603050405020304" pitchFamily="18" charset="0"/>
              </a:rPr>
              <a:t>4</a:t>
            </a:r>
            <a:r>
              <a:rPr lang="en-US" altLang="zh-CN" sz="2400" i="1" baseline="30000" dirty="0">
                <a:solidFill>
                  <a:schemeClr val="folHlink"/>
                </a:solidFill>
                <a:latin typeface="Times New Roman" panose="02020603050405020304" pitchFamily="18" charset="0"/>
              </a:rPr>
              <a:t>n</a:t>
            </a:r>
            <a:r>
              <a:rPr lang="en-US" altLang="zh-CN" sz="2400" i="1" dirty="0">
                <a:latin typeface="Times New Roman" panose="02020603050405020304" pitchFamily="18" charset="0"/>
              </a:rPr>
              <a:t>,</a:t>
            </a:r>
            <a:r>
              <a:rPr lang="en-US" altLang="zh-CN" sz="2400" i="1" dirty="0">
                <a:solidFill>
                  <a:schemeClr val="folHlink"/>
                </a:solidFill>
                <a:latin typeface="Times New Roman" panose="02020603050405020304" pitchFamily="18" charset="0"/>
              </a:rPr>
              <a:t>d</a:t>
            </a:r>
            <a:r>
              <a:rPr lang="en-US" altLang="zh-CN" sz="2400" i="1" baseline="-25000" dirty="0">
                <a:solidFill>
                  <a:schemeClr val="folHlink"/>
                </a:solidFill>
                <a:latin typeface="Times New Roman" panose="02020603050405020304" pitchFamily="18" charset="0"/>
              </a:rPr>
              <a:t>6</a:t>
            </a:r>
            <a:r>
              <a:rPr lang="en-US" altLang="zh-CN" sz="2400" i="1" baseline="30000" dirty="0">
                <a:solidFill>
                  <a:schemeClr val="folHlink"/>
                </a:solidFill>
                <a:latin typeface="Times New Roman" panose="02020603050405020304" pitchFamily="18" charset="0"/>
              </a:rPr>
              <a:t>n</a:t>
            </a:r>
            <a:r>
              <a:rPr lang="en-US" altLang="zh-CN" sz="2400" i="1" dirty="0">
                <a:latin typeface="Times New Roman" panose="02020603050405020304" pitchFamily="18" charset="0"/>
              </a:rPr>
              <a:t>,d</a:t>
            </a:r>
            <a:r>
              <a:rPr lang="en-US" altLang="zh-CN" sz="2400" i="1" baseline="-25000" dirty="0">
                <a:latin typeface="Times New Roman" panose="02020603050405020304" pitchFamily="18" charset="0"/>
              </a:rPr>
              <a:t>5</a:t>
            </a:r>
            <a:r>
              <a:rPr lang="en-US" altLang="zh-CN" sz="2400" i="1" baseline="30000" dirty="0">
                <a:latin typeface="Times New Roman" panose="02020603050405020304" pitchFamily="18" charset="0"/>
              </a:rPr>
              <a:t>u</a:t>
            </a:r>
            <a:r>
              <a:rPr lang="en-US" altLang="zh-CN" sz="2400" i="1" dirty="0">
                <a:latin typeface="Times New Roman" panose="02020603050405020304" pitchFamily="18" charset="0"/>
              </a:rPr>
              <a:t>, </a:t>
            </a:r>
            <a:r>
              <a:rPr lang="en-US" altLang="zh-CN" sz="2400" i="1" dirty="0">
                <a:solidFill>
                  <a:schemeClr val="hlink"/>
                </a:solidFill>
                <a:latin typeface="Times New Roman" panose="02020603050405020304" pitchFamily="18" charset="0"/>
              </a:rPr>
              <a:t>d</a:t>
            </a:r>
            <a:r>
              <a:rPr lang="en-US" altLang="zh-CN" sz="2400" i="1" baseline="-25000" dirty="0">
                <a:solidFill>
                  <a:schemeClr val="hlink"/>
                </a:solidFill>
                <a:latin typeface="Times New Roman" panose="02020603050405020304" pitchFamily="18" charset="0"/>
              </a:rPr>
              <a:t>2</a:t>
            </a:r>
            <a:r>
              <a:rPr lang="en-US" altLang="zh-CN" sz="2400" i="1" baseline="30000" dirty="0">
                <a:solidFill>
                  <a:schemeClr val="hlink"/>
                </a:solidFill>
                <a:latin typeface="Times New Roman" panose="02020603050405020304" pitchFamily="18" charset="0"/>
              </a:rPr>
              <a:t>r</a:t>
            </a:r>
            <a:r>
              <a:rPr lang="en-US" altLang="zh-CN" sz="2400" i="1" dirty="0">
                <a:latin typeface="Times New Roman" panose="02020603050405020304" pitchFamily="18" charset="0"/>
              </a:rPr>
              <a:t>, d</a:t>
            </a:r>
            <a:r>
              <a:rPr lang="en-US" altLang="zh-CN" sz="2400" i="1" baseline="-25000" dirty="0">
                <a:latin typeface="Times New Roman" panose="02020603050405020304" pitchFamily="18" charset="0"/>
              </a:rPr>
              <a:t>1</a:t>
            </a:r>
            <a:r>
              <a:rPr lang="en-US" altLang="zh-CN" sz="2400" i="1" baseline="30000" dirty="0">
                <a:latin typeface="Times New Roman" panose="02020603050405020304" pitchFamily="18" charset="0"/>
              </a:rPr>
              <a:t>u</a:t>
            </a:r>
            <a:r>
              <a:rPr lang="en-US" altLang="zh-CN" sz="2400" i="1" dirty="0">
                <a:latin typeface="Times New Roman" panose="02020603050405020304" pitchFamily="18" charset="0"/>
              </a:rPr>
              <a:t>,</a:t>
            </a:r>
            <a:r>
              <a:rPr lang="en-US" altLang="zh-CN" sz="2400" i="1" dirty="0">
                <a:solidFill>
                  <a:schemeClr val="hlink"/>
                </a:solidFill>
                <a:latin typeface="Times New Roman" panose="02020603050405020304" pitchFamily="18" charset="0"/>
              </a:rPr>
              <a:t>d</a:t>
            </a:r>
            <a:r>
              <a:rPr lang="en-US" altLang="zh-CN" sz="2400" i="1" baseline="-25000" dirty="0">
                <a:solidFill>
                  <a:schemeClr val="hlink"/>
                </a:solidFill>
                <a:latin typeface="Times New Roman" panose="02020603050405020304" pitchFamily="18" charset="0"/>
              </a:rPr>
              <a:t>3</a:t>
            </a:r>
            <a:r>
              <a:rPr lang="en-US" altLang="zh-CN" sz="2400" i="1" baseline="30000" dirty="0">
                <a:solidFill>
                  <a:schemeClr val="hlink"/>
                </a:solidFill>
                <a:latin typeface="Times New Roman" panose="02020603050405020304" pitchFamily="18" charset="0"/>
              </a:rPr>
              <a:t>r</a:t>
            </a:r>
            <a:r>
              <a:rPr lang="en-US" altLang="zh-CN" sz="2400" i="1" dirty="0">
                <a:latin typeface="Times New Roman" panose="02020603050405020304" pitchFamily="18" charset="0"/>
              </a:rPr>
              <a:t>,d</a:t>
            </a:r>
            <a:r>
              <a:rPr lang="en-US" altLang="zh-CN" sz="2400" i="1" baseline="-25000" dirty="0">
                <a:latin typeface="Times New Roman" panose="02020603050405020304" pitchFamily="18" charset="0"/>
              </a:rPr>
              <a:t>14</a:t>
            </a:r>
            <a:r>
              <a:rPr lang="en-US" altLang="zh-CN" sz="2400" i="1" baseline="30000" dirty="0">
                <a:latin typeface="Times New Roman" panose="02020603050405020304" pitchFamily="18" charset="0"/>
              </a:rPr>
              <a:t>u</a:t>
            </a:r>
            <a:r>
              <a:rPr lang="en-US" altLang="zh-CN" sz="2400" i="1" dirty="0">
                <a:latin typeface="Times New Roman" panose="02020603050405020304" pitchFamily="18" charset="0"/>
              </a:rPr>
              <a:t>,…</a:t>
            </a:r>
          </a:p>
          <a:p>
            <a:pPr>
              <a:buFont typeface="Wingdings" panose="05000000000000000000" pitchFamily="2" charset="2"/>
              <a:buNone/>
            </a:pPr>
            <a:r>
              <a:rPr lang="en-US" altLang="zh-CN" sz="2800" i="1" dirty="0">
                <a:latin typeface="Times New Roman" panose="02020603050405020304" pitchFamily="18" charset="0"/>
              </a:rPr>
              <a:t>      </a:t>
            </a:r>
            <a:r>
              <a:rPr lang="en-US" altLang="zh-CN" sz="2400" dirty="0">
                <a:cs typeface="+mn-cs"/>
              </a:rPr>
              <a:t>u </a:t>
            </a:r>
            <a:r>
              <a:rPr lang="zh-CN" altLang="en-US" sz="2400" dirty="0">
                <a:cs typeface="+mn-cs"/>
              </a:rPr>
              <a:t>表示不知道相关不相关</a:t>
            </a:r>
            <a:endParaRPr lang="en-US" altLang="zh-CN" sz="2400" dirty="0">
              <a:cs typeface="+mn-cs"/>
            </a:endParaRPr>
          </a:p>
          <a:p>
            <a:pPr>
              <a:buFont typeface="Wingdings" panose="05000000000000000000" pitchFamily="2" charset="2"/>
              <a:buNone/>
            </a:pPr>
            <a:r>
              <a:rPr lang="en-US" altLang="zh-CN" i="1" dirty="0"/>
              <a:t>      </a:t>
            </a:r>
            <a:r>
              <a:rPr lang="en-US" altLang="zh-CN" sz="2800" i="1" dirty="0" err="1">
                <a:latin typeface="Times New Roman" panose="02020603050405020304" pitchFamily="18" charset="0"/>
              </a:rPr>
              <a:t>bpref</a:t>
            </a:r>
            <a:r>
              <a:rPr lang="en-US" altLang="zh-CN" sz="2800" dirty="0">
                <a:latin typeface="Times New Roman" panose="02020603050405020304" pitchFamily="18" charset="0"/>
              </a:rPr>
              <a:t>=1/4*(1-0+1-2/4+1-4/4+1-4/4)=3/8</a:t>
            </a:r>
          </a:p>
        </p:txBody>
      </p:sp>
      <p:graphicFrame>
        <p:nvGraphicFramePr>
          <p:cNvPr id="149508" name="Object 4"/>
          <p:cNvGraphicFramePr>
            <a:graphicFrameLocks noGrp="1" noChangeAspect="1"/>
          </p:cNvGraphicFramePr>
          <p:nvPr>
            <p:ph sz="half" idx="2"/>
          </p:nvPr>
        </p:nvGraphicFramePr>
        <p:xfrm>
          <a:off x="1984375" y="2795588"/>
          <a:ext cx="3657600" cy="784225"/>
        </p:xfrm>
        <a:graphic>
          <a:graphicData uri="http://schemas.openxmlformats.org/presentationml/2006/ole">
            <mc:AlternateContent xmlns:mc="http://schemas.openxmlformats.org/markup-compatibility/2006">
              <mc:Choice xmlns:v="urn:schemas-microsoft-com:vml" Requires="v">
                <p:oleObj spid="_x0000_s94321" name="Equation" r:id="rId4" imgW="2133600" imgH="457200" progId="">
                  <p:embed/>
                </p:oleObj>
              </mc:Choice>
              <mc:Fallback>
                <p:oleObj name="Equation" r:id="rId4" imgW="2133600" imgH="457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75" y="2795588"/>
                        <a:ext cx="36576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6"/>
          <p:cNvSpPr>
            <a:spLocks noGrp="1"/>
          </p:cNvSpPr>
          <p:nvPr>
            <p:ph type="sldNum" sz="quarter" idx="12"/>
          </p:nvPr>
        </p:nvSpPr>
        <p:spPr/>
        <p:txBody>
          <a:bodyPr/>
          <a:lstStyle/>
          <a:p>
            <a:fld id="{EAE5FBA7-635C-4C7B-873C-8D61BA0BFD8E}" type="slidenum">
              <a:rPr lang="en-US" altLang="zh-CN"/>
              <a:t>48</a:t>
            </a:fld>
            <a:endParaRPr lang="en-US" altLang="zh-CN"/>
          </a:p>
        </p:txBody>
      </p:sp>
      <p:sp>
        <p:nvSpPr>
          <p:cNvPr id="149511" name="Oval 7"/>
          <p:cNvSpPr>
            <a:spLocks noChangeArrowheads="1"/>
          </p:cNvSpPr>
          <p:nvPr/>
        </p:nvSpPr>
        <p:spPr bwMode="auto">
          <a:xfrm>
            <a:off x="6300787" y="4569123"/>
            <a:ext cx="431800" cy="504825"/>
          </a:xfrm>
          <a:prstGeom prst="ellipse">
            <a:avLst/>
          </a:prstGeom>
          <a:solidFill>
            <a:schemeClr val="accent1">
              <a:alpha val="0"/>
            </a:schemeClr>
          </a:solidFill>
          <a:ln w="9525">
            <a:solidFill>
              <a:schemeClr val="accent1"/>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49512" name="Oval 8"/>
          <p:cNvSpPr>
            <a:spLocks noChangeArrowheads="1"/>
          </p:cNvSpPr>
          <p:nvPr/>
        </p:nvSpPr>
        <p:spPr bwMode="auto">
          <a:xfrm>
            <a:off x="7199312" y="4663281"/>
            <a:ext cx="504825" cy="504825"/>
          </a:xfrm>
          <a:prstGeom prst="ellipse">
            <a:avLst/>
          </a:prstGeom>
          <a:solidFill>
            <a:schemeClr val="accent1">
              <a:alpha val="0"/>
            </a:schemeClr>
          </a:solidFill>
          <a:ln w="9525">
            <a:solidFill>
              <a:schemeClr val="accent1"/>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49513" name="Rectangle 9"/>
          <p:cNvSpPr>
            <a:spLocks noChangeArrowheads="1"/>
          </p:cNvSpPr>
          <p:nvPr/>
        </p:nvSpPr>
        <p:spPr bwMode="auto">
          <a:xfrm>
            <a:off x="6787086" y="4066382"/>
            <a:ext cx="865188" cy="431800"/>
          </a:xfrm>
          <a:prstGeom prst="rect">
            <a:avLst/>
          </a:prstGeom>
          <a:solidFill>
            <a:schemeClr val="accent1"/>
          </a:solidFill>
          <a:ln w="9525">
            <a:solidFill>
              <a:schemeClr val="tx1"/>
            </a:solidFill>
            <a:miter lim="800000"/>
          </a:ln>
          <a:effectLst/>
        </p:spPr>
        <p:txBody>
          <a:bodyPr wrap="none" anchor="ctr"/>
          <a:lstStyle/>
          <a:p>
            <a:pPr algn="ctr"/>
            <a:r>
              <a:rPr lang="zh-CN" altLang="en-US" sz="1200" dirty="0">
                <a:latin typeface="Times New Roman" panose="02020603050405020304" pitchFamily="18" charset="0"/>
                <a:ea typeface="黑体" panose="02010609060101010101" pitchFamily="49" charset="-122"/>
              </a:rPr>
              <a:t>不参加计算</a:t>
            </a:r>
          </a:p>
        </p:txBody>
      </p:sp>
      <p:sp>
        <p:nvSpPr>
          <p:cNvPr id="149514" name="Line 10"/>
          <p:cNvSpPr>
            <a:spLocks noChangeShapeType="1"/>
          </p:cNvSpPr>
          <p:nvPr/>
        </p:nvSpPr>
        <p:spPr bwMode="auto">
          <a:xfrm flipV="1">
            <a:off x="6588918" y="4472782"/>
            <a:ext cx="287338" cy="21590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49515" name="Line 11"/>
          <p:cNvSpPr>
            <a:spLocks noChangeShapeType="1"/>
          </p:cNvSpPr>
          <p:nvPr/>
        </p:nvSpPr>
        <p:spPr bwMode="auto">
          <a:xfrm flipH="1" flipV="1">
            <a:off x="7278556" y="4518818"/>
            <a:ext cx="288925" cy="144463"/>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15616" y="548680"/>
            <a:ext cx="6886575" cy="1143000"/>
          </a:xfrm>
        </p:spPr>
        <p:txBody>
          <a:bodyPr/>
          <a:lstStyle/>
          <a:p>
            <a:r>
              <a:rPr lang="zh-CN" altLang="en-US" dirty="0"/>
              <a:t>特定情况</a:t>
            </a:r>
          </a:p>
        </p:txBody>
      </p:sp>
      <p:sp>
        <p:nvSpPr>
          <p:cNvPr id="166915" name="Rectangle 3"/>
          <p:cNvSpPr>
            <a:spLocks noGrp="1" noChangeArrowheads="1"/>
          </p:cNvSpPr>
          <p:nvPr>
            <p:ph type="body" sz="half" idx="1"/>
          </p:nvPr>
        </p:nvSpPr>
        <p:spPr>
          <a:xfrm>
            <a:off x="1182688" y="2060575"/>
            <a:ext cx="6557962" cy="4071938"/>
          </a:xfrm>
        </p:spPr>
        <p:txBody>
          <a:bodyPr/>
          <a:lstStyle/>
          <a:p>
            <a:r>
              <a:rPr lang="zh-CN" altLang="en-US" sz="2800" dirty="0">
                <a:latin typeface="Times New Roman" panose="02020603050405020304" pitchFamily="18" charset="0"/>
              </a:rPr>
              <a:t>当</a:t>
            </a:r>
            <a:r>
              <a:rPr lang="en-US" altLang="zh-CN" sz="2800" dirty="0">
                <a:latin typeface="Times New Roman" panose="02020603050405020304" pitchFamily="18" charset="0"/>
              </a:rPr>
              <a:t>R</a:t>
            </a:r>
            <a:r>
              <a:rPr lang="zh-CN" altLang="en-US" sz="2800" dirty="0">
                <a:latin typeface="Times New Roman" panose="02020603050405020304" pitchFamily="18" charset="0"/>
              </a:rPr>
              <a:t>很小</a:t>
            </a:r>
            <a:r>
              <a:rPr lang="en-US" altLang="zh-CN" sz="2800" dirty="0">
                <a:latin typeface="Times New Roman" panose="02020603050405020304" pitchFamily="18" charset="0"/>
              </a:rPr>
              <a:t>(1 or 2)</a:t>
            </a:r>
            <a:r>
              <a:rPr lang="zh-CN" altLang="en-US" sz="2800" dirty="0">
                <a:latin typeface="Times New Roman" panose="02020603050405020304" pitchFamily="18" charset="0"/>
              </a:rPr>
              <a:t>时，原公式不合适</a:t>
            </a:r>
          </a:p>
          <a:p>
            <a:endParaRPr lang="zh-CN" altLang="en-US" sz="2800" dirty="0">
              <a:latin typeface="Times New Roman" panose="02020603050405020304" pitchFamily="18" charset="0"/>
            </a:endParaRPr>
          </a:p>
          <a:p>
            <a:endParaRPr lang="zh-CN" altLang="en-US" sz="2800" dirty="0"/>
          </a:p>
          <a:p>
            <a:pPr lvl="1"/>
            <a:r>
              <a:rPr lang="en-US" altLang="zh-CN" sz="2400" i="1" dirty="0">
                <a:latin typeface="Times New Roman" panose="02020603050405020304" pitchFamily="18" charset="0"/>
              </a:rPr>
              <a:t>r</a:t>
            </a:r>
            <a:r>
              <a:rPr lang="zh-CN" altLang="en-US" sz="2400" dirty="0"/>
              <a:t>是相关文档，</a:t>
            </a:r>
            <a:r>
              <a:rPr lang="en-US" altLang="zh-CN" sz="2400" i="1" dirty="0">
                <a:latin typeface="Times New Roman" panose="02020603050405020304" pitchFamily="18" charset="0"/>
              </a:rPr>
              <a:t>n</a:t>
            </a:r>
            <a:r>
              <a:rPr lang="zh-CN" altLang="en-US" sz="2400" dirty="0"/>
              <a:t>是</a:t>
            </a:r>
            <a:r>
              <a:rPr lang="en-US" altLang="zh-CN" sz="2400" dirty="0">
                <a:latin typeface="Times New Roman" panose="02020603050405020304" pitchFamily="18" charset="0"/>
              </a:rPr>
              <a:t>Top 10+</a:t>
            </a:r>
            <a:r>
              <a:rPr lang="en-US" altLang="zh-CN" sz="2400" i="1" dirty="0">
                <a:latin typeface="Times New Roman" panose="02020603050405020304" pitchFamily="18" charset="0"/>
              </a:rPr>
              <a:t>R</a:t>
            </a:r>
            <a:r>
              <a:rPr lang="zh-CN" altLang="en-US" sz="2400" dirty="0"/>
              <a:t>篇</a:t>
            </a:r>
            <a:r>
              <a:rPr lang="zh-CN" altLang="en-US" sz="2400" dirty="0">
                <a:solidFill>
                  <a:schemeClr val="hlink"/>
                </a:solidFill>
              </a:rPr>
              <a:t>不相关</a:t>
            </a:r>
            <a:r>
              <a:rPr lang="zh-CN" altLang="en-US" sz="2400" dirty="0"/>
              <a:t>文档集合的子集</a:t>
            </a:r>
          </a:p>
          <a:p>
            <a:endParaRPr lang="en-US" altLang="zh-CN" sz="2800" dirty="0"/>
          </a:p>
        </p:txBody>
      </p:sp>
      <p:graphicFrame>
        <p:nvGraphicFramePr>
          <p:cNvPr id="166916" name="Object 4"/>
          <p:cNvGraphicFramePr>
            <a:graphicFrameLocks noGrp="1" noChangeAspect="1"/>
          </p:cNvGraphicFramePr>
          <p:nvPr>
            <p:ph sz="half" idx="2"/>
          </p:nvPr>
        </p:nvGraphicFramePr>
        <p:xfrm>
          <a:off x="2625725" y="2771775"/>
          <a:ext cx="3890963" cy="782638"/>
        </p:xfrm>
        <a:graphic>
          <a:graphicData uri="http://schemas.openxmlformats.org/presentationml/2006/ole">
            <mc:AlternateContent xmlns:mc="http://schemas.openxmlformats.org/markup-compatibility/2006">
              <mc:Choice xmlns:v="urn:schemas-microsoft-com:vml" Requires="v">
                <p:oleObj spid="_x0000_s95344" name="Equation" r:id="rId4" imgW="2273300" imgH="457200" progId="">
                  <p:embed/>
                </p:oleObj>
              </mc:Choice>
              <mc:Fallback>
                <p:oleObj name="Equation" r:id="rId4" imgW="2273300" imgH="457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725" y="2771775"/>
                        <a:ext cx="3890963"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7A7080B4-7822-4EFD-9781-4781AD4BF97C}" type="slidenum">
              <a:rPr lang="en-US" altLang="zh-CN"/>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返回</a:t>
            </a:r>
            <a:r>
              <a:rPr lang="en-US" altLang="zh-CN" sz="3600" dirty="0">
                <a:solidFill>
                  <a:schemeClr val="tx1"/>
                </a:solidFill>
                <a:latin typeface="+mj-lt"/>
                <a:ea typeface="黑体" panose="02010609060101010101" pitchFamily="49" charset="-122"/>
              </a:rPr>
              <a:t>top </a:t>
            </a:r>
            <a:r>
              <a:rPr lang="en-US" altLang="zh-CN" sz="3600" i="1" dirty="0">
                <a:solidFill>
                  <a:schemeClr val="tx1"/>
                </a:solidFill>
                <a:latin typeface="+mj-lt"/>
                <a:ea typeface="黑体" panose="02010609060101010101" pitchFamily="49" charset="-122"/>
              </a:rPr>
              <a:t>K</a:t>
            </a:r>
            <a:r>
              <a:rPr lang="zh-CN" altLang="en-US" sz="3600" dirty="0">
                <a:solidFill>
                  <a:schemeClr val="tx1"/>
                </a:solidFill>
                <a:latin typeface="+mj-lt"/>
                <a:ea typeface="黑体" panose="02010609060101010101" pitchFamily="49" charset="-122"/>
              </a:rPr>
              <a:t>结果的启发式方法</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74"/>
            <a:ext cx="8286808" cy="5429264"/>
          </a:xfrm>
          <a:prstGeom prst="rect">
            <a:avLst/>
          </a:prstGeom>
          <a:noFill/>
          <a:ln w="9525">
            <a:noFill/>
            <a:round/>
          </a:ln>
        </p:spPr>
        <p:txBody>
          <a:bodyPr/>
          <a:lstStyle/>
          <a:p>
            <a:pPr>
              <a:spcBef>
                <a:spcPts val="0"/>
              </a:spcBef>
              <a:buClr>
                <a:srgbClr val="336699"/>
              </a:buClr>
              <a:buFont typeface="Wingdings" panose="05000000000000000000" pitchFamily="2" charset="2"/>
              <a:buChar char="§"/>
            </a:pPr>
            <a:r>
              <a:rPr lang="zh-CN" altLang="en-US" sz="3200" dirty="0">
                <a:solidFill>
                  <a:schemeClr val="tx1"/>
                </a:solidFill>
                <a:latin typeface="+mj-lt"/>
                <a:ea typeface="黑体" panose="02010609060101010101" pitchFamily="49" charset="-122"/>
              </a:rPr>
              <a:t>以文档为单位</a:t>
            </a:r>
            <a:r>
              <a:rPr lang="en-US" altLang="zh-CN" sz="3200" dirty="0">
                <a:solidFill>
                  <a:schemeClr val="tx1"/>
                </a:solidFill>
                <a:latin typeface="+mj-lt"/>
                <a:ea typeface="黑体" panose="02010609060101010101" pitchFamily="49" charset="-122"/>
              </a:rPr>
              <a:t>(</a:t>
            </a:r>
            <a:r>
              <a:rPr lang="de-DE" altLang="zh-CN" sz="3200" dirty="0">
                <a:solidFill>
                  <a:schemeClr val="tx1"/>
                </a:solidFill>
                <a:latin typeface="+mj-lt"/>
                <a:ea typeface="黑体" panose="02010609060101010101" pitchFamily="49" charset="-122"/>
              </a:rPr>
              <a:t>Document-at-a-time</a:t>
            </a:r>
            <a:r>
              <a:rPr lang="zh-CN" altLang="en-US" sz="3200" dirty="0">
                <a:solidFill>
                  <a:schemeClr val="tx1"/>
                </a:solidFill>
                <a:latin typeface="+mj-lt"/>
                <a:ea typeface="黑体" panose="02010609060101010101" pitchFamily="49" charset="-122"/>
              </a:rPr>
              <a:t>）的处理</a:t>
            </a:r>
            <a:r>
              <a:rPr lang="de-DE" sz="3200" dirty="0">
                <a:solidFill>
                  <a:schemeClr val="tx1"/>
                </a:solidFill>
                <a:latin typeface="+mj-lt"/>
                <a:ea typeface="黑体" panose="02010609060101010101" pitchFamily="49" charset="-122"/>
              </a:rPr>
              <a:t> </a:t>
            </a:r>
          </a:p>
          <a:p>
            <a:pPr lvl="1">
              <a:spcBef>
                <a:spcPts val="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计算查询</a:t>
            </a:r>
            <a:r>
              <a:rPr lang="en-US" altLang="zh-CN" sz="2800" dirty="0">
                <a:solidFill>
                  <a:schemeClr val="tx1"/>
                </a:solidFill>
                <a:latin typeface="+mj-lt"/>
                <a:ea typeface="黑体" panose="02010609060101010101" pitchFamily="49" charset="-122"/>
              </a:rPr>
              <a:t>-</a:t>
            </a:r>
            <a:r>
              <a:rPr lang="zh-CN" altLang="en-US" sz="2800" dirty="0">
                <a:solidFill>
                  <a:schemeClr val="tx1"/>
                </a:solidFill>
                <a:latin typeface="+mj-lt"/>
                <a:ea typeface="黑体" panose="02010609060101010101" pitchFamily="49" charset="-122"/>
              </a:rPr>
              <a:t>文档相似度时，先计算完文档</a:t>
            </a:r>
            <a:r>
              <a:rPr lang="en-US" sz="2800" dirty="0">
                <a:solidFill>
                  <a:schemeClr val="tx1"/>
                </a:solidFill>
                <a:latin typeface="+mj-lt"/>
                <a:ea typeface="黑体" panose="02010609060101010101" pitchFamily="49" charset="-122"/>
              </a:rPr>
              <a:t> </a:t>
            </a:r>
            <a:r>
              <a:rPr lang="en-US" sz="2800" i="1" dirty="0" err="1">
                <a:solidFill>
                  <a:schemeClr val="tx1"/>
                </a:solidFill>
                <a:latin typeface="+mj-lt"/>
                <a:ea typeface="黑体" panose="02010609060101010101" pitchFamily="49" charset="-122"/>
              </a:rPr>
              <a:t>d</a:t>
            </a:r>
            <a:r>
              <a:rPr lang="en-US" sz="2800" i="1" baseline="-25000" dirty="0" err="1">
                <a:solidFill>
                  <a:schemeClr val="tx1"/>
                </a:solidFill>
                <a:latin typeface="+mj-lt"/>
                <a:ea typeface="黑体" panose="02010609060101010101" pitchFamily="49" charset="-122"/>
              </a:rPr>
              <a:t>i</a:t>
            </a:r>
            <a:r>
              <a:rPr lang="en-US" sz="2800" i="1" dirty="0">
                <a:solidFill>
                  <a:schemeClr val="tx1"/>
                </a:solidFill>
                <a:latin typeface="+mj-lt"/>
                <a:ea typeface="黑体" panose="02010609060101010101" pitchFamily="49" charset="-122"/>
              </a:rPr>
              <a:t> </a:t>
            </a:r>
            <a:r>
              <a:rPr lang="zh-CN" altLang="en-US" sz="2800" dirty="0">
                <a:solidFill>
                  <a:schemeClr val="tx1"/>
                </a:solidFill>
                <a:latin typeface="+mj-lt"/>
                <a:ea typeface="黑体" panose="02010609060101010101" pitchFamily="49" charset="-122"/>
              </a:rPr>
              <a:t>的得分，再开始文档</a:t>
            </a:r>
            <a:r>
              <a:rPr lang="de-DE" sz="2800" dirty="0">
                <a:solidFill>
                  <a:schemeClr val="tx1"/>
                </a:solidFill>
                <a:latin typeface="+mj-lt"/>
                <a:ea typeface="黑体" panose="02010609060101010101" pitchFamily="49" charset="-122"/>
              </a:rPr>
              <a:t> </a:t>
            </a:r>
            <a:r>
              <a:rPr lang="de-DE" sz="2800" i="1" dirty="0">
                <a:solidFill>
                  <a:schemeClr val="tx1"/>
                </a:solidFill>
                <a:latin typeface="+mj-lt"/>
                <a:ea typeface="黑体" panose="02010609060101010101" pitchFamily="49" charset="-122"/>
              </a:rPr>
              <a:t>d</a:t>
            </a:r>
            <a:r>
              <a:rPr lang="de-DE" sz="2800" i="1" baseline="-25000" dirty="0">
                <a:solidFill>
                  <a:schemeClr val="tx1"/>
                </a:solidFill>
                <a:latin typeface="+mj-lt"/>
                <a:ea typeface="黑体" panose="02010609060101010101" pitchFamily="49" charset="-122"/>
              </a:rPr>
              <a:t>i</a:t>
            </a:r>
            <a:r>
              <a:rPr lang="de-DE" sz="2800" baseline="-25000" dirty="0">
                <a:solidFill>
                  <a:schemeClr val="tx1"/>
                </a:solidFill>
                <a:latin typeface="+mj-lt"/>
                <a:ea typeface="黑体" panose="02010609060101010101" pitchFamily="49" charset="-122"/>
              </a:rPr>
              <a:t>+1</a:t>
            </a:r>
            <a:r>
              <a:rPr lang="zh-CN" altLang="en-US" sz="2800" dirty="0">
                <a:solidFill>
                  <a:schemeClr val="tx1"/>
                </a:solidFill>
                <a:latin typeface="+mj-lt"/>
                <a:ea typeface="黑体" panose="02010609060101010101" pitchFamily="49" charset="-122"/>
              </a:rPr>
              <a:t>的计算</a:t>
            </a:r>
            <a:endParaRPr lang="de-DE" sz="2800" dirty="0">
              <a:solidFill>
                <a:schemeClr val="tx1"/>
              </a:solidFill>
              <a:latin typeface="+mj-lt"/>
              <a:ea typeface="黑体" panose="02010609060101010101" pitchFamily="49" charset="-122"/>
            </a:endParaRPr>
          </a:p>
          <a:p>
            <a:pPr lvl="1">
              <a:spcBef>
                <a:spcPts val="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文档在所有倒排记录表中的顺序应该保持一致</a:t>
            </a:r>
            <a:endParaRPr lang="en-US" altLang="zh-CN" sz="2800" dirty="0">
              <a:solidFill>
                <a:schemeClr val="tx1"/>
              </a:solidFill>
              <a:latin typeface="+mj-lt"/>
              <a:ea typeface="黑体" panose="02010609060101010101" pitchFamily="49" charset="-122"/>
            </a:endParaRPr>
          </a:p>
          <a:p>
            <a:pPr lvl="1">
              <a:spcBef>
                <a:spcPts val="0"/>
              </a:spcBef>
              <a:buClr>
                <a:srgbClr val="336699"/>
              </a:buClr>
              <a:buFont typeface="Wingdings" panose="05000000000000000000" pitchFamily="2" charset="2"/>
              <a:buChar char="§"/>
            </a:pPr>
            <a:endParaRPr lang="de-DE" sz="2800" dirty="0">
              <a:solidFill>
                <a:schemeClr val="tx1"/>
              </a:solidFill>
              <a:latin typeface="+mj-lt"/>
              <a:ea typeface="黑体" panose="02010609060101010101" pitchFamily="49" charset="-122"/>
            </a:endParaRPr>
          </a:p>
          <a:p>
            <a:pPr>
              <a:spcBef>
                <a:spcPts val="0"/>
              </a:spcBef>
              <a:buClr>
                <a:srgbClr val="336699"/>
              </a:buClr>
              <a:buFont typeface="Wingdings" panose="05000000000000000000" pitchFamily="2" charset="2"/>
              <a:buChar char="§"/>
            </a:pPr>
            <a:r>
              <a:rPr lang="zh-CN" altLang="en-US" sz="3200" dirty="0">
                <a:solidFill>
                  <a:schemeClr val="tx1"/>
                </a:solidFill>
                <a:latin typeface="+mj-lt"/>
                <a:ea typeface="黑体" panose="02010609060101010101" pitchFamily="49" charset="-122"/>
              </a:rPr>
              <a:t>以词项为单位</a:t>
            </a:r>
            <a:r>
              <a:rPr lang="en-US" altLang="zh-CN" sz="3200" dirty="0">
                <a:solidFill>
                  <a:schemeClr val="tx1"/>
                </a:solidFill>
                <a:latin typeface="+mj-lt"/>
                <a:ea typeface="黑体" panose="02010609060101010101" pitchFamily="49" charset="-122"/>
              </a:rPr>
              <a:t>(</a:t>
            </a:r>
            <a:r>
              <a:rPr lang="de-DE" sz="3200" dirty="0">
                <a:solidFill>
                  <a:schemeClr val="tx1"/>
                </a:solidFill>
                <a:latin typeface="+mj-lt"/>
                <a:ea typeface="黑体" panose="02010609060101010101" pitchFamily="49" charset="-122"/>
              </a:rPr>
              <a:t>Term-at-a-time)</a:t>
            </a:r>
            <a:r>
              <a:rPr lang="zh-CN" altLang="en-US" sz="3200" dirty="0">
                <a:solidFill>
                  <a:schemeClr val="tx1"/>
                </a:solidFill>
                <a:latin typeface="+mj-lt"/>
                <a:ea typeface="黑体" panose="02010609060101010101" pitchFamily="49" charset="-122"/>
              </a:rPr>
              <a:t>的处理</a:t>
            </a:r>
            <a:endParaRPr lang="de-DE" sz="3200" dirty="0">
              <a:solidFill>
                <a:schemeClr val="tx1"/>
              </a:solidFill>
              <a:latin typeface="+mj-lt"/>
              <a:ea typeface="黑体" panose="02010609060101010101" pitchFamily="49" charset="-122"/>
            </a:endParaRPr>
          </a:p>
          <a:p>
            <a:pPr lvl="1">
              <a:spcBef>
                <a:spcPts val="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黑体" panose="02010609060101010101" pitchFamily="49" charset="-122"/>
              </a:rPr>
              <a:t>计算查询</a:t>
            </a:r>
            <a:r>
              <a:rPr lang="en-US" altLang="zh-CN" sz="2800" dirty="0">
                <a:solidFill>
                  <a:schemeClr val="tx1"/>
                </a:solidFill>
                <a:latin typeface="Times New Roman" panose="02020603050405020304" pitchFamily="18" charset="0"/>
                <a:ea typeface="黑体" panose="02010609060101010101" pitchFamily="49" charset="-122"/>
              </a:rPr>
              <a:t>-</a:t>
            </a:r>
            <a:r>
              <a:rPr lang="zh-CN" altLang="en-US" sz="2800" dirty="0">
                <a:solidFill>
                  <a:schemeClr val="tx1"/>
                </a:solidFill>
                <a:latin typeface="Times New Roman" panose="02020603050405020304" pitchFamily="18" charset="0"/>
                <a:ea typeface="黑体" panose="02010609060101010101" pitchFamily="49" charset="-122"/>
              </a:rPr>
              <a:t>文档相似度时，先处理完词项</a:t>
            </a:r>
            <a:r>
              <a:rPr lang="en-US" altLang="zh-CN" sz="2800" dirty="0">
                <a:solidFill>
                  <a:schemeClr val="tx1"/>
                </a:solidFill>
                <a:latin typeface="Times New Roman" panose="02020603050405020304" pitchFamily="18" charset="0"/>
                <a:ea typeface="黑体" panose="02010609060101010101" pitchFamily="49" charset="-122"/>
              </a:rPr>
              <a:t> </a:t>
            </a:r>
            <a:r>
              <a:rPr lang="en-US" altLang="zh-CN" sz="2800" i="1" dirty="0" err="1">
                <a:solidFill>
                  <a:schemeClr val="tx1"/>
                </a:solidFill>
                <a:latin typeface="Times New Roman" panose="02020603050405020304" pitchFamily="18" charset="0"/>
                <a:ea typeface="黑体" panose="02010609060101010101" pitchFamily="49" charset="-122"/>
              </a:rPr>
              <a:t>t</a:t>
            </a:r>
            <a:r>
              <a:rPr lang="en-US" altLang="zh-CN" sz="2800" i="1" baseline="-25000" dirty="0" err="1">
                <a:solidFill>
                  <a:schemeClr val="tx1"/>
                </a:solidFill>
                <a:latin typeface="Times New Roman" panose="02020603050405020304" pitchFamily="18" charset="0"/>
                <a:ea typeface="黑体" panose="02010609060101010101" pitchFamily="49" charset="-122"/>
              </a:rPr>
              <a:t>i</a:t>
            </a:r>
            <a:r>
              <a:rPr lang="en-US" altLang="zh-CN" sz="2800" dirty="0">
                <a:solidFill>
                  <a:schemeClr val="tx1"/>
                </a:solidFill>
                <a:latin typeface="Times New Roman" panose="02020603050405020304" pitchFamily="18" charset="0"/>
                <a:ea typeface="黑体" panose="02010609060101010101" pitchFamily="49" charset="-122"/>
              </a:rPr>
              <a:t> </a:t>
            </a:r>
            <a:r>
              <a:rPr lang="zh-CN" altLang="en-US" sz="2800" dirty="0">
                <a:solidFill>
                  <a:schemeClr val="tx1"/>
                </a:solidFill>
                <a:latin typeface="Times New Roman" panose="02020603050405020304" pitchFamily="18" charset="0"/>
                <a:ea typeface="黑体" panose="02010609060101010101" pitchFamily="49" charset="-122"/>
              </a:rPr>
              <a:t>的倒排记录表，再处理词项</a:t>
            </a:r>
            <a:r>
              <a:rPr lang="en-US" altLang="zh-CN" sz="2800" i="1" dirty="0">
                <a:solidFill>
                  <a:schemeClr val="tx1"/>
                </a:solidFill>
                <a:latin typeface="Times New Roman" panose="02020603050405020304" pitchFamily="18" charset="0"/>
                <a:ea typeface="黑体" panose="02010609060101010101" pitchFamily="49" charset="-122"/>
              </a:rPr>
              <a:t>t</a:t>
            </a:r>
            <a:r>
              <a:rPr lang="de-DE" altLang="zh-CN" sz="2800" i="1" baseline="-25000" dirty="0">
                <a:solidFill>
                  <a:schemeClr val="tx1"/>
                </a:solidFill>
                <a:latin typeface="Times New Roman" panose="02020603050405020304" pitchFamily="18" charset="0"/>
                <a:ea typeface="黑体" panose="02010609060101010101" pitchFamily="49" charset="-122"/>
              </a:rPr>
              <a:t>i</a:t>
            </a:r>
            <a:r>
              <a:rPr lang="de-DE" altLang="zh-CN" sz="2800" baseline="-25000" dirty="0">
                <a:solidFill>
                  <a:schemeClr val="tx1"/>
                </a:solidFill>
                <a:latin typeface="Times New Roman" panose="02020603050405020304" pitchFamily="18" charset="0"/>
                <a:ea typeface="黑体" panose="02010609060101010101" pitchFamily="49" charset="-122"/>
              </a:rPr>
              <a:t>+1</a:t>
            </a:r>
            <a:r>
              <a:rPr lang="zh-CN" altLang="en-US" sz="2800" dirty="0">
                <a:solidFill>
                  <a:schemeClr val="tx1"/>
                </a:solidFill>
                <a:latin typeface="Times New Roman" panose="02020603050405020304" pitchFamily="18" charset="0"/>
                <a:ea typeface="黑体" panose="02010609060101010101" pitchFamily="49" charset="-122"/>
              </a:rPr>
              <a:t>的倒排记录表</a:t>
            </a:r>
            <a:endParaRPr lang="de-DE" altLang="zh-CN" sz="2800" dirty="0">
              <a:solidFill>
                <a:schemeClr val="tx1"/>
              </a:solidFill>
              <a:latin typeface="Times New Roman" panose="02020603050405020304" pitchFamily="18" charset="0"/>
              <a:ea typeface="黑体" panose="02010609060101010101" pitchFamily="49" charset="-122"/>
            </a:endParaRPr>
          </a:p>
          <a:p>
            <a:pPr lvl="1">
              <a:spcBef>
                <a:spcPts val="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需要对每个未处理完的文档建立一个累加器</a:t>
            </a:r>
            <a:endParaRPr lang="en-US" altLang="zh-CN" sz="2800" dirty="0">
              <a:solidFill>
                <a:schemeClr val="tx1"/>
              </a:solidFill>
              <a:latin typeface="+mj-lt"/>
              <a:ea typeface="黑体" panose="02010609060101010101" pitchFamily="49" charset="-122"/>
            </a:endParaRPr>
          </a:p>
          <a:p>
            <a:pPr lvl="1">
              <a:spcBef>
                <a:spcPts val="0"/>
              </a:spcBef>
              <a:buClr>
                <a:srgbClr val="336699"/>
              </a:buClr>
              <a:buFont typeface="Wingdings" panose="05000000000000000000" pitchFamily="2" charset="2"/>
              <a:buChar char="§"/>
            </a:pPr>
            <a:endParaRPr lang="en-US" sz="28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a:t>
            </a:fld>
            <a:endParaRPr lang="en-US"/>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71600" y="620688"/>
            <a:ext cx="6886575" cy="1143000"/>
          </a:xfrm>
        </p:spPr>
        <p:txBody>
          <a:bodyPr/>
          <a:lstStyle/>
          <a:p>
            <a:r>
              <a:rPr lang="zh-CN" altLang="en-US" dirty="0"/>
              <a:t>最新定义</a:t>
            </a:r>
          </a:p>
        </p:txBody>
      </p:sp>
      <p:sp>
        <p:nvSpPr>
          <p:cNvPr id="152579" name="Rectangle 3"/>
          <p:cNvSpPr>
            <a:spLocks noGrp="1" noChangeArrowheads="1"/>
          </p:cNvSpPr>
          <p:nvPr>
            <p:ph type="body" sz="half" idx="1"/>
          </p:nvPr>
        </p:nvSpPr>
        <p:spPr>
          <a:xfrm>
            <a:off x="1187450" y="2133600"/>
            <a:ext cx="6629400" cy="3617913"/>
          </a:xfrm>
        </p:spPr>
        <p:txBody>
          <a:bodyPr/>
          <a:lstStyle/>
          <a:p>
            <a:r>
              <a:rPr lang="zh-CN" altLang="en-US" sz="2800">
                <a:latin typeface="Times New Roman" panose="02020603050405020304" pitchFamily="18" charset="0"/>
              </a:rPr>
              <a:t>对每个</a:t>
            </a:r>
            <a:r>
              <a:rPr lang="en-US" altLang="zh-CN" sz="2800">
                <a:latin typeface="Times New Roman" panose="02020603050405020304" pitchFamily="18" charset="0"/>
              </a:rPr>
              <a:t>Topic</a:t>
            </a:r>
            <a:r>
              <a:rPr lang="zh-CN" altLang="en-US" sz="2800">
                <a:latin typeface="Times New Roman" panose="02020603050405020304" pitchFamily="18" charset="0"/>
              </a:rPr>
              <a:t>，已判定结果集合中有</a:t>
            </a:r>
            <a:r>
              <a:rPr lang="en-US" altLang="zh-CN" sz="2800">
                <a:latin typeface="Times New Roman" panose="02020603050405020304" pitchFamily="18" charset="0"/>
              </a:rPr>
              <a:t>R</a:t>
            </a:r>
            <a:r>
              <a:rPr lang="zh-CN" altLang="en-US" sz="2800">
                <a:latin typeface="Times New Roman" panose="02020603050405020304" pitchFamily="18" charset="0"/>
              </a:rPr>
              <a:t>个相关文档，</a:t>
            </a:r>
            <a:r>
              <a:rPr lang="en-US" altLang="zh-CN" sz="2800">
                <a:latin typeface="Times New Roman" panose="02020603050405020304" pitchFamily="18" charset="0"/>
              </a:rPr>
              <a:t>N</a:t>
            </a:r>
            <a:r>
              <a:rPr lang="zh-CN" altLang="en-US" sz="2800">
                <a:latin typeface="Times New Roman" panose="02020603050405020304" pitchFamily="18" charset="0"/>
              </a:rPr>
              <a:t>个不相关文档，则</a:t>
            </a:r>
          </a:p>
          <a:p>
            <a:endParaRPr lang="en-US" altLang="zh-CN" sz="2800">
              <a:latin typeface="Times New Roman" panose="02020603050405020304" pitchFamily="18" charset="0"/>
            </a:endParaRPr>
          </a:p>
        </p:txBody>
      </p:sp>
      <p:graphicFrame>
        <p:nvGraphicFramePr>
          <p:cNvPr id="152584" name="Object 8"/>
          <p:cNvGraphicFramePr>
            <a:graphicFrameLocks noGrp="1" noChangeAspect="1"/>
          </p:cNvGraphicFramePr>
          <p:nvPr>
            <p:ph sz="half" idx="2"/>
          </p:nvPr>
        </p:nvGraphicFramePr>
        <p:xfrm>
          <a:off x="2051050" y="3241675"/>
          <a:ext cx="3529013" cy="769938"/>
        </p:xfrm>
        <a:graphic>
          <a:graphicData uri="http://schemas.openxmlformats.org/presentationml/2006/ole">
            <mc:AlternateContent xmlns:mc="http://schemas.openxmlformats.org/markup-compatibility/2006">
              <mc:Choice xmlns:v="urn:schemas-microsoft-com:vml" Requires="v">
                <p:oleObj spid="_x0000_s96368" name="Equation" r:id="rId4" imgW="1981200" imgH="431800" progId="">
                  <p:embed/>
                </p:oleObj>
              </mc:Choice>
              <mc:Fallback>
                <p:oleObj name="Equation" r:id="rId4" imgW="1981200" imgH="431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241675"/>
                        <a:ext cx="3529013"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6"/>
          <p:cNvSpPr>
            <a:spLocks noGrp="1"/>
          </p:cNvSpPr>
          <p:nvPr>
            <p:ph type="sldNum" sz="quarter" idx="12"/>
          </p:nvPr>
        </p:nvSpPr>
        <p:spPr/>
        <p:txBody>
          <a:bodyPr/>
          <a:lstStyle/>
          <a:p>
            <a:fld id="{02FF05D6-1659-4406-8307-DB8A66EE5CE6}" type="slidenum">
              <a:rPr lang="en-US" altLang="zh-CN"/>
              <a:t>50</a:t>
            </a:fld>
            <a:endParaRPr lang="en-US" altLang="zh-CN"/>
          </a:p>
        </p:txBody>
      </p:sp>
      <p:sp>
        <p:nvSpPr>
          <p:cNvPr id="152586" name="Text Box 10"/>
          <p:cNvSpPr txBox="1">
            <a:spLocks noChangeArrowheads="1"/>
          </p:cNvSpPr>
          <p:nvPr/>
        </p:nvSpPr>
        <p:spPr bwMode="auto">
          <a:xfrm>
            <a:off x="1116013" y="4292600"/>
            <a:ext cx="7127875" cy="2077492"/>
          </a:xfrm>
          <a:prstGeom prst="rect">
            <a:avLst/>
          </a:prstGeom>
          <a:noFill/>
          <a:ln w="9525">
            <a:noFill/>
            <a:miter lim="800000"/>
          </a:ln>
          <a:effectLst/>
        </p:spPr>
        <p:txBody>
          <a:bodyPr>
            <a:spAutoFit/>
          </a:bodyPr>
          <a:lstStyle/>
          <a:p>
            <a:r>
              <a:rPr lang="zh-CN" altLang="zh-CN" sz="1800" dirty="0">
                <a:solidFill>
                  <a:schemeClr val="tx1"/>
                </a:solidFill>
                <a:latin typeface="Times New Roman" panose="02020603050405020304" pitchFamily="18" charset="0"/>
                <a:ea typeface="黑体" panose="02010609060101010101" pitchFamily="49" charset="-122"/>
              </a:rPr>
              <a:t>Bpref can be thought of as the inverse of the fraction of judged irrelevant documents that are retrieved</a:t>
            </a:r>
            <a:r>
              <a:rPr lang="en-US" altLang="zh-CN" sz="1800" dirty="0">
                <a:solidFill>
                  <a:schemeClr val="tx1"/>
                </a:solidFill>
                <a:latin typeface="Times New Roman" panose="02020603050405020304" pitchFamily="18" charset="0"/>
                <a:ea typeface="黑体" panose="02010609060101010101" pitchFamily="49" charset="-122"/>
              </a:rPr>
              <a:t> </a:t>
            </a:r>
            <a:r>
              <a:rPr lang="zh-CN" altLang="zh-CN" sz="1800" dirty="0">
                <a:solidFill>
                  <a:schemeClr val="tx1"/>
                </a:solidFill>
                <a:latin typeface="Times New Roman" panose="02020603050405020304" pitchFamily="18" charset="0"/>
                <a:ea typeface="黑体" panose="02010609060101010101" pitchFamily="49" charset="-122"/>
              </a:rPr>
              <a:t>before relevant ones. Bpref and mean average precision are very highly correlated when used with complete</a:t>
            </a:r>
            <a:r>
              <a:rPr lang="en-US" altLang="zh-CN" sz="1800" dirty="0">
                <a:solidFill>
                  <a:schemeClr val="tx1"/>
                </a:solidFill>
                <a:latin typeface="Times New Roman" panose="02020603050405020304" pitchFamily="18" charset="0"/>
                <a:ea typeface="黑体" panose="02010609060101010101" pitchFamily="49" charset="-122"/>
              </a:rPr>
              <a:t> </a:t>
            </a:r>
            <a:r>
              <a:rPr lang="zh-CN" altLang="zh-CN" sz="1800" dirty="0">
                <a:solidFill>
                  <a:schemeClr val="tx1"/>
                </a:solidFill>
                <a:latin typeface="Times New Roman" panose="02020603050405020304" pitchFamily="18" charset="0"/>
                <a:ea typeface="黑体" panose="02010609060101010101" pitchFamily="49" charset="-122"/>
              </a:rPr>
              <a:t>judgments. But when judgments are incomplete, rankings of systems by bpref still correlate highly to the</a:t>
            </a:r>
            <a:r>
              <a:rPr lang="en-US" altLang="zh-CN" sz="1800" dirty="0">
                <a:solidFill>
                  <a:schemeClr val="tx1"/>
                </a:solidFill>
                <a:latin typeface="Times New Roman" panose="02020603050405020304" pitchFamily="18" charset="0"/>
                <a:ea typeface="黑体" panose="02010609060101010101" pitchFamily="49" charset="-122"/>
              </a:rPr>
              <a:t> </a:t>
            </a:r>
            <a:r>
              <a:rPr lang="zh-CN" altLang="zh-CN" sz="1800" dirty="0">
                <a:solidFill>
                  <a:schemeClr val="tx1"/>
                </a:solidFill>
                <a:latin typeface="Times New Roman" panose="02020603050405020304" pitchFamily="18" charset="0"/>
                <a:ea typeface="黑体" panose="02010609060101010101" pitchFamily="49" charset="-122"/>
              </a:rPr>
              <a:t>original ranking, whereas rankings of systems by MAP do not.</a:t>
            </a:r>
          </a:p>
          <a:p>
            <a:pPr>
              <a:spcBef>
                <a:spcPct val="50000"/>
              </a:spcBef>
            </a:pPr>
            <a:r>
              <a:rPr lang="en-US" altLang="zh-CN" sz="1200" dirty="0">
                <a:solidFill>
                  <a:schemeClr val="tx1"/>
                </a:solidFill>
                <a:latin typeface="Times New Roman" panose="02020603050405020304" pitchFamily="18" charset="0"/>
                <a:ea typeface="仿宋_GB2312" pitchFamily="49" charset="-122"/>
              </a:rPr>
              <a:t>*</a:t>
            </a:r>
            <a:r>
              <a:rPr lang="zh-CN" altLang="en-US" sz="1400" dirty="0">
                <a:solidFill>
                  <a:schemeClr val="tx1"/>
                </a:solidFill>
                <a:latin typeface="Times New Roman" panose="02020603050405020304" pitchFamily="18" charset="0"/>
                <a:ea typeface="仿宋_GB2312" pitchFamily="49" charset="-122"/>
              </a:rPr>
              <a:t>参看</a:t>
            </a:r>
            <a:r>
              <a:rPr lang="en-US" altLang="zh-CN" sz="1400" dirty="0" err="1">
                <a:solidFill>
                  <a:schemeClr val="tx1"/>
                </a:solidFill>
                <a:latin typeface="Times New Roman" panose="02020603050405020304" pitchFamily="18" charset="0"/>
                <a:ea typeface="仿宋_GB2312" pitchFamily="49" charset="-122"/>
              </a:rPr>
              <a:t>trec_eval</a:t>
            </a:r>
            <a:r>
              <a:rPr lang="zh-CN" altLang="en-US" sz="1400" dirty="0">
                <a:solidFill>
                  <a:schemeClr val="tx1"/>
                </a:solidFill>
                <a:latin typeface="Times New Roman" panose="02020603050405020304" pitchFamily="18" charset="0"/>
                <a:ea typeface="仿宋_GB2312" pitchFamily="49" charset="-122"/>
              </a:rPr>
              <a:t>工具</a:t>
            </a:r>
            <a:r>
              <a:rPr lang="en-US" altLang="zh-CN" sz="1400" dirty="0">
                <a:solidFill>
                  <a:schemeClr val="tx1"/>
                </a:solidFill>
                <a:latin typeface="Times New Roman" panose="02020603050405020304" pitchFamily="18" charset="0"/>
                <a:ea typeface="仿宋_GB2312" pitchFamily="49" charset="-122"/>
              </a:rPr>
              <a:t>8.0</a:t>
            </a:r>
            <a:r>
              <a:rPr lang="zh-CN" altLang="en-US" sz="1400" dirty="0">
                <a:solidFill>
                  <a:schemeClr val="tx1"/>
                </a:solidFill>
                <a:latin typeface="Times New Roman" panose="02020603050405020304" pitchFamily="18" charset="0"/>
                <a:ea typeface="仿宋_GB2312" pitchFamily="49" charset="-122"/>
              </a:rPr>
              <a:t>修正说明</a:t>
            </a:r>
            <a:r>
              <a:rPr lang="en-US" altLang="zh-CN" sz="1400" dirty="0">
                <a:solidFill>
                  <a:schemeClr val="tx1"/>
                </a:solidFill>
                <a:latin typeface="Times New Roman" panose="02020603050405020304" pitchFamily="18" charset="0"/>
                <a:ea typeface="仿宋_GB2312" pitchFamily="49" charset="-122"/>
              </a:rPr>
              <a:t>(</a:t>
            </a:r>
            <a:r>
              <a:rPr lang="en-US" altLang="zh-CN" sz="1400" dirty="0" err="1">
                <a:solidFill>
                  <a:schemeClr val="tx1"/>
                </a:solidFill>
                <a:latin typeface="Times New Roman" panose="02020603050405020304" pitchFamily="18" charset="0"/>
                <a:ea typeface="仿宋_GB2312" pitchFamily="49" charset="-122"/>
              </a:rPr>
              <a:t>bpref_bug</a:t>
            </a:r>
            <a:r>
              <a:rPr lang="zh-CN" altLang="en-US" sz="1400" dirty="0">
                <a:solidFill>
                  <a:schemeClr val="tx1"/>
                </a:solidFill>
                <a:latin typeface="Times New Roman" panose="02020603050405020304" pitchFamily="18" charset="0"/>
                <a:ea typeface="仿宋_GB2312" pitchFamily="49" charset="-122"/>
              </a:rPr>
              <a:t>文件</a:t>
            </a:r>
            <a:r>
              <a:rPr lang="en-US" altLang="zh-CN" sz="1400" dirty="0">
                <a:solidFill>
                  <a:schemeClr val="tx1"/>
                </a:solidFill>
                <a:latin typeface="Times New Roman" panose="02020603050405020304" pitchFamily="18" charset="0"/>
                <a:ea typeface="仿宋_GB2312" pitchFamily="49" charset="-12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054845" y="548679"/>
            <a:ext cx="6886575" cy="632739"/>
          </a:xfrm>
        </p:spPr>
        <p:txBody>
          <a:bodyPr/>
          <a:lstStyle/>
          <a:p>
            <a:r>
              <a:rPr lang="en-US" altLang="zh-CN" dirty="0">
                <a:latin typeface="Times New Roman" panose="02020603050405020304" pitchFamily="18" charset="0"/>
              </a:rPr>
              <a:t>GMAP</a:t>
            </a:r>
          </a:p>
        </p:txBody>
      </p:sp>
      <p:sp>
        <p:nvSpPr>
          <p:cNvPr id="157699" name="Rectangle 3"/>
          <p:cNvSpPr>
            <a:spLocks noGrp="1" noChangeArrowheads="1"/>
          </p:cNvSpPr>
          <p:nvPr>
            <p:ph type="body" sz="half" idx="1"/>
          </p:nvPr>
        </p:nvSpPr>
        <p:spPr>
          <a:xfrm>
            <a:off x="323528" y="1052736"/>
            <a:ext cx="8640960" cy="5424264"/>
          </a:xfrm>
        </p:spPr>
        <p:txBody>
          <a:bodyPr/>
          <a:lstStyle/>
          <a:p>
            <a:pPr>
              <a:lnSpc>
                <a:spcPct val="90000"/>
              </a:lnSpc>
            </a:pPr>
            <a:r>
              <a:rPr lang="zh-CN" altLang="en-US" sz="2000" dirty="0">
                <a:latin typeface="Times New Roman" panose="02020603050405020304" pitchFamily="18" charset="0"/>
              </a:rPr>
              <a:t>平均正确率</a:t>
            </a:r>
            <a:r>
              <a:rPr lang="en-US" altLang="zh-CN" sz="2000" dirty="0">
                <a:latin typeface="Times New Roman" panose="02020603050405020304" pitchFamily="18" charset="0"/>
              </a:rPr>
              <a:t>(Average Precision, AP)</a:t>
            </a:r>
            <a:r>
              <a:rPr lang="zh-CN" altLang="en-US" sz="2000" dirty="0">
                <a:latin typeface="Times New Roman" panose="02020603050405020304" pitchFamily="18" charset="0"/>
              </a:rPr>
              <a:t>：对不同召回率点上的正确率进行平均</a:t>
            </a:r>
          </a:p>
          <a:p>
            <a:pPr>
              <a:lnSpc>
                <a:spcPct val="90000"/>
              </a:lnSpc>
            </a:pPr>
            <a:r>
              <a:rPr lang="zh-CN" altLang="en-US" sz="2000" dirty="0"/>
              <a:t>先看一个例子</a:t>
            </a:r>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en-US" altLang="zh-CN" sz="2000" dirty="0">
              <a:latin typeface="Times New Roman" panose="02020603050405020304" pitchFamily="18" charset="0"/>
            </a:endParaRPr>
          </a:p>
          <a:p>
            <a:pPr>
              <a:lnSpc>
                <a:spcPct val="90000"/>
              </a:lnSpc>
            </a:pPr>
            <a:r>
              <a:rPr lang="zh-CN" altLang="en-US" sz="2000" dirty="0">
                <a:latin typeface="Times New Roman" panose="02020603050405020304" pitchFamily="18" charset="0"/>
              </a:rPr>
              <a:t>从</a:t>
            </a:r>
            <a:r>
              <a:rPr lang="en-US" altLang="zh-CN" sz="2000" dirty="0">
                <a:latin typeface="Times New Roman" panose="02020603050405020304" pitchFamily="18" charset="0"/>
              </a:rPr>
              <a:t>MAP</a:t>
            </a:r>
            <a:r>
              <a:rPr lang="zh-CN" altLang="en-US" sz="2000" dirty="0">
                <a:latin typeface="Times New Roman" panose="02020603050405020304" pitchFamily="18" charset="0"/>
              </a:rPr>
              <a:t>来看，系统</a:t>
            </a:r>
            <a:r>
              <a:rPr lang="en-US" altLang="zh-CN" sz="2000" dirty="0">
                <a:latin typeface="Times New Roman" panose="02020603050405020304" pitchFamily="18" charset="0"/>
              </a:rPr>
              <a:t>A</a:t>
            </a:r>
            <a:r>
              <a:rPr lang="zh-CN" altLang="en-US" sz="2000" dirty="0">
                <a:latin typeface="Times New Roman" panose="02020603050405020304" pitchFamily="18" charset="0"/>
              </a:rPr>
              <a:t>好于系统</a:t>
            </a:r>
            <a:r>
              <a:rPr lang="en-US" altLang="zh-CN" sz="2000" dirty="0">
                <a:latin typeface="Times New Roman" panose="02020603050405020304" pitchFamily="18" charset="0"/>
              </a:rPr>
              <a:t>B</a:t>
            </a:r>
            <a:r>
              <a:rPr lang="zh-CN" altLang="en-US" sz="2000" dirty="0">
                <a:latin typeface="Times New Roman" panose="02020603050405020304" pitchFamily="18" charset="0"/>
              </a:rPr>
              <a:t>，但是从每个查询来看，</a:t>
            </a:r>
            <a:r>
              <a:rPr lang="en-US" altLang="zh-CN" sz="2000" dirty="0">
                <a:latin typeface="Times New Roman" panose="02020603050405020304" pitchFamily="18" charset="0"/>
              </a:rPr>
              <a:t>3</a:t>
            </a:r>
            <a:r>
              <a:rPr lang="zh-CN" altLang="en-US" sz="2000" dirty="0">
                <a:latin typeface="Times New Roman" panose="02020603050405020304" pitchFamily="18" charset="0"/>
              </a:rPr>
              <a:t>个查询中有</a:t>
            </a:r>
            <a:r>
              <a:rPr lang="en-US" altLang="zh-CN" sz="2000" dirty="0">
                <a:latin typeface="Times New Roman" panose="02020603050405020304" pitchFamily="18" charset="0"/>
              </a:rPr>
              <a:t>2</a:t>
            </a:r>
            <a:r>
              <a:rPr lang="zh-CN" altLang="en-US" sz="2000" dirty="0">
                <a:latin typeface="Times New Roman" panose="02020603050405020304" pitchFamily="18" charset="0"/>
              </a:rPr>
              <a:t>个</a:t>
            </a:r>
            <a:r>
              <a:rPr lang="en-US" altLang="zh-CN" sz="2000" dirty="0">
                <a:latin typeface="Times New Roman" panose="02020603050405020304" pitchFamily="18" charset="0"/>
              </a:rPr>
              <a:t>Topic B</a:t>
            </a:r>
            <a:r>
              <a:rPr lang="zh-CN" altLang="en-US" sz="2000" dirty="0">
                <a:latin typeface="Times New Roman" panose="02020603050405020304" pitchFamily="18" charset="0"/>
              </a:rPr>
              <a:t>比</a:t>
            </a:r>
            <a:r>
              <a:rPr lang="en-US" altLang="zh-CN" sz="2000" dirty="0">
                <a:latin typeface="Times New Roman" panose="02020603050405020304" pitchFamily="18" charset="0"/>
              </a:rPr>
              <a:t>A</a:t>
            </a:r>
            <a:r>
              <a:rPr lang="zh-CN" altLang="en-US" sz="2000" dirty="0">
                <a:latin typeface="Times New Roman" panose="02020603050405020304" pitchFamily="18" charset="0"/>
              </a:rPr>
              <a:t>有提高，其中一个提高的幅度达到</a:t>
            </a:r>
            <a:r>
              <a:rPr lang="en-US" altLang="zh-CN" sz="2000" dirty="0">
                <a:latin typeface="Times New Roman" panose="02020603050405020304" pitchFamily="18" charset="0"/>
              </a:rPr>
              <a:t>300%</a:t>
            </a:r>
          </a:p>
        </p:txBody>
      </p:sp>
      <p:graphicFrame>
        <p:nvGraphicFramePr>
          <p:cNvPr id="157812" name="Group 116"/>
          <p:cNvGraphicFramePr>
            <a:graphicFrameLocks noGrp="1"/>
          </p:cNvGraphicFramePr>
          <p:nvPr>
            <p:ph sz="half" idx="2"/>
            <p:custDataLst>
              <p:tags r:id="rId1"/>
            </p:custDataLst>
          </p:nvPr>
        </p:nvGraphicFramePr>
        <p:xfrm>
          <a:off x="1713230" y="1743710"/>
          <a:ext cx="5052695" cy="2393315"/>
        </p:xfrm>
        <a:graphic>
          <a:graphicData uri="http://schemas.openxmlformats.org/drawingml/2006/table">
            <a:tbl>
              <a:tblPr/>
              <a:tblGrid>
                <a:gridCol w="1012190">
                  <a:extLst>
                    <a:ext uri="{9D8B030D-6E8A-4147-A177-3AD203B41FA5}">
                      <a16:colId xmlns:a16="http://schemas.microsoft.com/office/drawing/2014/main" val="20000"/>
                    </a:ext>
                  </a:extLst>
                </a:gridCol>
                <a:gridCol w="1049655">
                  <a:extLst>
                    <a:ext uri="{9D8B030D-6E8A-4147-A177-3AD203B41FA5}">
                      <a16:colId xmlns:a16="http://schemas.microsoft.com/office/drawing/2014/main" val="20001"/>
                    </a:ext>
                  </a:extLst>
                </a:gridCol>
                <a:gridCol w="824865">
                  <a:extLst>
                    <a:ext uri="{9D8B030D-6E8A-4147-A177-3AD203B41FA5}">
                      <a16:colId xmlns:a16="http://schemas.microsoft.com/office/drawing/2014/main" val="20002"/>
                    </a:ext>
                  </a:extLst>
                </a:gridCol>
                <a:gridCol w="1155065">
                  <a:extLst>
                    <a:ext uri="{9D8B030D-6E8A-4147-A177-3AD203B41FA5}">
                      <a16:colId xmlns:a16="http://schemas.microsoft.com/office/drawing/2014/main" val="20003"/>
                    </a:ext>
                  </a:extLst>
                </a:gridCol>
                <a:gridCol w="1010920">
                  <a:extLst>
                    <a:ext uri="{9D8B030D-6E8A-4147-A177-3AD203B41FA5}">
                      <a16:colId xmlns:a16="http://schemas.microsoft.com/office/drawing/2014/main" val="20004"/>
                    </a:ext>
                  </a:extLst>
                </a:gridCol>
              </a:tblGrid>
              <a:tr h="381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Increase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2"/>
                  </a:ext>
                </a:extLst>
              </a:tr>
              <a:tr h="33528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3"/>
                  </a:ext>
                </a:extLst>
              </a:tr>
              <a:tr h="33528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5"/>
                  </a:ext>
                </a:extLst>
              </a:tr>
              <a:tr h="33528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Topic 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6"/>
                  </a:ext>
                </a:extLst>
              </a:tr>
            </a:tbl>
          </a:graphicData>
        </a:graphic>
      </p:graphicFrame>
      <p:sp>
        <p:nvSpPr>
          <p:cNvPr id="65" name="灯片编号占位符 6"/>
          <p:cNvSpPr>
            <a:spLocks noGrp="1"/>
          </p:cNvSpPr>
          <p:nvPr>
            <p:ph type="sldNum" sz="quarter" idx="12"/>
          </p:nvPr>
        </p:nvSpPr>
        <p:spPr/>
        <p:txBody>
          <a:bodyPr/>
          <a:lstStyle/>
          <a:p>
            <a:fld id="{4057578D-5DE8-40CD-946A-AB8B8C93DDF2}" type="slidenum">
              <a:rPr lang="en-US" altLang="zh-CN"/>
              <a:t>51</a:t>
            </a:fld>
            <a:endParaRPr lang="en-US" altLang="zh-CN"/>
          </a:p>
        </p:txBody>
      </p:sp>
      <p:sp>
        <p:nvSpPr>
          <p:cNvPr id="157813" name="Text Box 117"/>
          <p:cNvSpPr txBox="1">
            <a:spLocks noChangeArrowheads="1"/>
          </p:cNvSpPr>
          <p:nvPr/>
        </p:nvSpPr>
        <p:spPr bwMode="auto">
          <a:xfrm>
            <a:off x="971550" y="5949950"/>
            <a:ext cx="7632700" cy="457200"/>
          </a:xfrm>
          <a:prstGeom prst="rect">
            <a:avLst/>
          </a:prstGeom>
          <a:noFill/>
          <a:ln w="9525">
            <a:noFill/>
            <a:miter lim="800000"/>
          </a:ln>
          <a:effectLst/>
        </p:spPr>
        <p:txBody>
          <a:bodyPr>
            <a:spAutoFit/>
          </a:bodyPr>
          <a:lstStyle/>
          <a:p>
            <a:pPr>
              <a:spcBef>
                <a:spcPct val="50000"/>
              </a:spcBef>
            </a:pPr>
            <a:endParaRPr lang="zh-CN" altLang="zh-CN" dirty="0">
              <a:latin typeface="Times New Roman" panose="02020603050405020304" pitchFamily="18" charset="0"/>
              <a:ea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99592" y="692696"/>
            <a:ext cx="6886575" cy="1143000"/>
          </a:xfrm>
        </p:spPr>
        <p:txBody>
          <a:bodyPr/>
          <a:lstStyle/>
          <a:p>
            <a:r>
              <a:rPr lang="en-US" altLang="zh-CN" dirty="0">
                <a:latin typeface="Times New Roman" panose="02020603050405020304" pitchFamily="18" charset="0"/>
              </a:rPr>
              <a:t>GMAP</a:t>
            </a:r>
          </a:p>
        </p:txBody>
      </p:sp>
      <p:sp>
        <p:nvSpPr>
          <p:cNvPr id="162819" name="Rectangle 3"/>
          <p:cNvSpPr>
            <a:spLocks noGrp="1" noChangeArrowheads="1"/>
          </p:cNvSpPr>
          <p:nvPr>
            <p:ph type="body" sz="half" idx="1"/>
          </p:nvPr>
        </p:nvSpPr>
        <p:spPr>
          <a:xfrm>
            <a:off x="1187450" y="2133600"/>
            <a:ext cx="7272338" cy="3617913"/>
          </a:xfrm>
        </p:spPr>
        <p:txBody>
          <a:bodyPr/>
          <a:lstStyle/>
          <a:p>
            <a:r>
              <a:rPr lang="zh-CN" altLang="en-US" sz="2400" dirty="0"/>
              <a:t>几何平均值</a:t>
            </a:r>
          </a:p>
          <a:p>
            <a:endParaRPr lang="zh-CN" altLang="en-US" sz="2400" dirty="0"/>
          </a:p>
          <a:p>
            <a:endParaRPr lang="zh-CN" altLang="en-US" sz="2400" dirty="0"/>
          </a:p>
          <a:p>
            <a:endParaRPr lang="zh-CN" altLang="en-US" sz="2400" dirty="0"/>
          </a:p>
          <a:p>
            <a:r>
              <a:rPr lang="zh-CN" altLang="en-US" sz="2400" dirty="0"/>
              <a:t>上面那个例子 </a:t>
            </a:r>
            <a:r>
              <a:rPr lang="en-US" altLang="zh-CN" sz="2400" dirty="0" err="1">
                <a:latin typeface="Times New Roman" panose="02020603050405020304" pitchFamily="18" charset="0"/>
              </a:rPr>
              <a:t>GMAP</a:t>
            </a:r>
            <a:r>
              <a:rPr lang="en-US" altLang="zh-CN" sz="2400" baseline="-25000" dirty="0" err="1">
                <a:latin typeface="Times New Roman" panose="02020603050405020304" pitchFamily="18" charset="0"/>
              </a:rPr>
              <a:t>a</a:t>
            </a:r>
            <a:r>
              <a:rPr lang="en-US" altLang="zh-CN" sz="2400" dirty="0">
                <a:latin typeface="Times New Roman" panose="02020603050405020304" pitchFamily="18" charset="0"/>
              </a:rPr>
              <a:t>=0.056, </a:t>
            </a:r>
            <a:r>
              <a:rPr lang="en-US" altLang="zh-CN" sz="2400" dirty="0" err="1">
                <a:latin typeface="Times New Roman" panose="02020603050405020304" pitchFamily="18" charset="0"/>
              </a:rPr>
              <a:t>GMAP</a:t>
            </a:r>
            <a:r>
              <a:rPr lang="en-US" altLang="zh-CN" sz="2400" baseline="-25000" dirty="0" err="1">
                <a:latin typeface="Times New Roman" panose="02020603050405020304" pitchFamily="18" charset="0"/>
              </a:rPr>
              <a:t>b</a:t>
            </a:r>
            <a:r>
              <a:rPr lang="en-US" altLang="zh-CN" sz="2400" dirty="0">
                <a:latin typeface="Times New Roman" panose="02020603050405020304" pitchFamily="18" charset="0"/>
              </a:rPr>
              <a:t>=0.086</a:t>
            </a:r>
          </a:p>
          <a:p>
            <a:r>
              <a:rPr lang="en-US" altLang="zh-CN" sz="2400" dirty="0" err="1">
                <a:latin typeface="Times New Roman" panose="02020603050405020304" pitchFamily="18" charset="0"/>
              </a:rPr>
              <a:t>GMAP</a:t>
            </a:r>
            <a:r>
              <a:rPr lang="en-US" altLang="zh-CN" sz="2400" baseline="-25000" dirty="0" err="1">
                <a:latin typeface="Times New Roman" panose="02020603050405020304" pitchFamily="18" charset="0"/>
              </a:rPr>
              <a:t>a</a:t>
            </a:r>
            <a:r>
              <a:rPr lang="en-US" altLang="zh-CN" sz="2400" dirty="0">
                <a:latin typeface="Times New Roman" panose="02020603050405020304" pitchFamily="18" charset="0"/>
              </a:rPr>
              <a:t>&lt;</a:t>
            </a:r>
            <a:r>
              <a:rPr lang="en-US" altLang="zh-CN" sz="2400" dirty="0" err="1">
                <a:latin typeface="Times New Roman" panose="02020603050405020304" pitchFamily="18" charset="0"/>
              </a:rPr>
              <a:t>GMAP</a:t>
            </a:r>
            <a:r>
              <a:rPr lang="en-US" altLang="zh-CN" sz="2400" baseline="-25000" dirty="0" err="1">
                <a:latin typeface="Times New Roman" panose="02020603050405020304" pitchFamily="18" charset="0"/>
              </a:rPr>
              <a:t>b</a:t>
            </a:r>
            <a:endParaRPr lang="en-US" altLang="zh-CN" sz="2400" baseline="-25000" dirty="0">
              <a:latin typeface="Times New Roman" panose="02020603050405020304" pitchFamily="18" charset="0"/>
            </a:endParaRPr>
          </a:p>
          <a:p>
            <a:r>
              <a:rPr lang="en-US" altLang="zh-CN" sz="2400" dirty="0">
                <a:latin typeface="Times New Roman" panose="02020603050405020304" pitchFamily="18" charset="0"/>
              </a:rPr>
              <a:t>GMAP</a:t>
            </a:r>
            <a:r>
              <a:rPr lang="zh-CN" altLang="en-US" sz="2400" dirty="0">
                <a:latin typeface="Times New Roman" panose="02020603050405020304" pitchFamily="18" charset="0"/>
              </a:rPr>
              <a:t>和</a:t>
            </a:r>
            <a:r>
              <a:rPr lang="en-US" altLang="zh-CN" sz="2400" dirty="0">
                <a:latin typeface="Times New Roman" panose="02020603050405020304" pitchFamily="18" charset="0"/>
              </a:rPr>
              <a:t>MAP</a:t>
            </a:r>
            <a:r>
              <a:rPr lang="zh-CN" altLang="en-US" sz="2400" dirty="0">
                <a:latin typeface="Times New Roman" panose="02020603050405020304" pitchFamily="18" charset="0"/>
              </a:rPr>
              <a:t>各有利弊，可以配合使用，如果存在难</a:t>
            </a:r>
            <a:r>
              <a:rPr lang="en-US" altLang="zh-CN" sz="2400" dirty="0">
                <a:latin typeface="Times New Roman" panose="02020603050405020304" pitchFamily="18" charset="0"/>
              </a:rPr>
              <a:t>Topic</a:t>
            </a:r>
            <a:r>
              <a:rPr lang="zh-CN" altLang="en-US" sz="2400" dirty="0">
                <a:latin typeface="Times New Roman" panose="02020603050405020304" pitchFamily="18" charset="0"/>
              </a:rPr>
              <a:t>时，</a:t>
            </a:r>
            <a:r>
              <a:rPr lang="en-US" altLang="zh-CN" sz="2400" dirty="0">
                <a:latin typeface="Times New Roman" panose="02020603050405020304" pitchFamily="18" charset="0"/>
              </a:rPr>
              <a:t>GMAP</a:t>
            </a:r>
            <a:r>
              <a:rPr lang="zh-CN" altLang="en-US" sz="2400" dirty="0">
                <a:latin typeface="Times New Roman" panose="02020603050405020304" pitchFamily="18" charset="0"/>
              </a:rPr>
              <a:t>更能体现细微差别</a:t>
            </a:r>
          </a:p>
          <a:p>
            <a:pPr>
              <a:buFont typeface="Wingdings" panose="05000000000000000000" pitchFamily="2" charset="2"/>
              <a:buNone/>
            </a:pPr>
            <a:endParaRPr lang="en-US" altLang="zh-CN" sz="2400" dirty="0">
              <a:latin typeface="Times New Roman" panose="02020603050405020304" pitchFamily="18" charset="0"/>
            </a:endParaRPr>
          </a:p>
        </p:txBody>
      </p:sp>
      <p:graphicFrame>
        <p:nvGraphicFramePr>
          <p:cNvPr id="162820" name="Object 4"/>
          <p:cNvGraphicFramePr>
            <a:graphicFrameLocks noGrp="1" noChangeAspect="1"/>
          </p:cNvGraphicFramePr>
          <p:nvPr>
            <p:ph sz="half" idx="2"/>
          </p:nvPr>
        </p:nvGraphicFramePr>
        <p:xfrm>
          <a:off x="2343150" y="2852738"/>
          <a:ext cx="3954463" cy="830262"/>
        </p:xfrm>
        <a:graphic>
          <a:graphicData uri="http://schemas.openxmlformats.org/presentationml/2006/ole">
            <mc:AlternateContent xmlns:mc="http://schemas.openxmlformats.org/markup-compatibility/2006">
              <mc:Choice xmlns:v="urn:schemas-microsoft-com:vml" Requires="v">
                <p:oleObj spid="_x0000_s97392" name="Equation" r:id="rId4" imgW="2298700" imgH="482600" progId="">
                  <p:embed/>
                </p:oleObj>
              </mc:Choice>
              <mc:Fallback>
                <p:oleObj name="Equation" r:id="rId4" imgW="2298700" imgH="482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3150" y="2852738"/>
                        <a:ext cx="395446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CF87E0B-7C0F-4FFC-A6D1-8E6A0343A01D}" type="slidenum">
              <a:rPr lang="en-US" altLang="zh-CN"/>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关于评价方面的研究</a:t>
            </a:r>
          </a:p>
        </p:txBody>
      </p:sp>
      <p:sp>
        <p:nvSpPr>
          <p:cNvPr id="223235" name="Rectangle 3"/>
          <p:cNvSpPr>
            <a:spLocks noGrp="1" noChangeArrowheads="1"/>
          </p:cNvSpPr>
          <p:nvPr>
            <p:ph idx="1"/>
          </p:nvPr>
        </p:nvSpPr>
        <p:spPr>
          <a:xfrm>
            <a:off x="611560" y="1916832"/>
            <a:ext cx="7772400" cy="3617913"/>
          </a:xfrm>
        </p:spPr>
        <p:txBody>
          <a:bodyPr/>
          <a:lstStyle/>
          <a:p>
            <a:r>
              <a:rPr lang="zh-CN" altLang="en-US" sz="3200" dirty="0"/>
              <a:t>现有评价体系远没有达到完美程度</a:t>
            </a:r>
          </a:p>
          <a:p>
            <a:pPr lvl="1"/>
            <a:r>
              <a:rPr lang="zh-CN" altLang="en-US" sz="2800" dirty="0"/>
              <a:t>对评价的评价研究</a:t>
            </a:r>
          </a:p>
          <a:p>
            <a:pPr lvl="1"/>
            <a:r>
              <a:rPr lang="zh-CN" altLang="en-US" sz="2800" dirty="0">
                <a:latin typeface="Times New Roman" panose="02020603050405020304" pitchFamily="18" charset="0"/>
              </a:rPr>
              <a:t>指标的相关属性</a:t>
            </a:r>
            <a:r>
              <a:rPr lang="en-US" altLang="zh-CN" sz="2800" dirty="0">
                <a:latin typeface="Times New Roman" panose="02020603050405020304" pitchFamily="18" charset="0"/>
              </a:rPr>
              <a:t>(</a:t>
            </a:r>
            <a:r>
              <a:rPr lang="zh-CN" altLang="en-US" sz="2800" dirty="0">
                <a:latin typeface="Times New Roman" panose="02020603050405020304" pitchFamily="18" charset="0"/>
              </a:rPr>
              <a:t>公正性、敏感性</a:t>
            </a:r>
            <a:r>
              <a:rPr lang="en-US" altLang="zh-CN" sz="2800" dirty="0">
                <a:latin typeface="Times New Roman" panose="02020603050405020304" pitchFamily="18" charset="0"/>
              </a:rPr>
              <a:t>)</a:t>
            </a:r>
            <a:r>
              <a:rPr lang="zh-CN" altLang="en-US" sz="2800" dirty="0">
                <a:latin typeface="Times New Roman" panose="02020603050405020304" pitchFamily="18" charset="0"/>
              </a:rPr>
              <a:t>的研究</a:t>
            </a:r>
          </a:p>
          <a:p>
            <a:pPr lvl="1"/>
            <a:r>
              <a:rPr lang="zh-CN" altLang="en-US" sz="2800" dirty="0">
                <a:latin typeface="Times New Roman" panose="02020603050405020304" pitchFamily="18" charset="0"/>
              </a:rPr>
              <a:t>新的指标的提出</a:t>
            </a:r>
            <a:r>
              <a:rPr lang="en-US" altLang="zh-CN" sz="2800" dirty="0">
                <a:latin typeface="Times New Roman" panose="02020603050405020304" pitchFamily="18" charset="0"/>
              </a:rPr>
              <a:t>(</a:t>
            </a:r>
            <a:r>
              <a:rPr lang="zh-CN" altLang="en-US" sz="2800" dirty="0">
                <a:latin typeface="Times New Roman" panose="02020603050405020304" pitchFamily="18" charset="0"/>
              </a:rPr>
              <a:t>新特点、新领域</a:t>
            </a:r>
            <a:r>
              <a:rPr lang="en-US" altLang="zh-CN" sz="2800" dirty="0">
                <a:latin typeface="Times New Roman" panose="02020603050405020304" pitchFamily="18" charset="0"/>
              </a:rPr>
              <a:t>)</a:t>
            </a:r>
          </a:p>
          <a:p>
            <a:pPr lvl="1"/>
            <a:r>
              <a:rPr lang="zh-CN" altLang="en-US" sz="2800" dirty="0">
                <a:latin typeface="Times New Roman" panose="02020603050405020304" pitchFamily="18" charset="0"/>
              </a:rPr>
              <a:t>指标的计算</a:t>
            </a:r>
            <a:r>
              <a:rPr lang="en-US" altLang="zh-CN" sz="2800" dirty="0">
                <a:latin typeface="Times New Roman" panose="02020603050405020304" pitchFamily="18" charset="0"/>
              </a:rPr>
              <a:t>(</a:t>
            </a:r>
            <a:r>
              <a:rPr lang="zh-CN" altLang="en-US" sz="2800" dirty="0">
                <a:latin typeface="Times New Roman" panose="02020603050405020304" pitchFamily="18" charset="0"/>
              </a:rPr>
              <a:t>比如</a:t>
            </a:r>
            <a:r>
              <a:rPr lang="en-US" altLang="zh-CN" sz="2800" dirty="0">
                <a:latin typeface="Times New Roman" panose="02020603050405020304" pitchFamily="18" charset="0"/>
              </a:rPr>
              <a:t>Pooling</a:t>
            </a:r>
            <a:r>
              <a:rPr lang="zh-CN" altLang="en-US" sz="2800" dirty="0">
                <a:latin typeface="Times New Roman" panose="02020603050405020304" pitchFamily="18" charset="0"/>
              </a:rPr>
              <a:t>方法中如何降低人工代价？</a:t>
            </a:r>
            <a:r>
              <a:rPr lang="en-US" altLang="zh-CN" sz="2800" dirty="0">
                <a:latin typeface="Times New Roman" panose="02020603050405020304" pitchFamily="18" charset="0"/>
              </a:rPr>
              <a:t>)</a:t>
            </a:r>
          </a:p>
          <a:p>
            <a:endParaRPr lang="en-US" altLang="zh-CN" sz="32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90E869A1-7C4A-424E-B1ED-A9D7B85E65B6}" type="slidenum">
              <a:rPr lang="en-US" altLang="zh-CN"/>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54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33669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上一讲回顾</a:t>
            </a:r>
            <a:r>
              <a:rPr lang="en-US" sz="3200" dirty="0">
                <a:solidFill>
                  <a:schemeClr val="accent1">
                    <a:lumMod val="20000"/>
                    <a:lumOff val="80000"/>
                  </a:schemeClr>
                </a:solidFill>
                <a:latin typeface="Calibri" panose="020F0502020204030204" pitchFamily="34" charset="0"/>
                <a:ea typeface="黑体" panose="02010609060101010101" pitchFamily="49" charset="-122"/>
              </a:rPr>
              <a:t> </a:t>
            </a:r>
          </a:p>
          <a:p>
            <a:pPr marL="514350" indent="-514350">
              <a:lnSpc>
                <a:spcPct val="150000"/>
              </a:lnSpc>
              <a:spcBef>
                <a:spcPts val="700"/>
              </a:spcBef>
              <a:buClr>
                <a:srgbClr val="33669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有关检索评价</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 </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评价指标</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相关评测</a:t>
            </a:r>
            <a:endParaRPr lang="en-US" sz="3200" dirty="0">
              <a:solidFill>
                <a:srgbClr val="336699"/>
              </a:solidFill>
              <a:latin typeface="Calibri" panose="020F0502020204030204" pitchFamily="34" charset="0"/>
              <a:ea typeface="黑体" panose="02010609060101010101" pitchFamily="49" charset="-122"/>
            </a:endParaRPr>
          </a:p>
          <a:p>
            <a:pPr>
              <a:lnSpc>
                <a:spcPct val="150000"/>
              </a:lnSpc>
              <a:spcBef>
                <a:spcPts val="700"/>
              </a:spcBef>
              <a:buClr>
                <a:srgbClr val="336699"/>
              </a:buClr>
              <a:buSzPct val="7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t>评测方法</a:t>
            </a:r>
          </a:p>
        </p:txBody>
      </p:sp>
      <p:sp>
        <p:nvSpPr>
          <p:cNvPr id="197635" name="Rectangle 3"/>
          <p:cNvSpPr>
            <a:spLocks noGrp="1" noChangeArrowheads="1"/>
          </p:cNvSpPr>
          <p:nvPr>
            <p:ph idx="1"/>
          </p:nvPr>
        </p:nvSpPr>
        <p:spPr>
          <a:xfrm>
            <a:off x="762000" y="2057400"/>
            <a:ext cx="7772400" cy="4114800"/>
          </a:xfrm>
        </p:spPr>
        <p:txBody>
          <a:bodyPr/>
          <a:lstStyle/>
          <a:p>
            <a:r>
              <a:rPr lang="zh-CN" altLang="en-US">
                <a:latin typeface="Times New Roman" panose="02020603050405020304" pitchFamily="18" charset="0"/>
              </a:rPr>
              <a:t>基于无序集合的评测：返回结果无顺序</a:t>
            </a:r>
          </a:p>
          <a:p>
            <a:pPr lvl="1"/>
            <a:r>
              <a:rPr lang="en-US" altLang="zh-CN">
                <a:latin typeface="Times New Roman" panose="02020603050405020304" pitchFamily="18" charset="0"/>
              </a:rPr>
              <a:t>Set Precision/Set Recall</a:t>
            </a:r>
          </a:p>
          <a:p>
            <a:r>
              <a:rPr lang="zh-CN" altLang="en-US">
                <a:latin typeface="Times New Roman" panose="02020603050405020304" pitchFamily="18" charset="0"/>
              </a:rPr>
              <a:t>基于有序集合的评测：</a:t>
            </a:r>
          </a:p>
          <a:p>
            <a:pPr lvl="1"/>
            <a:r>
              <a:rPr lang="en-US" altLang="zh-CN">
                <a:latin typeface="Times New Roman" panose="02020603050405020304" pitchFamily="18" charset="0"/>
                <a:hlinkClick r:id="rId3"/>
              </a:rPr>
              <a:t>P@n</a:t>
            </a:r>
            <a:r>
              <a:rPr lang="en-US" altLang="zh-CN">
                <a:latin typeface="Times New Roman" panose="02020603050405020304" pitchFamily="18" charset="0"/>
              </a:rPr>
              <a:t>/Average Precision/Reciprocal Rank</a:t>
            </a:r>
          </a:p>
          <a:p>
            <a:r>
              <a:rPr lang="zh-CN" altLang="en-US">
                <a:latin typeface="Times New Roman" panose="02020603050405020304" pitchFamily="18" charset="0"/>
              </a:rPr>
              <a:t>其他评测方法</a:t>
            </a:r>
          </a:p>
          <a:p>
            <a:pPr lvl="1"/>
            <a:r>
              <a:rPr lang="en-US" altLang="zh-CN">
                <a:latin typeface="Times New Roman" panose="02020603050405020304" pitchFamily="18" charset="0"/>
              </a:rPr>
              <a:t>Filtering Utility</a:t>
            </a:r>
          </a:p>
          <a:p>
            <a:pPr lvl="1">
              <a:buFont typeface="Wingdings" panose="05000000000000000000" pitchFamily="2" charset="2"/>
              <a:buNone/>
            </a:pPr>
            <a:endParaRPr lang="en-US" altLang="zh-CN">
              <a:latin typeface="Times New Roman" panose="02020603050405020304" pitchFamily="18" charset="0"/>
            </a:endParaRPr>
          </a:p>
          <a:p>
            <a:pPr lvl="1">
              <a:buFont typeface="Wingdings" panose="05000000000000000000" pitchFamily="2" charset="2"/>
              <a:buNone/>
            </a:pPr>
            <a:endParaRPr lang="en-US" altLang="zh-CN"/>
          </a:p>
        </p:txBody>
      </p:sp>
      <p:sp>
        <p:nvSpPr>
          <p:cNvPr id="6" name="灯片编号占位符 5"/>
          <p:cNvSpPr>
            <a:spLocks noGrp="1"/>
          </p:cNvSpPr>
          <p:nvPr>
            <p:ph type="sldNum" sz="quarter" idx="12"/>
          </p:nvPr>
        </p:nvSpPr>
        <p:spPr/>
        <p:txBody>
          <a:bodyPr/>
          <a:lstStyle/>
          <a:p>
            <a:fld id="{63A8A164-DF62-44C8-9113-571B3D43F7CC}" type="slidenum">
              <a:rPr lang="en-US" altLang="zh-CN"/>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latin typeface="Times New Roman" panose="02020603050405020304" pitchFamily="18" charset="0"/>
              </a:rPr>
              <a:t>相关性评估过程</a:t>
            </a:r>
            <a:r>
              <a:rPr lang="en-US" altLang="zh-CN">
                <a:latin typeface="Times New Roman" panose="02020603050405020304" pitchFamily="18" charset="0"/>
              </a:rPr>
              <a:t>(1)</a:t>
            </a:r>
          </a:p>
        </p:txBody>
      </p:sp>
      <p:sp>
        <p:nvSpPr>
          <p:cNvPr id="199683" name="Rectangle 3"/>
          <p:cNvSpPr>
            <a:spLocks noGrp="1" noChangeArrowheads="1"/>
          </p:cNvSpPr>
          <p:nvPr>
            <p:ph idx="1"/>
          </p:nvPr>
        </p:nvSpPr>
        <p:spPr>
          <a:xfrm>
            <a:off x="762000" y="1981200"/>
            <a:ext cx="7772400" cy="4114800"/>
          </a:xfrm>
        </p:spPr>
        <p:txBody>
          <a:bodyPr/>
          <a:lstStyle/>
          <a:p>
            <a:r>
              <a:rPr lang="en-US" altLang="zh-CN">
                <a:latin typeface="Times New Roman" panose="02020603050405020304" pitchFamily="18" charset="0"/>
              </a:rPr>
              <a:t>(Ad hoc</a:t>
            </a:r>
            <a:r>
              <a:rPr lang="zh-CN" altLang="en-US">
                <a:latin typeface="Times New Roman" panose="02020603050405020304" pitchFamily="18" charset="0"/>
              </a:rPr>
              <a:t>任务</a:t>
            </a:r>
            <a:r>
              <a:rPr lang="en-US" altLang="zh-CN">
                <a:latin typeface="Times New Roman" panose="02020603050405020304" pitchFamily="18" charset="0"/>
              </a:rPr>
              <a:t>)Pooling</a:t>
            </a:r>
            <a:r>
              <a:rPr lang="zh-CN" altLang="en-US">
                <a:latin typeface="Times New Roman" panose="02020603050405020304" pitchFamily="18" charset="0"/>
              </a:rPr>
              <a:t>方法：对于每一个</a:t>
            </a:r>
            <a:r>
              <a:rPr lang="en-US" altLang="zh-CN">
                <a:latin typeface="Times New Roman" panose="02020603050405020304" pitchFamily="18" charset="0"/>
              </a:rPr>
              <a:t>topic</a:t>
            </a:r>
            <a:r>
              <a:rPr lang="zh-CN" altLang="en-US">
                <a:latin typeface="Times New Roman" panose="02020603050405020304" pitchFamily="18" charset="0"/>
              </a:rPr>
              <a:t>，</a:t>
            </a:r>
            <a:r>
              <a:rPr lang="en-US" altLang="zh-CN">
                <a:latin typeface="Times New Roman" panose="02020603050405020304" pitchFamily="18" charset="0"/>
              </a:rPr>
              <a:t>NIST</a:t>
            </a:r>
            <a:r>
              <a:rPr lang="zh-CN" altLang="en-US">
                <a:latin typeface="Times New Roman" panose="02020603050405020304" pitchFamily="18" charset="0"/>
              </a:rPr>
              <a:t>从参加者取得的结果中挑选中一部分运行结果，从每个运行结果中取头</a:t>
            </a:r>
            <a:r>
              <a:rPr lang="en-US" altLang="zh-CN">
                <a:latin typeface="Times New Roman" panose="02020603050405020304" pitchFamily="18" charset="0"/>
              </a:rPr>
              <a:t>N</a:t>
            </a:r>
            <a:r>
              <a:rPr lang="zh-CN" altLang="en-US">
                <a:latin typeface="Times New Roman" panose="02020603050405020304" pitchFamily="18" charset="0"/>
              </a:rPr>
              <a:t>个文档，然后用这些文档构成一个文档池，使用人工方式对这些文档进行判断。相关性判断是二值的：相关或不相关。没有进行判断的文档被认为是不相关的。</a:t>
            </a:r>
          </a:p>
        </p:txBody>
      </p:sp>
      <p:sp>
        <p:nvSpPr>
          <p:cNvPr id="6" name="灯片编号占位符 5"/>
          <p:cNvSpPr>
            <a:spLocks noGrp="1"/>
          </p:cNvSpPr>
          <p:nvPr>
            <p:ph type="sldNum" sz="quarter" idx="12"/>
          </p:nvPr>
        </p:nvSpPr>
        <p:spPr/>
        <p:txBody>
          <a:bodyPr/>
          <a:lstStyle/>
          <a:p>
            <a:fld id="{63EA5B0E-B6C7-4B8D-BB5F-88FAD10AB74E}" type="slidenum">
              <a:rPr lang="en-US" altLang="zh-CN"/>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a:latin typeface="Times New Roman" panose="02020603050405020304" pitchFamily="18" charset="0"/>
              </a:rPr>
              <a:t>相关性评估过程</a:t>
            </a:r>
            <a:r>
              <a:rPr lang="en-US" altLang="zh-CN">
                <a:latin typeface="Times New Roman" panose="02020603050405020304" pitchFamily="18" charset="0"/>
              </a:rPr>
              <a:t>(2)</a:t>
            </a:r>
          </a:p>
        </p:txBody>
      </p:sp>
      <p:sp>
        <p:nvSpPr>
          <p:cNvPr id="201731" name="Rectangle 3"/>
          <p:cNvSpPr>
            <a:spLocks noGrp="1" noChangeArrowheads="1"/>
          </p:cNvSpPr>
          <p:nvPr>
            <p:ph idx="1"/>
          </p:nvPr>
        </p:nvSpPr>
        <p:spPr>
          <a:xfrm>
            <a:off x="762000" y="2057400"/>
            <a:ext cx="7772400" cy="4114800"/>
          </a:xfrm>
        </p:spPr>
        <p:txBody>
          <a:bodyPr/>
          <a:lstStyle/>
          <a:p>
            <a:r>
              <a:rPr lang="en-US" altLang="zh-CN">
                <a:latin typeface="Times New Roman" panose="02020603050405020304" pitchFamily="18" charset="0"/>
              </a:rPr>
              <a:t>NIST</a:t>
            </a:r>
            <a:r>
              <a:rPr lang="zh-CN" altLang="en-US">
                <a:latin typeface="Times New Roman" panose="02020603050405020304" pitchFamily="18" charset="0"/>
              </a:rPr>
              <a:t>使用</a:t>
            </a:r>
            <a:r>
              <a:rPr lang="en-US" altLang="zh-CN">
                <a:latin typeface="Times New Roman" panose="02020603050405020304" pitchFamily="18" charset="0"/>
              </a:rPr>
              <a:t>trec_eval</a:t>
            </a:r>
            <a:r>
              <a:rPr lang="zh-CN" altLang="en-US">
                <a:latin typeface="Times New Roman" panose="02020603050405020304" pitchFamily="18" charset="0"/>
              </a:rPr>
              <a:t>软件包对所有参加者的运行结果进行评估，给出大量参数化的评测结果（主要是</a:t>
            </a:r>
            <a:r>
              <a:rPr lang="en-US" altLang="zh-CN">
                <a:latin typeface="Times New Roman" panose="02020603050405020304" pitchFamily="18" charset="0"/>
              </a:rPr>
              <a:t>precision</a:t>
            </a:r>
            <a:r>
              <a:rPr lang="zh-CN" altLang="en-US">
                <a:latin typeface="Times New Roman" panose="02020603050405020304" pitchFamily="18" charset="0"/>
              </a:rPr>
              <a:t>和</a:t>
            </a:r>
            <a:r>
              <a:rPr lang="en-US" altLang="zh-CN">
                <a:latin typeface="Times New Roman" panose="02020603050405020304" pitchFamily="18" charset="0"/>
              </a:rPr>
              <a:t>recall)</a:t>
            </a:r>
            <a:r>
              <a:rPr lang="zh-CN" altLang="en-US">
                <a:latin typeface="Times New Roman" panose="02020603050405020304" pitchFamily="18" charset="0"/>
              </a:rPr>
              <a:t>。根据这些评测数据，参加者可以比较彼此的系统性能。</a:t>
            </a:r>
          </a:p>
          <a:p>
            <a:r>
              <a:rPr lang="zh-CN" altLang="en-US">
                <a:latin typeface="Times New Roman" panose="02020603050405020304" pitchFamily="18" charset="0"/>
              </a:rPr>
              <a:t>其他</a:t>
            </a:r>
            <a:r>
              <a:rPr lang="en-US" altLang="zh-CN">
                <a:latin typeface="Times New Roman" panose="02020603050405020304" pitchFamily="18" charset="0"/>
              </a:rPr>
              <a:t>track</a:t>
            </a:r>
            <a:r>
              <a:rPr lang="zh-CN" altLang="en-US">
                <a:latin typeface="Times New Roman" panose="02020603050405020304" pitchFamily="18" charset="0"/>
              </a:rPr>
              <a:t>也有相应的公开评测工具</a:t>
            </a:r>
          </a:p>
        </p:txBody>
      </p:sp>
      <p:sp>
        <p:nvSpPr>
          <p:cNvPr id="6" name="灯片编号占位符 5"/>
          <p:cNvSpPr>
            <a:spLocks noGrp="1"/>
          </p:cNvSpPr>
          <p:nvPr>
            <p:ph type="sldNum" sz="quarter" idx="12"/>
          </p:nvPr>
        </p:nvSpPr>
        <p:spPr/>
        <p:txBody>
          <a:bodyPr/>
          <a:lstStyle/>
          <a:p>
            <a:fld id="{448AE52C-A22B-41B5-B1E3-FB28FFB7451F}" type="slidenum">
              <a:rPr lang="en-US" altLang="zh-CN"/>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本讲小结</a:t>
            </a:r>
          </a:p>
        </p:txBody>
      </p:sp>
      <p:sp>
        <p:nvSpPr>
          <p:cNvPr id="3" name="内容占位符 2"/>
          <p:cNvSpPr>
            <a:spLocks noGrp="1"/>
          </p:cNvSpPr>
          <p:nvPr>
            <p:ph idx="1"/>
          </p:nvPr>
        </p:nvSpPr>
        <p:spPr/>
        <p:txBody>
          <a:bodyPr/>
          <a:lstStyle/>
          <a:p>
            <a:r>
              <a:rPr lang="zh-CN" altLang="en-US" dirty="0"/>
              <a:t>信息检索的评价方法</a:t>
            </a:r>
            <a:endParaRPr lang="en-US" altLang="zh-CN" dirty="0"/>
          </a:p>
          <a:p>
            <a:pPr lvl="1"/>
            <a:r>
              <a:rPr lang="zh-CN" altLang="en-US" dirty="0"/>
              <a:t>不考虑序检索评价指标</a:t>
            </a:r>
            <a:r>
              <a:rPr lang="en-US" altLang="zh-CN" dirty="0"/>
              <a:t>(</a:t>
            </a:r>
            <a:r>
              <a:rPr lang="zh-CN" altLang="en-US" dirty="0"/>
              <a:t>即基于集合</a:t>
            </a:r>
            <a:r>
              <a:rPr lang="en-US" altLang="zh-CN" dirty="0"/>
              <a:t>)</a:t>
            </a:r>
            <a:r>
              <a:rPr lang="zh-CN" altLang="en-US" dirty="0"/>
              <a:t>：</a:t>
            </a:r>
            <a:r>
              <a:rPr lang="en-US" altLang="zh-CN" dirty="0"/>
              <a:t>P</a:t>
            </a:r>
            <a:r>
              <a:rPr lang="zh-CN" altLang="en-US" dirty="0"/>
              <a:t>、</a:t>
            </a:r>
            <a:r>
              <a:rPr lang="en-US" altLang="zh-CN" dirty="0"/>
              <a:t>R</a:t>
            </a:r>
            <a:r>
              <a:rPr lang="zh-CN" altLang="en-US" dirty="0"/>
              <a:t>、</a:t>
            </a:r>
            <a:r>
              <a:rPr lang="en-US" altLang="zh-CN" dirty="0"/>
              <a:t>F</a:t>
            </a:r>
          </a:p>
          <a:p>
            <a:pPr lvl="1"/>
            <a:endParaRPr lang="en-US" altLang="zh-CN" dirty="0"/>
          </a:p>
          <a:p>
            <a:pPr lvl="1"/>
            <a:r>
              <a:rPr lang="zh-CN" altLang="en-US" dirty="0"/>
              <a:t>考虑序的评价指标：</a:t>
            </a:r>
            <a:r>
              <a:rPr lang="en-US" altLang="zh-CN" dirty="0"/>
              <a:t>P/R</a:t>
            </a:r>
            <a:r>
              <a:rPr lang="zh-CN" altLang="en-US" dirty="0"/>
              <a:t>曲线、</a:t>
            </a:r>
            <a:r>
              <a:rPr lang="en-US" altLang="zh-CN" dirty="0"/>
              <a:t>MAP</a:t>
            </a:r>
            <a:r>
              <a:rPr lang="zh-CN" altLang="en-US" dirty="0"/>
              <a:t>、</a:t>
            </a:r>
            <a:r>
              <a:rPr lang="en-US" altLang="zh-CN" dirty="0"/>
              <a:t>NDCG</a:t>
            </a:r>
          </a:p>
          <a:p>
            <a:pPr lvl="1"/>
            <a:endParaRPr lang="en-US" altLang="zh-CN" dirty="0"/>
          </a:p>
          <a:p>
            <a:r>
              <a:rPr lang="zh-CN" altLang="en-US" dirty="0"/>
              <a:t>信息检索评测语料及会议</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参考资料</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71612"/>
            <a:ext cx="8643998" cy="335758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信息检索导论</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第</a:t>
            </a:r>
            <a:r>
              <a:rPr lang="en-US" altLang="zh-CN" dirty="0">
                <a:solidFill>
                  <a:schemeClr val="tx1"/>
                </a:solidFill>
                <a:latin typeface="+mj-lt"/>
                <a:ea typeface="黑体" panose="02010609060101010101" pitchFamily="49" charset="-122"/>
              </a:rPr>
              <a:t>8</a:t>
            </a:r>
            <a:r>
              <a:rPr lang="zh-CN" altLang="en-US" dirty="0">
                <a:solidFill>
                  <a:schemeClr val="tx1"/>
                </a:solidFill>
                <a:latin typeface="+mj-lt"/>
                <a:ea typeface="黑体" panose="02010609060101010101" pitchFamily="49" charset="-122"/>
              </a:rPr>
              <a:t>章</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hlinkClick r:id="rId3"/>
              </a:rPr>
              <a:t>http://ifnlp.org/ir</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TREC</a:t>
            </a:r>
            <a:r>
              <a:rPr lang="zh-CN" altLang="en-US" sz="2200" dirty="0">
                <a:solidFill>
                  <a:schemeClr val="tx1"/>
                </a:solidFill>
                <a:latin typeface="+mj-lt"/>
                <a:ea typeface="黑体" panose="02010609060101010101" pitchFamily="49" charset="-122"/>
              </a:rPr>
              <a:t>主页： </a:t>
            </a:r>
            <a:r>
              <a:rPr lang="en-US" altLang="zh-CN" sz="2200" dirty="0">
                <a:solidFill>
                  <a:schemeClr val="tx1"/>
                </a:solidFill>
                <a:latin typeface="+mj-lt"/>
                <a:ea typeface="黑体" panose="02010609060101010101" pitchFamily="49" charset="-122"/>
                <a:hlinkClick r:id="rId4"/>
              </a:rPr>
              <a:t>http://trec.nist.gov</a:t>
            </a:r>
            <a:endParaRPr lang="de-DE"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sz="2200" i="1" dirty="0">
                <a:solidFill>
                  <a:schemeClr val="tx1"/>
                </a:solidFill>
                <a:latin typeface="+mj-lt"/>
                <a:ea typeface="黑体" panose="02010609060101010101" pitchFamily="49" charset="-122"/>
              </a:rPr>
              <a:t>F</a:t>
            </a:r>
            <a:r>
              <a:rPr lang="de-DE" sz="2200" dirty="0">
                <a:solidFill>
                  <a:schemeClr val="tx1"/>
                </a:solidFill>
                <a:latin typeface="+mj-lt"/>
                <a:ea typeface="黑体" panose="02010609060101010101" pitchFamily="49" charset="-122"/>
              </a:rPr>
              <a:t>-measure: Keith van Rijsbergen</a:t>
            </a: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更多有关</a:t>
            </a:r>
            <a:r>
              <a:rPr lang="de-DE" sz="2200" dirty="0">
                <a:solidFill>
                  <a:schemeClr val="tx1"/>
                </a:solidFill>
                <a:latin typeface="+mj-lt"/>
                <a:ea typeface="黑体" panose="02010609060101010101" pitchFamily="49" charset="-122"/>
              </a:rPr>
              <a:t> A/B </a:t>
            </a:r>
            <a:r>
              <a:rPr lang="zh-CN" altLang="en-US" sz="2200" dirty="0">
                <a:solidFill>
                  <a:schemeClr val="tx1"/>
                </a:solidFill>
                <a:latin typeface="+mj-lt"/>
                <a:ea typeface="黑体" panose="02010609060101010101" pitchFamily="49" charset="-122"/>
              </a:rPr>
              <a:t>测试的文章</a:t>
            </a:r>
            <a:endParaRPr lang="de-DE"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Too much A/B testing at Google?</a:t>
            </a:r>
          </a:p>
          <a:p>
            <a:pPr lvl="2">
              <a:spcBef>
                <a:spcPts val="700"/>
              </a:spcBef>
              <a:buClr>
                <a:srgbClr val="336699"/>
              </a:buClr>
              <a:buFont typeface="Wingdings" panose="05000000000000000000" pitchFamily="2" charset="2"/>
              <a:buChar char="§"/>
            </a:pPr>
            <a:r>
              <a:rPr lang="en-US" sz="2200" dirty="0" err="1">
                <a:solidFill>
                  <a:schemeClr val="tx1"/>
                </a:solidFill>
                <a:latin typeface="+mj-lt"/>
                <a:ea typeface="黑体" panose="02010609060101010101" pitchFamily="49" charset="-122"/>
              </a:rPr>
              <a:t>Tombros</a:t>
            </a:r>
            <a:r>
              <a:rPr lang="en-US" sz="2200" dirty="0">
                <a:solidFill>
                  <a:schemeClr val="tx1"/>
                </a:solidFill>
                <a:latin typeface="+mj-lt"/>
                <a:ea typeface="黑体" panose="02010609060101010101" pitchFamily="49" charset="-122"/>
              </a:rPr>
              <a:t> &amp; Sanderson 1998: </a:t>
            </a:r>
            <a:r>
              <a:rPr lang="zh-CN" altLang="en-US" sz="2200" dirty="0">
                <a:solidFill>
                  <a:schemeClr val="tx1"/>
                </a:solidFill>
                <a:latin typeface="+mj-lt"/>
                <a:ea typeface="黑体" panose="02010609060101010101" pitchFamily="49" charset="-122"/>
              </a:rPr>
              <a:t>动态摘要的最早的几篇文章之一</a:t>
            </a:r>
            <a:endParaRPr lang="de-DE"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Google VP of Engineering on search quality evaluation at </a:t>
            </a:r>
            <a:r>
              <a:rPr lang="de-DE" sz="2200" dirty="0">
                <a:solidFill>
                  <a:schemeClr val="tx1"/>
                </a:solidFill>
                <a:latin typeface="+mj-lt"/>
                <a:ea typeface="黑体" panose="02010609060101010101" pitchFamily="49" charset="-122"/>
              </a:rPr>
              <a:t>Google</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59</a:t>
            </a:fld>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a:latin typeface="+mj-lt"/>
                <a:sym typeface="+mn-ea"/>
              </a:rPr>
              <a:t>索引常用的二种结构：</a:t>
            </a:r>
            <a:br>
              <a:rPr lang="zh-CN" altLang="en-US"/>
            </a:br>
            <a:r>
              <a:rPr lang="zh-CN" altLang="en-US"/>
              <a:t>堆结构</a:t>
            </a:r>
            <a:r>
              <a:rPr lang="zh-CN" altLang="en-US" dirty="0">
                <a:latin typeface="+mj-lt"/>
                <a:sym typeface="+mn-ea"/>
              </a:rPr>
              <a:t>索引和分层索引</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6</a:t>
            </a:fld>
            <a:endParaRPr lang="en-US"/>
          </a:p>
        </p:txBody>
      </p:sp>
      <p:sp>
        <p:nvSpPr>
          <p:cNvPr id="80899" name="Text Box 3"/>
          <p:cNvSpPr txBox="1">
            <a:spLocks noChangeArrowheads="1"/>
          </p:cNvSpPr>
          <p:nvPr/>
        </p:nvSpPr>
        <p:spPr bwMode="auto">
          <a:xfrm>
            <a:off x="117793" y="1995193"/>
            <a:ext cx="8505825" cy="4725988"/>
          </a:xfrm>
          <a:prstGeom prst="rect">
            <a:avLst/>
          </a:prstGeom>
          <a:noFill/>
          <a:ln w="9525">
            <a:noFill/>
            <a:round/>
          </a:ln>
        </p:spPr>
        <p:txBody>
          <a:bodyPr/>
          <a:lstStyle/>
          <a:p>
            <a:pPr marL="514350" indent="-514350">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pic>
        <p:nvPicPr>
          <p:cNvPr id="5" name="Picture 4" descr="808.png"/>
          <p:cNvPicPr>
            <a:picLocks noChangeAspect="1"/>
          </p:cNvPicPr>
          <p:nvPr/>
        </p:nvPicPr>
        <p:blipFill>
          <a:blip r:embed="rId2" cstate="print"/>
          <a:stretch>
            <a:fillRect/>
          </a:stretch>
        </p:blipFill>
        <p:spPr>
          <a:xfrm>
            <a:off x="1374775" y="2294255"/>
            <a:ext cx="6247130" cy="3592830"/>
          </a:xfrm>
          <a:prstGeom prst="rect">
            <a:avLst/>
          </a:prstGeom>
        </p:spPr>
      </p:pic>
      <p:sp>
        <p:nvSpPr>
          <p:cNvPr id="2" name="文本框 1"/>
          <p:cNvSpPr txBox="1"/>
          <p:nvPr/>
        </p:nvSpPr>
        <p:spPr>
          <a:xfrm>
            <a:off x="457200" y="1652270"/>
            <a:ext cx="3334385" cy="460375"/>
          </a:xfrm>
          <a:prstGeom prst="rect">
            <a:avLst/>
          </a:prstGeom>
          <a:noFill/>
        </p:spPr>
        <p:txBody>
          <a:bodyPr wrap="square" rtlCol="0" anchor="t">
            <a:spAutoFit/>
          </a:bodyPr>
          <a:lstStyle/>
          <a:p>
            <a:r>
              <a:rPr lang="en-US" altLang="zh-CN" b="1">
                <a:solidFill>
                  <a:schemeClr val="tx1"/>
                </a:solidFill>
                <a:sym typeface="+mn-ea"/>
              </a:rPr>
              <a:t>1. </a:t>
            </a:r>
            <a:r>
              <a:rPr lang="zh-CN" altLang="en-US" b="1">
                <a:solidFill>
                  <a:schemeClr val="tx1"/>
                </a:solidFill>
                <a:sym typeface="+mn-ea"/>
              </a:rPr>
              <a:t>堆结构</a:t>
            </a:r>
            <a:r>
              <a:rPr lang="zh-CN" altLang="en-US" b="1" dirty="0">
                <a:solidFill>
                  <a:schemeClr val="tx1"/>
                </a:solidFill>
                <a:latin typeface="+mj-lt"/>
                <a:sym typeface="+mn-ea"/>
              </a:rPr>
              <a:t>索</a:t>
            </a:r>
            <a:r>
              <a:rPr lang="zh-CN" altLang="en-US" b="1">
                <a:solidFill>
                  <a:schemeClr val="tx1"/>
                </a:solidFill>
                <a:sym typeface="+mn-ea"/>
              </a:rPr>
              <a:t>引</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dirty="0"/>
              <a:t>习题</a:t>
            </a:r>
            <a:r>
              <a:rPr lang="en-US" altLang="zh-CN" dirty="0"/>
              <a:t>8-8</a:t>
            </a:r>
          </a:p>
          <a:p>
            <a:r>
              <a:rPr lang="zh-CN" altLang="en-US" dirty="0"/>
              <a:t>习题</a:t>
            </a:r>
            <a:r>
              <a:rPr lang="en-US" altLang="zh-CN" dirty="0"/>
              <a:t>8-1</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60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en-US" altLang="zh-CN" sz="3600" dirty="0">
                <a:solidFill>
                  <a:schemeClr val="tx1"/>
                </a:solidFill>
                <a:latin typeface="+mj-lt"/>
                <a:ea typeface="黑体" panose="02010609060101010101" pitchFamily="49" charset="-122"/>
              </a:rPr>
              <a:t>2.</a:t>
            </a:r>
            <a:r>
              <a:rPr lang="zh-CN" altLang="en-US" sz="3600" dirty="0">
                <a:solidFill>
                  <a:schemeClr val="tx1"/>
                </a:solidFill>
                <a:latin typeface="+mj-lt"/>
                <a:ea typeface="黑体" panose="02010609060101010101" pitchFamily="49" charset="-122"/>
              </a:rPr>
              <a:t>分层索引</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14578"/>
            <a:ext cx="828680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a:t>
            </a:fld>
            <a:endParaRPr lang="en-US"/>
          </a:p>
        </p:txBody>
      </p:sp>
      <p:pic>
        <p:nvPicPr>
          <p:cNvPr id="8" name="Picture 7" descr="1008.png"/>
          <p:cNvPicPr>
            <a:picLocks noChangeAspect="1"/>
          </p:cNvPicPr>
          <p:nvPr/>
        </p:nvPicPr>
        <p:blipFill>
          <a:blip r:embed="rId3" cstate="print"/>
          <a:stretch>
            <a:fillRect/>
          </a:stretch>
        </p:blipFill>
        <p:spPr>
          <a:xfrm>
            <a:off x="714375" y="1541145"/>
            <a:ext cx="7297420" cy="484568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信息检索的评价指标</a:t>
            </a:r>
            <a:endParaRPr lang="en-US" altLang="zh-CN" dirty="0"/>
          </a:p>
          <a:p>
            <a:pPr lvl="1"/>
            <a:r>
              <a:rPr lang="zh-CN" altLang="en-US" dirty="0"/>
              <a:t>不考虑序的检索评价指标</a:t>
            </a:r>
            <a:r>
              <a:rPr lang="en-US" altLang="zh-CN" dirty="0"/>
              <a:t>(</a:t>
            </a:r>
            <a:r>
              <a:rPr lang="zh-CN" altLang="en-US" dirty="0"/>
              <a:t>即基于集合</a:t>
            </a:r>
            <a:r>
              <a:rPr lang="en-US" altLang="zh-CN" dirty="0"/>
              <a:t>)</a:t>
            </a:r>
          </a:p>
          <a:p>
            <a:pPr lvl="1"/>
            <a:endParaRPr lang="en-US" altLang="zh-CN" dirty="0"/>
          </a:p>
          <a:p>
            <a:pPr lvl="1"/>
            <a:r>
              <a:rPr lang="zh-CN" altLang="en-US" dirty="0"/>
              <a:t>考虑序的评价指标</a:t>
            </a:r>
            <a:endParaRPr lang="en-US" altLang="zh-CN" dirty="0"/>
          </a:p>
          <a:p>
            <a:pPr lvl="1"/>
            <a:endParaRPr lang="en-US" altLang="zh-CN" dirty="0"/>
          </a:p>
          <a:p>
            <a:r>
              <a:rPr lang="zh-CN" altLang="en-US" dirty="0"/>
              <a:t>信息检索评测语料及会议</a:t>
            </a:r>
            <a:endParaRPr lang="en-US" altLang="zh-CN" dirty="0"/>
          </a:p>
          <a:p>
            <a:endParaRPr lang="en-US" altLang="zh-CN" dirty="0"/>
          </a:p>
          <a:p>
            <a:r>
              <a:rPr lang="zh-CN" altLang="en-US" dirty="0"/>
              <a:t>检索结果的摘要</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9</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BDD3E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上一讲回顾</a:t>
            </a:r>
            <a:r>
              <a:rPr lang="en-US" sz="3200" dirty="0">
                <a:solidFill>
                  <a:srgbClr val="BDD3E9"/>
                </a:solidFill>
                <a:latin typeface="Calibri" panose="020F0502020204030204" pitchFamily="34" charset="0"/>
                <a:ea typeface="黑体" panose="02010609060101010101" pitchFamily="49" charset="-122"/>
              </a:rPr>
              <a:t> </a:t>
            </a:r>
          </a:p>
          <a:p>
            <a:pPr marL="514350" indent="-514350">
              <a:lnSpc>
                <a:spcPct val="150000"/>
              </a:lnSpc>
              <a:spcBef>
                <a:spcPts val="700"/>
              </a:spcBef>
              <a:buClr>
                <a:srgbClr val="33669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有关检索评价</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评价指标</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相关评测</a:t>
            </a:r>
            <a:endParaRPr lang="en-US" sz="3200" dirty="0">
              <a:solidFill>
                <a:srgbClr val="BDD3E9"/>
              </a:solidFill>
              <a:latin typeface="Calibri" panose="020F0502020204030204" pitchFamily="34"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4baa749-27f5-44a0-8226-de19268f60f0}"/>
</p:tagLst>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manning</Template>
  <TotalTime>1406</TotalTime>
  <Words>4026</Words>
  <Application>Microsoft Office PowerPoint</Application>
  <PresentationFormat>全屏显示(4:3)</PresentationFormat>
  <Paragraphs>664</Paragraphs>
  <Slides>60</Slides>
  <Notes>39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黑体</vt:lpstr>
      <vt:lpstr>楷体</vt:lpstr>
      <vt:lpstr>宋体</vt:lpstr>
      <vt:lpstr>Arial</vt:lpstr>
      <vt:lpstr>Calibri</vt:lpstr>
      <vt:lpstr>Cambria Math</vt:lpstr>
      <vt:lpstr>Lucida Sans</vt:lpstr>
      <vt:lpstr>Times New Roman</vt:lpstr>
      <vt:lpstr>Wingdings</vt:lpstr>
      <vt:lpstr>manning</vt:lpstr>
      <vt:lpstr>Equation</vt:lpstr>
      <vt:lpstr>PowerPoint 演示文稿</vt:lpstr>
      <vt:lpstr>提纲</vt:lpstr>
      <vt:lpstr>提纲</vt:lpstr>
      <vt:lpstr>PowerPoint 演示文稿</vt:lpstr>
      <vt:lpstr>PowerPoint 演示文稿</vt:lpstr>
      <vt:lpstr>索引常用的二种结构： 堆结构索引和分层索引</vt:lpstr>
      <vt:lpstr>PowerPoint 演示文稿</vt:lpstr>
      <vt:lpstr>本讲内容</vt:lpstr>
      <vt:lpstr>提纲</vt:lpstr>
      <vt:lpstr>关于评价</vt:lpstr>
      <vt:lpstr>为什么要评估IR？</vt:lpstr>
      <vt:lpstr>IR中评价什么？</vt:lpstr>
      <vt:lpstr>如何评价效果？</vt:lpstr>
      <vt:lpstr>评价任务的例子</vt:lpstr>
      <vt:lpstr>评价的几部分</vt:lpstr>
      <vt:lpstr>提纲</vt:lpstr>
      <vt:lpstr>评价指标分类</vt:lpstr>
      <vt:lpstr>评价指标分类</vt:lpstr>
      <vt:lpstr>回到例子</vt:lpstr>
      <vt:lpstr>整个文档集合的划分</vt:lpstr>
      <vt:lpstr>评价指标</vt:lpstr>
      <vt:lpstr>四种关系的矩阵表示</vt:lpstr>
      <vt:lpstr>基于集合的图表示</vt:lpstr>
      <vt:lpstr>回到例子</vt:lpstr>
      <vt:lpstr>课堂提问：另一个计算例子</vt:lpstr>
      <vt:lpstr>正确率和召回率的应用领域</vt:lpstr>
      <vt:lpstr>关于正确率和召回率的讨论(1)</vt:lpstr>
      <vt:lpstr>关于正确率和召回率的讨论(2)</vt:lpstr>
      <vt:lpstr>PowerPoint 演示文稿</vt:lpstr>
      <vt:lpstr>课堂提问：</vt:lpstr>
      <vt:lpstr>回到例子</vt:lpstr>
      <vt:lpstr>正确率和召回率的问题</vt:lpstr>
      <vt:lpstr>关于召回率的计算</vt:lpstr>
      <vt:lpstr>4个系统的Pooling</vt:lpstr>
      <vt:lpstr>课堂提问</vt:lpstr>
      <vt:lpstr>P和R融合</vt:lpstr>
      <vt:lpstr>P和R融合</vt:lpstr>
      <vt:lpstr>PowerPoint 演示文稿</vt:lpstr>
      <vt:lpstr>PowerPoint 演示文稿</vt:lpstr>
      <vt:lpstr>PowerPoint 演示文稿</vt:lpstr>
      <vt:lpstr>PowerPoint 演示文稿</vt:lpstr>
      <vt:lpstr>PowerPoint 演示文稿</vt:lpstr>
      <vt:lpstr>PowerPoint 演示文稿</vt:lpstr>
      <vt:lpstr>面向用户的评价指标</vt:lpstr>
      <vt:lpstr>其他评价指标</vt:lpstr>
      <vt:lpstr>近几年出现的新的评价指标</vt:lpstr>
      <vt:lpstr>Bpref</vt:lpstr>
      <vt:lpstr>原始定义</vt:lpstr>
      <vt:lpstr>特定情况</vt:lpstr>
      <vt:lpstr>最新定义</vt:lpstr>
      <vt:lpstr>GMAP</vt:lpstr>
      <vt:lpstr>GMAP</vt:lpstr>
      <vt:lpstr>关于评价方面的研究</vt:lpstr>
      <vt:lpstr>提纲</vt:lpstr>
      <vt:lpstr>评测方法</vt:lpstr>
      <vt:lpstr>相关性评估过程(1)</vt:lpstr>
      <vt:lpstr>相关性评估过程(2)</vt:lpstr>
      <vt:lpstr>本讲小结</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Administrator</cp:lastModifiedBy>
  <cp:revision>1233</cp:revision>
  <cp:lastPrinted>2009-09-22T15:48:00Z</cp:lastPrinted>
  <dcterms:created xsi:type="dcterms:W3CDTF">2009-09-21T23:46:00Z</dcterms:created>
  <dcterms:modified xsi:type="dcterms:W3CDTF">2022-10-20T13:39:24Z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