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8" r:id="rId3"/>
    <p:sldId id="302" r:id="rId4"/>
    <p:sldId id="303" r:id="rId5"/>
    <p:sldId id="304" r:id="rId6"/>
    <p:sldId id="305" r:id="rId7"/>
    <p:sldId id="306" r:id="rId8"/>
    <p:sldId id="30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31" r:id="rId27"/>
    <p:sldId id="334" r:id="rId28"/>
    <p:sldId id="335" r:id="rId29"/>
    <p:sldId id="336" r:id="rId30"/>
    <p:sldId id="337" r:id="rId31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AE2"/>
    <a:srgbClr val="000099"/>
    <a:srgbClr val="CC0000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7" autoAdjust="0"/>
  </p:normalViewPr>
  <p:slideViewPr>
    <p:cSldViewPr snapToGrid="0" snapToObjects="1">
      <p:cViewPr varScale="1">
        <p:scale>
          <a:sx n="51" d="100"/>
          <a:sy n="51" d="100"/>
        </p:scale>
        <p:origin x="39" y="108"/>
      </p:cViewPr>
      <p:guideLst>
        <p:guide orient="horz" pos="218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16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18817E4B-FEBB-4B40-B3E4-0F5E936EA2EA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</a:defRPr>
            </a:lvl1pPr>
          </a:lstStyle>
          <a:p>
            <a:fld id="{16048CF3-83B2-804A-949E-25B3B253B8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6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1A13DD83-8BC0-7D45-A4CE-C33D06A7421E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2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BC36268E-282E-5844-BF01-5A24A674D4C9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51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7C1B46E9-5E42-5F49-BAFD-468D8250DCD1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3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7ACC413C-E137-534C-9C95-4893574ADC51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96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fld id="{B2F23B55-5987-0F4B-85F9-23E26EA320FF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3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F777597E-5D4C-1F4A-AB5F-CF83D6A1885C}" type="datetimeFigureOut">
              <a:rPr kumimoji="1" lang="zh-CN" altLang="en-US" smtClean="0"/>
              <a:t>2020/4/28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</a:defRPr>
            </a:lvl1pPr>
          </a:lstStyle>
          <a:p>
            <a:fld id="{7135F219-68B8-7441-AE8D-DBE05B24101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533400"/>
            <a:ext cx="8382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eaLnBrk="1" hangingPunct="1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组合逻辑电路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上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zh-CN" altLang="en-US" sz="4000" b="1">
              <a:solidFill>
                <a:srgbClr val="CC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075" name="Rectangle 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83664" y="1385305"/>
            <a:ext cx="51054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7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.1 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脉冲信号</a:t>
            </a:r>
          </a:p>
        </p:txBody>
      </p:sp>
      <p:sp>
        <p:nvSpPr>
          <p:cNvPr id="3076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71472" y="1963282"/>
            <a:ext cx="57150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7.2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晶体管的开关作用</a:t>
            </a:r>
          </a:p>
        </p:txBody>
      </p:sp>
      <p:sp>
        <p:nvSpPr>
          <p:cNvPr id="3077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895856" y="2371333"/>
            <a:ext cx="4876800" cy="420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7.3   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分立元件门电路</a:t>
            </a:r>
          </a:p>
        </p:txBody>
      </p:sp>
      <p:sp>
        <p:nvSpPr>
          <p:cNvPr id="3080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906397" y="2805927"/>
            <a:ext cx="3452813" cy="503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7.4   </a:t>
            </a:r>
            <a:r>
              <a:rPr lang="en-US" altLang="zh-CN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TTL</a:t>
            </a: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 descr="20%"/>
          <p:cNvSpPr>
            <a:spLocks noChangeArrowheads="1"/>
          </p:cNvSpPr>
          <p:nvPr/>
        </p:nvSpPr>
        <p:spPr bwMode="auto">
          <a:xfrm>
            <a:off x="990600" y="531803"/>
            <a:ext cx="3276600" cy="5873770"/>
          </a:xfrm>
          <a:prstGeom prst="verticalScroll">
            <a:avLst>
              <a:gd name="adj" fmla="val 12500"/>
            </a:avLst>
          </a:prstGeom>
          <a:pattFill prst="pct20">
            <a:fgClr>
              <a:schemeClr val="accent1"/>
            </a:fgClr>
            <a:bgClr>
              <a:schemeClr val="bg1"/>
            </a:bgClr>
          </a:pattFill>
          <a:ln w="9525" cap="sq">
            <a:solidFill>
              <a:srgbClr val="006600"/>
            </a:solidFill>
            <a:rou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    </a:t>
            </a:r>
            <a:r>
              <a:rPr lang="zh-CN" altLang="en-US" sz="2800" b="1" dirty="0">
                <a:latin typeface="Times New Roman"/>
                <a:cs typeface="Times New Roman"/>
              </a:rPr>
              <a:t>电平的高低一般用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latin typeface="Times New Roman"/>
                <a:cs typeface="Times New Roman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latin typeface="Times New Roman"/>
                <a:cs typeface="Times New Roman"/>
              </a:rPr>
              <a:t>两种状态区别，若规定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高电平为“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，低电平为“</a:t>
            </a:r>
            <a:r>
              <a:rPr lang="en-US" altLang="zh-CN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2800" b="1" dirty="0">
                <a:latin typeface="Times New Roman"/>
                <a:cs typeface="Times New Roman"/>
              </a:rPr>
              <a:t>则称为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正逻辑</a:t>
            </a:r>
            <a:r>
              <a:rPr lang="zh-CN" altLang="en-US" sz="2800" b="1" dirty="0">
                <a:latin typeface="Times New Roman"/>
                <a:cs typeface="Times New Roman"/>
              </a:rPr>
              <a:t>。反之则称为</a:t>
            </a:r>
            <a:r>
              <a:rPr lang="zh-CN" altLang="en-US" sz="2800" b="1" dirty="0">
                <a:solidFill>
                  <a:srgbClr val="CC0000"/>
                </a:solidFill>
                <a:latin typeface="Times New Roman"/>
                <a:cs typeface="Times New Roman"/>
              </a:rPr>
              <a:t>负逻辑</a:t>
            </a:r>
            <a:r>
              <a:rPr lang="zh-CN" altLang="en-US" sz="2800" b="1" dirty="0">
                <a:latin typeface="Times New Roman"/>
                <a:cs typeface="Times New Roman"/>
              </a:rPr>
              <a:t>。若无特殊说明，均采用正逻辑。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7924800" y="1828800"/>
            <a:ext cx="80645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ea typeface="楷体_GB2312" charset="0"/>
                <a:cs typeface="楷体_GB2312" charset="0"/>
              </a:rPr>
              <a:t>1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848600" y="4114800"/>
            <a:ext cx="8255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333300"/>
                </a:solidFill>
                <a:ea typeface="楷体_GB2312" charset="0"/>
                <a:cs typeface="楷体_GB2312" charset="0"/>
              </a:rPr>
              <a:t>0</a:t>
            </a:r>
            <a:endParaRPr lang="en-US" altLang="zh-CN" sz="3200" b="1">
              <a:solidFill>
                <a:srgbClr val="333300"/>
              </a:solidFill>
              <a:ea typeface="楷体_GB2312" charset="0"/>
              <a:cs typeface="楷体_GB2312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4267200" y="4449763"/>
            <a:ext cx="3352800" cy="519112"/>
            <a:chOff x="2928" y="3235"/>
            <a:chExt cx="2112" cy="327"/>
          </a:xfrm>
        </p:grpSpPr>
        <p:sp>
          <p:nvSpPr>
            <p:cNvPr id="70682" name="Text Box 6"/>
            <p:cNvSpPr txBox="1">
              <a:spLocks noChangeArrowheads="1"/>
            </p:cNvSpPr>
            <p:nvPr/>
          </p:nvSpPr>
          <p:spPr bwMode="auto">
            <a:xfrm>
              <a:off x="2928" y="3235"/>
              <a:ext cx="65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0V</a:t>
              </a:r>
            </a:p>
          </p:txBody>
        </p:sp>
        <p:sp>
          <p:nvSpPr>
            <p:cNvPr id="70683" name="Line 7"/>
            <p:cNvSpPr>
              <a:spLocks noChangeShapeType="1"/>
            </p:cNvSpPr>
            <p:nvPr/>
          </p:nvSpPr>
          <p:spPr bwMode="auto">
            <a:xfrm>
              <a:off x="3360" y="3408"/>
              <a:ext cx="1680" cy="0"/>
            </a:xfrm>
            <a:prstGeom prst="line">
              <a:avLst/>
            </a:prstGeom>
            <a:noFill/>
            <a:ln w="38100" cap="sq">
              <a:solidFill>
                <a:srgbClr val="33CC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4953000" y="4038600"/>
            <a:ext cx="2667000" cy="682625"/>
            <a:chOff x="3360" y="2976"/>
            <a:chExt cx="1680" cy="430"/>
          </a:xfrm>
        </p:grpSpPr>
        <p:grpSp>
          <p:nvGrpSpPr>
            <p:cNvPr id="70677" name="Group 9"/>
            <p:cNvGrpSpPr/>
            <p:nvPr/>
          </p:nvGrpSpPr>
          <p:grpSpPr bwMode="auto">
            <a:xfrm>
              <a:off x="3377" y="2976"/>
              <a:ext cx="1663" cy="430"/>
              <a:chOff x="3816" y="2676"/>
              <a:chExt cx="1464" cy="336"/>
            </a:xfrm>
          </p:grpSpPr>
          <p:sp>
            <p:nvSpPr>
              <p:cNvPr id="70679" name="Line 10"/>
              <p:cNvSpPr>
                <a:spLocks noChangeShapeType="1"/>
              </p:cNvSpPr>
              <p:nvPr/>
            </p:nvSpPr>
            <p:spPr bwMode="auto">
              <a:xfrm>
                <a:off x="3816" y="3012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80" name="Line 11"/>
              <p:cNvSpPr>
                <a:spLocks noChangeShapeType="1"/>
              </p:cNvSpPr>
              <p:nvPr/>
            </p:nvSpPr>
            <p:spPr bwMode="auto">
              <a:xfrm>
                <a:off x="3816" y="267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81" name="Rectangle 12" descr="宽上对角线"/>
              <p:cNvSpPr>
                <a:spLocks noChangeArrowheads="1"/>
              </p:cNvSpPr>
              <p:nvPr/>
            </p:nvSpPr>
            <p:spPr bwMode="auto">
              <a:xfrm>
                <a:off x="3816" y="2688"/>
                <a:ext cx="1452" cy="312"/>
              </a:xfrm>
              <a:prstGeom prst="rect">
                <a:avLst/>
              </a:prstGeom>
              <a:pattFill prst="wdUpDiag">
                <a:fgClr>
                  <a:srgbClr val="66FF66"/>
                </a:fgClr>
                <a:bgClr>
                  <a:srgbClr val="FFFFFF"/>
                </a:bgClr>
              </a:pattFill>
              <a:ln w="38100">
                <a:solidFill>
                  <a:srgbClr val="2E2AE2"/>
                </a:solidFill>
                <a:miter lim="800000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0678" name="Line 13"/>
            <p:cNvSpPr>
              <a:spLocks noChangeShapeType="1"/>
            </p:cNvSpPr>
            <p:nvPr/>
          </p:nvSpPr>
          <p:spPr bwMode="auto">
            <a:xfrm>
              <a:off x="3360" y="2976"/>
              <a:ext cx="1680" cy="0"/>
            </a:xfrm>
            <a:prstGeom prst="line">
              <a:avLst/>
            </a:prstGeom>
            <a:noFill/>
            <a:ln w="38100" cap="sq">
              <a:solidFill>
                <a:srgbClr val="2E2AE2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4953000" y="1524000"/>
            <a:ext cx="2743200" cy="1219200"/>
            <a:chOff x="3360" y="912"/>
            <a:chExt cx="1728" cy="768"/>
          </a:xfrm>
        </p:grpSpPr>
        <p:grpSp>
          <p:nvGrpSpPr>
            <p:cNvPr id="70672" name="Group 15"/>
            <p:cNvGrpSpPr/>
            <p:nvPr/>
          </p:nvGrpSpPr>
          <p:grpSpPr bwMode="auto">
            <a:xfrm>
              <a:off x="3360" y="912"/>
              <a:ext cx="1728" cy="768"/>
              <a:chOff x="3816" y="1188"/>
              <a:chExt cx="1464" cy="348"/>
            </a:xfrm>
          </p:grpSpPr>
          <p:sp>
            <p:nvSpPr>
              <p:cNvPr id="70674" name="Line 16"/>
              <p:cNvSpPr>
                <a:spLocks noChangeShapeType="1"/>
              </p:cNvSpPr>
              <p:nvPr/>
            </p:nvSpPr>
            <p:spPr bwMode="auto">
              <a:xfrm>
                <a:off x="3816" y="1188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75" name="Line 17"/>
              <p:cNvSpPr>
                <a:spLocks noChangeShapeType="1"/>
              </p:cNvSpPr>
              <p:nvPr/>
            </p:nvSpPr>
            <p:spPr bwMode="auto">
              <a:xfrm>
                <a:off x="3816" y="1536"/>
                <a:ext cx="1464" cy="0"/>
              </a:xfrm>
              <a:prstGeom prst="line">
                <a:avLst/>
              </a:prstGeom>
              <a:noFill/>
              <a:ln w="38100">
                <a:solidFill>
                  <a:srgbClr val="2E2AE2"/>
                </a:solidFill>
                <a:rou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0676" name="Rectangle 18" descr="宽上对角线"/>
              <p:cNvSpPr>
                <a:spLocks noChangeArrowheads="1"/>
              </p:cNvSpPr>
              <p:nvPr/>
            </p:nvSpPr>
            <p:spPr bwMode="auto">
              <a:xfrm>
                <a:off x="3828" y="1212"/>
                <a:ext cx="1440" cy="312"/>
              </a:xfrm>
              <a:prstGeom prst="rect">
                <a:avLst/>
              </a:prstGeom>
              <a:pattFill prst="wdUpDiag">
                <a:fgClr>
                  <a:srgbClr val="66FF66"/>
                </a:fgClr>
                <a:bgClr>
                  <a:srgbClr val="FFFFFF"/>
                </a:bgClr>
              </a:pattFill>
              <a:ln w="38100">
                <a:solidFill>
                  <a:srgbClr val="2E2AE2"/>
                </a:solidFill>
                <a:miter lim="800000"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0673" name="Line 19"/>
            <p:cNvSpPr>
              <a:spLocks noChangeShapeType="1"/>
            </p:cNvSpPr>
            <p:nvPr/>
          </p:nvSpPr>
          <p:spPr bwMode="auto">
            <a:xfrm>
              <a:off x="3360" y="1680"/>
              <a:ext cx="1728" cy="0"/>
            </a:xfrm>
            <a:prstGeom prst="line">
              <a:avLst/>
            </a:prstGeom>
            <a:noFill/>
            <a:ln w="38100" cap="sq">
              <a:solidFill>
                <a:srgbClr val="2E2AE2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" name="Group 20"/>
          <p:cNvGrpSpPr/>
          <p:nvPr/>
        </p:nvGrpSpPr>
        <p:grpSpPr bwMode="auto">
          <a:xfrm>
            <a:off x="4286250" y="1214438"/>
            <a:ext cx="3352800" cy="519112"/>
            <a:chOff x="2962" y="1801"/>
            <a:chExt cx="2112" cy="327"/>
          </a:xfrm>
        </p:grpSpPr>
        <p:sp>
          <p:nvSpPr>
            <p:cNvPr id="70670" name="Text Box 21"/>
            <p:cNvSpPr txBox="1">
              <a:spLocks noChangeArrowheads="1"/>
            </p:cNvSpPr>
            <p:nvPr/>
          </p:nvSpPr>
          <p:spPr bwMode="auto">
            <a:xfrm>
              <a:off x="2962" y="1801"/>
              <a:ext cx="101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ea typeface="楷体_GB2312" charset="0"/>
                  <a:cs typeface="楷体_GB2312" charset="0"/>
                </a:rPr>
                <a:t>CC</a:t>
              </a:r>
              <a:endParaRPr lang="en-US" altLang="zh-CN" b="1">
                <a:solidFill>
                  <a:srgbClr val="FF3300"/>
                </a:solidFill>
                <a:ea typeface="楷体_GB2312" charset="0"/>
                <a:cs typeface="楷体_GB2312" charset="0"/>
              </a:endParaRPr>
            </a:p>
          </p:txBody>
        </p:sp>
        <p:sp>
          <p:nvSpPr>
            <p:cNvPr id="70671" name="Line 22"/>
            <p:cNvSpPr>
              <a:spLocks noChangeShapeType="1"/>
            </p:cNvSpPr>
            <p:nvPr/>
          </p:nvSpPr>
          <p:spPr bwMode="auto">
            <a:xfrm>
              <a:off x="3394" y="2022"/>
              <a:ext cx="1680" cy="0"/>
            </a:xfrm>
            <a:prstGeom prst="line">
              <a:avLst/>
            </a:prstGeom>
            <a:noFill/>
            <a:ln w="38100" cap="sq">
              <a:solidFill>
                <a:srgbClr val="339933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16407" name="AutoShape 23"/>
          <p:cNvSpPr/>
          <p:nvPr/>
        </p:nvSpPr>
        <p:spPr bwMode="auto">
          <a:xfrm>
            <a:off x="7696200" y="4038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00" cap="sq">
            <a:solidFill>
              <a:srgbClr val="2E2AE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408" name="AutoShape 24"/>
          <p:cNvSpPr/>
          <p:nvPr/>
        </p:nvSpPr>
        <p:spPr bwMode="auto">
          <a:xfrm>
            <a:off x="7696200" y="16002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38100" cap="sq">
            <a:solidFill>
              <a:srgbClr val="2E2AE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6409" name="AutoShape 25"/>
          <p:cNvSpPr>
            <a:spLocks noChangeArrowheads="1"/>
          </p:cNvSpPr>
          <p:nvPr/>
        </p:nvSpPr>
        <p:spPr bwMode="auto">
          <a:xfrm>
            <a:off x="6396038" y="642938"/>
            <a:ext cx="1384300" cy="592137"/>
          </a:xfrm>
          <a:prstGeom prst="wedgeRoundRectCallout">
            <a:avLst>
              <a:gd name="adj1" fmla="val -43718"/>
              <a:gd name="adj2" fmla="val 148074"/>
              <a:gd name="adj3" fmla="val 16667"/>
            </a:avLst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2E2AE2"/>
                </a:solidFill>
                <a:latin typeface="Times New Roman" panose="02020603050405020304" charset="0"/>
              </a:rPr>
              <a:t>高电平</a:t>
            </a:r>
          </a:p>
        </p:txBody>
      </p:sp>
      <p:sp>
        <p:nvSpPr>
          <p:cNvPr id="16410" name="AutoShape 26"/>
          <p:cNvSpPr>
            <a:spLocks noChangeArrowheads="1"/>
          </p:cNvSpPr>
          <p:nvPr/>
        </p:nvSpPr>
        <p:spPr bwMode="auto">
          <a:xfrm>
            <a:off x="6022975" y="2928938"/>
            <a:ext cx="1384300" cy="592137"/>
          </a:xfrm>
          <a:prstGeom prst="wedgeRoundRectCallout">
            <a:avLst>
              <a:gd name="adj1" fmla="val -43718"/>
              <a:gd name="adj2" fmla="val 148074"/>
              <a:gd name="adj3" fmla="val 16667"/>
            </a:avLst>
          </a:prstGeom>
          <a:solidFill>
            <a:srgbClr val="FFFFCC"/>
          </a:solidFill>
          <a:ln w="38100" cap="sq">
            <a:solidFill>
              <a:srgbClr val="FF0000"/>
            </a:solidFill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rgbClr val="2E2AE2"/>
                </a:solidFill>
                <a:latin typeface="Times New Roman" panose="02020603050405020304" charset="0"/>
              </a:rPr>
              <a:t>低电平</a:t>
            </a:r>
          </a:p>
        </p:txBody>
      </p:sp>
      <p:pic>
        <p:nvPicPr>
          <p:cNvPr id="70669" name="Picture 27" descr="BD09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181600"/>
            <a:ext cx="1447800" cy="90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utoUpdateAnimBg="0"/>
      <p:bldP spid="16388" grpId="0" autoUpdateAnimBg="0"/>
      <p:bldP spid="16407" grpId="0" bldLvl="0" animBg="1"/>
      <p:bldP spid="16408" grpId="0" bldLvl="0" animBg="1"/>
      <p:bldP spid="16409" grpId="0" bldLvl="0" animBg="1" autoUpdateAnimBg="0"/>
      <p:bldP spid="16410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533400"/>
            <a:ext cx="50292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7.3.2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二极管“与” 门电路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1343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电路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85800" y="4510088"/>
            <a:ext cx="1968500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工作原理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5715000"/>
            <a:ext cx="81026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</a:rPr>
              <a:t>A</a:t>
            </a:r>
            <a:r>
              <a:rPr lang="zh-CN" altLang="en-US" sz="2800" b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C</a:t>
            </a:r>
            <a:r>
              <a:rPr lang="zh-CN" altLang="en-US" sz="2800" b="1">
                <a:solidFill>
                  <a:srgbClr val="CC0000"/>
                </a:solidFill>
              </a:rPr>
              <a:t>全为高电平“</a:t>
            </a:r>
            <a:r>
              <a:rPr lang="en-US" altLang="zh-CN" sz="2800" b="1">
                <a:solidFill>
                  <a:srgbClr val="CC0000"/>
                </a:solidFill>
              </a:rPr>
              <a:t>1”</a:t>
            </a:r>
            <a:r>
              <a:rPr lang="zh-CN" altLang="en-US" sz="2800" b="1">
                <a:solidFill>
                  <a:srgbClr val="CC0000"/>
                </a:solidFill>
              </a:rPr>
              <a:t>，</a:t>
            </a:r>
            <a:r>
              <a:rPr lang="zh-CN" altLang="en-US" sz="2800" b="1">
                <a:solidFill>
                  <a:srgbClr val="000018"/>
                </a:solidFill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</a:rPr>
              <a:t>Y </a:t>
            </a:r>
            <a:r>
              <a:rPr lang="zh-CN" altLang="en-US" sz="2800" b="1">
                <a:solidFill>
                  <a:srgbClr val="CC0000"/>
                </a:solidFill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</a:rPr>
              <a:t>1”</a:t>
            </a:r>
            <a:r>
              <a:rPr lang="zh-CN" altLang="en-US" sz="2800" b="1">
                <a:solidFill>
                  <a:srgbClr val="CC0000"/>
                </a:solidFill>
              </a:rPr>
              <a:t>。</a:t>
            </a:r>
            <a:endParaRPr lang="zh-CN" altLang="en-US" sz="2800" b="1">
              <a:solidFill>
                <a:srgbClr val="000018"/>
              </a:solidFill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609600" y="5181600"/>
            <a:ext cx="73850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不全为“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0”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。</a:t>
            </a:r>
            <a:endParaRPr lang="zh-CN" altLang="en-US" sz="2800" b="1">
              <a:solidFill>
                <a:srgbClr val="000018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143000" y="2590800"/>
            <a:ext cx="609600" cy="1752600"/>
            <a:chOff x="528" y="1632"/>
            <a:chExt cx="384" cy="1104"/>
          </a:xfrm>
        </p:grpSpPr>
        <p:sp>
          <p:nvSpPr>
            <p:cNvPr id="71823" name="Text Box 8"/>
            <p:cNvSpPr txBox="1">
              <a:spLocks noChangeArrowheads="1"/>
            </p:cNvSpPr>
            <p:nvPr/>
          </p:nvSpPr>
          <p:spPr bwMode="auto">
            <a:xfrm>
              <a:off x="528" y="206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1824" name="Text Box 9"/>
            <p:cNvSpPr txBox="1">
              <a:spLocks noChangeArrowheads="1"/>
            </p:cNvSpPr>
            <p:nvPr/>
          </p:nvSpPr>
          <p:spPr bwMode="auto">
            <a:xfrm>
              <a:off x="528" y="1632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1825" name="Text Box 10"/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209800" y="1905000"/>
            <a:ext cx="1066800" cy="2286000"/>
            <a:chOff x="1248" y="1152"/>
            <a:chExt cx="672" cy="1440"/>
          </a:xfrm>
        </p:grpSpPr>
        <p:sp>
          <p:nvSpPr>
            <p:cNvPr id="71819" name="Line 12"/>
            <p:cNvSpPr>
              <a:spLocks noChangeShapeType="1"/>
            </p:cNvSpPr>
            <p:nvPr/>
          </p:nvSpPr>
          <p:spPr bwMode="auto">
            <a:xfrm>
              <a:off x="1920" y="1152"/>
              <a:ext cx="0" cy="14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820" name="Line 13"/>
            <p:cNvSpPr>
              <a:spLocks noChangeShapeType="1"/>
            </p:cNvSpPr>
            <p:nvPr/>
          </p:nvSpPr>
          <p:spPr bwMode="auto">
            <a:xfrm flipH="1">
              <a:off x="1248" y="177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821" name="Line 14"/>
            <p:cNvSpPr>
              <a:spLocks noChangeShapeType="1"/>
            </p:cNvSpPr>
            <p:nvPr/>
          </p:nvSpPr>
          <p:spPr bwMode="auto">
            <a:xfrm flipH="1">
              <a:off x="1248" y="2160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822" name="Line 15"/>
            <p:cNvSpPr>
              <a:spLocks noChangeShapeType="1"/>
            </p:cNvSpPr>
            <p:nvPr/>
          </p:nvSpPr>
          <p:spPr bwMode="auto">
            <a:xfrm flipH="1">
              <a:off x="1248" y="259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143000" y="2514600"/>
            <a:ext cx="609600" cy="1828800"/>
            <a:chOff x="576" y="1584"/>
            <a:chExt cx="384" cy="1152"/>
          </a:xfrm>
        </p:grpSpPr>
        <p:graphicFrame>
          <p:nvGraphicFramePr>
            <p:cNvPr id="71814" name="Object 17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6" name="BMP 图象" r:id="rId4" imgW="314325" imgH="1000125" progId="Paint.Picture">
                    <p:embed/>
                  </p:oleObj>
                </mc:Choice>
                <mc:Fallback>
                  <p:oleObj name="BMP 图象" r:id="rId4" imgW="314325" imgH="1000125" progId="Paint.Picture">
                    <p:embed/>
                    <p:pic>
                      <p:nvPicPr>
                        <p:cNvPr id="0" name="图片 593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15" name="Group 18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1816" name="Text Box 19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1817" name="Text Box 20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1818" name="Text Box 21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grpSp>
        <p:nvGrpSpPr>
          <p:cNvPr id="6" name="Group 22"/>
          <p:cNvGrpSpPr/>
          <p:nvPr/>
        </p:nvGrpSpPr>
        <p:grpSpPr bwMode="auto">
          <a:xfrm>
            <a:off x="1600200" y="1447800"/>
            <a:ext cx="2947988" cy="2895600"/>
            <a:chOff x="864" y="912"/>
            <a:chExt cx="1857" cy="1824"/>
          </a:xfrm>
        </p:grpSpPr>
        <p:sp>
          <p:nvSpPr>
            <p:cNvPr id="71774" name="Line 23"/>
            <p:cNvSpPr>
              <a:spLocks noChangeShapeType="1"/>
            </p:cNvSpPr>
            <p:nvPr/>
          </p:nvSpPr>
          <p:spPr bwMode="auto">
            <a:xfrm>
              <a:off x="1941" y="1168"/>
              <a:ext cx="0" cy="15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75" name="Line 24"/>
            <p:cNvSpPr>
              <a:spLocks noChangeShapeType="1"/>
            </p:cNvSpPr>
            <p:nvPr/>
          </p:nvSpPr>
          <p:spPr bwMode="auto">
            <a:xfrm>
              <a:off x="1946" y="1639"/>
              <a:ext cx="0" cy="98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76" name="Text Box 25"/>
            <p:cNvSpPr txBox="1">
              <a:spLocks noChangeArrowheads="1"/>
            </p:cNvSpPr>
            <p:nvPr/>
          </p:nvSpPr>
          <p:spPr bwMode="auto">
            <a:xfrm>
              <a:off x="1920" y="912"/>
              <a:ext cx="801" cy="4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</a:rPr>
                <a:t>+</a:t>
              </a: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</a:rPr>
                <a:t> 12V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1777" name="Text Box 26"/>
            <p:cNvSpPr txBox="1">
              <a:spLocks noChangeArrowheads="1"/>
            </p:cNvSpPr>
            <p:nvPr/>
          </p:nvSpPr>
          <p:spPr bwMode="auto">
            <a:xfrm>
              <a:off x="2023" y="1296"/>
              <a:ext cx="32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endParaRPr lang="en-US" altLang="zh-CN" sz="3200" b="1">
                <a:solidFill>
                  <a:srgbClr val="000018"/>
                </a:solidFill>
              </a:endParaRPr>
            </a:p>
          </p:txBody>
        </p:sp>
        <p:sp>
          <p:nvSpPr>
            <p:cNvPr id="71778" name="Text Box 27"/>
            <p:cNvSpPr txBox="1">
              <a:spLocks noChangeArrowheads="1"/>
            </p:cNvSpPr>
            <p:nvPr/>
          </p:nvSpPr>
          <p:spPr bwMode="auto">
            <a:xfrm>
              <a:off x="1392" y="1488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1779" name="Rectangle 28"/>
            <p:cNvSpPr>
              <a:spLocks noChangeArrowheads="1"/>
            </p:cNvSpPr>
            <p:nvPr/>
          </p:nvSpPr>
          <p:spPr bwMode="auto">
            <a:xfrm>
              <a:off x="1392" y="2304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1780" name="Text Box 29"/>
            <p:cNvSpPr txBox="1">
              <a:spLocks noChangeArrowheads="1"/>
            </p:cNvSpPr>
            <p:nvPr/>
          </p:nvSpPr>
          <p:spPr bwMode="auto">
            <a:xfrm>
              <a:off x="912" y="1632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1781" name="Text Box 30"/>
            <p:cNvSpPr txBox="1">
              <a:spLocks noChangeArrowheads="1"/>
            </p:cNvSpPr>
            <p:nvPr/>
          </p:nvSpPr>
          <p:spPr bwMode="auto">
            <a:xfrm>
              <a:off x="864" y="206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B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1782" name="Rectangle 31"/>
            <p:cNvSpPr>
              <a:spLocks noChangeArrowheads="1"/>
            </p:cNvSpPr>
            <p:nvPr/>
          </p:nvSpPr>
          <p:spPr bwMode="auto">
            <a:xfrm>
              <a:off x="1888" y="1325"/>
              <a:ext cx="106" cy="314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3" name="Rectangle 32"/>
            <p:cNvSpPr>
              <a:spLocks noChangeArrowheads="1"/>
            </p:cNvSpPr>
            <p:nvPr/>
          </p:nvSpPr>
          <p:spPr bwMode="auto">
            <a:xfrm>
              <a:off x="2256" y="1632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charset="0"/>
                </a:rPr>
                <a:t>Y</a:t>
              </a:r>
            </a:p>
          </p:txBody>
        </p:sp>
        <p:sp>
          <p:nvSpPr>
            <p:cNvPr id="71784" name="Oval 33"/>
            <p:cNvSpPr>
              <a:spLocks noChangeArrowheads="1"/>
            </p:cNvSpPr>
            <p:nvPr/>
          </p:nvSpPr>
          <p:spPr bwMode="auto">
            <a:xfrm>
              <a:off x="1942" y="1797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5" name="Line 34"/>
            <p:cNvSpPr>
              <a:spLocks noChangeShapeType="1"/>
            </p:cNvSpPr>
            <p:nvPr/>
          </p:nvSpPr>
          <p:spPr bwMode="auto">
            <a:xfrm>
              <a:off x="1968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6" name="Oval 35"/>
            <p:cNvSpPr>
              <a:spLocks noChangeArrowheads="1"/>
            </p:cNvSpPr>
            <p:nvPr/>
          </p:nvSpPr>
          <p:spPr bwMode="auto">
            <a:xfrm>
              <a:off x="2244" y="1775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7" name="Oval 36"/>
            <p:cNvSpPr>
              <a:spLocks noChangeArrowheads="1"/>
            </p:cNvSpPr>
            <p:nvPr/>
          </p:nvSpPr>
          <p:spPr bwMode="auto">
            <a:xfrm>
              <a:off x="1899" y="1104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88" name="Text Box 37"/>
            <p:cNvSpPr txBox="1">
              <a:spLocks noChangeArrowheads="1"/>
            </p:cNvSpPr>
            <p:nvPr/>
          </p:nvSpPr>
          <p:spPr bwMode="auto">
            <a:xfrm>
              <a:off x="1344" y="1872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1789" name="Text Box 38"/>
            <p:cNvSpPr txBox="1">
              <a:spLocks noChangeArrowheads="1"/>
            </p:cNvSpPr>
            <p:nvPr/>
          </p:nvSpPr>
          <p:spPr bwMode="auto">
            <a:xfrm>
              <a:off x="864" y="244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grpSp>
          <p:nvGrpSpPr>
            <p:cNvPr id="71790" name="Group 39"/>
            <p:cNvGrpSpPr/>
            <p:nvPr/>
          </p:nvGrpSpPr>
          <p:grpSpPr bwMode="auto">
            <a:xfrm>
              <a:off x="1152" y="2507"/>
              <a:ext cx="813" cy="193"/>
              <a:chOff x="1152" y="2507"/>
              <a:chExt cx="813" cy="193"/>
            </a:xfrm>
          </p:grpSpPr>
          <p:sp>
            <p:nvSpPr>
              <p:cNvPr id="71807" name="Line 40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1808" name="Oval 41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1809" name="Group 42"/>
              <p:cNvGrpSpPr/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71810" name="Line 43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1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12" name="Line 45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13" name="Line 46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1791" name="Group 47"/>
            <p:cNvGrpSpPr/>
            <p:nvPr/>
          </p:nvGrpSpPr>
          <p:grpSpPr bwMode="auto">
            <a:xfrm>
              <a:off x="1152" y="2112"/>
              <a:ext cx="813" cy="193"/>
              <a:chOff x="1152" y="2507"/>
              <a:chExt cx="813" cy="193"/>
            </a:xfrm>
          </p:grpSpPr>
          <p:sp>
            <p:nvSpPr>
              <p:cNvPr id="71800" name="Line 48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1801" name="Oval 49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1802" name="Group 50"/>
              <p:cNvGrpSpPr/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71803" name="Line 51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04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05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806" name="Line 54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1792" name="Group 55"/>
            <p:cNvGrpSpPr/>
            <p:nvPr/>
          </p:nvGrpSpPr>
          <p:grpSpPr bwMode="auto">
            <a:xfrm>
              <a:off x="1152" y="1728"/>
              <a:ext cx="813" cy="193"/>
              <a:chOff x="1152" y="2507"/>
              <a:chExt cx="813" cy="193"/>
            </a:xfrm>
          </p:grpSpPr>
          <p:sp>
            <p:nvSpPr>
              <p:cNvPr id="71793" name="Line 56"/>
              <p:cNvSpPr>
                <a:spLocks noChangeShapeType="1"/>
              </p:cNvSpPr>
              <p:nvPr/>
            </p:nvSpPr>
            <p:spPr bwMode="auto">
              <a:xfrm rot="-5391297">
                <a:off x="1592" y="223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1794" name="Oval 57"/>
              <p:cNvSpPr>
                <a:spLocks noChangeArrowheads="1"/>
              </p:cNvSpPr>
              <p:nvPr/>
            </p:nvSpPr>
            <p:spPr bwMode="auto">
              <a:xfrm>
                <a:off x="1152" y="257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1795" name="Group 58"/>
              <p:cNvGrpSpPr/>
              <p:nvPr/>
            </p:nvGrpSpPr>
            <p:grpSpPr bwMode="auto">
              <a:xfrm>
                <a:off x="1440" y="2507"/>
                <a:ext cx="193" cy="193"/>
                <a:chOff x="2111" y="2831"/>
                <a:chExt cx="193" cy="193"/>
              </a:xfrm>
            </p:grpSpPr>
            <p:sp>
              <p:nvSpPr>
                <p:cNvPr id="71796" name="Line 59"/>
                <p:cNvSpPr>
                  <a:spLocks noChangeShapeType="1"/>
                </p:cNvSpPr>
                <p:nvPr/>
              </p:nvSpPr>
              <p:spPr bwMode="auto">
                <a:xfrm rot="-5391297">
                  <a:off x="2015" y="2927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797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112" y="2832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798" name="Line 61"/>
                <p:cNvSpPr>
                  <a:spLocks noChangeShapeType="1"/>
                </p:cNvSpPr>
                <p:nvPr/>
              </p:nvSpPr>
              <p:spPr bwMode="auto">
                <a:xfrm>
                  <a:off x="2112" y="2928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1799" name="Line 62"/>
                <p:cNvSpPr>
                  <a:spLocks noChangeShapeType="1"/>
                </p:cNvSpPr>
                <p:nvPr/>
              </p:nvSpPr>
              <p:spPr bwMode="auto">
                <a:xfrm>
                  <a:off x="2304" y="2832"/>
                  <a:ext cx="0" cy="1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13" name="Group 63"/>
          <p:cNvGrpSpPr/>
          <p:nvPr/>
        </p:nvGrpSpPr>
        <p:grpSpPr bwMode="auto">
          <a:xfrm>
            <a:off x="1143000" y="2514600"/>
            <a:ext cx="609600" cy="1828800"/>
            <a:chOff x="576" y="1584"/>
            <a:chExt cx="384" cy="1152"/>
          </a:xfrm>
        </p:grpSpPr>
        <p:graphicFrame>
          <p:nvGraphicFramePr>
            <p:cNvPr id="71769" name="Object 64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7" name="BMP 图象" r:id="rId6" imgW="314325" imgH="1000125" progId="Paint.Picture">
                    <p:embed/>
                  </p:oleObj>
                </mc:Choice>
                <mc:Fallback>
                  <p:oleObj name="BMP 图象" r:id="rId6" imgW="314325" imgH="1000125" progId="Paint.Picture">
                    <p:embed/>
                    <p:pic>
                      <p:nvPicPr>
                        <p:cNvPr id="0" name="图片 59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70" name="Group 65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1771" name="Text Box 66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1772" name="Text Box 67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1773" name="Text Box 68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sp>
        <p:nvSpPr>
          <p:cNvPr id="17477" name="Text Box 69"/>
          <p:cNvSpPr txBox="1">
            <a:spLocks noChangeArrowheads="1"/>
          </p:cNvSpPr>
          <p:nvPr/>
        </p:nvSpPr>
        <p:spPr bwMode="auto">
          <a:xfrm>
            <a:off x="3810000" y="2971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0V</a:t>
            </a:r>
          </a:p>
        </p:txBody>
      </p:sp>
      <p:grpSp>
        <p:nvGrpSpPr>
          <p:cNvPr id="15" name="Group 70"/>
          <p:cNvGrpSpPr/>
          <p:nvPr/>
        </p:nvGrpSpPr>
        <p:grpSpPr bwMode="auto">
          <a:xfrm>
            <a:off x="5181600" y="1981200"/>
            <a:ext cx="2743200" cy="519113"/>
            <a:chOff x="3264" y="1248"/>
            <a:chExt cx="1728" cy="327"/>
          </a:xfrm>
        </p:grpSpPr>
        <p:grpSp>
          <p:nvGrpSpPr>
            <p:cNvPr id="71764" name="Group 71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1766" name="Text Box 72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7" name="Text Box 73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8" name="Text Box 74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sp>
          <p:nvSpPr>
            <p:cNvPr id="71765" name="Text Box 75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0</a:t>
              </a:r>
            </a:p>
          </p:txBody>
        </p:sp>
      </p:grpSp>
      <p:grpSp>
        <p:nvGrpSpPr>
          <p:cNvPr id="17" name="Group 76"/>
          <p:cNvGrpSpPr/>
          <p:nvPr/>
        </p:nvGrpSpPr>
        <p:grpSpPr bwMode="auto">
          <a:xfrm>
            <a:off x="5181600" y="2362200"/>
            <a:ext cx="2743200" cy="519113"/>
            <a:chOff x="3264" y="1248"/>
            <a:chExt cx="1728" cy="327"/>
          </a:xfrm>
        </p:grpSpPr>
        <p:grpSp>
          <p:nvGrpSpPr>
            <p:cNvPr id="71759" name="Group 77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1761" name="Text Box 78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2" name="Text Box 79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1763" name="Text Box 80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1760" name="Text Box 81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0</a:t>
              </a:r>
            </a:p>
          </p:txBody>
        </p:sp>
      </p:grpSp>
      <p:grpSp>
        <p:nvGrpSpPr>
          <p:cNvPr id="19" name="Group 82"/>
          <p:cNvGrpSpPr/>
          <p:nvPr/>
        </p:nvGrpSpPr>
        <p:grpSpPr bwMode="auto">
          <a:xfrm>
            <a:off x="5181600" y="2743200"/>
            <a:ext cx="2743200" cy="2043113"/>
            <a:chOff x="3264" y="1728"/>
            <a:chExt cx="1728" cy="1287"/>
          </a:xfrm>
        </p:grpSpPr>
        <p:grpSp>
          <p:nvGrpSpPr>
            <p:cNvPr id="71729" name="Group 83"/>
            <p:cNvGrpSpPr/>
            <p:nvPr/>
          </p:nvGrpSpPr>
          <p:grpSpPr bwMode="auto">
            <a:xfrm>
              <a:off x="3264" y="2448"/>
              <a:ext cx="1728" cy="327"/>
              <a:chOff x="3264" y="1248"/>
              <a:chExt cx="1728" cy="327"/>
            </a:xfrm>
          </p:grpSpPr>
          <p:grpSp>
            <p:nvGrpSpPr>
              <p:cNvPr id="71754" name="Group 84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56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57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58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1755" name="Text Box 8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0" name="Group 89"/>
            <p:cNvGrpSpPr/>
            <p:nvPr/>
          </p:nvGrpSpPr>
          <p:grpSpPr bwMode="auto">
            <a:xfrm>
              <a:off x="3264" y="2688"/>
              <a:ext cx="1728" cy="327"/>
              <a:chOff x="3264" y="1248"/>
              <a:chExt cx="1728" cy="327"/>
            </a:xfrm>
          </p:grpSpPr>
          <p:grpSp>
            <p:nvGrpSpPr>
              <p:cNvPr id="71749" name="Group 9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51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52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53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1750" name="Text Box 9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1" name="Group 95"/>
            <p:cNvGrpSpPr/>
            <p:nvPr/>
          </p:nvGrpSpPr>
          <p:grpSpPr bwMode="auto">
            <a:xfrm>
              <a:off x="3264" y="2208"/>
              <a:ext cx="1728" cy="327"/>
              <a:chOff x="3264" y="1248"/>
              <a:chExt cx="1728" cy="327"/>
            </a:xfrm>
          </p:grpSpPr>
          <p:grpSp>
            <p:nvGrpSpPr>
              <p:cNvPr id="71744" name="Group 96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4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4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4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1745" name="Text Box 10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2" name="Group 101"/>
            <p:cNvGrpSpPr/>
            <p:nvPr/>
          </p:nvGrpSpPr>
          <p:grpSpPr bwMode="auto">
            <a:xfrm>
              <a:off x="3264" y="1968"/>
              <a:ext cx="1728" cy="327"/>
              <a:chOff x="3264" y="1248"/>
              <a:chExt cx="1728" cy="327"/>
            </a:xfrm>
          </p:grpSpPr>
          <p:grpSp>
            <p:nvGrpSpPr>
              <p:cNvPr id="71739" name="Group 102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41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4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43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1740" name="Text Box 106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1733" name="Group 107"/>
            <p:cNvGrpSpPr/>
            <p:nvPr/>
          </p:nvGrpSpPr>
          <p:grpSpPr bwMode="auto">
            <a:xfrm>
              <a:off x="3264" y="1728"/>
              <a:ext cx="1728" cy="327"/>
              <a:chOff x="3264" y="1248"/>
              <a:chExt cx="1728" cy="327"/>
            </a:xfrm>
          </p:grpSpPr>
          <p:grpSp>
            <p:nvGrpSpPr>
              <p:cNvPr id="71734" name="Group 108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1736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1737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1738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1735" name="Text Box 11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30" name="Group 113"/>
          <p:cNvGrpSpPr/>
          <p:nvPr/>
        </p:nvGrpSpPr>
        <p:grpSpPr bwMode="auto">
          <a:xfrm>
            <a:off x="5181600" y="4648200"/>
            <a:ext cx="2743200" cy="519113"/>
            <a:chOff x="3264" y="1248"/>
            <a:chExt cx="1728" cy="327"/>
          </a:xfrm>
        </p:grpSpPr>
        <p:grpSp>
          <p:nvGrpSpPr>
            <p:cNvPr id="71724" name="Group 114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1726" name="Text Box 115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1727" name="Text Box 116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1728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1725" name="Text Box 118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1</a:t>
              </a:r>
            </a:p>
          </p:txBody>
        </p:sp>
      </p:grpSp>
      <p:grpSp>
        <p:nvGrpSpPr>
          <p:cNvPr id="17472" name="Group 119"/>
          <p:cNvGrpSpPr/>
          <p:nvPr/>
        </p:nvGrpSpPr>
        <p:grpSpPr bwMode="auto">
          <a:xfrm>
            <a:off x="4876800" y="914400"/>
            <a:ext cx="3200400" cy="4191000"/>
            <a:chOff x="3072" y="576"/>
            <a:chExt cx="2016" cy="2640"/>
          </a:xfrm>
        </p:grpSpPr>
        <p:sp>
          <p:nvSpPr>
            <p:cNvPr id="71713" name="Text Box 120"/>
            <p:cNvSpPr txBox="1">
              <a:spLocks noChangeArrowheads="1"/>
            </p:cNvSpPr>
            <p:nvPr/>
          </p:nvSpPr>
          <p:spPr bwMode="auto">
            <a:xfrm>
              <a:off x="326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  <a:endParaRPr lang="en-US" altLang="zh-CN" sz="2800" b="1" i="1">
                <a:solidFill>
                  <a:srgbClr val="000099"/>
                </a:solidFill>
              </a:endParaRPr>
            </a:p>
          </p:txBody>
        </p:sp>
        <p:sp>
          <p:nvSpPr>
            <p:cNvPr id="71714" name="Text Box 121"/>
            <p:cNvSpPr txBox="1">
              <a:spLocks noChangeArrowheads="1"/>
            </p:cNvSpPr>
            <p:nvPr/>
          </p:nvSpPr>
          <p:spPr bwMode="auto">
            <a:xfrm>
              <a:off x="374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1715" name="Text Box 122"/>
            <p:cNvSpPr txBox="1">
              <a:spLocks noChangeArrowheads="1"/>
            </p:cNvSpPr>
            <p:nvPr/>
          </p:nvSpPr>
          <p:spPr bwMode="auto">
            <a:xfrm>
              <a:off x="470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1716" name="Line 123"/>
            <p:cNvSpPr>
              <a:spLocks noChangeShapeType="1"/>
            </p:cNvSpPr>
            <p:nvPr/>
          </p:nvSpPr>
          <p:spPr bwMode="auto">
            <a:xfrm>
              <a:off x="4128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7" name="Line 124"/>
            <p:cNvSpPr>
              <a:spLocks noChangeShapeType="1"/>
            </p:cNvSpPr>
            <p:nvPr/>
          </p:nvSpPr>
          <p:spPr bwMode="auto">
            <a:xfrm>
              <a:off x="3600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8" name="Line 125"/>
            <p:cNvSpPr>
              <a:spLocks noChangeShapeType="1"/>
            </p:cNvSpPr>
            <p:nvPr/>
          </p:nvSpPr>
          <p:spPr bwMode="auto">
            <a:xfrm>
              <a:off x="3216" y="124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9" name="Line 126"/>
            <p:cNvSpPr>
              <a:spLocks noChangeShapeType="1"/>
            </p:cNvSpPr>
            <p:nvPr/>
          </p:nvSpPr>
          <p:spPr bwMode="auto">
            <a:xfrm>
              <a:off x="3072" y="321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20" name="Line 127"/>
            <p:cNvSpPr>
              <a:spLocks noChangeShapeType="1"/>
            </p:cNvSpPr>
            <p:nvPr/>
          </p:nvSpPr>
          <p:spPr bwMode="auto">
            <a:xfrm>
              <a:off x="4656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21" name="Text Box 128"/>
            <p:cNvSpPr txBox="1">
              <a:spLocks noChangeArrowheads="1"/>
            </p:cNvSpPr>
            <p:nvPr/>
          </p:nvSpPr>
          <p:spPr bwMode="auto">
            <a:xfrm>
              <a:off x="4272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1722" name="Line 129"/>
            <p:cNvSpPr>
              <a:spLocks noChangeShapeType="1"/>
            </p:cNvSpPr>
            <p:nvPr/>
          </p:nvSpPr>
          <p:spPr bwMode="auto">
            <a:xfrm>
              <a:off x="3216" y="91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17538" name="Rectangle 130"/>
            <p:cNvSpPr>
              <a:spLocks noChangeArrowheads="1"/>
            </p:cNvSpPr>
            <p:nvPr/>
          </p:nvSpPr>
          <p:spPr bwMode="auto">
            <a:xfrm>
              <a:off x="3120" y="576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与” 门逻辑状态表</a:t>
              </a:r>
            </a:p>
          </p:txBody>
        </p:sp>
      </p:grpSp>
      <p:grpSp>
        <p:nvGrpSpPr>
          <p:cNvPr id="17473" name="Group 131"/>
          <p:cNvGrpSpPr/>
          <p:nvPr/>
        </p:nvGrpSpPr>
        <p:grpSpPr bwMode="auto">
          <a:xfrm>
            <a:off x="2133600" y="1828800"/>
            <a:ext cx="1143000" cy="1676400"/>
            <a:chOff x="1344" y="1152"/>
            <a:chExt cx="720" cy="1056"/>
          </a:xfrm>
        </p:grpSpPr>
        <p:sp>
          <p:nvSpPr>
            <p:cNvPr id="71710" name="Line 132"/>
            <p:cNvSpPr>
              <a:spLocks noChangeShapeType="1"/>
            </p:cNvSpPr>
            <p:nvPr/>
          </p:nvSpPr>
          <p:spPr bwMode="auto">
            <a:xfrm>
              <a:off x="2064" y="1152"/>
              <a:ext cx="0" cy="10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1" name="Line 133"/>
            <p:cNvSpPr>
              <a:spLocks noChangeShapeType="1"/>
            </p:cNvSpPr>
            <p:nvPr/>
          </p:nvSpPr>
          <p:spPr bwMode="auto">
            <a:xfrm flipH="1">
              <a:off x="1344" y="1824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12" name="Line 134"/>
            <p:cNvSpPr>
              <a:spLocks noChangeShapeType="1"/>
            </p:cNvSpPr>
            <p:nvPr/>
          </p:nvSpPr>
          <p:spPr bwMode="auto">
            <a:xfrm flipH="1">
              <a:off x="1344" y="220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7474" name="Group 135"/>
          <p:cNvGrpSpPr/>
          <p:nvPr/>
        </p:nvGrpSpPr>
        <p:grpSpPr bwMode="auto">
          <a:xfrm>
            <a:off x="2209800" y="1905000"/>
            <a:ext cx="1066800" cy="2286000"/>
            <a:chOff x="1248" y="1152"/>
            <a:chExt cx="672" cy="1440"/>
          </a:xfrm>
        </p:grpSpPr>
        <p:sp>
          <p:nvSpPr>
            <p:cNvPr id="71706" name="Line 136"/>
            <p:cNvSpPr>
              <a:spLocks noChangeShapeType="1"/>
            </p:cNvSpPr>
            <p:nvPr/>
          </p:nvSpPr>
          <p:spPr bwMode="auto">
            <a:xfrm>
              <a:off x="1920" y="1152"/>
              <a:ext cx="0" cy="144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07" name="Line 137"/>
            <p:cNvSpPr>
              <a:spLocks noChangeShapeType="1"/>
            </p:cNvSpPr>
            <p:nvPr/>
          </p:nvSpPr>
          <p:spPr bwMode="auto">
            <a:xfrm flipH="1">
              <a:off x="1248" y="1776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08" name="Line 138"/>
            <p:cNvSpPr>
              <a:spLocks noChangeShapeType="1"/>
            </p:cNvSpPr>
            <p:nvPr/>
          </p:nvSpPr>
          <p:spPr bwMode="auto">
            <a:xfrm flipH="1">
              <a:off x="1248" y="2160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09" name="Line 139"/>
            <p:cNvSpPr>
              <a:spLocks noChangeShapeType="1"/>
            </p:cNvSpPr>
            <p:nvPr/>
          </p:nvSpPr>
          <p:spPr bwMode="auto">
            <a:xfrm flipH="1">
              <a:off x="1248" y="259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7475" name="Group 140"/>
          <p:cNvGrpSpPr/>
          <p:nvPr/>
        </p:nvGrpSpPr>
        <p:grpSpPr bwMode="auto">
          <a:xfrm>
            <a:off x="3810000" y="2971800"/>
            <a:ext cx="609600" cy="457200"/>
            <a:chOff x="2544" y="2304"/>
            <a:chExt cx="384" cy="288"/>
          </a:xfrm>
        </p:grpSpPr>
        <p:graphicFrame>
          <p:nvGraphicFramePr>
            <p:cNvPr id="71704" name="Object 141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8" name="BMP 图象" r:id="rId7" imgW="381000" imgH="266700" progId="Paint.Picture">
                    <p:embed/>
                  </p:oleObj>
                </mc:Choice>
                <mc:Fallback>
                  <p:oleObj name="BMP 图象" r:id="rId7" imgW="381000" imgH="266700" progId="Paint.Picture">
                    <p:embed/>
                    <p:pic>
                      <p:nvPicPr>
                        <p:cNvPr id="0" name="图片 59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5" name="Text Box 142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</p:grpSp>
      <p:grpSp>
        <p:nvGrpSpPr>
          <p:cNvPr id="17476" name="Group 143"/>
          <p:cNvGrpSpPr/>
          <p:nvPr/>
        </p:nvGrpSpPr>
        <p:grpSpPr bwMode="auto">
          <a:xfrm>
            <a:off x="3810000" y="2971800"/>
            <a:ext cx="609600" cy="457200"/>
            <a:chOff x="2544" y="2304"/>
            <a:chExt cx="384" cy="288"/>
          </a:xfrm>
        </p:grpSpPr>
        <p:graphicFrame>
          <p:nvGraphicFramePr>
            <p:cNvPr id="71702" name="Object 144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9" name="BMP 图象" r:id="rId9" imgW="381000" imgH="266700" progId="Paint.Picture">
                    <p:embed/>
                  </p:oleObj>
                </mc:Choice>
                <mc:Fallback>
                  <p:oleObj name="BMP 图象" r:id="rId9" imgW="381000" imgH="266700" progId="Paint.Picture">
                    <p:embed/>
                    <p:pic>
                      <p:nvPicPr>
                        <p:cNvPr id="0" name="图片 59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3" name="Text Box 145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609600"/>
            <a:ext cx="49530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7</a:t>
            </a: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.3.2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二极管“与” 门电路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85800" y="1905000"/>
            <a:ext cx="4035425" cy="520700"/>
            <a:chOff x="336" y="1200"/>
            <a:chExt cx="2542" cy="328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521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3.  </a:t>
              </a:r>
              <a:r>
                <a:rPr lang="zh-CN" altLang="en-US" sz="2800" b="1">
                  <a:solidFill>
                    <a:srgbClr val="0066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逻辑关系：</a:t>
              </a:r>
              <a:endParaRPr lang="zh-CN" altLang="en-US" sz="32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endParaRPr>
            </a:p>
          </p:txBody>
        </p:sp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1632" y="1200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“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与”</a:t>
              </a:r>
              <a:r>
                <a:rPr lang="zh-CN" altLang="en-US" sz="2800" b="1"/>
                <a:t>逻辑</a:t>
              </a:r>
              <a:endParaRPr lang="zh-CN" altLang="en-US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20486" name="Text Box 6" descr="40%"/>
          <p:cNvSpPr txBox="1">
            <a:spLocks noChangeArrowheads="1"/>
          </p:cNvSpPr>
          <p:nvPr/>
        </p:nvSpPr>
        <p:spPr bwMode="auto">
          <a:xfrm>
            <a:off x="1066800" y="2628900"/>
            <a:ext cx="3733800" cy="125778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即：有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0”</a:t>
            </a:r>
            <a:r>
              <a:rPr lang="zh-CN" altLang="en-US" sz="3200" b="1" dirty="0"/>
              <a:t>出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0”</a:t>
            </a:r>
            <a:r>
              <a:rPr lang="zh-CN" altLang="en-US" sz="3200" b="1" dirty="0">
                <a:solidFill>
                  <a:srgbClr val="FF3300"/>
                </a:solidFill>
              </a:rPr>
              <a:t>，</a:t>
            </a:r>
            <a:endParaRPr lang="zh-CN" altLang="en-US" sz="32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FF00"/>
                </a:solidFill>
              </a:rPr>
              <a:t>    </a:t>
            </a:r>
            <a:r>
              <a:rPr lang="zh-CN" altLang="en-US" sz="3200" b="1" dirty="0"/>
              <a:t>全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1”</a:t>
            </a:r>
            <a:r>
              <a:rPr lang="zh-CN" altLang="en-US" sz="3200" b="1" dirty="0"/>
              <a:t>出</a:t>
            </a:r>
            <a:r>
              <a:rPr lang="zh-CN" altLang="en-US" sz="3200" b="1" dirty="0">
                <a:solidFill>
                  <a:srgbClr val="FF3300"/>
                </a:solidFill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</a:rPr>
              <a:t>1”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838200" y="1273175"/>
            <a:ext cx="4094163" cy="579438"/>
            <a:chOff x="528" y="802"/>
            <a:chExt cx="2579" cy="365"/>
          </a:xfrm>
        </p:grpSpPr>
        <p:sp>
          <p:nvSpPr>
            <p:cNvPr id="72785" name="Rectangle 8"/>
            <p:cNvSpPr>
              <a:spLocks noChangeArrowheads="1"/>
            </p:cNvSpPr>
            <p:nvPr/>
          </p:nvSpPr>
          <p:spPr bwMode="auto">
            <a:xfrm>
              <a:off x="1920" y="802"/>
              <a:ext cx="1187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Y=A  B  C</a:t>
              </a:r>
              <a:endParaRPr lang="en-US" altLang="zh-CN" b="1" i="1">
                <a:solidFill>
                  <a:schemeClr val="accent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逻辑表达式：</a:t>
              </a:r>
              <a:r>
                <a:rPr lang="zh-CN" altLang="en-US" sz="2800" b="1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</a:t>
              </a:r>
            </a:p>
          </p:txBody>
        </p:sp>
        <p:sp>
          <p:nvSpPr>
            <p:cNvPr id="72787" name="Oval 10"/>
            <p:cNvSpPr>
              <a:spLocks noChangeArrowheads="1"/>
            </p:cNvSpPr>
            <p:nvPr/>
          </p:nvSpPr>
          <p:spPr bwMode="auto">
            <a:xfrm>
              <a:off x="2496" y="960"/>
              <a:ext cx="48" cy="4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2788" name="Oval 11"/>
            <p:cNvSpPr>
              <a:spLocks noChangeArrowheads="1"/>
            </p:cNvSpPr>
            <p:nvPr/>
          </p:nvSpPr>
          <p:spPr bwMode="auto">
            <a:xfrm>
              <a:off x="2784" y="960"/>
              <a:ext cx="48" cy="48"/>
            </a:xfrm>
            <a:prstGeom prst="ellipse">
              <a:avLst/>
            </a:prstGeom>
            <a:solidFill>
              <a:srgbClr val="000099"/>
            </a:solidFill>
            <a:ln w="952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914400" y="4144963"/>
            <a:ext cx="3581400" cy="1798638"/>
            <a:chOff x="576" y="2611"/>
            <a:chExt cx="2256" cy="1133"/>
          </a:xfrm>
        </p:grpSpPr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76" y="2611"/>
              <a:ext cx="12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逻辑符号：</a:t>
              </a:r>
            </a:p>
          </p:txBody>
        </p:sp>
        <p:grpSp>
          <p:nvGrpSpPr>
            <p:cNvPr id="72774" name="Group 14"/>
            <p:cNvGrpSpPr/>
            <p:nvPr/>
          </p:nvGrpSpPr>
          <p:grpSpPr bwMode="auto">
            <a:xfrm>
              <a:off x="816" y="2928"/>
              <a:ext cx="2016" cy="816"/>
              <a:chOff x="816" y="2928"/>
              <a:chExt cx="2016" cy="816"/>
            </a:xfrm>
          </p:grpSpPr>
          <p:sp>
            <p:nvSpPr>
              <p:cNvPr id="72775" name="Rectangle 15"/>
              <p:cNvSpPr>
                <a:spLocks noChangeArrowheads="1"/>
              </p:cNvSpPr>
              <p:nvPr/>
            </p:nvSpPr>
            <p:spPr bwMode="auto">
              <a:xfrm>
                <a:off x="1536" y="3024"/>
                <a:ext cx="528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6" name="Line 16"/>
              <p:cNvSpPr>
                <a:spLocks noChangeShapeType="1"/>
              </p:cNvSpPr>
              <p:nvPr/>
            </p:nvSpPr>
            <p:spPr bwMode="auto">
              <a:xfrm>
                <a:off x="1056" y="3341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7" name="Line 17"/>
              <p:cNvSpPr>
                <a:spLocks noChangeShapeType="1"/>
              </p:cNvSpPr>
              <p:nvPr/>
            </p:nvSpPr>
            <p:spPr bwMode="auto">
              <a:xfrm>
                <a:off x="1056" y="3552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8" name="Line 18"/>
              <p:cNvSpPr>
                <a:spLocks noChangeShapeType="1"/>
              </p:cNvSpPr>
              <p:nvPr/>
            </p:nvSpPr>
            <p:spPr bwMode="auto">
              <a:xfrm>
                <a:off x="2064" y="340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79" name="Text Box 19"/>
              <p:cNvSpPr txBox="1">
                <a:spLocks noChangeArrowheads="1"/>
              </p:cNvSpPr>
              <p:nvPr/>
            </p:nvSpPr>
            <p:spPr bwMode="auto">
              <a:xfrm>
                <a:off x="1632" y="3024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&amp;</a:t>
                </a:r>
                <a:endParaRPr lang="en-US" altLang="zh-CN" sz="2800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0" name="Text Box 20"/>
              <p:cNvSpPr txBox="1">
                <a:spLocks noChangeArrowheads="1"/>
              </p:cNvSpPr>
              <p:nvPr/>
            </p:nvSpPr>
            <p:spPr bwMode="auto">
              <a:xfrm>
                <a:off x="816" y="2928"/>
                <a:ext cx="24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A</a:t>
                </a:r>
                <a:endParaRPr lang="en-US" altLang="zh-CN" sz="3200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1" name="Text Box 21"/>
              <p:cNvSpPr txBox="1">
                <a:spLocks noChangeArrowheads="1"/>
              </p:cNvSpPr>
              <p:nvPr/>
            </p:nvSpPr>
            <p:spPr bwMode="auto">
              <a:xfrm>
                <a:off x="816" y="3168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B</a:t>
                </a:r>
                <a:endParaRPr lang="en-US" altLang="zh-CN" sz="3200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2" name="Text Box 22"/>
              <p:cNvSpPr txBox="1">
                <a:spLocks noChangeArrowheads="1"/>
              </p:cNvSpPr>
              <p:nvPr/>
            </p:nvSpPr>
            <p:spPr bwMode="auto">
              <a:xfrm>
                <a:off x="2496" y="3283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Y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2783" name="Line 23"/>
              <p:cNvSpPr>
                <a:spLocks noChangeShapeType="1"/>
              </p:cNvSpPr>
              <p:nvPr/>
            </p:nvSpPr>
            <p:spPr bwMode="auto">
              <a:xfrm>
                <a:off x="1056" y="3149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84" name="Text Box 24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36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rgbClr val="FF3300"/>
                    </a:solidFill>
                  </a:rPr>
                  <a:t>C</a:t>
                </a:r>
                <a:endParaRPr lang="en-US" altLang="zh-CN" sz="3200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72711" name="Group 25"/>
          <p:cNvGrpSpPr/>
          <p:nvPr/>
        </p:nvGrpSpPr>
        <p:grpSpPr bwMode="auto">
          <a:xfrm>
            <a:off x="4953000" y="1524000"/>
            <a:ext cx="3216275" cy="4252913"/>
            <a:chOff x="3072" y="576"/>
            <a:chExt cx="2026" cy="2679"/>
          </a:xfrm>
        </p:grpSpPr>
        <p:grpSp>
          <p:nvGrpSpPr>
            <p:cNvPr id="72712" name="Group 26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72768" name="Group 2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277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7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7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2769" name="Text Box 3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2713" name="Group 32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72763" name="Group 33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276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66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2767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2764" name="Text Box 3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2714" name="Group 38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72733" name="Group 39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2758" name="Group 40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6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6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6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2759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4" name="Group 45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2753" name="Group 46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5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5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5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27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5" name="Group 51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2748" name="Group 52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50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51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2749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6" name="Group 57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2743" name="Group 58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45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46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47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274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2737" name="Group 63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2738" name="Group 64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2740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2741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2742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2739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72715" name="Group 69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72728" name="Group 7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273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273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273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2729" name="Text Box 7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2716" name="Group 75"/>
            <p:cNvGrpSpPr/>
            <p:nvPr/>
          </p:nvGrpSpPr>
          <p:grpSpPr bwMode="auto">
            <a:xfrm>
              <a:off x="3072" y="576"/>
              <a:ext cx="2026" cy="2640"/>
              <a:chOff x="3072" y="576"/>
              <a:chExt cx="2026" cy="2640"/>
            </a:xfrm>
          </p:grpSpPr>
          <p:sp>
            <p:nvSpPr>
              <p:cNvPr id="72717" name="Text Box 76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2718" name="Text Box 77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719" name="Text Box 78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720" name="Line 79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1" name="Line 80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2" name="Line 81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3" name="Line 82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4" name="Line 83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2725" name="Text Box 84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726" name="Line 85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0566" name="Rectangle 86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1978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与” 门逻辑状态表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457200"/>
            <a:ext cx="4953000" cy="381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algn="l" eaLnBrk="1" hangingPunct="1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7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.3.2  </a:t>
            </a:r>
            <a:r>
              <a:rPr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二极管“或” 门电路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1143000"/>
            <a:ext cx="13430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电路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38200" y="1676400"/>
            <a:ext cx="609600" cy="1752600"/>
            <a:chOff x="528" y="1632"/>
            <a:chExt cx="384" cy="1104"/>
          </a:xfrm>
        </p:grpSpPr>
        <p:sp>
          <p:nvSpPr>
            <p:cNvPr id="73864" name="Text Box 5"/>
            <p:cNvSpPr txBox="1">
              <a:spLocks noChangeArrowheads="1"/>
            </p:cNvSpPr>
            <p:nvPr/>
          </p:nvSpPr>
          <p:spPr bwMode="auto">
            <a:xfrm>
              <a:off x="528" y="206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3865" name="Text Box 6"/>
            <p:cNvSpPr txBox="1">
              <a:spLocks noChangeArrowheads="1"/>
            </p:cNvSpPr>
            <p:nvPr/>
          </p:nvSpPr>
          <p:spPr bwMode="auto">
            <a:xfrm>
              <a:off x="528" y="1632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  <p:sp>
          <p:nvSpPr>
            <p:cNvPr id="73866" name="Text Box 7"/>
            <p:cNvSpPr txBox="1">
              <a:spLocks noChangeArrowheads="1"/>
            </p:cNvSpPr>
            <p:nvPr/>
          </p:nvSpPr>
          <p:spPr bwMode="auto">
            <a:xfrm>
              <a:off x="528" y="244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0V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838200" y="1600200"/>
            <a:ext cx="609600" cy="1828800"/>
            <a:chOff x="576" y="1584"/>
            <a:chExt cx="384" cy="1152"/>
          </a:xfrm>
        </p:grpSpPr>
        <p:graphicFrame>
          <p:nvGraphicFramePr>
            <p:cNvPr id="73859" name="Object 9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2" name="BMP 图象" r:id="rId4" imgW="314325" imgH="1000125" progId="Paint.Picture">
                    <p:embed/>
                  </p:oleObj>
                </mc:Choice>
                <mc:Fallback>
                  <p:oleObj name="BMP 图象" r:id="rId4" imgW="314325" imgH="1000125" progId="Paint.Picture">
                    <p:embed/>
                    <p:pic>
                      <p:nvPicPr>
                        <p:cNvPr id="0" name="图片 634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60" name="Group 10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3861" name="Text Box 11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3862" name="Text Box 12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0V</a:t>
                </a:r>
              </a:p>
            </p:txBody>
          </p:sp>
          <p:sp>
            <p:nvSpPr>
              <p:cNvPr id="73863" name="Text Box 13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grpSp>
        <p:nvGrpSpPr>
          <p:cNvPr id="5" name="Group 14"/>
          <p:cNvGrpSpPr/>
          <p:nvPr/>
        </p:nvGrpSpPr>
        <p:grpSpPr bwMode="auto">
          <a:xfrm>
            <a:off x="914400" y="1600200"/>
            <a:ext cx="609600" cy="1828800"/>
            <a:chOff x="576" y="1584"/>
            <a:chExt cx="384" cy="1152"/>
          </a:xfrm>
        </p:grpSpPr>
        <p:graphicFrame>
          <p:nvGraphicFramePr>
            <p:cNvPr id="73854" name="Object 15"/>
            <p:cNvGraphicFramePr>
              <a:graphicFrameLocks noChangeAspect="1"/>
            </p:cNvGraphicFramePr>
            <p:nvPr/>
          </p:nvGraphicFramePr>
          <p:xfrm>
            <a:off x="576" y="1584"/>
            <a:ext cx="288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3" name="BMP 图象" r:id="rId6" imgW="314325" imgH="1000125" progId="Paint.Picture">
                    <p:embed/>
                  </p:oleObj>
                </mc:Choice>
                <mc:Fallback>
                  <p:oleObj name="BMP 图象" r:id="rId6" imgW="314325" imgH="1000125" progId="Paint.Picture">
                    <p:embed/>
                    <p:pic>
                      <p:nvPicPr>
                        <p:cNvPr id="0" name="图片 634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584"/>
                          <a:ext cx="288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55" name="Group 16"/>
            <p:cNvGrpSpPr/>
            <p:nvPr/>
          </p:nvGrpSpPr>
          <p:grpSpPr bwMode="auto">
            <a:xfrm>
              <a:off x="576" y="1632"/>
              <a:ext cx="384" cy="1104"/>
              <a:chOff x="528" y="1632"/>
              <a:chExt cx="384" cy="1104"/>
            </a:xfrm>
          </p:grpSpPr>
          <p:sp>
            <p:nvSpPr>
              <p:cNvPr id="73856" name="Text Box 17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3857" name="Text Box 18"/>
              <p:cNvSpPr txBox="1">
                <a:spLocks noChangeArrowheads="1"/>
              </p:cNvSpPr>
              <p:nvPr/>
            </p:nvSpPr>
            <p:spPr bwMode="auto">
              <a:xfrm>
                <a:off x="528" y="1632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  <p:sp>
            <p:nvSpPr>
              <p:cNvPr id="73858" name="Text Box 19"/>
              <p:cNvSpPr txBox="1">
                <a:spLocks noChangeArrowheads="1"/>
              </p:cNvSpPr>
              <p:nvPr/>
            </p:nvSpPr>
            <p:spPr bwMode="auto">
              <a:xfrm>
                <a:off x="528" y="2448"/>
                <a:ext cx="38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3V</a:t>
                </a:r>
              </a:p>
            </p:txBody>
          </p:sp>
        </p:grpSp>
      </p:grp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3505200" y="33528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</a:rPr>
              <a:t>0V</a:t>
            </a:r>
          </a:p>
        </p:txBody>
      </p:sp>
      <p:grpSp>
        <p:nvGrpSpPr>
          <p:cNvPr id="7" name="Group 21"/>
          <p:cNvGrpSpPr/>
          <p:nvPr/>
        </p:nvGrpSpPr>
        <p:grpSpPr bwMode="auto">
          <a:xfrm>
            <a:off x="5181600" y="1981200"/>
            <a:ext cx="2743200" cy="519113"/>
            <a:chOff x="3264" y="1248"/>
            <a:chExt cx="1728" cy="327"/>
          </a:xfrm>
        </p:grpSpPr>
        <p:grpSp>
          <p:nvGrpSpPr>
            <p:cNvPr id="73849" name="Group 22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3851" name="Text Box 23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52" name="Text Box 24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53" name="Text Box 25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sp>
          <p:nvSpPr>
            <p:cNvPr id="73850" name="Text Box 26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0</a:t>
              </a:r>
            </a:p>
          </p:txBody>
        </p:sp>
      </p:grpSp>
      <p:grpSp>
        <p:nvGrpSpPr>
          <p:cNvPr id="9" name="Group 27"/>
          <p:cNvGrpSpPr/>
          <p:nvPr/>
        </p:nvGrpSpPr>
        <p:grpSpPr bwMode="auto">
          <a:xfrm>
            <a:off x="5181600" y="2362200"/>
            <a:ext cx="2743200" cy="519113"/>
            <a:chOff x="3264" y="1248"/>
            <a:chExt cx="1728" cy="327"/>
          </a:xfrm>
        </p:grpSpPr>
        <p:grpSp>
          <p:nvGrpSpPr>
            <p:cNvPr id="73844" name="Group 28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3846" name="Text Box 29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47" name="Text Box 30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  <p:sp>
            <p:nvSpPr>
              <p:cNvPr id="73848" name="Text Box 31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3845" name="Text Box 32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1</a:t>
              </a:r>
            </a:p>
          </p:txBody>
        </p:sp>
      </p:grpSp>
      <p:grpSp>
        <p:nvGrpSpPr>
          <p:cNvPr id="11" name="Group 33"/>
          <p:cNvGrpSpPr/>
          <p:nvPr/>
        </p:nvGrpSpPr>
        <p:grpSpPr bwMode="auto">
          <a:xfrm>
            <a:off x="5181600" y="2743200"/>
            <a:ext cx="2743200" cy="2043113"/>
            <a:chOff x="3264" y="1728"/>
            <a:chExt cx="1728" cy="1287"/>
          </a:xfrm>
        </p:grpSpPr>
        <p:grpSp>
          <p:nvGrpSpPr>
            <p:cNvPr id="73814" name="Group 34"/>
            <p:cNvGrpSpPr/>
            <p:nvPr/>
          </p:nvGrpSpPr>
          <p:grpSpPr bwMode="auto">
            <a:xfrm>
              <a:off x="3264" y="2448"/>
              <a:ext cx="1728" cy="327"/>
              <a:chOff x="3264" y="1248"/>
              <a:chExt cx="1728" cy="327"/>
            </a:xfrm>
          </p:grpSpPr>
          <p:grpSp>
            <p:nvGrpSpPr>
              <p:cNvPr id="73839" name="Group 35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4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4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3840" name="Text Box 39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5" name="Group 40"/>
            <p:cNvGrpSpPr/>
            <p:nvPr/>
          </p:nvGrpSpPr>
          <p:grpSpPr bwMode="auto">
            <a:xfrm>
              <a:off x="3264" y="2688"/>
              <a:ext cx="1728" cy="327"/>
              <a:chOff x="3264" y="1248"/>
              <a:chExt cx="1728" cy="327"/>
            </a:xfrm>
          </p:grpSpPr>
          <p:grpSp>
            <p:nvGrpSpPr>
              <p:cNvPr id="73834" name="Group 41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3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3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3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3835" name="Text Box 45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6" name="Group 46"/>
            <p:cNvGrpSpPr/>
            <p:nvPr/>
          </p:nvGrpSpPr>
          <p:grpSpPr bwMode="auto">
            <a:xfrm>
              <a:off x="3264" y="2208"/>
              <a:ext cx="1728" cy="327"/>
              <a:chOff x="3264" y="1248"/>
              <a:chExt cx="1728" cy="327"/>
            </a:xfrm>
          </p:grpSpPr>
          <p:grpSp>
            <p:nvGrpSpPr>
              <p:cNvPr id="73829" name="Group 4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3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3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3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3830" name="Text Box 5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7" name="Group 52"/>
            <p:cNvGrpSpPr/>
            <p:nvPr/>
          </p:nvGrpSpPr>
          <p:grpSpPr bwMode="auto">
            <a:xfrm>
              <a:off x="3264" y="1968"/>
              <a:ext cx="1728" cy="327"/>
              <a:chOff x="3264" y="1248"/>
              <a:chExt cx="1728" cy="327"/>
            </a:xfrm>
          </p:grpSpPr>
          <p:grpSp>
            <p:nvGrpSpPr>
              <p:cNvPr id="73824" name="Group 53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26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2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3825" name="Text Box 5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3818" name="Group 58"/>
            <p:cNvGrpSpPr/>
            <p:nvPr/>
          </p:nvGrpSpPr>
          <p:grpSpPr bwMode="auto">
            <a:xfrm>
              <a:off x="3264" y="1728"/>
              <a:ext cx="1728" cy="327"/>
              <a:chOff x="3264" y="1248"/>
              <a:chExt cx="1728" cy="327"/>
            </a:xfrm>
          </p:grpSpPr>
          <p:grpSp>
            <p:nvGrpSpPr>
              <p:cNvPr id="73819" name="Group 59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3821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3822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382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3820" name="Text Box 63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2" name="Group 64"/>
          <p:cNvGrpSpPr/>
          <p:nvPr/>
        </p:nvGrpSpPr>
        <p:grpSpPr bwMode="auto">
          <a:xfrm>
            <a:off x="5181600" y="4648200"/>
            <a:ext cx="2743200" cy="519113"/>
            <a:chOff x="3264" y="1248"/>
            <a:chExt cx="1728" cy="327"/>
          </a:xfrm>
        </p:grpSpPr>
        <p:grpSp>
          <p:nvGrpSpPr>
            <p:cNvPr id="73809" name="Group 65"/>
            <p:cNvGrpSpPr/>
            <p:nvPr/>
          </p:nvGrpSpPr>
          <p:grpSpPr bwMode="auto">
            <a:xfrm>
              <a:off x="3264" y="1248"/>
              <a:ext cx="1296" cy="327"/>
              <a:chOff x="3264" y="1248"/>
              <a:chExt cx="1296" cy="327"/>
            </a:xfrm>
          </p:grpSpPr>
          <p:sp>
            <p:nvSpPr>
              <p:cNvPr id="73811" name="Text Box 66"/>
              <p:cNvSpPr txBox="1">
                <a:spLocks noChangeArrowheads="1"/>
              </p:cNvSpPr>
              <p:nvPr/>
            </p:nvSpPr>
            <p:spPr bwMode="auto">
              <a:xfrm>
                <a:off x="326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3812" name="Text Box 67"/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  <p:sp>
            <p:nvSpPr>
              <p:cNvPr id="73813" name="Text Box 68"/>
              <p:cNvSpPr txBox="1">
                <a:spLocks noChangeArrowheads="1"/>
              </p:cNvSpPr>
              <p:nvPr/>
            </p:nvSpPr>
            <p:spPr bwMode="auto">
              <a:xfrm>
                <a:off x="4272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sp>
          <p:nvSpPr>
            <p:cNvPr id="73810" name="Text Box 69"/>
            <p:cNvSpPr txBox="1">
              <a:spLocks noChangeArrowheads="1"/>
            </p:cNvSpPr>
            <p:nvPr/>
          </p:nvSpPr>
          <p:spPr bwMode="auto">
            <a:xfrm>
              <a:off x="4704" y="124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18"/>
                  </a:solidFill>
                </a:rPr>
                <a:t>1</a:t>
              </a:r>
            </a:p>
          </p:txBody>
        </p:sp>
      </p:grpSp>
      <p:grpSp>
        <p:nvGrpSpPr>
          <p:cNvPr id="24" name="Group 70"/>
          <p:cNvGrpSpPr/>
          <p:nvPr/>
        </p:nvGrpSpPr>
        <p:grpSpPr bwMode="auto">
          <a:xfrm>
            <a:off x="4876800" y="914400"/>
            <a:ext cx="3216275" cy="4191000"/>
            <a:chOff x="3072" y="576"/>
            <a:chExt cx="2026" cy="2640"/>
          </a:xfrm>
        </p:grpSpPr>
        <p:sp>
          <p:nvSpPr>
            <p:cNvPr id="73798" name="Text Box 71"/>
            <p:cNvSpPr txBox="1">
              <a:spLocks noChangeArrowheads="1"/>
            </p:cNvSpPr>
            <p:nvPr/>
          </p:nvSpPr>
          <p:spPr bwMode="auto">
            <a:xfrm>
              <a:off x="326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A</a:t>
              </a:r>
              <a:endParaRPr lang="en-US" altLang="zh-CN" sz="2800" b="1" i="1">
                <a:solidFill>
                  <a:srgbClr val="000099"/>
                </a:solidFill>
              </a:endParaRPr>
            </a:p>
          </p:txBody>
        </p:sp>
        <p:sp>
          <p:nvSpPr>
            <p:cNvPr id="73799" name="Text Box 72"/>
            <p:cNvSpPr txBox="1">
              <a:spLocks noChangeArrowheads="1"/>
            </p:cNvSpPr>
            <p:nvPr/>
          </p:nvSpPr>
          <p:spPr bwMode="auto">
            <a:xfrm>
              <a:off x="374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B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3800" name="Text Box 73"/>
            <p:cNvSpPr txBox="1">
              <a:spLocks noChangeArrowheads="1"/>
            </p:cNvSpPr>
            <p:nvPr/>
          </p:nvSpPr>
          <p:spPr bwMode="auto">
            <a:xfrm>
              <a:off x="4704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3801" name="Line 74"/>
            <p:cNvSpPr>
              <a:spLocks noChangeShapeType="1"/>
            </p:cNvSpPr>
            <p:nvPr/>
          </p:nvSpPr>
          <p:spPr bwMode="auto">
            <a:xfrm>
              <a:off x="4128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2" name="Line 75"/>
            <p:cNvSpPr>
              <a:spLocks noChangeShapeType="1"/>
            </p:cNvSpPr>
            <p:nvPr/>
          </p:nvSpPr>
          <p:spPr bwMode="auto">
            <a:xfrm>
              <a:off x="3600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3" name="Line 76"/>
            <p:cNvSpPr>
              <a:spLocks noChangeShapeType="1"/>
            </p:cNvSpPr>
            <p:nvPr/>
          </p:nvSpPr>
          <p:spPr bwMode="auto">
            <a:xfrm>
              <a:off x="3216" y="1248"/>
              <a:ext cx="17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4" name="Line 77"/>
            <p:cNvSpPr>
              <a:spLocks noChangeShapeType="1"/>
            </p:cNvSpPr>
            <p:nvPr/>
          </p:nvSpPr>
          <p:spPr bwMode="auto">
            <a:xfrm>
              <a:off x="3072" y="321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5" name="Line 78"/>
            <p:cNvSpPr>
              <a:spLocks noChangeShapeType="1"/>
            </p:cNvSpPr>
            <p:nvPr/>
          </p:nvSpPr>
          <p:spPr bwMode="auto">
            <a:xfrm>
              <a:off x="4656" y="912"/>
              <a:ext cx="0" cy="2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806" name="Text Box 79"/>
            <p:cNvSpPr txBox="1">
              <a:spLocks noChangeArrowheads="1"/>
            </p:cNvSpPr>
            <p:nvPr/>
          </p:nvSpPr>
          <p:spPr bwMode="auto">
            <a:xfrm>
              <a:off x="4272" y="912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C</a:t>
              </a:r>
              <a:endParaRPr lang="en-US" altLang="zh-CN" sz="3200" b="1" i="1">
                <a:solidFill>
                  <a:schemeClr val="accent2"/>
                </a:solidFill>
              </a:endParaRPr>
            </a:p>
          </p:txBody>
        </p:sp>
        <p:sp>
          <p:nvSpPr>
            <p:cNvPr id="73807" name="Line 80"/>
            <p:cNvSpPr>
              <a:spLocks noChangeShapeType="1"/>
            </p:cNvSpPr>
            <p:nvPr/>
          </p:nvSpPr>
          <p:spPr bwMode="auto">
            <a:xfrm>
              <a:off x="3216" y="912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3120" y="576"/>
              <a:ext cx="19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或” 门逻辑状态表</a:t>
              </a:r>
            </a:p>
          </p:txBody>
        </p:sp>
      </p:grpSp>
      <p:grpSp>
        <p:nvGrpSpPr>
          <p:cNvPr id="25" name="Group 82"/>
          <p:cNvGrpSpPr/>
          <p:nvPr/>
        </p:nvGrpSpPr>
        <p:grpSpPr bwMode="auto">
          <a:xfrm>
            <a:off x="3505200" y="3352800"/>
            <a:ext cx="609600" cy="457200"/>
            <a:chOff x="2544" y="2304"/>
            <a:chExt cx="384" cy="288"/>
          </a:xfrm>
        </p:grpSpPr>
        <p:graphicFrame>
          <p:nvGraphicFramePr>
            <p:cNvPr id="73796" name="Object 83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4" name="BMP 图象" r:id="rId7" imgW="381000" imgH="266700" progId="Paint.Picture">
                    <p:embed/>
                  </p:oleObj>
                </mc:Choice>
                <mc:Fallback>
                  <p:oleObj name="BMP 图象" r:id="rId7" imgW="381000" imgH="266700" progId="Paint.Picture">
                    <p:embed/>
                    <p:pic>
                      <p:nvPicPr>
                        <p:cNvPr id="0" name="图片 634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7" name="Text Box 84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3V</a:t>
              </a:r>
            </a:p>
          </p:txBody>
        </p:sp>
      </p:grpSp>
      <p:grpSp>
        <p:nvGrpSpPr>
          <p:cNvPr id="26" name="Group 85"/>
          <p:cNvGrpSpPr/>
          <p:nvPr/>
        </p:nvGrpSpPr>
        <p:grpSpPr bwMode="auto">
          <a:xfrm>
            <a:off x="3505200" y="3352800"/>
            <a:ext cx="609600" cy="457200"/>
            <a:chOff x="2544" y="2304"/>
            <a:chExt cx="384" cy="288"/>
          </a:xfrm>
        </p:grpSpPr>
        <p:graphicFrame>
          <p:nvGraphicFramePr>
            <p:cNvPr id="73794" name="Object 86"/>
            <p:cNvGraphicFramePr>
              <a:graphicFrameLocks noChangeAspect="1"/>
            </p:cNvGraphicFramePr>
            <p:nvPr/>
          </p:nvGraphicFramePr>
          <p:xfrm>
            <a:off x="2592" y="2352"/>
            <a:ext cx="28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35" name="BMP 图象" r:id="rId9" imgW="381000" imgH="266700" progId="Paint.Picture">
                    <p:embed/>
                  </p:oleObj>
                </mc:Choice>
                <mc:Fallback>
                  <p:oleObj name="BMP 图象" r:id="rId9" imgW="381000" imgH="266700" progId="Paint.Picture">
                    <p:embed/>
                    <p:pic>
                      <p:nvPicPr>
                        <p:cNvPr id="0" name="图片 634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352"/>
                          <a:ext cx="288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95" name="Text Box 87"/>
            <p:cNvSpPr txBox="1">
              <a:spLocks noChangeArrowheads="1"/>
            </p:cNvSpPr>
            <p:nvPr/>
          </p:nvSpPr>
          <p:spPr bwMode="auto">
            <a:xfrm>
              <a:off x="2544" y="230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3V</a:t>
              </a:r>
            </a:p>
          </p:txBody>
        </p:sp>
      </p:grpSp>
      <p:grpSp>
        <p:nvGrpSpPr>
          <p:cNvPr id="27" name="Group 88"/>
          <p:cNvGrpSpPr/>
          <p:nvPr/>
        </p:nvGrpSpPr>
        <p:grpSpPr bwMode="auto">
          <a:xfrm>
            <a:off x="1295400" y="1447800"/>
            <a:ext cx="2743200" cy="3419475"/>
            <a:chOff x="768" y="1008"/>
            <a:chExt cx="1728" cy="2154"/>
          </a:xfrm>
        </p:grpSpPr>
        <p:sp>
          <p:nvSpPr>
            <p:cNvPr id="73760" name="Line 89"/>
            <p:cNvSpPr>
              <a:spLocks noChangeShapeType="1"/>
            </p:cNvSpPr>
            <p:nvPr/>
          </p:nvSpPr>
          <p:spPr bwMode="auto">
            <a:xfrm>
              <a:off x="1872" y="2640"/>
              <a:ext cx="0" cy="157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61" name="Line 90"/>
            <p:cNvSpPr>
              <a:spLocks noChangeShapeType="1"/>
            </p:cNvSpPr>
            <p:nvPr/>
          </p:nvSpPr>
          <p:spPr bwMode="auto">
            <a:xfrm>
              <a:off x="1872" y="1344"/>
              <a:ext cx="0" cy="98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62" name="Text Box 91"/>
            <p:cNvSpPr txBox="1">
              <a:spLocks noChangeArrowheads="1"/>
            </p:cNvSpPr>
            <p:nvPr/>
          </p:nvSpPr>
          <p:spPr bwMode="auto">
            <a:xfrm>
              <a:off x="1872" y="2736"/>
              <a:ext cx="576" cy="4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</a:rPr>
                <a:t>-</a:t>
              </a:r>
              <a:r>
                <a:rPr lang="en-US" altLang="zh-CN" b="1" i="1">
                  <a:solidFill>
                    <a:srgbClr val="FF3300"/>
                  </a:solidFill>
                </a:rPr>
                <a:t>U</a:t>
              </a:r>
            </a:p>
            <a:p>
              <a:pPr eaLnBrk="1" hangingPunct="1">
                <a:lnSpc>
                  <a:spcPct val="80000"/>
                </a:lnSpc>
              </a:pPr>
              <a:r>
                <a:rPr lang="en-US" altLang="zh-CN" b="1">
                  <a:solidFill>
                    <a:srgbClr val="FF3300"/>
                  </a:solidFill>
                </a:rPr>
                <a:t> 12V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3763" name="Text Box 92"/>
            <p:cNvSpPr txBox="1">
              <a:spLocks noChangeArrowheads="1"/>
            </p:cNvSpPr>
            <p:nvPr/>
          </p:nvSpPr>
          <p:spPr bwMode="auto">
            <a:xfrm>
              <a:off x="1920" y="2352"/>
              <a:ext cx="32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endParaRPr lang="en-US" altLang="zh-CN" sz="3200" b="1">
                <a:solidFill>
                  <a:srgbClr val="000018"/>
                </a:solidFill>
              </a:endParaRPr>
            </a:p>
          </p:txBody>
        </p:sp>
        <p:sp>
          <p:nvSpPr>
            <p:cNvPr id="73764" name="Text Box 93"/>
            <p:cNvSpPr txBox="1">
              <a:spLocks noChangeArrowheads="1"/>
            </p:cNvSpPr>
            <p:nvPr/>
          </p:nvSpPr>
          <p:spPr bwMode="auto">
            <a:xfrm>
              <a:off x="1296" y="1008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3765" name="Rectangle 94"/>
            <p:cNvSpPr>
              <a:spLocks noChangeArrowheads="1"/>
            </p:cNvSpPr>
            <p:nvPr/>
          </p:nvSpPr>
          <p:spPr bwMode="auto">
            <a:xfrm>
              <a:off x="1296" y="1872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charset="0"/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  <a:endParaRPr lang="en-US" altLang="zh-CN" sz="2000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3766" name="Text Box 95"/>
            <p:cNvSpPr txBox="1">
              <a:spLocks noChangeArrowheads="1"/>
            </p:cNvSpPr>
            <p:nvPr/>
          </p:nvSpPr>
          <p:spPr bwMode="auto">
            <a:xfrm>
              <a:off x="816" y="1152"/>
              <a:ext cx="33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3767" name="Text Box 96"/>
            <p:cNvSpPr txBox="1">
              <a:spLocks noChangeArrowheads="1"/>
            </p:cNvSpPr>
            <p:nvPr/>
          </p:nvSpPr>
          <p:spPr bwMode="auto">
            <a:xfrm>
              <a:off x="768" y="158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B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sp>
          <p:nvSpPr>
            <p:cNvPr id="73768" name="Rectangle 97"/>
            <p:cNvSpPr>
              <a:spLocks noChangeArrowheads="1"/>
            </p:cNvSpPr>
            <p:nvPr/>
          </p:nvSpPr>
          <p:spPr bwMode="auto">
            <a:xfrm>
              <a:off x="1824" y="2326"/>
              <a:ext cx="106" cy="314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69" name="Rectangle 98"/>
            <p:cNvSpPr>
              <a:spLocks noChangeArrowheads="1"/>
            </p:cNvSpPr>
            <p:nvPr/>
          </p:nvSpPr>
          <p:spPr bwMode="auto">
            <a:xfrm>
              <a:off x="2208" y="2016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charset="0"/>
                </a:rPr>
                <a:t>Y</a:t>
              </a:r>
            </a:p>
          </p:txBody>
        </p:sp>
        <p:sp>
          <p:nvSpPr>
            <p:cNvPr id="73770" name="Line 99"/>
            <p:cNvSpPr>
              <a:spLocks noChangeShapeType="1"/>
            </p:cNvSpPr>
            <p:nvPr/>
          </p:nvSpPr>
          <p:spPr bwMode="auto">
            <a:xfrm>
              <a:off x="1872" y="213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71" name="Oval 100"/>
            <p:cNvSpPr>
              <a:spLocks noChangeArrowheads="1"/>
            </p:cNvSpPr>
            <p:nvPr/>
          </p:nvSpPr>
          <p:spPr bwMode="auto">
            <a:xfrm>
              <a:off x="2160" y="2088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72" name="Oval 101"/>
            <p:cNvSpPr>
              <a:spLocks noChangeArrowheads="1"/>
            </p:cNvSpPr>
            <p:nvPr/>
          </p:nvSpPr>
          <p:spPr bwMode="auto">
            <a:xfrm>
              <a:off x="1832" y="2784"/>
              <a:ext cx="73" cy="7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73" name="Text Box 102"/>
            <p:cNvSpPr txBox="1">
              <a:spLocks noChangeArrowheads="1"/>
            </p:cNvSpPr>
            <p:nvPr/>
          </p:nvSpPr>
          <p:spPr bwMode="auto">
            <a:xfrm>
              <a:off x="1248" y="1440"/>
              <a:ext cx="384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3300"/>
                  </a:solidFill>
                </a:rPr>
                <a:t>D</a:t>
              </a:r>
              <a:r>
                <a:rPr lang="en-US" altLang="zh-CN" sz="2000" b="1" baseline="-25000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3774" name="Text Box 103"/>
            <p:cNvSpPr txBox="1">
              <a:spLocks noChangeArrowheads="1"/>
            </p:cNvSpPr>
            <p:nvPr/>
          </p:nvSpPr>
          <p:spPr bwMode="auto">
            <a:xfrm>
              <a:off x="768" y="196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C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grpSp>
          <p:nvGrpSpPr>
            <p:cNvPr id="73775" name="Group 104"/>
            <p:cNvGrpSpPr/>
            <p:nvPr/>
          </p:nvGrpSpPr>
          <p:grpSpPr bwMode="auto">
            <a:xfrm>
              <a:off x="1056" y="2017"/>
              <a:ext cx="826" cy="215"/>
              <a:chOff x="1056" y="2017"/>
              <a:chExt cx="826" cy="215"/>
            </a:xfrm>
          </p:grpSpPr>
          <p:sp>
            <p:nvSpPr>
              <p:cNvPr id="73788" name="Oval 105"/>
              <p:cNvSpPr>
                <a:spLocks noChangeArrowheads="1"/>
              </p:cNvSpPr>
              <p:nvPr/>
            </p:nvSpPr>
            <p:spPr bwMode="auto">
              <a:xfrm>
                <a:off x="1850" y="2112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89" name="Line 106"/>
              <p:cNvSpPr>
                <a:spLocks noChangeShapeType="1"/>
              </p:cNvSpPr>
              <p:nvPr/>
            </p:nvSpPr>
            <p:spPr bwMode="auto">
              <a:xfrm rot="-5391297">
                <a:off x="1496" y="175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90" name="Oval 107"/>
              <p:cNvSpPr>
                <a:spLocks noChangeArrowheads="1"/>
              </p:cNvSpPr>
              <p:nvPr/>
            </p:nvSpPr>
            <p:spPr bwMode="auto">
              <a:xfrm>
                <a:off x="1056" y="2091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3791" name="Group 108"/>
              <p:cNvGrpSpPr/>
              <p:nvPr/>
            </p:nvGrpSpPr>
            <p:grpSpPr bwMode="auto">
              <a:xfrm>
                <a:off x="1346" y="2017"/>
                <a:ext cx="216" cy="215"/>
                <a:chOff x="1320" y="3360"/>
                <a:chExt cx="216" cy="192"/>
              </a:xfrm>
            </p:grpSpPr>
            <p:sp>
              <p:nvSpPr>
                <p:cNvPr id="73792" name="AutoShape 109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3793" name="Line 110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3776" name="Group 111"/>
            <p:cNvGrpSpPr/>
            <p:nvPr/>
          </p:nvGrpSpPr>
          <p:grpSpPr bwMode="auto">
            <a:xfrm>
              <a:off x="1056" y="1632"/>
              <a:ext cx="813" cy="215"/>
              <a:chOff x="1056" y="1632"/>
              <a:chExt cx="813" cy="215"/>
            </a:xfrm>
          </p:grpSpPr>
          <p:sp>
            <p:nvSpPr>
              <p:cNvPr id="73783" name="Line 112"/>
              <p:cNvSpPr>
                <a:spLocks noChangeShapeType="1"/>
              </p:cNvSpPr>
              <p:nvPr/>
            </p:nvSpPr>
            <p:spPr bwMode="auto">
              <a:xfrm rot="-5391297">
                <a:off x="1496" y="1369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84" name="Oval 113"/>
              <p:cNvSpPr>
                <a:spLocks noChangeArrowheads="1"/>
              </p:cNvSpPr>
              <p:nvPr/>
            </p:nvSpPr>
            <p:spPr bwMode="auto">
              <a:xfrm>
                <a:off x="1056" y="1706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3785" name="Group 114"/>
              <p:cNvGrpSpPr/>
              <p:nvPr/>
            </p:nvGrpSpPr>
            <p:grpSpPr bwMode="auto">
              <a:xfrm>
                <a:off x="1346" y="1632"/>
                <a:ext cx="216" cy="215"/>
                <a:chOff x="1320" y="3360"/>
                <a:chExt cx="216" cy="192"/>
              </a:xfrm>
            </p:grpSpPr>
            <p:sp>
              <p:nvSpPr>
                <p:cNvPr id="73786" name="AutoShape 115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3787" name="Line 116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73777" name="Group 117"/>
            <p:cNvGrpSpPr/>
            <p:nvPr/>
          </p:nvGrpSpPr>
          <p:grpSpPr bwMode="auto">
            <a:xfrm>
              <a:off x="1056" y="1226"/>
              <a:ext cx="813" cy="215"/>
              <a:chOff x="1056" y="1632"/>
              <a:chExt cx="813" cy="215"/>
            </a:xfrm>
          </p:grpSpPr>
          <p:sp>
            <p:nvSpPr>
              <p:cNvPr id="73778" name="Line 118"/>
              <p:cNvSpPr>
                <a:spLocks noChangeShapeType="1"/>
              </p:cNvSpPr>
              <p:nvPr/>
            </p:nvSpPr>
            <p:spPr bwMode="auto">
              <a:xfrm rot="-5391297">
                <a:off x="1496" y="1369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3779" name="Oval 119"/>
              <p:cNvSpPr>
                <a:spLocks noChangeArrowheads="1"/>
              </p:cNvSpPr>
              <p:nvPr/>
            </p:nvSpPr>
            <p:spPr bwMode="auto">
              <a:xfrm>
                <a:off x="1056" y="1706"/>
                <a:ext cx="73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3780" name="Group 120"/>
              <p:cNvGrpSpPr/>
              <p:nvPr/>
            </p:nvGrpSpPr>
            <p:grpSpPr bwMode="auto">
              <a:xfrm>
                <a:off x="1346" y="1632"/>
                <a:ext cx="216" cy="215"/>
                <a:chOff x="1320" y="3360"/>
                <a:chExt cx="216" cy="192"/>
              </a:xfrm>
            </p:grpSpPr>
            <p:sp>
              <p:nvSpPr>
                <p:cNvPr id="73781" name="AutoShape 121"/>
                <p:cNvSpPr>
                  <a:spLocks noChangeArrowheads="1"/>
                </p:cNvSpPr>
                <p:nvPr/>
              </p:nvSpPr>
              <p:spPr bwMode="auto">
                <a:xfrm rot="5400000">
                  <a:off x="1344" y="3360"/>
                  <a:ext cx="144" cy="192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3782" name="Line 122"/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3078" name="Group 123"/>
          <p:cNvGrpSpPr/>
          <p:nvPr/>
        </p:nvGrpSpPr>
        <p:grpSpPr bwMode="auto">
          <a:xfrm>
            <a:off x="1828800" y="1981200"/>
            <a:ext cx="1143000" cy="2362200"/>
            <a:chOff x="1152" y="1248"/>
            <a:chExt cx="720" cy="1488"/>
          </a:xfrm>
        </p:grpSpPr>
        <p:sp>
          <p:nvSpPr>
            <p:cNvPr id="73756" name="Line 124"/>
            <p:cNvSpPr>
              <a:spLocks noChangeShapeType="1"/>
            </p:cNvSpPr>
            <p:nvPr/>
          </p:nvSpPr>
          <p:spPr bwMode="auto">
            <a:xfrm>
              <a:off x="1152" y="1248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7" name="Line 125"/>
            <p:cNvSpPr>
              <a:spLocks noChangeShapeType="1"/>
            </p:cNvSpPr>
            <p:nvPr/>
          </p:nvSpPr>
          <p:spPr bwMode="auto">
            <a:xfrm>
              <a:off x="1152" y="1632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8" name="Line 126"/>
            <p:cNvSpPr>
              <a:spLocks noChangeShapeType="1"/>
            </p:cNvSpPr>
            <p:nvPr/>
          </p:nvSpPr>
          <p:spPr bwMode="auto">
            <a:xfrm>
              <a:off x="1152" y="2016"/>
              <a:ext cx="67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9" name="Line 127"/>
            <p:cNvSpPr>
              <a:spLocks noChangeShapeType="1"/>
            </p:cNvSpPr>
            <p:nvPr/>
          </p:nvSpPr>
          <p:spPr bwMode="auto">
            <a:xfrm>
              <a:off x="1872" y="1248"/>
              <a:ext cx="0" cy="14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079" name="Group 128"/>
          <p:cNvGrpSpPr/>
          <p:nvPr/>
        </p:nvGrpSpPr>
        <p:grpSpPr bwMode="auto">
          <a:xfrm>
            <a:off x="1905000" y="3276600"/>
            <a:ext cx="990600" cy="990600"/>
            <a:chOff x="1200" y="2064"/>
            <a:chExt cx="624" cy="624"/>
          </a:xfrm>
        </p:grpSpPr>
        <p:sp>
          <p:nvSpPr>
            <p:cNvPr id="73754" name="Line 129"/>
            <p:cNvSpPr>
              <a:spLocks noChangeShapeType="1"/>
            </p:cNvSpPr>
            <p:nvPr/>
          </p:nvSpPr>
          <p:spPr bwMode="auto">
            <a:xfrm>
              <a:off x="1200" y="2064"/>
              <a:ext cx="57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5" name="Line 130"/>
            <p:cNvSpPr>
              <a:spLocks noChangeShapeType="1"/>
            </p:cNvSpPr>
            <p:nvPr/>
          </p:nvSpPr>
          <p:spPr bwMode="auto">
            <a:xfrm>
              <a:off x="1824" y="2064"/>
              <a:ext cx="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080" name="Group 131"/>
          <p:cNvGrpSpPr/>
          <p:nvPr/>
        </p:nvGrpSpPr>
        <p:grpSpPr bwMode="auto">
          <a:xfrm>
            <a:off x="1828800" y="1981200"/>
            <a:ext cx="1143000" cy="2362200"/>
            <a:chOff x="1152" y="1248"/>
            <a:chExt cx="720" cy="1488"/>
          </a:xfrm>
        </p:grpSpPr>
        <p:sp>
          <p:nvSpPr>
            <p:cNvPr id="73750" name="Line 132"/>
            <p:cNvSpPr>
              <a:spLocks noChangeShapeType="1"/>
            </p:cNvSpPr>
            <p:nvPr/>
          </p:nvSpPr>
          <p:spPr bwMode="auto">
            <a:xfrm>
              <a:off x="1152" y="1248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1" name="Line 133"/>
            <p:cNvSpPr>
              <a:spLocks noChangeShapeType="1"/>
            </p:cNvSpPr>
            <p:nvPr/>
          </p:nvSpPr>
          <p:spPr bwMode="auto">
            <a:xfrm>
              <a:off x="1152" y="1632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2" name="Line 134"/>
            <p:cNvSpPr>
              <a:spLocks noChangeShapeType="1"/>
            </p:cNvSpPr>
            <p:nvPr/>
          </p:nvSpPr>
          <p:spPr bwMode="auto">
            <a:xfrm>
              <a:off x="1152" y="2016"/>
              <a:ext cx="67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3753" name="Line 135"/>
            <p:cNvSpPr>
              <a:spLocks noChangeShapeType="1"/>
            </p:cNvSpPr>
            <p:nvPr/>
          </p:nvSpPr>
          <p:spPr bwMode="auto">
            <a:xfrm>
              <a:off x="1872" y="1248"/>
              <a:ext cx="0" cy="148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22664" name="Rectangle 136"/>
          <p:cNvSpPr>
            <a:spLocks noChangeArrowheads="1"/>
          </p:cNvSpPr>
          <p:nvPr/>
        </p:nvSpPr>
        <p:spPr bwMode="auto">
          <a:xfrm>
            <a:off x="762000" y="4495800"/>
            <a:ext cx="19685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工作原理</a:t>
            </a:r>
          </a:p>
        </p:txBody>
      </p:sp>
      <p:sp>
        <p:nvSpPr>
          <p:cNvPr id="22665" name="Text Box 137"/>
          <p:cNvSpPr txBox="1">
            <a:spLocks noChangeArrowheads="1"/>
          </p:cNvSpPr>
          <p:nvPr/>
        </p:nvSpPr>
        <p:spPr bwMode="auto">
          <a:xfrm>
            <a:off x="609600" y="5715000"/>
            <a:ext cx="81026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</a:rPr>
              <a:t>A</a:t>
            </a:r>
            <a:r>
              <a:rPr lang="zh-CN" altLang="en-US" sz="2800" b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</a:rPr>
              <a:t>C</a:t>
            </a:r>
            <a:r>
              <a:rPr lang="zh-CN" altLang="en-US" sz="2800" b="1">
                <a:solidFill>
                  <a:srgbClr val="CC0000"/>
                </a:solidFill>
              </a:rPr>
              <a:t>全为低电平“</a:t>
            </a:r>
            <a:r>
              <a:rPr lang="en-US" altLang="zh-CN" sz="2800" b="1">
                <a:solidFill>
                  <a:srgbClr val="CC0000"/>
                </a:solidFill>
              </a:rPr>
              <a:t>0”</a:t>
            </a:r>
            <a:r>
              <a:rPr lang="zh-CN" altLang="en-US" sz="2800" b="1">
                <a:solidFill>
                  <a:srgbClr val="CC0000"/>
                </a:solidFill>
              </a:rPr>
              <a:t>，</a:t>
            </a:r>
            <a:r>
              <a:rPr lang="zh-CN" altLang="en-US" sz="2800" b="1">
                <a:solidFill>
                  <a:srgbClr val="000018"/>
                </a:solidFill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</a:rPr>
              <a:t>Y </a:t>
            </a:r>
            <a:r>
              <a:rPr lang="zh-CN" altLang="en-US" sz="2800" b="1">
                <a:solidFill>
                  <a:srgbClr val="CC0000"/>
                </a:solidFill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</a:rPr>
              <a:t>0”</a:t>
            </a:r>
            <a:r>
              <a:rPr lang="zh-CN" altLang="en-US" sz="2800" b="1">
                <a:solidFill>
                  <a:srgbClr val="CC0000"/>
                </a:solidFill>
              </a:rPr>
              <a:t>。</a:t>
            </a:r>
            <a:endParaRPr lang="zh-CN" altLang="en-US" sz="2800" b="1">
              <a:solidFill>
                <a:srgbClr val="000018"/>
              </a:solidFill>
            </a:endParaRPr>
          </a:p>
        </p:txBody>
      </p:sp>
      <p:sp>
        <p:nvSpPr>
          <p:cNvPr id="22666" name="Rectangle 138"/>
          <p:cNvSpPr>
            <a:spLocks noChangeArrowheads="1"/>
          </p:cNvSpPr>
          <p:nvPr/>
        </p:nvSpPr>
        <p:spPr bwMode="auto">
          <a:xfrm>
            <a:off x="609600" y="5181600"/>
            <a:ext cx="77438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输入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A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B</a:t>
            </a:r>
            <a:r>
              <a:rPr lang="zh-CN" altLang="en-US" sz="2800" b="1" i="1">
                <a:solidFill>
                  <a:srgbClr val="000018"/>
                </a:solidFill>
                <a:latin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有一个为“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000018"/>
                </a:solidFill>
                <a:latin typeface="Times New Roman" panose="02020603050405020304" charset="0"/>
              </a:rPr>
              <a:t>输出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charset="0"/>
              </a:rPr>
              <a:t>Y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为“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1”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charset="0"/>
              </a:rPr>
              <a:t>。</a:t>
            </a:r>
            <a:endParaRPr lang="zh-CN" altLang="en-US" sz="2800" b="1">
              <a:solidFill>
                <a:srgbClr val="000018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utoUpdateAnimBg="0"/>
      <p:bldP spid="22664" grpId="0" autoUpdateAnimBg="0"/>
      <p:bldP spid="22665" grpId="0" autoUpdateAnimBg="0"/>
      <p:bldP spid="2266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4400" y="457200"/>
            <a:ext cx="50292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85000" lnSpcReduction="20000"/>
          </a:bodyPr>
          <a:lstStyle/>
          <a:p>
            <a:pPr algn="l" eaLnBrk="1" hangingPunct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宋体" panose="02010600030101010101" pitchFamily="2" charset="-122"/>
              </a:rPr>
              <a:t>7</a:t>
            </a: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.3.2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二极管“或” 门电路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85800" y="1905000"/>
            <a:ext cx="4035425" cy="520700"/>
            <a:chOff x="336" y="1200"/>
            <a:chExt cx="2542" cy="328"/>
          </a:xfrm>
        </p:grpSpPr>
        <p:sp>
          <p:nvSpPr>
            <p:cNvPr id="74870" name="Text Box 4"/>
            <p:cNvSpPr txBox="1">
              <a:spLocks noChangeArrowheads="1"/>
            </p:cNvSpPr>
            <p:nvPr/>
          </p:nvSpPr>
          <p:spPr bwMode="auto">
            <a:xfrm>
              <a:off x="336" y="1201"/>
              <a:ext cx="152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6600"/>
                  </a:solidFill>
                </a:rPr>
                <a:t>3.  </a:t>
              </a:r>
              <a:r>
                <a:rPr lang="zh-CN" altLang="en-US" sz="2800" b="1">
                  <a:solidFill>
                    <a:srgbClr val="006600"/>
                  </a:solidFill>
                </a:rPr>
                <a:t>逻辑关系</a:t>
              </a:r>
              <a:r>
                <a:rPr lang="zh-CN" altLang="en-US" sz="2800" b="1">
                  <a:solidFill>
                    <a:srgbClr val="000099"/>
                  </a:solidFill>
                </a:rPr>
                <a:t>：</a:t>
              </a:r>
              <a:endParaRPr lang="zh-CN" alt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1632" y="1200"/>
              <a:ext cx="124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“</a:t>
              </a: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或”</a:t>
              </a:r>
              <a:r>
                <a:rPr lang="zh-CN" altLang="en-US" sz="2800" b="1"/>
                <a:t>逻辑</a:t>
              </a:r>
              <a:endParaRPr lang="zh-CN" altLang="en-US" sz="2800" b="1">
                <a:solidFill>
                  <a:schemeClr val="accent2"/>
                </a:solidFill>
              </a:endParaRPr>
            </a:p>
          </p:txBody>
        </p:sp>
      </p:grpSp>
      <p:sp>
        <p:nvSpPr>
          <p:cNvPr id="24582" name="Text Box 6" descr="40%"/>
          <p:cNvSpPr txBox="1">
            <a:spLocks noChangeArrowheads="1"/>
          </p:cNvSpPr>
          <p:nvPr/>
        </p:nvSpPr>
        <p:spPr bwMode="auto">
          <a:xfrm>
            <a:off x="1066800" y="2628900"/>
            <a:ext cx="3733800" cy="128905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/>
              <a:t>即：有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1”</a:t>
            </a:r>
            <a:r>
              <a:rPr lang="zh-CN" altLang="en-US" sz="3200" b="1"/>
              <a:t>出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1”</a:t>
            </a:r>
            <a:r>
              <a:rPr lang="zh-CN" altLang="en-US" sz="3200" b="1">
                <a:solidFill>
                  <a:srgbClr val="FF3300"/>
                </a:solidFill>
              </a:rPr>
              <a:t>，</a:t>
            </a:r>
            <a:endParaRPr lang="zh-CN" altLang="en-US" sz="3200" b="1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FFFF00"/>
                </a:solidFill>
              </a:rPr>
              <a:t>        </a:t>
            </a:r>
            <a:r>
              <a:rPr lang="zh-CN" altLang="en-US" sz="3200" b="1"/>
              <a:t>全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0”</a:t>
            </a:r>
            <a:r>
              <a:rPr lang="zh-CN" altLang="en-US" sz="3200" b="1"/>
              <a:t>出</a:t>
            </a:r>
            <a:r>
              <a:rPr lang="zh-CN" altLang="en-US" sz="3200" b="1">
                <a:solidFill>
                  <a:srgbClr val="FF3300"/>
                </a:solidFill>
              </a:rPr>
              <a:t>“</a:t>
            </a:r>
            <a:r>
              <a:rPr lang="en-US" altLang="zh-CN" sz="3200" b="1">
                <a:solidFill>
                  <a:srgbClr val="FF3300"/>
                </a:solidFill>
              </a:rPr>
              <a:t>0”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grpSp>
        <p:nvGrpSpPr>
          <p:cNvPr id="3" name="Group 7"/>
          <p:cNvGrpSpPr/>
          <p:nvPr/>
        </p:nvGrpSpPr>
        <p:grpSpPr bwMode="auto">
          <a:xfrm>
            <a:off x="838200" y="1273175"/>
            <a:ext cx="4151313" cy="579438"/>
            <a:chOff x="528" y="802"/>
            <a:chExt cx="2615" cy="365"/>
          </a:xfrm>
        </p:grpSpPr>
        <p:sp>
          <p:nvSpPr>
            <p:cNvPr id="74868" name="Rectangle 8"/>
            <p:cNvSpPr>
              <a:spLocks noChangeArrowheads="1"/>
            </p:cNvSpPr>
            <p:nvPr/>
          </p:nvSpPr>
          <p:spPr bwMode="auto">
            <a:xfrm>
              <a:off x="1920" y="802"/>
              <a:ext cx="1223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Y=A+B+C</a:t>
              </a:r>
              <a:endParaRPr lang="en-US" altLang="zh-CN" b="1" i="1">
                <a:solidFill>
                  <a:schemeClr val="accent2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28" y="817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逻辑表达式： </a:t>
              </a: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914400" y="4144963"/>
            <a:ext cx="3581400" cy="1828800"/>
            <a:chOff x="576" y="2611"/>
            <a:chExt cx="2256" cy="1152"/>
          </a:xfrm>
        </p:grpSpPr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576" y="2611"/>
              <a:ext cx="1200" cy="327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逻辑符号：</a:t>
              </a:r>
            </a:p>
          </p:txBody>
        </p:sp>
        <p:sp>
          <p:nvSpPr>
            <p:cNvPr id="74856" name="Rectangle 12"/>
            <p:cNvSpPr>
              <a:spLocks noChangeArrowheads="1"/>
            </p:cNvSpPr>
            <p:nvPr/>
          </p:nvSpPr>
          <p:spPr bwMode="auto">
            <a:xfrm>
              <a:off x="1536" y="3043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57" name="Line 13"/>
            <p:cNvSpPr>
              <a:spLocks noChangeShapeType="1"/>
            </p:cNvSpPr>
            <p:nvPr/>
          </p:nvSpPr>
          <p:spPr bwMode="auto">
            <a:xfrm>
              <a:off x="1056" y="33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58" name="Line 14"/>
            <p:cNvSpPr>
              <a:spLocks noChangeShapeType="1"/>
            </p:cNvSpPr>
            <p:nvPr/>
          </p:nvSpPr>
          <p:spPr bwMode="auto">
            <a:xfrm>
              <a:off x="1056" y="357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59" name="Line 15"/>
            <p:cNvSpPr>
              <a:spLocks noChangeShapeType="1"/>
            </p:cNvSpPr>
            <p:nvPr/>
          </p:nvSpPr>
          <p:spPr bwMode="auto">
            <a:xfrm>
              <a:off x="2064" y="342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60" name="Text Box 16"/>
            <p:cNvSpPr txBox="1">
              <a:spLocks noChangeArrowheads="1"/>
            </p:cNvSpPr>
            <p:nvPr/>
          </p:nvSpPr>
          <p:spPr bwMode="auto">
            <a:xfrm>
              <a:off x="816" y="2928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4861" name="Text Box 17"/>
            <p:cNvSpPr txBox="1">
              <a:spLocks noChangeArrowheads="1"/>
            </p:cNvSpPr>
            <p:nvPr/>
          </p:nvSpPr>
          <p:spPr bwMode="auto">
            <a:xfrm>
              <a:off x="768" y="316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4862" name="Text Box 18"/>
            <p:cNvSpPr txBox="1">
              <a:spLocks noChangeArrowheads="1"/>
            </p:cNvSpPr>
            <p:nvPr/>
          </p:nvSpPr>
          <p:spPr bwMode="auto">
            <a:xfrm>
              <a:off x="2496" y="3283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4863" name="Line 19"/>
            <p:cNvSpPr>
              <a:spLocks noChangeShapeType="1"/>
            </p:cNvSpPr>
            <p:nvPr/>
          </p:nvSpPr>
          <p:spPr bwMode="auto">
            <a:xfrm>
              <a:off x="1056" y="316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4864" name="Text Box 20"/>
            <p:cNvSpPr txBox="1">
              <a:spLocks noChangeArrowheads="1"/>
            </p:cNvSpPr>
            <p:nvPr/>
          </p:nvSpPr>
          <p:spPr bwMode="auto">
            <a:xfrm>
              <a:off x="768" y="340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grpSp>
          <p:nvGrpSpPr>
            <p:cNvPr id="74865" name="Group 21"/>
            <p:cNvGrpSpPr/>
            <p:nvPr/>
          </p:nvGrpSpPr>
          <p:grpSpPr bwMode="auto">
            <a:xfrm>
              <a:off x="1584" y="2976"/>
              <a:ext cx="576" cy="365"/>
              <a:chOff x="2304" y="2688"/>
              <a:chExt cx="576" cy="365"/>
            </a:xfrm>
          </p:grpSpPr>
          <p:sp>
            <p:nvSpPr>
              <p:cNvPr id="74866" name="Text Box 22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4867" name="Line 23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74759" name="Group 24"/>
          <p:cNvGrpSpPr/>
          <p:nvPr/>
        </p:nvGrpSpPr>
        <p:grpSpPr bwMode="auto">
          <a:xfrm>
            <a:off x="838200" y="990600"/>
            <a:ext cx="4886325" cy="171450"/>
            <a:chOff x="528" y="624"/>
            <a:chExt cx="3078" cy="108"/>
          </a:xfrm>
        </p:grpSpPr>
        <p:pic>
          <p:nvPicPr>
            <p:cNvPr id="74822" name="Picture 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3" name="Picture 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4" name="Picture 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5" name="Picture 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6" name="Picture 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7" name="Picture 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8" name="Picture 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29" name="Picture 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0" name="Picture 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1" name="Picture 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2" name="Picture 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3" name="Picture 3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4" name="Picture 3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5" name="Picture 3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6" name="Picture 3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7" name="Picture 4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8" name="Picture 4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39" name="Picture 4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0" name="Picture 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1" name="Picture 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2" name="Picture 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3" name="Picture 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4844" name="Group 47"/>
            <p:cNvGrpSpPr/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74849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0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1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2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3" name="Picture 52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854" name="Picture 53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4845" name="Picture 5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6" name="Picture 5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7" name="Picture 5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848" name="Picture 5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760" name="Group 58"/>
          <p:cNvGrpSpPr/>
          <p:nvPr/>
        </p:nvGrpSpPr>
        <p:grpSpPr bwMode="auto">
          <a:xfrm>
            <a:off x="5264150" y="1371600"/>
            <a:ext cx="3194050" cy="4252913"/>
            <a:chOff x="3316" y="864"/>
            <a:chExt cx="2012" cy="2679"/>
          </a:xfrm>
        </p:grpSpPr>
        <p:grpSp>
          <p:nvGrpSpPr>
            <p:cNvPr id="74761" name="Group 59"/>
            <p:cNvGrpSpPr/>
            <p:nvPr/>
          </p:nvGrpSpPr>
          <p:grpSpPr bwMode="auto">
            <a:xfrm>
              <a:off x="3508" y="1536"/>
              <a:ext cx="1728" cy="327"/>
              <a:chOff x="3264" y="1248"/>
              <a:chExt cx="1728" cy="327"/>
            </a:xfrm>
          </p:grpSpPr>
          <p:grpSp>
            <p:nvGrpSpPr>
              <p:cNvPr id="74817" name="Group 6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481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4818" name="Text Box 6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4762" name="Group 65"/>
            <p:cNvGrpSpPr/>
            <p:nvPr/>
          </p:nvGrpSpPr>
          <p:grpSpPr bwMode="auto">
            <a:xfrm>
              <a:off x="3508" y="1776"/>
              <a:ext cx="1728" cy="327"/>
              <a:chOff x="3264" y="1248"/>
              <a:chExt cx="1728" cy="327"/>
            </a:xfrm>
          </p:grpSpPr>
          <p:grpSp>
            <p:nvGrpSpPr>
              <p:cNvPr id="74812" name="Group 66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481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1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481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4813" name="Text Box 70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4763" name="Group 71"/>
            <p:cNvGrpSpPr/>
            <p:nvPr/>
          </p:nvGrpSpPr>
          <p:grpSpPr bwMode="auto">
            <a:xfrm>
              <a:off x="3508" y="2016"/>
              <a:ext cx="1728" cy="1287"/>
              <a:chOff x="3264" y="1728"/>
              <a:chExt cx="1728" cy="1287"/>
            </a:xfrm>
          </p:grpSpPr>
          <p:grpSp>
            <p:nvGrpSpPr>
              <p:cNvPr id="74782" name="Group 72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4807" name="Group 73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809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10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811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480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3" name="Group 78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4802" name="Group 79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80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0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06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480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4" name="Group 84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4797" name="Group 85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799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800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801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479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5" name="Group 90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4792" name="Group 91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794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795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796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4793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4786" name="Group 96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4787" name="Group 97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4789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4790" name="Text Box 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4791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478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74764" name="Group 102"/>
            <p:cNvGrpSpPr/>
            <p:nvPr/>
          </p:nvGrpSpPr>
          <p:grpSpPr bwMode="auto">
            <a:xfrm>
              <a:off x="3508" y="3216"/>
              <a:ext cx="1728" cy="327"/>
              <a:chOff x="3264" y="1248"/>
              <a:chExt cx="1728" cy="327"/>
            </a:xfrm>
          </p:grpSpPr>
          <p:grpSp>
            <p:nvGrpSpPr>
              <p:cNvPr id="74777" name="Group 103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4779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478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4781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4778" name="Text Box 107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4765" name="Group 108"/>
            <p:cNvGrpSpPr/>
            <p:nvPr/>
          </p:nvGrpSpPr>
          <p:grpSpPr bwMode="auto">
            <a:xfrm>
              <a:off x="3316" y="864"/>
              <a:ext cx="2012" cy="2640"/>
              <a:chOff x="3072" y="576"/>
              <a:chExt cx="2012" cy="2640"/>
            </a:xfrm>
          </p:grpSpPr>
          <p:sp>
            <p:nvSpPr>
              <p:cNvPr id="74766" name="Text Box 109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4767" name="Text Box 110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768" name="Text Box 111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769" name="Line 112"/>
              <p:cNvSpPr>
                <a:spLocks noChangeShapeType="1"/>
              </p:cNvSpPr>
              <p:nvPr/>
            </p:nvSpPr>
            <p:spPr bwMode="auto">
              <a:xfrm>
                <a:off x="4104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0" name="Line 113"/>
              <p:cNvSpPr>
                <a:spLocks noChangeShapeType="1"/>
              </p:cNvSpPr>
              <p:nvPr/>
            </p:nvSpPr>
            <p:spPr bwMode="auto">
              <a:xfrm>
                <a:off x="357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1" name="Line 114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2" name="Line 115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3" name="Line 116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4774" name="Text Box 117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4775" name="Line 118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4695" name="Rectangle 119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196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或” 门逻辑状态表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38200" y="457200"/>
            <a:ext cx="4800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0000"/>
          </a:bodyPr>
          <a:lstStyle/>
          <a:p>
            <a:pPr algn="l" eaLnBrk="1" hangingPunct="1"/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7.3.2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三极管“非” 门电路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43000" y="1600200"/>
            <a:ext cx="3068638" cy="3352800"/>
            <a:chOff x="720" y="1008"/>
            <a:chExt cx="1933" cy="2112"/>
          </a:xfrm>
        </p:grpSpPr>
        <p:sp>
          <p:nvSpPr>
            <p:cNvPr id="75823" name="Text Box 4"/>
            <p:cNvSpPr txBox="1">
              <a:spLocks noChangeArrowheads="1"/>
            </p:cNvSpPr>
            <p:nvPr/>
          </p:nvSpPr>
          <p:spPr bwMode="auto">
            <a:xfrm>
              <a:off x="2009" y="1008"/>
              <a:ext cx="54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+U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CC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5824" name="Text Box 5"/>
            <p:cNvSpPr txBox="1">
              <a:spLocks noChangeArrowheads="1"/>
            </p:cNvSpPr>
            <p:nvPr/>
          </p:nvSpPr>
          <p:spPr bwMode="auto">
            <a:xfrm>
              <a:off x="1392" y="2832"/>
              <a:ext cx="48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-U</a:t>
              </a:r>
              <a:r>
                <a:rPr lang="en-US" altLang="zh-CN" b="1" baseline="-25000">
                  <a:solidFill>
                    <a:srgbClr val="FF3300"/>
                  </a:solidFill>
                </a:rPr>
                <a:t>BB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5825" name="Text Box 6"/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sz="2800" i="1">
                <a:solidFill>
                  <a:srgbClr val="FF3300"/>
                </a:solidFill>
              </a:endParaRPr>
            </a:p>
          </p:txBody>
        </p:sp>
        <p:sp>
          <p:nvSpPr>
            <p:cNvPr id="75826" name="Text Box 7"/>
            <p:cNvSpPr txBox="1">
              <a:spLocks noChangeArrowheads="1"/>
            </p:cNvSpPr>
            <p:nvPr/>
          </p:nvSpPr>
          <p:spPr bwMode="auto">
            <a:xfrm>
              <a:off x="1152" y="1824"/>
              <a:ext cx="3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K</a:t>
              </a:r>
            </a:p>
          </p:txBody>
        </p:sp>
        <p:sp>
          <p:nvSpPr>
            <p:cNvPr id="75827" name="Rectangle 8"/>
            <p:cNvSpPr>
              <a:spLocks noChangeArrowheads="1"/>
            </p:cNvSpPr>
            <p:nvPr/>
          </p:nvSpPr>
          <p:spPr bwMode="auto">
            <a:xfrm>
              <a:off x="1344" y="2352"/>
              <a:ext cx="32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000018"/>
                  </a:solidFill>
                  <a:latin typeface="Times New Roman" panose="02020603050405020304" charset="0"/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  <a:latin typeface="Times New Roman" panose="02020603050405020304" charset="0"/>
                </a:rPr>
                <a:t>B</a:t>
              </a:r>
            </a:p>
          </p:txBody>
        </p:sp>
        <p:grpSp>
          <p:nvGrpSpPr>
            <p:cNvPr id="75828" name="Group 9"/>
            <p:cNvGrpSpPr/>
            <p:nvPr/>
          </p:nvGrpSpPr>
          <p:grpSpPr bwMode="auto">
            <a:xfrm>
              <a:off x="960" y="1152"/>
              <a:ext cx="1536" cy="1778"/>
              <a:chOff x="1152" y="1006"/>
              <a:chExt cx="1536" cy="1778"/>
            </a:xfrm>
          </p:grpSpPr>
          <p:sp>
            <p:nvSpPr>
              <p:cNvPr id="75832" name="Oval 10"/>
              <p:cNvSpPr>
                <a:spLocks noChangeArrowheads="1"/>
              </p:cNvSpPr>
              <p:nvPr/>
            </p:nvSpPr>
            <p:spPr bwMode="auto">
              <a:xfrm rot="5400000">
                <a:off x="2173" y="1008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3" name="Line 11"/>
              <p:cNvSpPr>
                <a:spLocks noChangeShapeType="1"/>
              </p:cNvSpPr>
              <p:nvPr/>
            </p:nvSpPr>
            <p:spPr bwMode="auto">
              <a:xfrm rot="5400000">
                <a:off x="2129" y="1152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4" name="Rectangle 12"/>
              <p:cNvSpPr>
                <a:spLocks noChangeArrowheads="1"/>
              </p:cNvSpPr>
              <p:nvPr/>
            </p:nvSpPr>
            <p:spPr bwMode="auto">
              <a:xfrm rot="5400000">
                <a:off x="2081" y="1309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5" name="Line 13"/>
              <p:cNvSpPr>
                <a:spLocks noChangeShapeType="1"/>
              </p:cNvSpPr>
              <p:nvPr/>
            </p:nvSpPr>
            <p:spPr bwMode="auto">
              <a:xfrm rot="5400000">
                <a:off x="2013" y="1677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6" name="Oval 14"/>
              <p:cNvSpPr>
                <a:spLocks noChangeArrowheads="1"/>
              </p:cNvSpPr>
              <p:nvPr/>
            </p:nvSpPr>
            <p:spPr bwMode="auto">
              <a:xfrm>
                <a:off x="1152" y="1983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7" name="Line 15"/>
              <p:cNvSpPr>
                <a:spLocks noChangeShapeType="1"/>
              </p:cNvSpPr>
              <p:nvPr/>
            </p:nvSpPr>
            <p:spPr bwMode="auto">
              <a:xfrm>
                <a:off x="1220" y="2015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8" name="Rectangle 16"/>
              <p:cNvSpPr>
                <a:spLocks noChangeArrowheads="1"/>
              </p:cNvSpPr>
              <p:nvPr/>
            </p:nvSpPr>
            <p:spPr bwMode="auto">
              <a:xfrm>
                <a:off x="1377" y="1967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39" name="Line 17"/>
              <p:cNvSpPr>
                <a:spLocks noChangeShapeType="1"/>
              </p:cNvSpPr>
              <p:nvPr/>
            </p:nvSpPr>
            <p:spPr bwMode="auto">
              <a:xfrm>
                <a:off x="1629" y="2015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0" name="Oval 18"/>
              <p:cNvSpPr>
                <a:spLocks noChangeArrowheads="1"/>
              </p:cNvSpPr>
              <p:nvPr/>
            </p:nvSpPr>
            <p:spPr bwMode="auto">
              <a:xfrm rot="-5390621">
                <a:off x="1836" y="2667"/>
                <a:ext cx="69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1" name="Line 19"/>
              <p:cNvSpPr>
                <a:spLocks noChangeShapeType="1"/>
              </p:cNvSpPr>
              <p:nvPr/>
            </p:nvSpPr>
            <p:spPr bwMode="auto">
              <a:xfrm rot="-5390621">
                <a:off x="1794" y="2588"/>
                <a:ext cx="15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2" name="Rectangle 20"/>
              <p:cNvSpPr>
                <a:spLocks noChangeArrowheads="1"/>
              </p:cNvSpPr>
              <p:nvPr/>
            </p:nvSpPr>
            <p:spPr bwMode="auto">
              <a:xfrm rot="-5390621">
                <a:off x="1745" y="2335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3" name="Line 21"/>
              <p:cNvSpPr>
                <a:spLocks noChangeShapeType="1"/>
              </p:cNvSpPr>
              <p:nvPr/>
            </p:nvSpPr>
            <p:spPr bwMode="auto">
              <a:xfrm rot="-5390621">
                <a:off x="1750" y="2136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4" name="Line 22"/>
              <p:cNvSpPr>
                <a:spLocks noChangeShapeType="1"/>
              </p:cNvSpPr>
              <p:nvPr/>
            </p:nvSpPr>
            <p:spPr bwMode="auto">
              <a:xfrm>
                <a:off x="2160" y="2783"/>
                <a:ext cx="96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5" name="Line 23"/>
              <p:cNvSpPr>
                <a:spLocks noChangeShapeType="1"/>
              </p:cNvSpPr>
              <p:nvPr/>
            </p:nvSpPr>
            <p:spPr bwMode="auto">
              <a:xfrm>
                <a:off x="2017" y="1871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6" name="Line 24"/>
              <p:cNvSpPr>
                <a:spLocks noChangeShapeType="1"/>
              </p:cNvSpPr>
              <p:nvPr/>
            </p:nvSpPr>
            <p:spPr bwMode="auto">
              <a:xfrm flipV="1">
                <a:off x="2017" y="1871"/>
                <a:ext cx="192" cy="96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7" name="Line 25"/>
              <p:cNvSpPr>
                <a:spLocks noChangeShapeType="1"/>
              </p:cNvSpPr>
              <p:nvPr/>
            </p:nvSpPr>
            <p:spPr bwMode="auto">
              <a:xfrm>
                <a:off x="2209" y="2159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8" name="Line 26"/>
              <p:cNvSpPr>
                <a:spLocks noChangeShapeType="1"/>
              </p:cNvSpPr>
              <p:nvPr/>
            </p:nvSpPr>
            <p:spPr bwMode="auto">
              <a:xfrm>
                <a:off x="2017" y="2063"/>
                <a:ext cx="192" cy="96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49" name="Oval 27"/>
              <p:cNvSpPr>
                <a:spLocks noChangeArrowheads="1"/>
              </p:cNvSpPr>
              <p:nvPr/>
            </p:nvSpPr>
            <p:spPr bwMode="auto">
              <a:xfrm rot="-10785823">
                <a:off x="2623" y="1679"/>
                <a:ext cx="65" cy="48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5850" name="Line 28"/>
              <p:cNvSpPr>
                <a:spLocks noChangeShapeType="1"/>
              </p:cNvSpPr>
              <p:nvPr/>
            </p:nvSpPr>
            <p:spPr bwMode="auto">
              <a:xfrm rot="-10785823">
                <a:off x="2209" y="1702"/>
                <a:ext cx="41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5829" name="Text Box 29"/>
            <p:cNvSpPr txBox="1">
              <a:spLocks noChangeArrowheads="1"/>
            </p:cNvSpPr>
            <p:nvPr/>
          </p:nvSpPr>
          <p:spPr bwMode="auto">
            <a:xfrm>
              <a:off x="2061" y="134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C</a:t>
              </a:r>
              <a:endParaRPr lang="en-US" altLang="zh-CN">
                <a:solidFill>
                  <a:srgbClr val="000018"/>
                </a:solidFill>
              </a:endParaRPr>
            </a:p>
          </p:txBody>
        </p:sp>
        <p:sp>
          <p:nvSpPr>
            <p:cNvPr id="75830" name="Text Box 30"/>
            <p:cNvSpPr txBox="1">
              <a:spLocks noChangeArrowheads="1"/>
            </p:cNvSpPr>
            <p:nvPr/>
          </p:nvSpPr>
          <p:spPr bwMode="auto">
            <a:xfrm>
              <a:off x="2400" y="1824"/>
              <a:ext cx="25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2800" i="1">
                <a:solidFill>
                  <a:srgbClr val="FF3300"/>
                </a:solidFill>
              </a:endParaRPr>
            </a:p>
          </p:txBody>
        </p:sp>
        <p:sp>
          <p:nvSpPr>
            <p:cNvPr id="75831" name="Text Box 31"/>
            <p:cNvSpPr txBox="1">
              <a:spLocks noChangeArrowheads="1"/>
            </p:cNvSpPr>
            <p:nvPr/>
          </p:nvSpPr>
          <p:spPr bwMode="auto">
            <a:xfrm>
              <a:off x="1968" y="1968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T</a:t>
              </a:r>
              <a:endParaRPr lang="en-US" altLang="zh-CN" sz="2800" b="1" i="1">
                <a:solidFill>
                  <a:srgbClr val="FF3300"/>
                </a:solidFill>
              </a:endParaRPr>
            </a:p>
          </p:txBody>
        </p:sp>
      </p:grpSp>
      <p:grpSp>
        <p:nvGrpSpPr>
          <p:cNvPr id="4" name="Group 32"/>
          <p:cNvGrpSpPr/>
          <p:nvPr/>
        </p:nvGrpSpPr>
        <p:grpSpPr bwMode="auto">
          <a:xfrm>
            <a:off x="5791200" y="3200400"/>
            <a:ext cx="1479550" cy="457200"/>
            <a:chOff x="3648" y="2016"/>
            <a:chExt cx="932" cy="288"/>
          </a:xfrm>
        </p:grpSpPr>
        <p:sp>
          <p:nvSpPr>
            <p:cNvPr id="75821" name="Text Box 33"/>
            <p:cNvSpPr txBox="1">
              <a:spLocks noChangeArrowheads="1"/>
            </p:cNvSpPr>
            <p:nvPr/>
          </p:nvSpPr>
          <p:spPr bwMode="auto">
            <a:xfrm>
              <a:off x="3648" y="201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  1</a:t>
              </a:r>
            </a:p>
          </p:txBody>
        </p:sp>
        <p:sp>
          <p:nvSpPr>
            <p:cNvPr id="75822" name="Text Box 34"/>
            <p:cNvSpPr txBox="1">
              <a:spLocks noChangeArrowheads="1"/>
            </p:cNvSpPr>
            <p:nvPr/>
          </p:nvSpPr>
          <p:spPr bwMode="auto">
            <a:xfrm>
              <a:off x="4272" y="201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  0</a:t>
              </a:r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3962400" y="2057400"/>
            <a:ext cx="914400" cy="685800"/>
            <a:chOff x="2496" y="1296"/>
            <a:chExt cx="576" cy="432"/>
          </a:xfrm>
        </p:grpSpPr>
        <p:sp>
          <p:nvSpPr>
            <p:cNvPr id="75819" name="AutoShape 36"/>
            <p:cNvSpPr>
              <a:spLocks noChangeArrowheads="1"/>
            </p:cNvSpPr>
            <p:nvPr/>
          </p:nvSpPr>
          <p:spPr bwMode="auto">
            <a:xfrm>
              <a:off x="2496" y="1296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solidFill>
              <a:srgbClr val="FFFF99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6661" name="Rectangle 37"/>
            <p:cNvSpPr>
              <a:spLocks noChangeArrowheads="1"/>
            </p:cNvSpPr>
            <p:nvPr/>
          </p:nvSpPr>
          <p:spPr bwMode="auto">
            <a:xfrm>
              <a:off x="2544" y="1344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截止</a:t>
              </a:r>
              <a:endParaRPr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Group 38"/>
          <p:cNvGrpSpPr/>
          <p:nvPr/>
        </p:nvGrpSpPr>
        <p:grpSpPr bwMode="auto">
          <a:xfrm>
            <a:off x="3962400" y="2057400"/>
            <a:ext cx="914400" cy="685800"/>
            <a:chOff x="3888" y="432"/>
            <a:chExt cx="576" cy="432"/>
          </a:xfrm>
        </p:grpSpPr>
        <p:sp>
          <p:nvSpPr>
            <p:cNvPr id="75817" name="AutoShape 39"/>
            <p:cNvSpPr>
              <a:spLocks noChangeArrowheads="1"/>
            </p:cNvSpPr>
            <p:nvPr/>
          </p:nvSpPr>
          <p:spPr bwMode="auto">
            <a:xfrm>
              <a:off x="3888" y="432"/>
              <a:ext cx="576" cy="432"/>
            </a:xfrm>
            <a:prstGeom prst="wedgeEllipseCallout">
              <a:avLst>
                <a:gd name="adj1" fmla="val -135417"/>
                <a:gd name="adj2" fmla="val 158796"/>
              </a:avLst>
            </a:prstGeom>
            <a:solidFill>
              <a:srgbClr val="FFCC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818" name="Rectangle 40"/>
            <p:cNvSpPr>
              <a:spLocks noChangeArrowheads="1"/>
            </p:cNvSpPr>
            <p:nvPr/>
          </p:nvSpPr>
          <p:spPr bwMode="auto">
            <a:xfrm>
              <a:off x="3936" y="480"/>
              <a:ext cx="50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accent2"/>
                  </a:solidFill>
                  <a:latin typeface="Times New Roman" panose="02020603050405020304" charset="0"/>
                </a:rPr>
                <a:t>饱和</a:t>
              </a:r>
            </a:p>
          </p:txBody>
        </p:sp>
      </p:grpSp>
      <p:grpSp>
        <p:nvGrpSpPr>
          <p:cNvPr id="7" name="Group 41"/>
          <p:cNvGrpSpPr/>
          <p:nvPr/>
        </p:nvGrpSpPr>
        <p:grpSpPr bwMode="auto">
          <a:xfrm>
            <a:off x="838200" y="5181600"/>
            <a:ext cx="3087688" cy="579438"/>
            <a:chOff x="912" y="3263"/>
            <a:chExt cx="1945" cy="365"/>
          </a:xfrm>
        </p:grpSpPr>
        <p:sp>
          <p:nvSpPr>
            <p:cNvPr id="75815" name="Rectangle 42"/>
            <p:cNvSpPr>
              <a:spLocks noChangeArrowheads="1"/>
            </p:cNvSpPr>
            <p:nvPr/>
          </p:nvSpPr>
          <p:spPr bwMode="auto">
            <a:xfrm>
              <a:off x="912" y="3263"/>
              <a:ext cx="1945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sz="2800" b="1">
                  <a:solidFill>
                    <a:srgbClr val="000099"/>
                  </a:solidFill>
                  <a:latin typeface="Times New Roman" panose="02020603050405020304" charset="0"/>
                </a:rPr>
                <a:t>逻辑表达式：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charset="0"/>
                </a:rPr>
                <a:t>=</a:t>
              </a:r>
              <a:r>
                <a:rPr lang="en-US" altLang="zh-CN" sz="3200" b="1" i="1">
                  <a:solidFill>
                    <a:srgbClr val="000099"/>
                  </a:solidFill>
                  <a:latin typeface="Times New Roman" panose="02020603050405020304" charset="0"/>
                </a:rPr>
                <a:t>A</a:t>
              </a:r>
              <a:endParaRPr lang="en-US" altLang="zh-CN" b="1">
                <a:solidFill>
                  <a:srgbClr val="CC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75816" name="Line 43"/>
            <p:cNvSpPr>
              <a:spLocks noChangeShapeType="1"/>
            </p:cNvSpPr>
            <p:nvPr/>
          </p:nvSpPr>
          <p:spPr bwMode="auto">
            <a:xfrm>
              <a:off x="2688" y="3312"/>
              <a:ext cx="144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609600" y="3276600"/>
            <a:ext cx="6413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charset="0"/>
              </a:rPr>
              <a:t>“0”</a:t>
            </a:r>
          </a:p>
        </p:txBody>
      </p:sp>
      <p:grpSp>
        <p:nvGrpSpPr>
          <p:cNvPr id="8" name="Group 45"/>
          <p:cNvGrpSpPr/>
          <p:nvPr/>
        </p:nvGrpSpPr>
        <p:grpSpPr bwMode="auto">
          <a:xfrm>
            <a:off x="5943600" y="2819400"/>
            <a:ext cx="1327150" cy="457200"/>
            <a:chOff x="3744" y="1776"/>
            <a:chExt cx="836" cy="288"/>
          </a:xfrm>
        </p:grpSpPr>
        <p:sp>
          <p:nvSpPr>
            <p:cNvPr id="75813" name="Text Box 46"/>
            <p:cNvSpPr txBox="1">
              <a:spLocks noChangeArrowheads="1"/>
            </p:cNvSpPr>
            <p:nvPr/>
          </p:nvSpPr>
          <p:spPr bwMode="auto">
            <a:xfrm>
              <a:off x="4368" y="17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1</a:t>
              </a:r>
            </a:p>
          </p:txBody>
        </p:sp>
        <p:sp>
          <p:nvSpPr>
            <p:cNvPr id="75814" name="Text Box 47"/>
            <p:cNvSpPr txBox="1">
              <a:spLocks noChangeArrowheads="1"/>
            </p:cNvSpPr>
            <p:nvPr/>
          </p:nvSpPr>
          <p:spPr bwMode="auto">
            <a:xfrm>
              <a:off x="3744" y="1776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0</a:t>
              </a:r>
            </a:p>
          </p:txBody>
        </p:sp>
      </p:grpSp>
      <p:sp>
        <p:nvSpPr>
          <p:cNvPr id="26672" name="Rectangle 48"/>
          <p:cNvSpPr>
            <a:spLocks noChangeArrowheads="1"/>
          </p:cNvSpPr>
          <p:nvPr/>
        </p:nvSpPr>
        <p:spPr bwMode="auto">
          <a:xfrm>
            <a:off x="4267200" y="2895600"/>
            <a:ext cx="692150" cy="5191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charset="0"/>
              </a:rPr>
              <a:t>1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”</a:t>
            </a:r>
          </a:p>
        </p:txBody>
      </p:sp>
      <p:sp>
        <p:nvSpPr>
          <p:cNvPr id="26673" name="Text Box 49"/>
          <p:cNvSpPr txBox="1">
            <a:spLocks noChangeArrowheads="1"/>
          </p:cNvSpPr>
          <p:nvPr/>
        </p:nvSpPr>
        <p:spPr bwMode="auto">
          <a:xfrm>
            <a:off x="762000" y="1219200"/>
            <a:ext cx="2133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电路</a:t>
            </a:r>
          </a:p>
        </p:txBody>
      </p:sp>
      <p:grpSp>
        <p:nvGrpSpPr>
          <p:cNvPr id="9" name="Group 50"/>
          <p:cNvGrpSpPr/>
          <p:nvPr/>
        </p:nvGrpSpPr>
        <p:grpSpPr bwMode="auto">
          <a:xfrm>
            <a:off x="4191000" y="2971800"/>
            <a:ext cx="914400" cy="457200"/>
            <a:chOff x="2592" y="2688"/>
            <a:chExt cx="576" cy="288"/>
          </a:xfrm>
        </p:grpSpPr>
        <p:graphicFrame>
          <p:nvGraphicFramePr>
            <p:cNvPr id="75811" name="Object 51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8" name="BMP 图象" r:id="rId4" imgW="381000" imgH="266700" progId="Paint.Picture">
                    <p:embed/>
                  </p:oleObj>
                </mc:Choice>
                <mc:Fallback>
                  <p:oleObj name="BMP 图象" r:id="rId4" imgW="381000" imgH="266700" progId="Paint.Picture">
                    <p:embed/>
                    <p:pic>
                      <p:nvPicPr>
                        <p:cNvPr id="0" name="图片 675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2" name="Text Box 52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“0”</a:t>
              </a:r>
            </a:p>
          </p:txBody>
        </p:sp>
      </p:grpSp>
      <p:grpSp>
        <p:nvGrpSpPr>
          <p:cNvPr id="10" name="Group 53"/>
          <p:cNvGrpSpPr/>
          <p:nvPr/>
        </p:nvGrpSpPr>
        <p:grpSpPr bwMode="auto">
          <a:xfrm>
            <a:off x="533400" y="3276600"/>
            <a:ext cx="914400" cy="457200"/>
            <a:chOff x="2592" y="2688"/>
            <a:chExt cx="576" cy="288"/>
          </a:xfrm>
        </p:grpSpPr>
        <p:graphicFrame>
          <p:nvGraphicFramePr>
            <p:cNvPr id="75809" name="Object 54"/>
            <p:cNvGraphicFramePr>
              <a:graphicFrameLocks noChangeAspect="1"/>
            </p:cNvGraphicFramePr>
            <p:nvPr/>
          </p:nvGraphicFramePr>
          <p:xfrm>
            <a:off x="2640" y="2688"/>
            <a:ext cx="38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59" name="BMP 图象" r:id="rId6" imgW="381000" imgH="266700" progId="Paint.Picture">
                    <p:embed/>
                  </p:oleObj>
                </mc:Choice>
                <mc:Fallback>
                  <p:oleObj name="BMP 图象" r:id="rId6" imgW="381000" imgH="266700" progId="Paint.Picture">
                    <p:embed/>
                    <p:pic>
                      <p:nvPicPr>
                        <p:cNvPr id="0" name="图片 675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38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0" name="Text Box 55"/>
            <p:cNvSpPr txBox="1">
              <a:spLocks noChangeArrowheads="1"/>
            </p:cNvSpPr>
            <p:nvPr/>
          </p:nvSpPr>
          <p:spPr bwMode="auto">
            <a:xfrm>
              <a:off x="2592" y="2688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“1”</a:t>
              </a:r>
            </a:p>
          </p:txBody>
        </p:sp>
      </p:grpSp>
      <p:grpSp>
        <p:nvGrpSpPr>
          <p:cNvPr id="11" name="Group 56"/>
          <p:cNvGrpSpPr/>
          <p:nvPr/>
        </p:nvGrpSpPr>
        <p:grpSpPr bwMode="auto">
          <a:xfrm>
            <a:off x="4959350" y="1736725"/>
            <a:ext cx="3435350" cy="1920875"/>
            <a:chOff x="3124" y="1094"/>
            <a:chExt cx="2164" cy="1210"/>
          </a:xfrm>
        </p:grpSpPr>
        <p:grpSp>
          <p:nvGrpSpPr>
            <p:cNvPr id="75800" name="Group 57"/>
            <p:cNvGrpSpPr/>
            <p:nvPr/>
          </p:nvGrpSpPr>
          <p:grpSpPr bwMode="auto">
            <a:xfrm>
              <a:off x="3504" y="1488"/>
              <a:ext cx="1392" cy="816"/>
              <a:chOff x="3504" y="1488"/>
              <a:chExt cx="1392" cy="816"/>
            </a:xfrm>
          </p:grpSpPr>
          <p:sp>
            <p:nvSpPr>
              <p:cNvPr id="75802" name="Text Box 58"/>
              <p:cNvSpPr txBox="1">
                <a:spLocks noChangeArrowheads="1"/>
              </p:cNvSpPr>
              <p:nvPr/>
            </p:nvSpPr>
            <p:spPr bwMode="auto">
              <a:xfrm>
                <a:off x="3744" y="1488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A</a:t>
                </a:r>
              </a:p>
            </p:txBody>
          </p:sp>
          <p:sp>
            <p:nvSpPr>
              <p:cNvPr id="75803" name="Text Box 59"/>
              <p:cNvSpPr txBox="1">
                <a:spLocks noChangeArrowheads="1"/>
              </p:cNvSpPr>
              <p:nvPr/>
            </p:nvSpPr>
            <p:spPr bwMode="auto">
              <a:xfrm>
                <a:off x="4368" y="1488"/>
                <a:ext cx="18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Y</a:t>
                </a:r>
              </a:p>
            </p:txBody>
          </p:sp>
          <p:grpSp>
            <p:nvGrpSpPr>
              <p:cNvPr id="75804" name="Group 60"/>
              <p:cNvGrpSpPr/>
              <p:nvPr/>
            </p:nvGrpSpPr>
            <p:grpSpPr bwMode="auto">
              <a:xfrm>
                <a:off x="3504" y="1488"/>
                <a:ext cx="1392" cy="816"/>
                <a:chOff x="3792" y="1488"/>
                <a:chExt cx="1392" cy="816"/>
              </a:xfrm>
            </p:grpSpPr>
            <p:sp>
              <p:nvSpPr>
                <p:cNvPr id="75805" name="Line 61"/>
                <p:cNvSpPr>
                  <a:spLocks noChangeShapeType="1"/>
                </p:cNvSpPr>
                <p:nvPr/>
              </p:nvSpPr>
              <p:spPr bwMode="auto">
                <a:xfrm>
                  <a:off x="3840" y="1488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06" name="Line 62"/>
                <p:cNvSpPr>
                  <a:spLocks noChangeShapeType="1"/>
                </p:cNvSpPr>
                <p:nvPr/>
              </p:nvSpPr>
              <p:spPr bwMode="auto">
                <a:xfrm>
                  <a:off x="4416" y="1488"/>
                  <a:ext cx="0" cy="81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07" name="Line 63"/>
                <p:cNvSpPr>
                  <a:spLocks noChangeShapeType="1"/>
                </p:cNvSpPr>
                <p:nvPr/>
              </p:nvSpPr>
              <p:spPr bwMode="auto">
                <a:xfrm>
                  <a:off x="3840" y="1776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5808" name="Line 64"/>
                <p:cNvSpPr>
                  <a:spLocks noChangeShapeType="1"/>
                </p:cNvSpPr>
                <p:nvPr/>
              </p:nvSpPr>
              <p:spPr bwMode="auto">
                <a:xfrm>
                  <a:off x="3792" y="2304"/>
                  <a:ext cx="13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26689" name="Rectangle 65"/>
            <p:cNvSpPr>
              <a:spLocks noChangeArrowheads="1"/>
            </p:cNvSpPr>
            <p:nvPr/>
          </p:nvSpPr>
          <p:spPr bwMode="auto">
            <a:xfrm>
              <a:off x="3124" y="1094"/>
              <a:ext cx="2164" cy="32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非” 门逻辑状态表</a:t>
              </a:r>
            </a:p>
          </p:txBody>
        </p:sp>
      </p:grpSp>
      <p:grpSp>
        <p:nvGrpSpPr>
          <p:cNvPr id="14" name="Group 66"/>
          <p:cNvGrpSpPr/>
          <p:nvPr/>
        </p:nvGrpSpPr>
        <p:grpSpPr bwMode="auto">
          <a:xfrm>
            <a:off x="4708525" y="4114800"/>
            <a:ext cx="2827338" cy="1600200"/>
            <a:chOff x="2966" y="2592"/>
            <a:chExt cx="1781" cy="1008"/>
          </a:xfrm>
        </p:grpSpPr>
        <p:sp>
          <p:nvSpPr>
            <p:cNvPr id="75792" name="Text Box 67"/>
            <p:cNvSpPr txBox="1">
              <a:spLocks noChangeArrowheads="1"/>
            </p:cNvSpPr>
            <p:nvPr/>
          </p:nvSpPr>
          <p:spPr bwMode="auto">
            <a:xfrm>
              <a:off x="3072" y="2592"/>
              <a:ext cx="1020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逻辑符号</a:t>
              </a:r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5793" name="Rectangle 68"/>
            <p:cNvSpPr>
              <a:spLocks noChangeArrowheads="1"/>
            </p:cNvSpPr>
            <p:nvPr/>
          </p:nvSpPr>
          <p:spPr bwMode="auto">
            <a:xfrm>
              <a:off x="3643" y="3072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94" name="Line 69"/>
            <p:cNvSpPr>
              <a:spLocks noChangeShapeType="1"/>
            </p:cNvSpPr>
            <p:nvPr/>
          </p:nvSpPr>
          <p:spPr bwMode="auto">
            <a:xfrm>
              <a:off x="3211" y="3312"/>
              <a:ext cx="432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95" name="Text Box 70"/>
            <p:cNvSpPr txBox="1">
              <a:spLocks noChangeArrowheads="1"/>
            </p:cNvSpPr>
            <p:nvPr/>
          </p:nvSpPr>
          <p:spPr bwMode="auto">
            <a:xfrm>
              <a:off x="3739" y="307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5796" name="Text Box 71"/>
            <p:cNvSpPr txBox="1">
              <a:spLocks noChangeArrowheads="1"/>
            </p:cNvSpPr>
            <p:nvPr/>
          </p:nvSpPr>
          <p:spPr bwMode="auto">
            <a:xfrm>
              <a:off x="2966" y="3149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5797" name="Text Box 72"/>
            <p:cNvSpPr txBox="1">
              <a:spLocks noChangeArrowheads="1"/>
            </p:cNvSpPr>
            <p:nvPr/>
          </p:nvSpPr>
          <p:spPr bwMode="auto">
            <a:xfrm>
              <a:off x="4507" y="3169"/>
              <a:ext cx="24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5798" name="Line 73"/>
            <p:cNvSpPr>
              <a:spLocks noChangeShapeType="1"/>
            </p:cNvSpPr>
            <p:nvPr/>
          </p:nvSpPr>
          <p:spPr bwMode="auto">
            <a:xfrm>
              <a:off x="4149" y="3313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5799" name="Oval 74"/>
            <p:cNvSpPr>
              <a:spLocks noChangeArrowheads="1"/>
            </p:cNvSpPr>
            <p:nvPr/>
          </p:nvSpPr>
          <p:spPr bwMode="auto">
            <a:xfrm>
              <a:off x="4075" y="3265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8" grpId="0" autoUpdateAnimBg="0"/>
      <p:bldP spid="26672" grpId="0" autoUpdateAnimBg="0"/>
      <p:bldP spid="266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/>
          <p:cNvSpPr>
            <a:spLocks noChangeArrowheads="1"/>
          </p:cNvSpPr>
          <p:nvPr/>
        </p:nvSpPr>
        <p:spPr bwMode="auto">
          <a:xfrm>
            <a:off x="2895600" y="25146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9999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90600" y="555625"/>
            <a:ext cx="27733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与非” 门电路</a:t>
            </a:r>
          </a:p>
        </p:txBody>
      </p:sp>
      <p:sp>
        <p:nvSpPr>
          <p:cNvPr id="28676" name="Rectangle 4" descr="40%"/>
          <p:cNvSpPr>
            <a:spLocks noChangeArrowheads="1"/>
          </p:cNvSpPr>
          <p:nvPr/>
        </p:nvSpPr>
        <p:spPr bwMode="auto">
          <a:xfrm>
            <a:off x="838200" y="5562600"/>
            <a:ext cx="5634462" cy="584776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/>
                <a:cs typeface="Times New Roman"/>
              </a:rPr>
              <a:t>有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r>
              <a:rPr lang="zh-CN" altLang="en-US" sz="3200" b="1" dirty="0">
                <a:latin typeface="Times New Roman"/>
                <a:cs typeface="Times New Roman"/>
              </a:rPr>
              <a:t>出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1</a:t>
            </a:r>
            <a:r>
              <a:rPr lang="en-US" altLang="zh-CN" sz="3200" b="1" dirty="0">
                <a:latin typeface="Times New Roman"/>
                <a:cs typeface="Times New Roman"/>
              </a:rPr>
              <a:t>”</a:t>
            </a:r>
            <a:r>
              <a:rPr lang="zh-CN" altLang="en-US" sz="3200" b="1" dirty="0">
                <a:latin typeface="Times New Roman"/>
                <a:cs typeface="Times New Roman"/>
              </a:rPr>
              <a:t>，全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1”</a:t>
            </a:r>
            <a:r>
              <a:rPr lang="zh-CN" altLang="en-US" sz="3200" b="1" dirty="0">
                <a:latin typeface="Times New Roman"/>
                <a:cs typeface="Times New Roman"/>
              </a:rPr>
              <a:t>出</a:t>
            </a:r>
            <a:r>
              <a:rPr lang="zh-CN" altLang="en-US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“</a:t>
            </a:r>
            <a:r>
              <a:rPr lang="en-US" altLang="zh-CN" sz="3200" b="1" dirty="0">
                <a:solidFill>
                  <a:srgbClr val="FF3300"/>
                </a:solidFill>
                <a:latin typeface="Times New Roman"/>
                <a:cs typeface="Times New Roman"/>
              </a:rPr>
              <a:t>0”</a:t>
            </a:r>
            <a:endParaRPr lang="en-US" altLang="zh-CN" sz="3200" b="1" dirty="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838200" y="1066800"/>
            <a:ext cx="2819400" cy="1890713"/>
            <a:chOff x="528" y="672"/>
            <a:chExt cx="1776" cy="1191"/>
          </a:xfrm>
        </p:grpSpPr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720" y="1536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与”门</a:t>
              </a:r>
            </a:p>
          </p:txBody>
        </p:sp>
        <p:sp>
          <p:nvSpPr>
            <p:cNvPr id="76896" name="Rectangle 7"/>
            <p:cNvSpPr>
              <a:spLocks noChangeArrowheads="1"/>
            </p:cNvSpPr>
            <p:nvPr/>
          </p:nvSpPr>
          <p:spPr bwMode="auto">
            <a:xfrm>
              <a:off x="1296" y="792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7" name="Line 8"/>
            <p:cNvSpPr>
              <a:spLocks noChangeShapeType="1"/>
            </p:cNvSpPr>
            <p:nvPr/>
          </p:nvSpPr>
          <p:spPr bwMode="auto">
            <a:xfrm>
              <a:off x="816" y="110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8" name="Line 9"/>
            <p:cNvSpPr>
              <a:spLocks noChangeShapeType="1"/>
            </p:cNvSpPr>
            <p:nvPr/>
          </p:nvSpPr>
          <p:spPr bwMode="auto">
            <a:xfrm>
              <a:off x="816" y="132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9" name="Line 10"/>
            <p:cNvSpPr>
              <a:spLocks noChangeShapeType="1"/>
            </p:cNvSpPr>
            <p:nvPr/>
          </p:nvSpPr>
          <p:spPr bwMode="auto">
            <a:xfrm>
              <a:off x="1824" y="117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900" name="Text Box 11"/>
            <p:cNvSpPr txBox="1">
              <a:spLocks noChangeArrowheads="1"/>
            </p:cNvSpPr>
            <p:nvPr/>
          </p:nvSpPr>
          <p:spPr bwMode="auto">
            <a:xfrm>
              <a:off x="1392" y="76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&amp;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6901" name="Text Box 12"/>
            <p:cNvSpPr txBox="1">
              <a:spLocks noChangeArrowheads="1"/>
            </p:cNvSpPr>
            <p:nvPr/>
          </p:nvSpPr>
          <p:spPr bwMode="auto">
            <a:xfrm>
              <a:off x="576" y="672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902" name="Text Box 13"/>
            <p:cNvSpPr txBox="1">
              <a:spLocks noChangeArrowheads="1"/>
            </p:cNvSpPr>
            <p:nvPr/>
          </p:nvSpPr>
          <p:spPr bwMode="auto">
            <a:xfrm>
              <a:off x="528" y="912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903" name="Line 14"/>
            <p:cNvSpPr>
              <a:spLocks noChangeShapeType="1"/>
            </p:cNvSpPr>
            <p:nvPr/>
          </p:nvSpPr>
          <p:spPr bwMode="auto">
            <a:xfrm>
              <a:off x="816" y="91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904" name="Text Box 15"/>
            <p:cNvSpPr txBox="1">
              <a:spLocks noChangeArrowheads="1"/>
            </p:cNvSpPr>
            <p:nvPr/>
          </p:nvSpPr>
          <p:spPr bwMode="auto">
            <a:xfrm>
              <a:off x="528" y="1152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 i="1">
                <a:solidFill>
                  <a:srgbClr val="FF3300"/>
                </a:solidFill>
              </a:endParaRPr>
            </a:p>
          </p:txBody>
        </p:sp>
      </p:grpSp>
      <p:grpSp>
        <p:nvGrpSpPr>
          <p:cNvPr id="3" name="Group 16"/>
          <p:cNvGrpSpPr/>
          <p:nvPr/>
        </p:nvGrpSpPr>
        <p:grpSpPr bwMode="auto">
          <a:xfrm>
            <a:off x="1447800" y="3124200"/>
            <a:ext cx="3200400" cy="1966913"/>
            <a:chOff x="912" y="1968"/>
            <a:chExt cx="2016" cy="1239"/>
          </a:xfrm>
        </p:grpSpPr>
        <p:sp>
          <p:nvSpPr>
            <p:cNvPr id="76883" name="Text Box 17"/>
            <p:cNvSpPr txBox="1">
              <a:spLocks noChangeArrowheads="1"/>
            </p:cNvSpPr>
            <p:nvPr/>
          </p:nvSpPr>
          <p:spPr bwMode="auto">
            <a:xfrm>
              <a:off x="2592" y="230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76884" name="Rectangle 18"/>
            <p:cNvSpPr>
              <a:spLocks noChangeArrowheads="1"/>
            </p:cNvSpPr>
            <p:nvPr/>
          </p:nvSpPr>
          <p:spPr bwMode="auto">
            <a:xfrm>
              <a:off x="1680" y="2083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5" name="Line 19"/>
            <p:cNvSpPr>
              <a:spLocks noChangeShapeType="1"/>
            </p:cNvSpPr>
            <p:nvPr/>
          </p:nvSpPr>
          <p:spPr bwMode="auto">
            <a:xfrm>
              <a:off x="1200" y="240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6" name="Line 20"/>
            <p:cNvSpPr>
              <a:spLocks noChangeShapeType="1"/>
            </p:cNvSpPr>
            <p:nvPr/>
          </p:nvSpPr>
          <p:spPr bwMode="auto">
            <a:xfrm>
              <a:off x="1200" y="2611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7" name="Line 21"/>
            <p:cNvSpPr>
              <a:spLocks noChangeShapeType="1"/>
            </p:cNvSpPr>
            <p:nvPr/>
          </p:nvSpPr>
          <p:spPr bwMode="auto">
            <a:xfrm>
              <a:off x="2302" y="244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88" name="Text Box 22"/>
            <p:cNvSpPr txBox="1">
              <a:spLocks noChangeArrowheads="1"/>
            </p:cNvSpPr>
            <p:nvPr/>
          </p:nvSpPr>
          <p:spPr bwMode="auto">
            <a:xfrm>
              <a:off x="1776" y="2064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&amp;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6889" name="Text Box 23"/>
            <p:cNvSpPr txBox="1">
              <a:spLocks noChangeArrowheads="1"/>
            </p:cNvSpPr>
            <p:nvPr/>
          </p:nvSpPr>
          <p:spPr bwMode="auto">
            <a:xfrm>
              <a:off x="960" y="1968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890" name="Text Box 24"/>
            <p:cNvSpPr txBox="1">
              <a:spLocks noChangeArrowheads="1"/>
            </p:cNvSpPr>
            <p:nvPr/>
          </p:nvSpPr>
          <p:spPr bwMode="auto">
            <a:xfrm>
              <a:off x="912" y="220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891" name="Line 25"/>
            <p:cNvSpPr>
              <a:spLocks noChangeShapeType="1"/>
            </p:cNvSpPr>
            <p:nvPr/>
          </p:nvSpPr>
          <p:spPr bwMode="auto">
            <a:xfrm>
              <a:off x="1200" y="22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92" name="Text Box 26"/>
            <p:cNvSpPr txBox="1">
              <a:spLocks noChangeArrowheads="1"/>
            </p:cNvSpPr>
            <p:nvPr/>
          </p:nvSpPr>
          <p:spPr bwMode="auto">
            <a:xfrm>
              <a:off x="912" y="2448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6893" name="Oval 27"/>
            <p:cNvSpPr>
              <a:spLocks noChangeArrowheads="1"/>
            </p:cNvSpPr>
            <p:nvPr/>
          </p:nvSpPr>
          <p:spPr bwMode="auto">
            <a:xfrm>
              <a:off x="2208" y="2400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1344" y="2880"/>
              <a:ext cx="10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与非”门</a:t>
              </a:r>
            </a:p>
          </p:txBody>
        </p:sp>
      </p:grpSp>
      <p:grpSp>
        <p:nvGrpSpPr>
          <p:cNvPr id="4" name="Group 29"/>
          <p:cNvGrpSpPr/>
          <p:nvPr/>
        </p:nvGrpSpPr>
        <p:grpSpPr bwMode="auto">
          <a:xfrm>
            <a:off x="5181600" y="1295400"/>
            <a:ext cx="3575050" cy="4252913"/>
            <a:chOff x="3072" y="576"/>
            <a:chExt cx="2252" cy="2679"/>
          </a:xfrm>
        </p:grpSpPr>
        <p:grpSp>
          <p:nvGrpSpPr>
            <p:cNvPr id="76822" name="Group 30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76878" name="Group 31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688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8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6879" name="Text Box 35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6823" name="Group 36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76873" name="Group 3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687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7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6877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6874" name="Text Box 4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6824" name="Group 42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76843" name="Group 43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6868" name="Group 44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70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7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72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6869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4" name="Group 49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6863" name="Group 50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65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66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67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686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5" name="Group 55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6858" name="Group 56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60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61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62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6859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6" name="Group 61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6853" name="Group 62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5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56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5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6854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6847" name="Group 67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6848" name="Group 68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6850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6851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6852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684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76825" name="Group 73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76838" name="Group 74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6840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684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684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6839" name="Text Box 7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6826" name="Group 79"/>
            <p:cNvGrpSpPr/>
            <p:nvPr/>
          </p:nvGrpSpPr>
          <p:grpSpPr bwMode="auto">
            <a:xfrm>
              <a:off x="3072" y="576"/>
              <a:ext cx="2252" cy="2640"/>
              <a:chOff x="3072" y="576"/>
              <a:chExt cx="2252" cy="2640"/>
            </a:xfrm>
          </p:grpSpPr>
          <p:sp>
            <p:nvSpPr>
              <p:cNvPr id="76827" name="Text Box 80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6828" name="Text Box 81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829" name="Text Box 82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830" name="Line 83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1" name="Line 84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2" name="Line 85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3" name="Line 86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4" name="Line 87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35" name="Text Box 88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836" name="Line 89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8762" name="Rectangle 90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20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与非” 门逻辑状态表</a:t>
                </a:r>
              </a:p>
            </p:txBody>
          </p:sp>
        </p:grpSp>
      </p:grpSp>
      <p:grpSp>
        <p:nvGrpSpPr>
          <p:cNvPr id="23" name="Group 91"/>
          <p:cNvGrpSpPr/>
          <p:nvPr/>
        </p:nvGrpSpPr>
        <p:grpSpPr bwMode="auto">
          <a:xfrm>
            <a:off x="990600" y="4953000"/>
            <a:ext cx="4114800" cy="579438"/>
            <a:chOff x="576" y="3216"/>
            <a:chExt cx="2592" cy="365"/>
          </a:xfrm>
        </p:grpSpPr>
        <p:grpSp>
          <p:nvGrpSpPr>
            <p:cNvPr id="76816" name="Group 92"/>
            <p:cNvGrpSpPr/>
            <p:nvPr/>
          </p:nvGrpSpPr>
          <p:grpSpPr bwMode="auto">
            <a:xfrm>
              <a:off x="576" y="3216"/>
              <a:ext cx="2579" cy="365"/>
              <a:chOff x="528" y="802"/>
              <a:chExt cx="2579" cy="365"/>
            </a:xfrm>
          </p:grpSpPr>
          <p:sp>
            <p:nvSpPr>
              <p:cNvPr id="76818" name="Rectangle 93"/>
              <p:cNvSpPr>
                <a:spLocks noChangeArrowheads="1"/>
              </p:cNvSpPr>
              <p:nvPr/>
            </p:nvSpPr>
            <p:spPr bwMode="auto">
              <a:xfrm>
                <a:off x="1920" y="802"/>
                <a:ext cx="1187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anose="02020603050405020304" charset="0"/>
                  </a:rPr>
                  <a:t>Y=A  B  C</a:t>
                </a:r>
                <a:endParaRPr lang="en-US" altLang="zh-CN" b="1" i="1">
                  <a:solidFill>
                    <a:schemeClr val="accent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8766" name="Rectangle 94"/>
              <p:cNvSpPr>
                <a:spLocks noChangeArrowheads="1"/>
              </p:cNvSpPr>
              <p:nvPr/>
            </p:nvSpPr>
            <p:spPr bwMode="auto">
              <a:xfrm>
                <a:off x="528" y="817"/>
                <a:ext cx="153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逻辑表达式： </a:t>
                </a:r>
              </a:p>
            </p:txBody>
          </p:sp>
          <p:sp>
            <p:nvSpPr>
              <p:cNvPr id="76820" name="Oval 95"/>
              <p:cNvSpPr>
                <a:spLocks noChangeArrowheads="1"/>
              </p:cNvSpPr>
              <p:nvPr/>
            </p:nvSpPr>
            <p:spPr bwMode="auto">
              <a:xfrm>
                <a:off x="2496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6821" name="Oval 96"/>
              <p:cNvSpPr>
                <a:spLocks noChangeArrowheads="1"/>
              </p:cNvSpPr>
              <p:nvPr/>
            </p:nvSpPr>
            <p:spPr bwMode="auto">
              <a:xfrm>
                <a:off x="2784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6817" name="Line 97"/>
            <p:cNvSpPr>
              <a:spLocks noChangeShapeType="1"/>
            </p:cNvSpPr>
            <p:nvPr/>
          </p:nvSpPr>
          <p:spPr bwMode="auto">
            <a:xfrm>
              <a:off x="2400" y="3264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5" name="Group 98"/>
          <p:cNvGrpSpPr/>
          <p:nvPr/>
        </p:nvGrpSpPr>
        <p:grpSpPr bwMode="auto">
          <a:xfrm>
            <a:off x="3429000" y="1447800"/>
            <a:ext cx="1978025" cy="1433513"/>
            <a:chOff x="2160" y="912"/>
            <a:chExt cx="1246" cy="903"/>
          </a:xfrm>
        </p:grpSpPr>
        <p:sp>
          <p:nvSpPr>
            <p:cNvPr id="76810" name="Rectangle 99"/>
            <p:cNvSpPr>
              <a:spLocks noChangeArrowheads="1"/>
            </p:cNvSpPr>
            <p:nvPr/>
          </p:nvSpPr>
          <p:spPr bwMode="auto">
            <a:xfrm>
              <a:off x="2302" y="912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11" name="Text Box 100"/>
            <p:cNvSpPr txBox="1">
              <a:spLocks noChangeArrowheads="1"/>
            </p:cNvSpPr>
            <p:nvPr/>
          </p:nvSpPr>
          <p:spPr bwMode="auto">
            <a:xfrm>
              <a:off x="2398" y="913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6812" name="Text Box 101"/>
            <p:cNvSpPr txBox="1">
              <a:spLocks noChangeArrowheads="1"/>
            </p:cNvSpPr>
            <p:nvPr/>
          </p:nvSpPr>
          <p:spPr bwMode="auto">
            <a:xfrm>
              <a:off x="3166" y="990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i="1">
                <a:solidFill>
                  <a:srgbClr val="FF3300"/>
                </a:solidFill>
              </a:endParaRPr>
            </a:p>
          </p:txBody>
        </p:sp>
        <p:sp>
          <p:nvSpPr>
            <p:cNvPr id="76813" name="Line 102"/>
            <p:cNvSpPr>
              <a:spLocks noChangeShapeType="1"/>
            </p:cNvSpPr>
            <p:nvPr/>
          </p:nvSpPr>
          <p:spPr bwMode="auto">
            <a:xfrm>
              <a:off x="2808" y="1153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6814" name="Oval 103"/>
            <p:cNvSpPr>
              <a:spLocks noChangeArrowheads="1"/>
            </p:cNvSpPr>
            <p:nvPr/>
          </p:nvSpPr>
          <p:spPr bwMode="auto">
            <a:xfrm>
              <a:off x="2734" y="1105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8776" name="Rectangle 104"/>
            <p:cNvSpPr>
              <a:spLocks noChangeArrowheads="1"/>
            </p:cNvSpPr>
            <p:nvPr/>
          </p:nvSpPr>
          <p:spPr bwMode="auto">
            <a:xfrm>
              <a:off x="2160" y="1488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非”门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autoUpdateAnimBg="0"/>
      <p:bldP spid="28676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2"/>
          <p:cNvSpPr>
            <a:spLocks noChangeArrowheads="1"/>
          </p:cNvSpPr>
          <p:nvPr/>
        </p:nvSpPr>
        <p:spPr bwMode="auto">
          <a:xfrm>
            <a:off x="2895600" y="25146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FFFFF"/>
              </a:gs>
              <a:gs pos="100000">
                <a:srgbClr val="009999"/>
              </a:gs>
            </a:gsLst>
            <a:lin ang="5400000" scaled="1"/>
          </a:gradFill>
          <a:ln w="2857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555625"/>
            <a:ext cx="27733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或非” 门电路</a:t>
            </a:r>
          </a:p>
        </p:txBody>
      </p:sp>
      <p:sp>
        <p:nvSpPr>
          <p:cNvPr id="29700" name="Rectangle 4" descr="40%"/>
          <p:cNvSpPr>
            <a:spLocks noChangeArrowheads="1"/>
          </p:cNvSpPr>
          <p:nvPr/>
        </p:nvSpPr>
        <p:spPr bwMode="auto">
          <a:xfrm>
            <a:off x="838200" y="5562600"/>
            <a:ext cx="5748655" cy="57912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charset="0"/>
              </a:rPr>
              <a:t>有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1”</a:t>
            </a:r>
            <a:r>
              <a:rPr lang="zh-CN" altLang="en-US" sz="3200" b="1">
                <a:latin typeface="Times New Roman" panose="02020603050405020304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0</a:t>
            </a:r>
            <a:r>
              <a:rPr lang="en-US" altLang="zh-CN" sz="3200" b="1">
                <a:latin typeface="Times New Roman" panose="02020603050405020304" charset="0"/>
              </a:rPr>
              <a:t>”</a:t>
            </a:r>
            <a:r>
              <a:rPr lang="zh-CN" altLang="en-US" sz="3200" b="1">
                <a:latin typeface="Times New Roman" panose="02020603050405020304" charset="0"/>
              </a:rPr>
              <a:t>，全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0”</a:t>
            </a:r>
            <a:r>
              <a:rPr lang="zh-CN" altLang="en-US" sz="3200" b="1">
                <a:latin typeface="Times New Roman" panose="02020603050405020304" charset="0"/>
              </a:rPr>
              <a:t>出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1”</a:t>
            </a:r>
            <a:endParaRPr lang="en-US" altLang="zh-CN" sz="3200" b="1">
              <a:solidFill>
                <a:schemeClr val="accent2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355975" y="1371600"/>
            <a:ext cx="1978025" cy="1433513"/>
            <a:chOff x="2114" y="864"/>
            <a:chExt cx="1246" cy="903"/>
          </a:xfrm>
        </p:grpSpPr>
        <p:sp>
          <p:nvSpPr>
            <p:cNvPr id="77925" name="Rectangle 6"/>
            <p:cNvSpPr>
              <a:spLocks noChangeArrowheads="1"/>
            </p:cNvSpPr>
            <p:nvPr/>
          </p:nvSpPr>
          <p:spPr bwMode="auto">
            <a:xfrm>
              <a:off x="2256" y="864"/>
              <a:ext cx="432" cy="528"/>
            </a:xfrm>
            <a:prstGeom prst="rect">
              <a:avLst/>
            </a:prstGeom>
            <a:noFill/>
            <a:ln w="28575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926" name="Text Box 7"/>
            <p:cNvSpPr txBox="1">
              <a:spLocks noChangeArrowheads="1"/>
            </p:cNvSpPr>
            <p:nvPr/>
          </p:nvSpPr>
          <p:spPr bwMode="auto">
            <a:xfrm>
              <a:off x="2352" y="865"/>
              <a:ext cx="21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77927" name="Text Box 8"/>
            <p:cNvSpPr txBox="1">
              <a:spLocks noChangeArrowheads="1"/>
            </p:cNvSpPr>
            <p:nvPr/>
          </p:nvSpPr>
          <p:spPr bwMode="auto">
            <a:xfrm>
              <a:off x="3120" y="942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77928" name="Line 9"/>
            <p:cNvSpPr>
              <a:spLocks noChangeShapeType="1"/>
            </p:cNvSpPr>
            <p:nvPr/>
          </p:nvSpPr>
          <p:spPr bwMode="auto">
            <a:xfrm>
              <a:off x="2762" y="1105"/>
              <a:ext cx="38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929" name="Oval 10"/>
            <p:cNvSpPr>
              <a:spLocks noChangeArrowheads="1"/>
            </p:cNvSpPr>
            <p:nvPr/>
          </p:nvSpPr>
          <p:spPr bwMode="auto">
            <a:xfrm>
              <a:off x="2688" y="1057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114" y="1440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非”门</a:t>
              </a: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5181600" y="1295400"/>
            <a:ext cx="3575050" cy="4252913"/>
            <a:chOff x="3072" y="576"/>
            <a:chExt cx="2252" cy="2679"/>
          </a:xfrm>
        </p:grpSpPr>
        <p:grpSp>
          <p:nvGrpSpPr>
            <p:cNvPr id="77864" name="Group 13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77920" name="Group 14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7922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2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77921" name="Text Box 18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77865" name="Group 19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77915" name="Group 20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7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1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779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7916" name="Text Box 24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7866" name="Group 25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77885" name="Group 26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77910" name="Group 27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91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13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914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7911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6" name="Group 32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77905" name="Group 33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907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0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09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790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7" name="Group 38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77900" name="Group 39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90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90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90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790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8" name="Group 44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77895" name="Group 45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897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898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89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77896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grpSp>
            <p:nvGrpSpPr>
              <p:cNvPr id="77889" name="Group 50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77890" name="Group 51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7789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7789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7789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7789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</p:grpSp>
        <p:grpSp>
          <p:nvGrpSpPr>
            <p:cNvPr id="77867" name="Group 56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77880" name="Group 57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7788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788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7788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7881" name="Text Box 61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77868" name="Group 62"/>
            <p:cNvGrpSpPr/>
            <p:nvPr/>
          </p:nvGrpSpPr>
          <p:grpSpPr bwMode="auto">
            <a:xfrm>
              <a:off x="3072" y="576"/>
              <a:ext cx="2252" cy="2640"/>
              <a:chOff x="3072" y="576"/>
              <a:chExt cx="2252" cy="2640"/>
            </a:xfrm>
          </p:grpSpPr>
          <p:sp>
            <p:nvSpPr>
              <p:cNvPr id="77869" name="Text Box 63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7870" name="Text Box 64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871" name="Text Box 65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872" name="Line 66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3" name="Line 67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4" name="Line 68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5" name="Line 69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6" name="Line 70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7877" name="Text Box 71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878" name="Line 72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29769" name="Rectangle 73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20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或非” 门逻辑状态表</a:t>
                </a:r>
              </a:p>
            </p:txBody>
          </p:sp>
        </p:grpSp>
      </p:grpSp>
      <p:grpSp>
        <p:nvGrpSpPr>
          <p:cNvPr id="22" name="Group 74"/>
          <p:cNvGrpSpPr/>
          <p:nvPr/>
        </p:nvGrpSpPr>
        <p:grpSpPr bwMode="auto">
          <a:xfrm>
            <a:off x="838200" y="990600"/>
            <a:ext cx="2743200" cy="1890713"/>
            <a:chOff x="528" y="624"/>
            <a:chExt cx="1728" cy="1191"/>
          </a:xfrm>
        </p:grpSpPr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1008" y="1488"/>
              <a:ext cx="79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或”门</a:t>
              </a:r>
            </a:p>
          </p:txBody>
        </p:sp>
        <p:sp>
          <p:nvSpPr>
            <p:cNvPr id="77853" name="Text Box 76"/>
            <p:cNvSpPr txBox="1">
              <a:spLocks noChangeArrowheads="1"/>
            </p:cNvSpPr>
            <p:nvPr/>
          </p:nvSpPr>
          <p:spPr bwMode="auto">
            <a:xfrm>
              <a:off x="528" y="624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54" name="Rectangle 77"/>
            <p:cNvSpPr>
              <a:spLocks noChangeArrowheads="1"/>
            </p:cNvSpPr>
            <p:nvPr/>
          </p:nvSpPr>
          <p:spPr bwMode="auto">
            <a:xfrm>
              <a:off x="1248" y="739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5" name="Line 78"/>
            <p:cNvSpPr>
              <a:spLocks noChangeShapeType="1"/>
            </p:cNvSpPr>
            <p:nvPr/>
          </p:nvSpPr>
          <p:spPr bwMode="auto">
            <a:xfrm>
              <a:off x="768" y="10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6" name="Line 79"/>
            <p:cNvSpPr>
              <a:spLocks noChangeShapeType="1"/>
            </p:cNvSpPr>
            <p:nvPr/>
          </p:nvSpPr>
          <p:spPr bwMode="auto">
            <a:xfrm>
              <a:off x="768" y="1267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7" name="Line 80"/>
            <p:cNvSpPr>
              <a:spLocks noChangeShapeType="1"/>
            </p:cNvSpPr>
            <p:nvPr/>
          </p:nvSpPr>
          <p:spPr bwMode="auto">
            <a:xfrm>
              <a:off x="1776" y="11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58" name="Text Box 81"/>
            <p:cNvSpPr txBox="1">
              <a:spLocks noChangeArrowheads="1"/>
            </p:cNvSpPr>
            <p:nvPr/>
          </p:nvSpPr>
          <p:spPr bwMode="auto">
            <a:xfrm>
              <a:off x="528" y="864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59" name="Line 82"/>
            <p:cNvSpPr>
              <a:spLocks noChangeShapeType="1"/>
            </p:cNvSpPr>
            <p:nvPr/>
          </p:nvSpPr>
          <p:spPr bwMode="auto">
            <a:xfrm>
              <a:off x="768" y="86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60" name="Text Box 83"/>
            <p:cNvSpPr txBox="1">
              <a:spLocks noChangeArrowheads="1"/>
            </p:cNvSpPr>
            <p:nvPr/>
          </p:nvSpPr>
          <p:spPr bwMode="auto">
            <a:xfrm>
              <a:off x="528" y="1104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grpSp>
          <p:nvGrpSpPr>
            <p:cNvPr id="77861" name="Group 84"/>
            <p:cNvGrpSpPr/>
            <p:nvPr/>
          </p:nvGrpSpPr>
          <p:grpSpPr bwMode="auto">
            <a:xfrm>
              <a:off x="1296" y="672"/>
              <a:ext cx="576" cy="365"/>
              <a:chOff x="2304" y="2688"/>
              <a:chExt cx="576" cy="365"/>
            </a:xfrm>
          </p:grpSpPr>
          <p:sp>
            <p:nvSpPr>
              <p:cNvPr id="77862" name="Text Box 85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7863" name="Line 86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4" name="Group 87"/>
          <p:cNvGrpSpPr/>
          <p:nvPr/>
        </p:nvGrpSpPr>
        <p:grpSpPr bwMode="auto">
          <a:xfrm>
            <a:off x="1676400" y="3200400"/>
            <a:ext cx="3124200" cy="1814513"/>
            <a:chOff x="1056" y="2016"/>
            <a:chExt cx="1968" cy="1143"/>
          </a:xfrm>
        </p:grpSpPr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1440" y="2832"/>
              <a:ext cx="10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“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或非”门</a:t>
              </a:r>
            </a:p>
          </p:txBody>
        </p:sp>
        <p:sp>
          <p:nvSpPr>
            <p:cNvPr id="77839" name="Text Box 89"/>
            <p:cNvSpPr txBox="1">
              <a:spLocks noChangeArrowheads="1"/>
            </p:cNvSpPr>
            <p:nvPr/>
          </p:nvSpPr>
          <p:spPr bwMode="auto">
            <a:xfrm>
              <a:off x="2688" y="2352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7840" name="Line 90"/>
            <p:cNvSpPr>
              <a:spLocks noChangeShapeType="1"/>
            </p:cNvSpPr>
            <p:nvPr/>
          </p:nvSpPr>
          <p:spPr bwMode="auto">
            <a:xfrm>
              <a:off x="2376" y="249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1" name="Oval 91"/>
            <p:cNvSpPr>
              <a:spLocks noChangeArrowheads="1"/>
            </p:cNvSpPr>
            <p:nvPr/>
          </p:nvSpPr>
          <p:spPr bwMode="auto">
            <a:xfrm>
              <a:off x="2304" y="2448"/>
              <a:ext cx="73" cy="7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2" name="Text Box 92"/>
            <p:cNvSpPr txBox="1">
              <a:spLocks noChangeArrowheads="1"/>
            </p:cNvSpPr>
            <p:nvPr/>
          </p:nvSpPr>
          <p:spPr bwMode="auto">
            <a:xfrm>
              <a:off x="1056" y="2016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43" name="Rectangle 93"/>
            <p:cNvSpPr>
              <a:spLocks noChangeArrowheads="1"/>
            </p:cNvSpPr>
            <p:nvPr/>
          </p:nvSpPr>
          <p:spPr bwMode="auto">
            <a:xfrm>
              <a:off x="1776" y="2131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4" name="Line 94"/>
            <p:cNvSpPr>
              <a:spLocks noChangeShapeType="1"/>
            </p:cNvSpPr>
            <p:nvPr/>
          </p:nvSpPr>
          <p:spPr bwMode="auto">
            <a:xfrm>
              <a:off x="1296" y="244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5" name="Line 95"/>
            <p:cNvSpPr>
              <a:spLocks noChangeShapeType="1"/>
            </p:cNvSpPr>
            <p:nvPr/>
          </p:nvSpPr>
          <p:spPr bwMode="auto">
            <a:xfrm>
              <a:off x="1296" y="265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6" name="Text Box 96"/>
            <p:cNvSpPr txBox="1">
              <a:spLocks noChangeArrowheads="1"/>
            </p:cNvSpPr>
            <p:nvPr/>
          </p:nvSpPr>
          <p:spPr bwMode="auto">
            <a:xfrm>
              <a:off x="1056" y="225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7847" name="Line 97"/>
            <p:cNvSpPr>
              <a:spLocks noChangeShapeType="1"/>
            </p:cNvSpPr>
            <p:nvPr/>
          </p:nvSpPr>
          <p:spPr bwMode="auto">
            <a:xfrm>
              <a:off x="1296" y="225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7848" name="Text Box 98"/>
            <p:cNvSpPr txBox="1">
              <a:spLocks noChangeArrowheads="1"/>
            </p:cNvSpPr>
            <p:nvPr/>
          </p:nvSpPr>
          <p:spPr bwMode="auto">
            <a:xfrm>
              <a:off x="1056" y="249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grpSp>
          <p:nvGrpSpPr>
            <p:cNvPr id="77849" name="Group 99"/>
            <p:cNvGrpSpPr/>
            <p:nvPr/>
          </p:nvGrpSpPr>
          <p:grpSpPr bwMode="auto">
            <a:xfrm>
              <a:off x="1824" y="2064"/>
              <a:ext cx="576" cy="365"/>
              <a:chOff x="2304" y="2688"/>
              <a:chExt cx="576" cy="365"/>
            </a:xfrm>
          </p:grpSpPr>
          <p:sp>
            <p:nvSpPr>
              <p:cNvPr id="77850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2688"/>
                <a:ext cx="576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3300"/>
                    </a:solidFill>
                  </a:rPr>
                  <a:t>&gt; </a:t>
                </a:r>
                <a:r>
                  <a:rPr lang="en-US" altLang="zh-CN" sz="2800" b="1">
                    <a:solidFill>
                      <a:srgbClr val="FF3300"/>
                    </a:solidFill>
                  </a:rPr>
                  <a:t>1</a:t>
                </a:r>
                <a:endParaRPr lang="en-US" altLang="zh-CN" sz="32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77851" name="Line 101"/>
              <p:cNvSpPr>
                <a:spLocks noChangeShapeType="1"/>
              </p:cNvSpPr>
              <p:nvPr/>
            </p:nvSpPr>
            <p:spPr bwMode="auto">
              <a:xfrm flipH="1">
                <a:off x="2400" y="2928"/>
                <a:ext cx="144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26" name="Group 102"/>
          <p:cNvGrpSpPr/>
          <p:nvPr/>
        </p:nvGrpSpPr>
        <p:grpSpPr bwMode="auto">
          <a:xfrm>
            <a:off x="736600" y="4953000"/>
            <a:ext cx="4481513" cy="579438"/>
            <a:chOff x="464" y="3120"/>
            <a:chExt cx="2823" cy="365"/>
          </a:xfrm>
        </p:grpSpPr>
        <p:sp>
          <p:nvSpPr>
            <p:cNvPr id="77834" name="Line 103"/>
            <p:cNvSpPr>
              <a:spLocks noChangeShapeType="1"/>
            </p:cNvSpPr>
            <p:nvPr/>
          </p:nvSpPr>
          <p:spPr bwMode="auto">
            <a:xfrm>
              <a:off x="2448" y="3168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77835" name="Group 104"/>
            <p:cNvGrpSpPr/>
            <p:nvPr/>
          </p:nvGrpSpPr>
          <p:grpSpPr bwMode="auto">
            <a:xfrm>
              <a:off x="464" y="3120"/>
              <a:ext cx="2823" cy="365"/>
              <a:chOff x="320" y="802"/>
              <a:chExt cx="2823" cy="365"/>
            </a:xfrm>
          </p:grpSpPr>
          <p:sp>
            <p:nvSpPr>
              <p:cNvPr id="77836" name="Rectangle 105"/>
              <p:cNvSpPr>
                <a:spLocks noChangeArrowheads="1"/>
              </p:cNvSpPr>
              <p:nvPr/>
            </p:nvSpPr>
            <p:spPr bwMode="auto">
              <a:xfrm>
                <a:off x="1920" y="802"/>
                <a:ext cx="1223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anose="02020603050405020304" charset="0"/>
                  </a:rPr>
                  <a:t>Y=A+B+C</a:t>
                </a:r>
                <a:endParaRPr lang="en-US" altLang="zh-CN" b="1" i="1">
                  <a:solidFill>
                    <a:schemeClr val="accent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29802" name="Rectangle 106"/>
              <p:cNvSpPr>
                <a:spLocks noChangeArrowheads="1"/>
              </p:cNvSpPr>
              <p:nvPr/>
            </p:nvSpPr>
            <p:spPr bwMode="auto">
              <a:xfrm>
                <a:off x="320" y="817"/>
                <a:ext cx="1552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逻辑表达式：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utoUpdateAnimBg="0"/>
      <p:bldP spid="29700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6553200" cy="519113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例：根据输入波形画出输出波形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1066800" y="2362200"/>
            <a:ext cx="42068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A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1066800" y="3352800"/>
            <a:ext cx="420688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000018"/>
                </a:solidFill>
                <a:latin typeface="Times New Roman" panose="02020603050405020304" charset="0"/>
              </a:rPr>
              <a:t>B</a:t>
            </a:r>
          </a:p>
        </p:txBody>
      </p:sp>
      <p:grpSp>
        <p:nvGrpSpPr>
          <p:cNvPr id="78853" name="Group 5"/>
          <p:cNvGrpSpPr/>
          <p:nvPr/>
        </p:nvGrpSpPr>
        <p:grpSpPr bwMode="auto">
          <a:xfrm>
            <a:off x="1554163" y="2286000"/>
            <a:ext cx="5456237" cy="1409700"/>
            <a:chOff x="768" y="1776"/>
            <a:chExt cx="2112" cy="672"/>
          </a:xfrm>
        </p:grpSpPr>
        <p:sp>
          <p:nvSpPr>
            <p:cNvPr id="78923" name="Line 6"/>
            <p:cNvSpPr>
              <a:spLocks noChangeShapeType="1"/>
            </p:cNvSpPr>
            <p:nvPr/>
          </p:nvSpPr>
          <p:spPr bwMode="auto">
            <a:xfrm>
              <a:off x="2496" y="2208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78924" name="Group 7"/>
            <p:cNvGrpSpPr/>
            <p:nvPr/>
          </p:nvGrpSpPr>
          <p:grpSpPr bwMode="auto">
            <a:xfrm>
              <a:off x="768" y="1776"/>
              <a:ext cx="2112" cy="672"/>
              <a:chOff x="768" y="1776"/>
              <a:chExt cx="2112" cy="672"/>
            </a:xfrm>
          </p:grpSpPr>
          <p:grpSp>
            <p:nvGrpSpPr>
              <p:cNvPr id="78925" name="Group 8"/>
              <p:cNvGrpSpPr/>
              <p:nvPr/>
            </p:nvGrpSpPr>
            <p:grpSpPr bwMode="auto">
              <a:xfrm>
                <a:off x="768" y="1776"/>
                <a:ext cx="2112" cy="240"/>
                <a:chOff x="768" y="1776"/>
                <a:chExt cx="2112" cy="240"/>
              </a:xfrm>
            </p:grpSpPr>
            <p:grpSp>
              <p:nvGrpSpPr>
                <p:cNvPr id="78939" name="Group 9"/>
                <p:cNvGrpSpPr/>
                <p:nvPr/>
              </p:nvGrpSpPr>
              <p:grpSpPr bwMode="auto">
                <a:xfrm>
                  <a:off x="768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6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2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40" name="Group 14"/>
                <p:cNvGrpSpPr/>
                <p:nvPr/>
              </p:nvGrpSpPr>
              <p:grpSpPr bwMode="auto">
                <a:xfrm>
                  <a:off x="1152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5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8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6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41" name="Group 19"/>
                <p:cNvGrpSpPr/>
                <p:nvPr/>
              </p:nvGrpSpPr>
              <p:grpSpPr bwMode="auto">
                <a:xfrm>
                  <a:off x="1536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53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5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6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42" name="Group 24"/>
                <p:cNvGrpSpPr/>
                <p:nvPr/>
              </p:nvGrpSpPr>
              <p:grpSpPr bwMode="auto">
                <a:xfrm>
                  <a:off x="1920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4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78943" name="Line 29"/>
                <p:cNvSpPr>
                  <a:spLocks noChangeShapeType="1"/>
                </p:cNvSpPr>
                <p:nvPr/>
              </p:nvSpPr>
              <p:spPr bwMode="auto">
                <a:xfrm>
                  <a:off x="2688" y="201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78944" name="Group 30"/>
                <p:cNvGrpSpPr/>
                <p:nvPr/>
              </p:nvGrpSpPr>
              <p:grpSpPr bwMode="auto">
                <a:xfrm>
                  <a:off x="2304" y="1776"/>
                  <a:ext cx="384" cy="240"/>
                  <a:chOff x="768" y="1776"/>
                  <a:chExt cx="384" cy="240"/>
                </a:xfrm>
              </p:grpSpPr>
              <p:sp>
                <p:nvSpPr>
                  <p:cNvPr id="7894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01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4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4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77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4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77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78926" name="Group 35"/>
              <p:cNvGrpSpPr/>
              <p:nvPr/>
            </p:nvGrpSpPr>
            <p:grpSpPr bwMode="auto">
              <a:xfrm>
                <a:off x="768" y="2208"/>
                <a:ext cx="2112" cy="240"/>
                <a:chOff x="768" y="2208"/>
                <a:chExt cx="2112" cy="240"/>
              </a:xfrm>
            </p:grpSpPr>
            <p:grpSp>
              <p:nvGrpSpPr>
                <p:cNvPr id="78927" name="Group 36"/>
                <p:cNvGrpSpPr/>
                <p:nvPr/>
              </p:nvGrpSpPr>
              <p:grpSpPr bwMode="auto">
                <a:xfrm>
                  <a:off x="768" y="2208"/>
                  <a:ext cx="960" cy="240"/>
                  <a:chOff x="768" y="2208"/>
                  <a:chExt cx="960" cy="240"/>
                </a:xfrm>
              </p:grpSpPr>
              <p:sp>
                <p:nvSpPr>
                  <p:cNvPr id="7893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2448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5" name="Line 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20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08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2448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8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4" y="220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78928" name="Line 42"/>
                <p:cNvSpPr>
                  <a:spLocks noChangeShapeType="1"/>
                </p:cNvSpPr>
                <p:nvPr/>
              </p:nvSpPr>
              <p:spPr bwMode="auto">
                <a:xfrm>
                  <a:off x="2496" y="2208"/>
                  <a:ext cx="3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78929" name="Group 43"/>
                <p:cNvGrpSpPr/>
                <p:nvPr/>
              </p:nvGrpSpPr>
              <p:grpSpPr bwMode="auto">
                <a:xfrm>
                  <a:off x="1728" y="2208"/>
                  <a:ext cx="768" cy="240"/>
                  <a:chOff x="2256" y="2784"/>
                  <a:chExt cx="768" cy="240"/>
                </a:xfrm>
              </p:grpSpPr>
              <p:sp>
                <p:nvSpPr>
                  <p:cNvPr id="78930" name="Line 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2784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56" y="2784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3024"/>
                    <a:ext cx="38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33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2784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</p:grpSp>
      </p:grpSp>
      <p:grpSp>
        <p:nvGrpSpPr>
          <p:cNvPr id="13" name="Group 48"/>
          <p:cNvGrpSpPr/>
          <p:nvPr/>
        </p:nvGrpSpPr>
        <p:grpSpPr bwMode="auto">
          <a:xfrm>
            <a:off x="990600" y="3995738"/>
            <a:ext cx="6019800" cy="638175"/>
            <a:chOff x="624" y="2517"/>
            <a:chExt cx="3792" cy="402"/>
          </a:xfrm>
        </p:grpSpPr>
        <p:grpSp>
          <p:nvGrpSpPr>
            <p:cNvPr id="78904" name="Group 49"/>
            <p:cNvGrpSpPr/>
            <p:nvPr/>
          </p:nvGrpSpPr>
          <p:grpSpPr bwMode="auto">
            <a:xfrm>
              <a:off x="1291" y="2517"/>
              <a:ext cx="313" cy="317"/>
              <a:chOff x="960" y="2592"/>
              <a:chExt cx="192" cy="240"/>
            </a:xfrm>
          </p:grpSpPr>
          <p:sp>
            <p:nvSpPr>
              <p:cNvPr id="78921" name="Line 50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922" name="Line 51"/>
              <p:cNvSpPr>
                <a:spLocks noChangeShapeType="1"/>
              </p:cNvSpPr>
              <p:nvPr/>
            </p:nvSpPr>
            <p:spPr bwMode="auto">
              <a:xfrm>
                <a:off x="960" y="259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78905" name="Group 52"/>
            <p:cNvGrpSpPr/>
            <p:nvPr/>
          </p:nvGrpSpPr>
          <p:grpSpPr bwMode="auto">
            <a:xfrm>
              <a:off x="1604" y="2517"/>
              <a:ext cx="937" cy="317"/>
              <a:chOff x="1152" y="2592"/>
              <a:chExt cx="576" cy="240"/>
            </a:xfrm>
          </p:grpSpPr>
          <p:sp>
            <p:nvSpPr>
              <p:cNvPr id="78919" name="Line 53"/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576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920" name="Line 54"/>
              <p:cNvSpPr>
                <a:spLocks noChangeShapeType="1"/>
              </p:cNvSpPr>
              <p:nvPr/>
            </p:nvSpPr>
            <p:spPr bwMode="auto">
              <a:xfrm flipV="1">
                <a:off x="1152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8906" name="Line 55"/>
            <p:cNvSpPr>
              <a:spLocks noChangeShapeType="1"/>
            </p:cNvSpPr>
            <p:nvPr/>
          </p:nvSpPr>
          <p:spPr bwMode="auto">
            <a:xfrm>
              <a:off x="979" y="2834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7" name="Rectangle 56"/>
            <p:cNvSpPr>
              <a:spLocks noChangeArrowheads="1"/>
            </p:cNvSpPr>
            <p:nvPr/>
          </p:nvSpPr>
          <p:spPr bwMode="auto">
            <a:xfrm>
              <a:off x="624" y="2592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 baseline="-25000">
                  <a:solidFill>
                    <a:srgbClr val="000018"/>
                  </a:solidFill>
                  <a:latin typeface="Times New Roman" panose="02020603050405020304" charset="0"/>
                </a:rPr>
                <a:t>1</a:t>
              </a:r>
            </a:p>
          </p:txBody>
        </p:sp>
        <p:grpSp>
          <p:nvGrpSpPr>
            <p:cNvPr id="78908" name="Group 57"/>
            <p:cNvGrpSpPr/>
            <p:nvPr/>
          </p:nvGrpSpPr>
          <p:grpSpPr bwMode="auto">
            <a:xfrm>
              <a:off x="2541" y="2517"/>
              <a:ext cx="1875" cy="317"/>
              <a:chOff x="1728" y="2592"/>
              <a:chExt cx="1152" cy="240"/>
            </a:xfrm>
          </p:grpSpPr>
          <p:sp>
            <p:nvSpPr>
              <p:cNvPr id="78909" name="Line 58"/>
              <p:cNvSpPr>
                <a:spLocks noChangeShapeType="1"/>
              </p:cNvSpPr>
              <p:nvPr/>
            </p:nvSpPr>
            <p:spPr bwMode="auto">
              <a:xfrm>
                <a:off x="2496" y="2592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78910" name="Group 59"/>
              <p:cNvGrpSpPr/>
              <p:nvPr/>
            </p:nvGrpSpPr>
            <p:grpSpPr bwMode="auto">
              <a:xfrm>
                <a:off x="1728" y="2592"/>
                <a:ext cx="1152" cy="240"/>
                <a:chOff x="1728" y="2592"/>
                <a:chExt cx="1152" cy="240"/>
              </a:xfrm>
            </p:grpSpPr>
            <p:sp>
              <p:nvSpPr>
                <p:cNvPr id="78911" name="Line 60"/>
                <p:cNvSpPr>
                  <a:spLocks noChangeShapeType="1"/>
                </p:cNvSpPr>
                <p:nvPr/>
              </p:nvSpPr>
              <p:spPr bwMode="auto">
                <a:xfrm>
                  <a:off x="2688" y="2592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78912" name="Line 61"/>
                <p:cNvSpPr>
                  <a:spLocks noChangeShapeType="1"/>
                </p:cNvSpPr>
                <p:nvPr/>
              </p:nvSpPr>
              <p:spPr bwMode="auto">
                <a:xfrm>
                  <a:off x="2496" y="259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78913" name="Group 62"/>
                <p:cNvGrpSpPr/>
                <p:nvPr/>
              </p:nvGrpSpPr>
              <p:grpSpPr bwMode="auto">
                <a:xfrm>
                  <a:off x="1728" y="2592"/>
                  <a:ext cx="768" cy="240"/>
                  <a:chOff x="960" y="2592"/>
                  <a:chExt cx="768" cy="240"/>
                </a:xfrm>
              </p:grpSpPr>
              <p:sp>
                <p:nvSpPr>
                  <p:cNvPr id="7891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1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832"/>
                    <a:ext cx="576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17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52" y="2592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7891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59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78914" name="Line 67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rgbClr val="FF3300"/>
                  </a:solidFill>
                  <a:rou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19" name="Group 68"/>
          <p:cNvGrpSpPr/>
          <p:nvPr/>
        </p:nvGrpSpPr>
        <p:grpSpPr bwMode="auto">
          <a:xfrm>
            <a:off x="2049463" y="2789238"/>
            <a:ext cx="3968750" cy="2514600"/>
            <a:chOff x="960" y="2016"/>
            <a:chExt cx="1536" cy="1200"/>
          </a:xfrm>
        </p:grpSpPr>
        <p:sp>
          <p:nvSpPr>
            <p:cNvPr id="78899" name="Line 69"/>
            <p:cNvSpPr>
              <a:spLocks noChangeShapeType="1"/>
            </p:cNvSpPr>
            <p:nvPr/>
          </p:nvSpPr>
          <p:spPr bwMode="auto">
            <a:xfrm>
              <a:off x="960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0" name="Line 70"/>
            <p:cNvSpPr>
              <a:spLocks noChangeShapeType="1"/>
            </p:cNvSpPr>
            <p:nvPr/>
          </p:nvSpPr>
          <p:spPr bwMode="auto">
            <a:xfrm>
              <a:off x="1728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1" name="Line 71"/>
            <p:cNvSpPr>
              <a:spLocks noChangeShapeType="1"/>
            </p:cNvSpPr>
            <p:nvPr/>
          </p:nvSpPr>
          <p:spPr bwMode="auto">
            <a:xfrm>
              <a:off x="153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2" name="Line 72"/>
            <p:cNvSpPr>
              <a:spLocks noChangeShapeType="1"/>
            </p:cNvSpPr>
            <p:nvPr/>
          </p:nvSpPr>
          <p:spPr bwMode="auto">
            <a:xfrm>
              <a:off x="2304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903" name="Line 73"/>
            <p:cNvSpPr>
              <a:spLocks noChangeShapeType="1"/>
            </p:cNvSpPr>
            <p:nvPr/>
          </p:nvSpPr>
          <p:spPr bwMode="auto">
            <a:xfrm>
              <a:off x="2496" y="2016"/>
              <a:ext cx="0" cy="120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prstDash val="dash"/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0" name="Group 75"/>
          <p:cNvGrpSpPr/>
          <p:nvPr/>
        </p:nvGrpSpPr>
        <p:grpSpPr bwMode="auto">
          <a:xfrm>
            <a:off x="2049463" y="2789238"/>
            <a:ext cx="4467225" cy="1739900"/>
            <a:chOff x="1291" y="1757"/>
            <a:chExt cx="2814" cy="1096"/>
          </a:xfrm>
        </p:grpSpPr>
        <p:grpSp>
          <p:nvGrpSpPr>
            <p:cNvPr id="78892" name="Group 76"/>
            <p:cNvGrpSpPr/>
            <p:nvPr/>
          </p:nvGrpSpPr>
          <p:grpSpPr bwMode="auto">
            <a:xfrm>
              <a:off x="1291" y="1757"/>
              <a:ext cx="1563" cy="1077"/>
              <a:chOff x="960" y="2016"/>
              <a:chExt cx="960" cy="816"/>
            </a:xfrm>
          </p:grpSpPr>
          <p:sp>
            <p:nvSpPr>
              <p:cNvPr id="78895" name="Line 77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896" name="Line 78"/>
              <p:cNvSpPr>
                <a:spLocks noChangeShapeType="1"/>
              </p:cNvSpPr>
              <p:nvPr/>
            </p:nvSpPr>
            <p:spPr bwMode="auto">
              <a:xfrm>
                <a:off x="1152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897" name="Line 79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8898" name="Line 80"/>
              <p:cNvSpPr>
                <a:spLocks noChangeShapeType="1"/>
              </p:cNvSpPr>
              <p:nvPr/>
            </p:nvSpPr>
            <p:spPr bwMode="auto">
              <a:xfrm>
                <a:off x="1920" y="20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78893" name="Line 81"/>
            <p:cNvSpPr>
              <a:spLocks noChangeShapeType="1"/>
            </p:cNvSpPr>
            <p:nvPr/>
          </p:nvSpPr>
          <p:spPr bwMode="auto">
            <a:xfrm>
              <a:off x="3792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94" name="Line 82"/>
            <p:cNvSpPr>
              <a:spLocks noChangeShapeType="1"/>
            </p:cNvSpPr>
            <p:nvPr/>
          </p:nvSpPr>
          <p:spPr bwMode="auto">
            <a:xfrm>
              <a:off x="4105" y="1776"/>
              <a:ext cx="0" cy="107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78859" name="Text Box 84"/>
          <p:cNvSpPr txBox="1">
            <a:spLocks noChangeArrowheads="1"/>
          </p:cNvSpPr>
          <p:nvPr/>
        </p:nvSpPr>
        <p:spPr bwMode="auto">
          <a:xfrm>
            <a:off x="2590800" y="1066800"/>
            <a:ext cx="5334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&amp;</a:t>
            </a:r>
            <a:endParaRPr lang="en-US" altLang="zh-CN" sz="2800">
              <a:solidFill>
                <a:srgbClr val="FF3300"/>
              </a:solidFill>
            </a:endParaRPr>
          </a:p>
        </p:txBody>
      </p:sp>
      <p:sp>
        <p:nvSpPr>
          <p:cNvPr id="78860" name="Text Box 85"/>
          <p:cNvSpPr txBox="1">
            <a:spLocks noChangeArrowheads="1"/>
          </p:cNvSpPr>
          <p:nvPr/>
        </p:nvSpPr>
        <p:spPr bwMode="auto">
          <a:xfrm>
            <a:off x="1371600" y="1066800"/>
            <a:ext cx="381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A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78861" name="Group 86"/>
          <p:cNvGrpSpPr/>
          <p:nvPr/>
        </p:nvGrpSpPr>
        <p:grpSpPr bwMode="auto">
          <a:xfrm>
            <a:off x="1371600" y="990600"/>
            <a:ext cx="3048000" cy="1143000"/>
            <a:chOff x="864" y="624"/>
            <a:chExt cx="1920" cy="720"/>
          </a:xfrm>
        </p:grpSpPr>
        <p:sp>
          <p:nvSpPr>
            <p:cNvPr id="78886" name="Rectangle 87"/>
            <p:cNvSpPr>
              <a:spLocks noChangeArrowheads="1"/>
            </p:cNvSpPr>
            <p:nvPr/>
          </p:nvSpPr>
          <p:spPr bwMode="auto">
            <a:xfrm>
              <a:off x="1536" y="624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7" name="Line 88"/>
            <p:cNvSpPr>
              <a:spLocks noChangeShapeType="1"/>
            </p:cNvSpPr>
            <p:nvPr/>
          </p:nvSpPr>
          <p:spPr bwMode="auto">
            <a:xfrm>
              <a:off x="1056" y="86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8" name="Line 89"/>
            <p:cNvSpPr>
              <a:spLocks noChangeShapeType="1"/>
            </p:cNvSpPr>
            <p:nvPr/>
          </p:nvSpPr>
          <p:spPr bwMode="auto">
            <a:xfrm>
              <a:off x="1056" y="115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9" name="Line 90"/>
            <p:cNvSpPr>
              <a:spLocks noChangeShapeType="1"/>
            </p:cNvSpPr>
            <p:nvPr/>
          </p:nvSpPr>
          <p:spPr bwMode="auto">
            <a:xfrm>
              <a:off x="2064" y="100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90" name="Text Box 91"/>
            <p:cNvSpPr txBox="1">
              <a:spLocks noChangeArrowheads="1"/>
            </p:cNvSpPr>
            <p:nvPr/>
          </p:nvSpPr>
          <p:spPr bwMode="auto">
            <a:xfrm>
              <a:off x="864" y="960"/>
              <a:ext cx="19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78891" name="Text Box 92"/>
            <p:cNvSpPr txBox="1">
              <a:spLocks noChangeArrowheads="1"/>
            </p:cNvSpPr>
            <p:nvPr/>
          </p:nvSpPr>
          <p:spPr bwMode="auto">
            <a:xfrm>
              <a:off x="2400" y="816"/>
              <a:ext cx="3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1</a:t>
              </a:r>
              <a:endParaRPr lang="en-US" altLang="zh-CN" sz="3200" i="1">
                <a:solidFill>
                  <a:srgbClr val="FF3300"/>
                </a:solidFill>
              </a:endParaRPr>
            </a:p>
          </p:txBody>
        </p:sp>
      </p:grpSp>
      <p:grpSp>
        <p:nvGrpSpPr>
          <p:cNvPr id="78862" name="Group 93"/>
          <p:cNvGrpSpPr/>
          <p:nvPr/>
        </p:nvGrpSpPr>
        <p:grpSpPr bwMode="auto">
          <a:xfrm>
            <a:off x="5638800" y="838200"/>
            <a:ext cx="914400" cy="579438"/>
            <a:chOff x="2304" y="2688"/>
            <a:chExt cx="576" cy="365"/>
          </a:xfrm>
        </p:grpSpPr>
        <p:sp>
          <p:nvSpPr>
            <p:cNvPr id="78884" name="Text Box 94"/>
            <p:cNvSpPr txBox="1">
              <a:spLocks noChangeArrowheads="1"/>
            </p:cNvSpPr>
            <p:nvPr/>
          </p:nvSpPr>
          <p:spPr bwMode="auto">
            <a:xfrm>
              <a:off x="2304" y="2688"/>
              <a:ext cx="576" cy="3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3300"/>
                  </a:solidFill>
                </a:rPr>
                <a:t>&gt; </a:t>
              </a:r>
              <a:r>
                <a:rPr lang="en-US" altLang="zh-CN" sz="2800" b="1">
                  <a:solidFill>
                    <a:srgbClr val="FF3300"/>
                  </a:solidFill>
                </a:rPr>
                <a:t>1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78885" name="Line 95"/>
            <p:cNvSpPr>
              <a:spLocks noChangeShapeType="1"/>
            </p:cNvSpPr>
            <p:nvPr/>
          </p:nvSpPr>
          <p:spPr bwMode="auto">
            <a:xfrm flipH="1">
              <a:off x="2400" y="2928"/>
              <a:ext cx="144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78863" name="Group 96"/>
          <p:cNvGrpSpPr/>
          <p:nvPr/>
        </p:nvGrpSpPr>
        <p:grpSpPr bwMode="auto">
          <a:xfrm>
            <a:off x="4419600" y="944563"/>
            <a:ext cx="3189288" cy="1143000"/>
            <a:chOff x="2784" y="595"/>
            <a:chExt cx="2009" cy="720"/>
          </a:xfrm>
        </p:grpSpPr>
        <p:sp>
          <p:nvSpPr>
            <p:cNvPr id="78877" name="Rectangle 97"/>
            <p:cNvSpPr>
              <a:spLocks noChangeArrowheads="1"/>
            </p:cNvSpPr>
            <p:nvPr/>
          </p:nvSpPr>
          <p:spPr bwMode="auto">
            <a:xfrm>
              <a:off x="3504" y="595"/>
              <a:ext cx="52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8" name="Text Box 98"/>
            <p:cNvSpPr txBox="1">
              <a:spLocks noChangeArrowheads="1"/>
            </p:cNvSpPr>
            <p:nvPr/>
          </p:nvSpPr>
          <p:spPr bwMode="auto">
            <a:xfrm>
              <a:off x="2784" y="624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8879" name="Line 99"/>
            <p:cNvSpPr>
              <a:spLocks noChangeShapeType="1"/>
            </p:cNvSpPr>
            <p:nvPr/>
          </p:nvSpPr>
          <p:spPr bwMode="auto">
            <a:xfrm>
              <a:off x="3024" y="11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0" name="Line 100"/>
            <p:cNvSpPr>
              <a:spLocks noChangeShapeType="1"/>
            </p:cNvSpPr>
            <p:nvPr/>
          </p:nvSpPr>
          <p:spPr bwMode="auto">
            <a:xfrm>
              <a:off x="4032" y="979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1" name="Text Box 101"/>
            <p:cNvSpPr txBox="1">
              <a:spLocks noChangeArrowheads="1"/>
            </p:cNvSpPr>
            <p:nvPr/>
          </p:nvSpPr>
          <p:spPr bwMode="auto">
            <a:xfrm>
              <a:off x="2784" y="96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78882" name="Line 102"/>
            <p:cNvSpPr>
              <a:spLocks noChangeShapeType="1"/>
            </p:cNvSpPr>
            <p:nvPr/>
          </p:nvSpPr>
          <p:spPr bwMode="auto">
            <a:xfrm>
              <a:off x="3024" y="81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83" name="Rectangle 103"/>
            <p:cNvSpPr>
              <a:spLocks noChangeArrowheads="1"/>
            </p:cNvSpPr>
            <p:nvPr/>
          </p:nvSpPr>
          <p:spPr bwMode="auto">
            <a:xfrm>
              <a:off x="4464" y="816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2</a:t>
              </a:r>
            </a:p>
          </p:txBody>
        </p:sp>
      </p:grpSp>
      <p:grpSp>
        <p:nvGrpSpPr>
          <p:cNvPr id="25" name="Group 104"/>
          <p:cNvGrpSpPr/>
          <p:nvPr/>
        </p:nvGrpSpPr>
        <p:grpSpPr bwMode="auto">
          <a:xfrm>
            <a:off x="990600" y="4800600"/>
            <a:ext cx="6019800" cy="519113"/>
            <a:chOff x="624" y="3024"/>
            <a:chExt cx="3792" cy="327"/>
          </a:xfrm>
        </p:grpSpPr>
        <p:sp>
          <p:nvSpPr>
            <p:cNvPr id="78865" name="Rectangle 105"/>
            <p:cNvSpPr>
              <a:spLocks noChangeArrowheads="1"/>
            </p:cNvSpPr>
            <p:nvPr/>
          </p:nvSpPr>
          <p:spPr bwMode="auto">
            <a:xfrm>
              <a:off x="624" y="3024"/>
              <a:ext cx="32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 baseline="-25000">
                  <a:solidFill>
                    <a:srgbClr val="000018"/>
                  </a:solidFill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78866" name="Line 106"/>
            <p:cNvSpPr>
              <a:spLocks noChangeShapeType="1"/>
            </p:cNvSpPr>
            <p:nvPr/>
          </p:nvSpPr>
          <p:spPr bwMode="auto">
            <a:xfrm>
              <a:off x="254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67" name="Line 107"/>
            <p:cNvSpPr>
              <a:spLocks noChangeShapeType="1"/>
            </p:cNvSpPr>
            <p:nvPr/>
          </p:nvSpPr>
          <p:spPr bwMode="auto">
            <a:xfrm>
              <a:off x="37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68" name="Line 108"/>
            <p:cNvSpPr>
              <a:spLocks noChangeShapeType="1"/>
            </p:cNvSpPr>
            <p:nvPr/>
          </p:nvSpPr>
          <p:spPr bwMode="auto">
            <a:xfrm>
              <a:off x="9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69" name="Line 109"/>
            <p:cNvSpPr>
              <a:spLocks noChangeShapeType="1"/>
            </p:cNvSpPr>
            <p:nvPr/>
          </p:nvSpPr>
          <p:spPr bwMode="auto">
            <a:xfrm>
              <a:off x="1291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0" name="Line 110"/>
            <p:cNvSpPr>
              <a:spLocks noChangeShapeType="1"/>
            </p:cNvSpPr>
            <p:nvPr/>
          </p:nvSpPr>
          <p:spPr bwMode="auto">
            <a:xfrm>
              <a:off x="129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1" name="Line 111"/>
            <p:cNvSpPr>
              <a:spLocks noChangeShapeType="1"/>
            </p:cNvSpPr>
            <p:nvPr/>
          </p:nvSpPr>
          <p:spPr bwMode="auto">
            <a:xfrm>
              <a:off x="222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2" name="Line 112"/>
            <p:cNvSpPr>
              <a:spLocks noChangeShapeType="1"/>
            </p:cNvSpPr>
            <p:nvPr/>
          </p:nvSpPr>
          <p:spPr bwMode="auto">
            <a:xfrm>
              <a:off x="222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3" name="Line 113"/>
            <p:cNvSpPr>
              <a:spLocks noChangeShapeType="1"/>
            </p:cNvSpPr>
            <p:nvPr/>
          </p:nvSpPr>
          <p:spPr bwMode="auto">
            <a:xfrm>
              <a:off x="2541" y="3024"/>
              <a:ext cx="938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4" name="Line 114"/>
            <p:cNvSpPr>
              <a:spLocks noChangeShapeType="1"/>
            </p:cNvSpPr>
            <p:nvPr/>
          </p:nvSpPr>
          <p:spPr bwMode="auto">
            <a:xfrm>
              <a:off x="3479" y="3024"/>
              <a:ext cx="0" cy="317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5" name="Line 115"/>
            <p:cNvSpPr>
              <a:spLocks noChangeShapeType="1"/>
            </p:cNvSpPr>
            <p:nvPr/>
          </p:nvSpPr>
          <p:spPr bwMode="auto">
            <a:xfrm>
              <a:off x="3479" y="3341"/>
              <a:ext cx="312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8876" name="Line 116"/>
            <p:cNvSpPr>
              <a:spLocks noChangeShapeType="1"/>
            </p:cNvSpPr>
            <p:nvPr/>
          </p:nvSpPr>
          <p:spPr bwMode="auto">
            <a:xfrm>
              <a:off x="3791" y="3024"/>
              <a:ext cx="625" cy="0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43200" y="533400"/>
            <a:ext cx="38100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楷体_GB2312" charset="0"/>
                <a:cs typeface="楷体_GB2312" charset="0"/>
              </a:rPr>
              <a:t>7.4  </a:t>
            </a:r>
            <a:r>
              <a:rPr lang="en-US" altLang="zh-C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TTL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门电路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912938" y="1720850"/>
            <a:ext cx="4706937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三极管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—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三极管逻辑门电路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)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85800" y="2254250"/>
            <a:ext cx="7848600" cy="277495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TTL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门电路是双极型集成电路，与分立元件相比，</a:t>
            </a:r>
            <a:r>
              <a:rPr lang="zh-CN" altLang="en-US" sz="32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具有速度快、可靠性高和微型化等优点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，目前分立元件电路已被集成电路替代。下面介绍集成 “与非”门电路的工作原理、特性和参数。</a:t>
            </a:r>
          </a:p>
        </p:txBody>
      </p:sp>
      <p:grpSp>
        <p:nvGrpSpPr>
          <p:cNvPr id="79877" name="Group 5"/>
          <p:cNvGrpSpPr/>
          <p:nvPr/>
        </p:nvGrpSpPr>
        <p:grpSpPr bwMode="auto">
          <a:xfrm>
            <a:off x="904875" y="1219200"/>
            <a:ext cx="7172325" cy="171450"/>
            <a:chOff x="480" y="3408"/>
            <a:chExt cx="4518" cy="108"/>
          </a:xfrm>
        </p:grpSpPr>
        <p:pic>
          <p:nvPicPr>
            <p:cNvPr id="79878" name="Picture 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79" name="Picture 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0" name="Picture 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1" name="Picture 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2" name="Picture 1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3" name="Picture 1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4" name="Picture 1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5" name="Picture 1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6" name="Picture 1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4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7" name="Picture 1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8" name="Picture 1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89" name="Picture 1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0" name="Picture 1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1" name="Picture 1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2" name="Picture 2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4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3" name="Picture 2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4" name="Picture 2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5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6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7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8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899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0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1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2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3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4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5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6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7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8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09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0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2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1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2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3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0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4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6" y="341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915" name="Group 43"/>
            <p:cNvGrpSpPr/>
            <p:nvPr/>
          </p:nvGrpSpPr>
          <p:grpSpPr bwMode="auto">
            <a:xfrm>
              <a:off x="480" y="3408"/>
              <a:ext cx="582" cy="102"/>
              <a:chOff x="4698" y="720"/>
              <a:chExt cx="582" cy="102"/>
            </a:xfrm>
          </p:grpSpPr>
          <p:pic>
            <p:nvPicPr>
              <p:cNvPr id="79920" name="Picture 44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21" name="Picture 45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22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23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24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925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916" name="Picture 5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8" y="340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7" name="Picture 5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8" y="340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8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340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919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3408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01000" cy="15017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lnSpc>
                <a:spcPct val="110000"/>
              </a:lnSpc>
              <a:buAutoNum type="arabicPeriod"/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掌握基本门电路的逻辑功能、逻辑符号、真值表和逻辑表达式。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</a:endParaRPr>
          </a:p>
          <a:p>
            <a:pPr marL="514350" indent="-514350" eaLnBrk="1" hangingPunct="1">
              <a:lnSpc>
                <a:spcPct val="110000"/>
              </a:lnSpc>
              <a:buAutoNum type="arabicPeriod"/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了解 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TTL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门电路、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CMOS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门电路的特点。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54181" y="3248892"/>
            <a:ext cx="6553200" cy="604838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3.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会分析和设计简单的组合逻辑电路。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54181" y="3782292"/>
            <a:ext cx="8229600" cy="1117600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FontTx/>
              <a:buAutoNum type="arabicPeriod" startAt="4"/>
            </a:pPr>
            <a:r>
              <a:rPr lang="zh-CN" altLang="en-US" sz="2800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理解加法器、编码器、译码器等常用组合逻辑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  电路的工作原理和功能。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554181" y="4853855"/>
            <a:ext cx="5715000" cy="604837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5.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学会数字集成电路的使用方法。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33400" y="1143000"/>
            <a:ext cx="2224088" cy="676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本章要求：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304800" y="533400"/>
            <a:ext cx="838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/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lang="zh-CN" altLang="en-US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组合逻辑电路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  <p:bldP spid="4099" grpId="0" autoUpdateAnimBg="0"/>
      <p:bldP spid="4100" grpId="0" autoUpdateAnimBg="0"/>
      <p:bldP spid="410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733800" y="1173163"/>
            <a:ext cx="1066800" cy="5334000"/>
            <a:chOff x="2256" y="576"/>
            <a:chExt cx="672" cy="3360"/>
          </a:xfrm>
        </p:grpSpPr>
        <p:sp>
          <p:nvSpPr>
            <p:cNvPr id="81063" name="Line 3"/>
            <p:cNvSpPr>
              <a:spLocks noChangeShapeType="1"/>
            </p:cNvSpPr>
            <p:nvPr/>
          </p:nvSpPr>
          <p:spPr bwMode="auto">
            <a:xfrm>
              <a:off x="2256" y="576"/>
              <a:ext cx="0" cy="33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064" name="Line 4"/>
            <p:cNvSpPr>
              <a:spLocks noChangeShapeType="1"/>
            </p:cNvSpPr>
            <p:nvPr/>
          </p:nvSpPr>
          <p:spPr bwMode="auto">
            <a:xfrm>
              <a:off x="2928" y="576"/>
              <a:ext cx="0" cy="33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2209800" y="5786438"/>
            <a:ext cx="4151313" cy="523875"/>
            <a:chOff x="1392" y="3645"/>
            <a:chExt cx="2615" cy="330"/>
          </a:xfrm>
        </p:grpSpPr>
        <p:sp>
          <p:nvSpPr>
            <p:cNvPr id="32774" name="Rectangle 6"/>
            <p:cNvSpPr>
              <a:spLocks noChangeArrowheads="1"/>
            </p:cNvSpPr>
            <p:nvPr/>
          </p:nvSpPr>
          <p:spPr bwMode="auto">
            <a:xfrm>
              <a:off x="1392" y="3645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输入级</a:t>
              </a:r>
            </a:p>
          </p:txBody>
        </p:sp>
        <p:sp>
          <p:nvSpPr>
            <p:cNvPr id="32775" name="Rectangle 7"/>
            <p:cNvSpPr>
              <a:spLocks noChangeArrowheads="1"/>
            </p:cNvSpPr>
            <p:nvPr/>
          </p:nvSpPr>
          <p:spPr bwMode="auto">
            <a:xfrm>
              <a:off x="2305" y="3648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中间级</a:t>
              </a:r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3216" y="3648"/>
              <a:ext cx="791" cy="32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输出级</a:t>
              </a:r>
            </a:p>
          </p:txBody>
        </p:sp>
      </p:grpSp>
      <p:sp>
        <p:nvSpPr>
          <p:cNvPr id="32777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8200" y="457200"/>
            <a:ext cx="4800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7500" lnSpcReduction="10000"/>
          </a:bodyPr>
          <a:lstStyle/>
          <a:p>
            <a:pPr algn="l" eaLnBrk="1" hangingPunct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7.4.1   </a:t>
            </a:r>
            <a:r>
              <a:rPr lang="en-US" altLang="zh-CN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TTL“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与非”门电路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838200" y="1295400"/>
            <a:ext cx="1600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电路</a:t>
            </a:r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905000" y="2667000"/>
            <a:ext cx="1981200" cy="17526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80903" name="Group 12"/>
          <p:cNvGrpSpPr/>
          <p:nvPr/>
        </p:nvGrpSpPr>
        <p:grpSpPr bwMode="auto">
          <a:xfrm>
            <a:off x="914400" y="1096963"/>
            <a:ext cx="7696200" cy="4770437"/>
            <a:chOff x="576" y="691"/>
            <a:chExt cx="4848" cy="3005"/>
          </a:xfrm>
        </p:grpSpPr>
        <p:sp>
          <p:nvSpPr>
            <p:cNvPr id="80981" name="Oval 13"/>
            <p:cNvSpPr>
              <a:spLocks noChangeArrowheads="1"/>
            </p:cNvSpPr>
            <p:nvPr/>
          </p:nvSpPr>
          <p:spPr bwMode="auto">
            <a:xfrm>
              <a:off x="4599" y="768"/>
              <a:ext cx="95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80982" name="Group 14"/>
            <p:cNvGrpSpPr/>
            <p:nvPr/>
          </p:nvGrpSpPr>
          <p:grpSpPr bwMode="auto">
            <a:xfrm>
              <a:off x="576" y="691"/>
              <a:ext cx="4848" cy="3005"/>
              <a:chOff x="576" y="691"/>
              <a:chExt cx="4848" cy="3005"/>
            </a:xfrm>
          </p:grpSpPr>
          <p:sp>
            <p:nvSpPr>
              <p:cNvPr id="80983" name="Rectangle 15"/>
              <p:cNvSpPr>
                <a:spLocks noChangeArrowheads="1"/>
              </p:cNvSpPr>
              <p:nvPr/>
            </p:nvSpPr>
            <p:spPr bwMode="auto">
              <a:xfrm>
                <a:off x="3984" y="2544"/>
                <a:ext cx="39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charset="0"/>
                  </a:rPr>
                  <a:t>  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5</a:t>
                </a:r>
              </a:p>
            </p:txBody>
          </p:sp>
          <p:sp>
            <p:nvSpPr>
              <p:cNvPr id="80984" name="Text Box 16"/>
              <p:cNvSpPr txBox="1">
                <a:spLocks noChangeArrowheads="1"/>
              </p:cNvSpPr>
              <p:nvPr/>
            </p:nvSpPr>
            <p:spPr bwMode="auto">
              <a:xfrm>
                <a:off x="4775" y="2179"/>
                <a:ext cx="35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Y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 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80985" name="Text Box 17"/>
              <p:cNvSpPr txBox="1">
                <a:spLocks noChangeArrowheads="1"/>
              </p:cNvSpPr>
              <p:nvPr/>
            </p:nvSpPr>
            <p:spPr bwMode="auto">
              <a:xfrm>
                <a:off x="2496" y="2976"/>
                <a:ext cx="57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</p:txBody>
          </p:sp>
          <p:sp>
            <p:nvSpPr>
              <p:cNvPr id="80986" name="Text Box 18"/>
              <p:cNvSpPr txBox="1">
                <a:spLocks noChangeArrowheads="1"/>
              </p:cNvSpPr>
              <p:nvPr/>
            </p:nvSpPr>
            <p:spPr bwMode="auto">
              <a:xfrm>
                <a:off x="3648" y="2928"/>
                <a:ext cx="53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5</a:t>
                </a:r>
                <a:endParaRPr lang="en-US" altLang="zh-CN" b="1"/>
              </a:p>
            </p:txBody>
          </p:sp>
          <p:sp>
            <p:nvSpPr>
              <p:cNvPr id="80987" name="Text Box 19"/>
              <p:cNvSpPr txBox="1">
                <a:spLocks noChangeArrowheads="1"/>
              </p:cNvSpPr>
              <p:nvPr/>
            </p:nvSpPr>
            <p:spPr bwMode="auto">
              <a:xfrm>
                <a:off x="576" y="2128"/>
                <a:ext cx="35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A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80988" name="Rectangle 20"/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29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3300"/>
                    </a:solidFill>
                    <a:latin typeface="Times New Roman" panose="02020603050405020304" charset="0"/>
                  </a:rPr>
                  <a:t>B</a:t>
                </a: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charset="0"/>
                  </a:rPr>
                  <a:t> </a:t>
                </a:r>
              </a:p>
            </p:txBody>
          </p:sp>
          <p:sp>
            <p:nvSpPr>
              <p:cNvPr id="80989" name="Rectangle 2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3300"/>
                    </a:solidFill>
                    <a:latin typeface="Times New Roman" panose="02020603050405020304" charset="0"/>
                  </a:rPr>
                  <a:t>C</a:t>
                </a:r>
              </a:p>
            </p:txBody>
          </p:sp>
          <p:sp>
            <p:nvSpPr>
              <p:cNvPr id="80990" name="Text Box 22"/>
              <p:cNvSpPr txBox="1">
                <a:spLocks noChangeArrowheads="1"/>
              </p:cNvSpPr>
              <p:nvPr/>
            </p:nvSpPr>
            <p:spPr bwMode="auto">
              <a:xfrm>
                <a:off x="4179" y="1075"/>
                <a:ext cx="59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</p:txBody>
          </p:sp>
          <p:sp>
            <p:nvSpPr>
              <p:cNvPr id="80991" name="Text Box 23"/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35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80992" name="Text Box 24"/>
              <p:cNvSpPr txBox="1">
                <a:spLocks noChangeArrowheads="1"/>
              </p:cNvSpPr>
              <p:nvPr/>
            </p:nvSpPr>
            <p:spPr bwMode="auto">
              <a:xfrm>
                <a:off x="2064" y="1152"/>
                <a:ext cx="35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sp>
            <p:nvSpPr>
              <p:cNvPr id="80993" name="Rectangle 25"/>
              <p:cNvSpPr>
                <a:spLocks noChangeArrowheads="1"/>
              </p:cNvSpPr>
              <p:nvPr/>
            </p:nvSpPr>
            <p:spPr bwMode="auto">
              <a:xfrm>
                <a:off x="3120" y="1584"/>
                <a:ext cx="39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charset="0"/>
                  </a:rPr>
                  <a:t>  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80994" name="Rectangle 26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39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charset="0"/>
                  </a:rPr>
                  <a:t>  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4</a:t>
                </a:r>
              </a:p>
            </p:txBody>
          </p:sp>
          <p:sp>
            <p:nvSpPr>
              <p:cNvPr id="80995" name="Rectangle 27"/>
              <p:cNvSpPr>
                <a:spLocks noChangeArrowheads="1"/>
              </p:cNvSpPr>
              <p:nvPr/>
            </p:nvSpPr>
            <p:spPr bwMode="auto">
              <a:xfrm>
                <a:off x="2640" y="1968"/>
                <a:ext cx="30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charset="0"/>
                  </a:rPr>
                  <a:t>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80996" name="Text Box 28"/>
              <p:cNvSpPr txBox="1">
                <a:spLocks noChangeArrowheads="1"/>
              </p:cNvSpPr>
              <p:nvPr/>
            </p:nvSpPr>
            <p:spPr bwMode="auto">
              <a:xfrm>
                <a:off x="4716" y="691"/>
                <a:ext cx="70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+5V</a:t>
                </a:r>
              </a:p>
            </p:txBody>
          </p:sp>
          <p:sp>
            <p:nvSpPr>
              <p:cNvPr id="80997" name="Text Box 29"/>
              <p:cNvSpPr txBox="1">
                <a:spLocks noChangeArrowheads="1"/>
              </p:cNvSpPr>
              <p:nvPr/>
            </p:nvSpPr>
            <p:spPr bwMode="auto">
              <a:xfrm>
                <a:off x="1440" y="1536"/>
                <a:ext cx="63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   T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80998" name="Line 30"/>
              <p:cNvSpPr>
                <a:spLocks noChangeShapeType="1"/>
              </p:cNvSpPr>
              <p:nvPr/>
            </p:nvSpPr>
            <p:spPr bwMode="auto">
              <a:xfrm>
                <a:off x="2739" y="3696"/>
                <a:ext cx="2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0999" name="Line 31"/>
              <p:cNvSpPr>
                <a:spLocks noChangeShapeType="1"/>
              </p:cNvSpPr>
              <p:nvPr/>
            </p:nvSpPr>
            <p:spPr bwMode="auto">
              <a:xfrm>
                <a:off x="4241" y="2880"/>
                <a:ext cx="0" cy="6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0" name="Line 32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1" name="Line 33"/>
              <p:cNvSpPr>
                <a:spLocks noChangeShapeType="1"/>
              </p:cNvSpPr>
              <p:nvPr/>
            </p:nvSpPr>
            <p:spPr bwMode="auto">
              <a:xfrm>
                <a:off x="3860" y="2448"/>
                <a:ext cx="0" cy="4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2" name="Line 34"/>
              <p:cNvSpPr>
                <a:spLocks noChangeShapeType="1"/>
              </p:cNvSpPr>
              <p:nvPr/>
            </p:nvSpPr>
            <p:spPr bwMode="auto">
              <a:xfrm flipH="1">
                <a:off x="3860" y="2512"/>
                <a:ext cx="305" cy="1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3" name="Line 35"/>
              <p:cNvSpPr>
                <a:spLocks noChangeShapeType="1"/>
              </p:cNvSpPr>
              <p:nvPr/>
            </p:nvSpPr>
            <p:spPr bwMode="auto">
              <a:xfrm>
                <a:off x="3860" y="2767"/>
                <a:ext cx="381" cy="1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4" name="Line 36"/>
              <p:cNvSpPr>
                <a:spLocks noChangeShapeType="1"/>
              </p:cNvSpPr>
              <p:nvPr/>
            </p:nvSpPr>
            <p:spPr bwMode="auto">
              <a:xfrm rot="10787484" flipV="1">
                <a:off x="1984" y="815"/>
                <a:ext cx="262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5" name="Line 37"/>
              <p:cNvSpPr>
                <a:spLocks noChangeShapeType="1"/>
              </p:cNvSpPr>
              <p:nvPr/>
            </p:nvSpPr>
            <p:spPr bwMode="auto">
              <a:xfrm>
                <a:off x="3406" y="1536"/>
                <a:ext cx="7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81006" name="Group 38"/>
              <p:cNvGrpSpPr/>
              <p:nvPr/>
            </p:nvGrpSpPr>
            <p:grpSpPr bwMode="auto">
              <a:xfrm>
                <a:off x="1497" y="1872"/>
                <a:ext cx="711" cy="270"/>
                <a:chOff x="1055" y="2255"/>
                <a:chExt cx="480" cy="241"/>
              </a:xfrm>
            </p:grpSpPr>
            <p:sp>
              <p:nvSpPr>
                <p:cNvPr id="81055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1319" y="2039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6" name="Line 40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367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7" name="Line 41"/>
                <p:cNvSpPr>
                  <a:spLocks noChangeShapeType="1"/>
                </p:cNvSpPr>
                <p:nvPr/>
              </p:nvSpPr>
              <p:spPr bwMode="auto">
                <a:xfrm rot="5400000">
                  <a:off x="1176" y="232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8" name="Line 42"/>
                <p:cNvSpPr>
                  <a:spLocks noChangeShapeType="1"/>
                </p:cNvSpPr>
                <p:nvPr/>
              </p:nvSpPr>
              <p:spPr bwMode="auto">
                <a:xfrm rot="5400000">
                  <a:off x="1079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9" name="Line 43"/>
                <p:cNvSpPr>
                  <a:spLocks noChangeShapeType="1"/>
                </p:cNvSpPr>
                <p:nvPr/>
              </p:nvSpPr>
              <p:spPr bwMode="auto">
                <a:xfrm rot="5400000">
                  <a:off x="983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81007" name="Group 44"/>
              <p:cNvGrpSpPr/>
              <p:nvPr/>
            </p:nvGrpSpPr>
            <p:grpSpPr bwMode="auto">
              <a:xfrm>
                <a:off x="2213" y="1824"/>
                <a:ext cx="656" cy="568"/>
                <a:chOff x="2784" y="3168"/>
                <a:chExt cx="432" cy="336"/>
              </a:xfrm>
            </p:grpSpPr>
            <p:sp>
              <p:nvSpPr>
                <p:cNvPr id="81051" name="Line 45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2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976" y="3216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3" name="Line 47"/>
                <p:cNvSpPr>
                  <a:spLocks noChangeShapeType="1"/>
                </p:cNvSpPr>
                <p:nvPr/>
              </p:nvSpPr>
              <p:spPr bwMode="auto">
                <a:xfrm>
                  <a:off x="2976" y="340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1054" name="Line 48"/>
                <p:cNvSpPr>
                  <a:spLocks noChangeShapeType="1"/>
                </p:cNvSpPr>
                <p:nvPr/>
              </p:nvSpPr>
              <p:spPr bwMode="auto">
                <a:xfrm>
                  <a:off x="2784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81008" name="Line 49"/>
              <p:cNvSpPr>
                <a:spLocks noChangeShapeType="1"/>
              </p:cNvSpPr>
              <p:nvPr/>
            </p:nvSpPr>
            <p:spPr bwMode="auto">
              <a:xfrm>
                <a:off x="3784" y="163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09" name="Line 50"/>
              <p:cNvSpPr>
                <a:spLocks noChangeShapeType="1"/>
              </p:cNvSpPr>
              <p:nvPr/>
            </p:nvSpPr>
            <p:spPr bwMode="auto">
              <a:xfrm flipH="1">
                <a:off x="3784" y="1728"/>
                <a:ext cx="344" cy="1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0" name="Line 51"/>
              <p:cNvSpPr>
                <a:spLocks noChangeShapeType="1"/>
              </p:cNvSpPr>
              <p:nvPr/>
            </p:nvSpPr>
            <p:spPr bwMode="auto">
              <a:xfrm>
                <a:off x="3784" y="1975"/>
                <a:ext cx="398" cy="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1" name="Line 52"/>
              <p:cNvSpPr>
                <a:spLocks noChangeShapeType="1"/>
              </p:cNvSpPr>
              <p:nvPr/>
            </p:nvSpPr>
            <p:spPr bwMode="auto">
              <a:xfrm>
                <a:off x="3466" y="1906"/>
                <a:ext cx="3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2" name="Rectangle 53"/>
              <p:cNvSpPr>
                <a:spLocks noChangeArrowheads="1"/>
              </p:cNvSpPr>
              <p:nvPr/>
            </p:nvSpPr>
            <p:spPr bwMode="auto">
              <a:xfrm>
                <a:off x="1945" y="1152"/>
                <a:ext cx="101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3" name="Line 54"/>
              <p:cNvSpPr>
                <a:spLocks noChangeShapeType="1"/>
              </p:cNvSpPr>
              <p:nvPr/>
            </p:nvSpPr>
            <p:spPr bwMode="auto">
              <a:xfrm>
                <a:off x="2005" y="816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4" name="Line 55"/>
              <p:cNvSpPr>
                <a:spLocks noChangeShapeType="1"/>
              </p:cNvSpPr>
              <p:nvPr/>
            </p:nvSpPr>
            <p:spPr bwMode="auto">
              <a:xfrm>
                <a:off x="2780" y="816"/>
                <a:ext cx="0" cy="39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5" name="Line 56"/>
              <p:cNvSpPr>
                <a:spLocks noChangeShapeType="1"/>
              </p:cNvSpPr>
              <p:nvPr/>
            </p:nvSpPr>
            <p:spPr bwMode="auto">
              <a:xfrm flipH="1">
                <a:off x="2780" y="1488"/>
                <a:ext cx="4" cy="43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6" name="Line 57"/>
              <p:cNvSpPr>
                <a:spLocks noChangeShapeType="1"/>
              </p:cNvSpPr>
              <p:nvPr/>
            </p:nvSpPr>
            <p:spPr bwMode="auto">
              <a:xfrm>
                <a:off x="2840" y="2352"/>
                <a:ext cx="0" cy="5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7" name="Line 58"/>
              <p:cNvSpPr>
                <a:spLocks noChangeShapeType="1"/>
              </p:cNvSpPr>
              <p:nvPr/>
            </p:nvSpPr>
            <p:spPr bwMode="auto">
              <a:xfrm>
                <a:off x="3615" y="1920"/>
                <a:ext cx="0" cy="9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8" name="Line 59"/>
              <p:cNvSpPr>
                <a:spLocks noChangeShapeType="1"/>
              </p:cNvSpPr>
              <p:nvPr/>
            </p:nvSpPr>
            <p:spPr bwMode="auto">
              <a:xfrm>
                <a:off x="4133" y="816"/>
                <a:ext cx="0" cy="26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19" name="Line 60"/>
              <p:cNvSpPr>
                <a:spLocks noChangeShapeType="1"/>
              </p:cNvSpPr>
              <p:nvPr/>
            </p:nvSpPr>
            <p:spPr bwMode="auto">
              <a:xfrm>
                <a:off x="4133" y="1353"/>
                <a:ext cx="0" cy="3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0" name="Line 61"/>
              <p:cNvSpPr>
                <a:spLocks noChangeShapeType="1"/>
              </p:cNvSpPr>
              <p:nvPr/>
            </p:nvSpPr>
            <p:spPr bwMode="auto">
              <a:xfrm>
                <a:off x="2832" y="3552"/>
                <a:ext cx="14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1" name="Line 62"/>
              <p:cNvSpPr>
                <a:spLocks noChangeShapeType="1"/>
              </p:cNvSpPr>
              <p:nvPr/>
            </p:nvSpPr>
            <p:spPr bwMode="auto">
              <a:xfrm>
                <a:off x="3128" y="1440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2" name="Line 63"/>
              <p:cNvSpPr>
                <a:spLocks noChangeShapeType="1"/>
              </p:cNvSpPr>
              <p:nvPr/>
            </p:nvSpPr>
            <p:spPr bwMode="auto">
              <a:xfrm flipH="1">
                <a:off x="3128" y="1509"/>
                <a:ext cx="318" cy="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3" name="Line 64"/>
              <p:cNvSpPr>
                <a:spLocks noChangeShapeType="1"/>
              </p:cNvSpPr>
              <p:nvPr/>
            </p:nvSpPr>
            <p:spPr bwMode="auto">
              <a:xfrm>
                <a:off x="3128" y="1783"/>
                <a:ext cx="397" cy="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4" name="Line 65"/>
              <p:cNvSpPr>
                <a:spLocks noChangeShapeType="1"/>
              </p:cNvSpPr>
              <p:nvPr/>
            </p:nvSpPr>
            <p:spPr bwMode="auto">
              <a:xfrm>
                <a:off x="4182" y="2304"/>
                <a:ext cx="47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5" name="Oval 66"/>
              <p:cNvSpPr>
                <a:spLocks noChangeArrowheads="1"/>
              </p:cNvSpPr>
              <p:nvPr/>
            </p:nvSpPr>
            <p:spPr bwMode="auto">
              <a:xfrm>
                <a:off x="4659" y="2256"/>
                <a:ext cx="95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81026" name="Group 67"/>
              <p:cNvGrpSpPr/>
              <p:nvPr/>
            </p:nvGrpSpPr>
            <p:grpSpPr bwMode="auto">
              <a:xfrm>
                <a:off x="960" y="2112"/>
                <a:ext cx="835" cy="624"/>
                <a:chOff x="1248" y="2016"/>
                <a:chExt cx="672" cy="624"/>
              </a:xfrm>
            </p:grpSpPr>
            <p:grpSp>
              <p:nvGrpSpPr>
                <p:cNvPr id="81042" name="Group 68"/>
                <p:cNvGrpSpPr/>
                <p:nvPr/>
              </p:nvGrpSpPr>
              <p:grpSpPr bwMode="auto">
                <a:xfrm>
                  <a:off x="1248" y="2016"/>
                  <a:ext cx="432" cy="240"/>
                  <a:chOff x="1248" y="2016"/>
                  <a:chExt cx="432" cy="240"/>
                </a:xfrm>
              </p:grpSpPr>
              <p:sp>
                <p:nvSpPr>
                  <p:cNvPr id="81049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0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50" name="Line 7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8" y="2256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1043" name="Group 71"/>
                <p:cNvGrpSpPr/>
                <p:nvPr/>
              </p:nvGrpSpPr>
              <p:grpSpPr bwMode="auto">
                <a:xfrm>
                  <a:off x="1248" y="2016"/>
                  <a:ext cx="576" cy="432"/>
                  <a:chOff x="1248" y="2016"/>
                  <a:chExt cx="432" cy="240"/>
                </a:xfrm>
              </p:grpSpPr>
              <p:sp>
                <p:nvSpPr>
                  <p:cNvPr id="81047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0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48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8" y="2256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1044" name="Group 74"/>
                <p:cNvGrpSpPr/>
                <p:nvPr/>
              </p:nvGrpSpPr>
              <p:grpSpPr bwMode="auto">
                <a:xfrm>
                  <a:off x="1248" y="2016"/>
                  <a:ext cx="672" cy="624"/>
                  <a:chOff x="1248" y="2016"/>
                  <a:chExt cx="432" cy="240"/>
                </a:xfrm>
              </p:grpSpPr>
              <p:sp>
                <p:nvSpPr>
                  <p:cNvPr id="8104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016"/>
                    <a:ext cx="0" cy="24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1046" name="Line 7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248" y="2256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sp>
            <p:nvSpPr>
              <p:cNvPr id="81027" name="Line 77"/>
              <p:cNvSpPr>
                <a:spLocks noChangeShapeType="1"/>
              </p:cNvSpPr>
              <p:nvPr/>
            </p:nvSpPr>
            <p:spPr bwMode="auto">
              <a:xfrm>
                <a:off x="2837" y="3552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8" name="Oval 78"/>
              <p:cNvSpPr>
                <a:spLocks noChangeArrowheads="1"/>
              </p:cNvSpPr>
              <p:nvPr/>
            </p:nvSpPr>
            <p:spPr bwMode="auto">
              <a:xfrm>
                <a:off x="864" y="2304"/>
                <a:ext cx="95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29" name="Oval 79"/>
              <p:cNvSpPr>
                <a:spLocks noChangeArrowheads="1"/>
              </p:cNvSpPr>
              <p:nvPr/>
            </p:nvSpPr>
            <p:spPr bwMode="auto">
              <a:xfrm>
                <a:off x="864" y="2496"/>
                <a:ext cx="95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0" name="Oval 80"/>
              <p:cNvSpPr>
                <a:spLocks noChangeArrowheads="1"/>
              </p:cNvSpPr>
              <p:nvPr/>
            </p:nvSpPr>
            <p:spPr bwMode="auto">
              <a:xfrm>
                <a:off x="864" y="2688"/>
                <a:ext cx="95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1" name="Oval 81"/>
              <p:cNvSpPr>
                <a:spLocks noChangeArrowheads="1"/>
              </p:cNvSpPr>
              <p:nvPr/>
            </p:nvSpPr>
            <p:spPr bwMode="auto">
              <a:xfrm>
                <a:off x="2761" y="170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2" name="Line 82"/>
              <p:cNvSpPr>
                <a:spLocks noChangeShapeType="1"/>
              </p:cNvSpPr>
              <p:nvPr/>
            </p:nvSpPr>
            <p:spPr bwMode="auto">
              <a:xfrm>
                <a:off x="2854" y="2711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3" name="Oval 83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32" cy="32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4" name="Line 84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5" name="Line 85"/>
              <p:cNvSpPr>
                <a:spLocks noChangeShapeType="1"/>
              </p:cNvSpPr>
              <p:nvPr/>
            </p:nvSpPr>
            <p:spPr bwMode="auto">
              <a:xfrm flipV="1">
                <a:off x="1999" y="1440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6" name="Rectangle 86"/>
              <p:cNvSpPr>
                <a:spLocks noChangeArrowheads="1"/>
              </p:cNvSpPr>
              <p:nvPr/>
            </p:nvSpPr>
            <p:spPr bwMode="auto">
              <a:xfrm>
                <a:off x="2736" y="1200"/>
                <a:ext cx="101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7" name="Rectangle 87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101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8" name="Line 88"/>
              <p:cNvSpPr>
                <a:spLocks noChangeShapeType="1"/>
              </p:cNvSpPr>
              <p:nvPr/>
            </p:nvSpPr>
            <p:spPr bwMode="auto">
              <a:xfrm flipV="1">
                <a:off x="2838" y="3216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39" name="Rectangle 89"/>
              <p:cNvSpPr>
                <a:spLocks noChangeArrowheads="1"/>
              </p:cNvSpPr>
              <p:nvPr/>
            </p:nvSpPr>
            <p:spPr bwMode="auto">
              <a:xfrm>
                <a:off x="3563" y="2880"/>
                <a:ext cx="101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40" name="Line 90"/>
              <p:cNvSpPr>
                <a:spLocks noChangeShapeType="1"/>
              </p:cNvSpPr>
              <p:nvPr/>
            </p:nvSpPr>
            <p:spPr bwMode="auto">
              <a:xfrm>
                <a:off x="3622" y="3168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041" name="Rectangle 91"/>
              <p:cNvSpPr>
                <a:spLocks noChangeArrowheads="1"/>
              </p:cNvSpPr>
              <p:nvPr/>
            </p:nvSpPr>
            <p:spPr bwMode="auto">
              <a:xfrm>
                <a:off x="4080" y="1079"/>
                <a:ext cx="101" cy="2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80904" name="Group 92"/>
          <p:cNvGrpSpPr/>
          <p:nvPr/>
        </p:nvGrpSpPr>
        <p:grpSpPr bwMode="auto">
          <a:xfrm>
            <a:off x="838200" y="990600"/>
            <a:ext cx="4886325" cy="171450"/>
            <a:chOff x="528" y="624"/>
            <a:chExt cx="3078" cy="108"/>
          </a:xfrm>
        </p:grpSpPr>
        <p:pic>
          <p:nvPicPr>
            <p:cNvPr id="80948" name="Picture 9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49" name="Picture 9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0" name="Picture 9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1" name="Picture 9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2" name="Picture 9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3" name="Picture 9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4" name="Picture 9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5" name="Picture 10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6" name="Picture 10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7" name="Picture 10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8" name="Picture 10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59" name="Picture 10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0" name="Picture 10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1" name="Picture 10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2" name="Picture 10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3" name="Picture 10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4" name="Picture 10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5" name="Picture 11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6" name="Picture 11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7" name="Picture 11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8" name="Picture 11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69" name="Picture 1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970" name="Group 115"/>
            <p:cNvGrpSpPr/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80975" name="Picture 116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76" name="Picture 11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77" name="Picture 11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78" name="Picture 11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79" name="Picture 12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980" name="Picture 12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971" name="Picture 1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2" name="Picture 1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3" name="Picture 1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974" name="Picture 1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roup 126"/>
          <p:cNvGrpSpPr/>
          <p:nvPr/>
        </p:nvGrpSpPr>
        <p:grpSpPr bwMode="auto">
          <a:xfrm>
            <a:off x="5248275" y="3735388"/>
            <a:ext cx="2614613" cy="2119312"/>
            <a:chOff x="3120" y="2352"/>
            <a:chExt cx="1647" cy="1335"/>
          </a:xfrm>
        </p:grpSpPr>
        <p:grpSp>
          <p:nvGrpSpPr>
            <p:cNvPr id="80907" name="Group 127"/>
            <p:cNvGrpSpPr/>
            <p:nvPr/>
          </p:nvGrpSpPr>
          <p:grpSpPr bwMode="auto">
            <a:xfrm>
              <a:off x="3120" y="2352"/>
              <a:ext cx="1626" cy="1335"/>
              <a:chOff x="5286" y="2457"/>
              <a:chExt cx="1626" cy="1335"/>
            </a:xfrm>
          </p:grpSpPr>
          <p:graphicFrame>
            <p:nvGraphicFramePr>
              <p:cNvPr id="80909" name="Object 128"/>
              <p:cNvGraphicFramePr>
                <a:graphicFrameLocks noChangeAspect="1"/>
              </p:cNvGraphicFramePr>
              <p:nvPr/>
            </p:nvGraphicFramePr>
            <p:xfrm>
              <a:off x="5286" y="2496"/>
              <a:ext cx="1626" cy="1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67" name="位图图像" r:id="rId4" imgW="1504950" imgH="1114425" progId="Paint.Picture">
                      <p:embed/>
                    </p:oleObj>
                  </mc:Choice>
                  <mc:Fallback>
                    <p:oleObj name="位图图像" r:id="rId4" imgW="1504950" imgH="1114425" progId="Paint.Picture">
                      <p:embed/>
                      <p:pic>
                        <p:nvPicPr>
                          <p:cNvPr id="0" name="图片 737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6" y="2496"/>
                            <a:ext cx="1626" cy="1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10" name="Line 129"/>
              <p:cNvSpPr>
                <a:spLocks noChangeShapeType="1"/>
              </p:cNvSpPr>
              <p:nvPr/>
            </p:nvSpPr>
            <p:spPr bwMode="auto">
              <a:xfrm flipV="1">
                <a:off x="6154" y="2743"/>
                <a:ext cx="0" cy="5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0911" name="Text Box 130"/>
              <p:cNvSpPr txBox="1">
                <a:spLocks noChangeArrowheads="1"/>
              </p:cNvSpPr>
              <p:nvPr/>
            </p:nvSpPr>
            <p:spPr bwMode="auto">
              <a:xfrm>
                <a:off x="5323" y="2832"/>
                <a:ext cx="32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E</a:t>
                </a:r>
                <a:r>
                  <a:rPr lang="en-US" altLang="zh-CN" sz="2800" b="1" baseline="-25000"/>
                  <a:t>2</a:t>
                </a:r>
                <a:endParaRPr lang="en-US" altLang="zh-CN" sz="2800" b="1"/>
              </a:p>
            </p:txBody>
          </p:sp>
          <p:sp>
            <p:nvSpPr>
              <p:cNvPr id="80912" name="Text Box 131"/>
              <p:cNvSpPr txBox="1">
                <a:spLocks noChangeArrowheads="1"/>
              </p:cNvSpPr>
              <p:nvPr/>
            </p:nvSpPr>
            <p:spPr bwMode="auto">
              <a:xfrm>
                <a:off x="5328" y="3127"/>
                <a:ext cx="32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E</a:t>
                </a:r>
                <a:r>
                  <a:rPr lang="en-US" altLang="zh-CN" sz="2800" b="1" baseline="-25000"/>
                  <a:t>3</a:t>
                </a:r>
                <a:endParaRPr lang="en-US" altLang="zh-CN" sz="2800" b="1"/>
              </a:p>
            </p:txBody>
          </p:sp>
          <p:sp>
            <p:nvSpPr>
              <p:cNvPr id="80913" name="Text Box 132"/>
              <p:cNvSpPr txBox="1">
                <a:spLocks noChangeArrowheads="1"/>
              </p:cNvSpPr>
              <p:nvPr/>
            </p:nvSpPr>
            <p:spPr bwMode="auto">
              <a:xfrm>
                <a:off x="5328" y="2553"/>
                <a:ext cx="38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E</a:t>
                </a:r>
                <a:r>
                  <a:rPr lang="en-US" altLang="zh-CN" sz="2800" b="1" baseline="-25000"/>
                  <a:t>1</a:t>
                </a:r>
                <a:endParaRPr lang="en-US" altLang="zh-CN" sz="2800" b="1"/>
              </a:p>
            </p:txBody>
          </p:sp>
          <p:sp>
            <p:nvSpPr>
              <p:cNvPr id="80914" name="Text Box 133"/>
              <p:cNvSpPr txBox="1">
                <a:spLocks noChangeArrowheads="1"/>
              </p:cNvSpPr>
              <p:nvPr/>
            </p:nvSpPr>
            <p:spPr bwMode="auto">
              <a:xfrm>
                <a:off x="6023" y="2457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B</a:t>
                </a:r>
              </a:p>
            </p:txBody>
          </p:sp>
          <p:sp>
            <p:nvSpPr>
              <p:cNvPr id="32902" name="Text Box 134"/>
              <p:cNvSpPr txBox="1">
                <a:spLocks noChangeArrowheads="1"/>
              </p:cNvSpPr>
              <p:nvPr/>
            </p:nvSpPr>
            <p:spPr bwMode="auto">
              <a:xfrm>
                <a:off x="5712" y="3360"/>
                <a:ext cx="101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等效电路</a:t>
                </a:r>
              </a:p>
            </p:txBody>
          </p:sp>
          <p:grpSp>
            <p:nvGrpSpPr>
              <p:cNvPr id="80916" name="Group 135"/>
              <p:cNvGrpSpPr/>
              <p:nvPr/>
            </p:nvGrpSpPr>
            <p:grpSpPr bwMode="auto">
              <a:xfrm>
                <a:off x="5638" y="3189"/>
                <a:ext cx="536" cy="219"/>
                <a:chOff x="5638" y="3189"/>
                <a:chExt cx="536" cy="219"/>
              </a:xfrm>
            </p:grpSpPr>
            <p:sp>
              <p:nvSpPr>
                <p:cNvPr id="80941" name="Line 136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42" name="Oval 137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80943" name="Group 138"/>
                <p:cNvGrpSpPr/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80944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45" name="Line 1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46" name="Line 141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47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80917" name="Group 143"/>
              <p:cNvGrpSpPr/>
              <p:nvPr/>
            </p:nvGrpSpPr>
            <p:grpSpPr bwMode="auto">
              <a:xfrm>
                <a:off x="5616" y="2901"/>
                <a:ext cx="536" cy="219"/>
                <a:chOff x="5638" y="3189"/>
                <a:chExt cx="536" cy="219"/>
              </a:xfrm>
            </p:grpSpPr>
            <p:sp>
              <p:nvSpPr>
                <p:cNvPr id="80934" name="Line 144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35" name="Oval 145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80936" name="Group 146"/>
                <p:cNvGrpSpPr/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80937" name="Line 147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38" name="Line 14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39" name="Line 149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40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80918" name="Group 151"/>
              <p:cNvGrpSpPr/>
              <p:nvPr/>
            </p:nvGrpSpPr>
            <p:grpSpPr bwMode="auto">
              <a:xfrm>
                <a:off x="5616" y="2640"/>
                <a:ext cx="536" cy="219"/>
                <a:chOff x="5638" y="3189"/>
                <a:chExt cx="536" cy="219"/>
              </a:xfrm>
            </p:grpSpPr>
            <p:sp>
              <p:nvSpPr>
                <p:cNvPr id="80927" name="Line 152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28" name="Oval 153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80929" name="Group 154"/>
                <p:cNvGrpSpPr/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80930" name="Line 155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31" name="Line 1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32" name="Line 157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33" name="Line 158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80919" name="Group 159"/>
              <p:cNvGrpSpPr/>
              <p:nvPr/>
            </p:nvGrpSpPr>
            <p:grpSpPr bwMode="auto">
              <a:xfrm flipH="1">
                <a:off x="6136" y="2640"/>
                <a:ext cx="536" cy="219"/>
                <a:chOff x="5638" y="3189"/>
                <a:chExt cx="536" cy="219"/>
              </a:xfrm>
            </p:grpSpPr>
            <p:sp>
              <p:nvSpPr>
                <p:cNvPr id="80920" name="Line 160"/>
                <p:cNvSpPr>
                  <a:spLocks noChangeShapeType="1"/>
                </p:cNvSpPr>
                <p:nvPr/>
              </p:nvSpPr>
              <p:spPr bwMode="auto">
                <a:xfrm>
                  <a:off x="5701" y="3306"/>
                  <a:ext cx="47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0921" name="Oval 161"/>
                <p:cNvSpPr>
                  <a:spLocks noChangeArrowheads="1"/>
                </p:cNvSpPr>
                <p:nvPr/>
              </p:nvSpPr>
              <p:spPr bwMode="auto">
                <a:xfrm>
                  <a:off x="5638" y="3273"/>
                  <a:ext cx="48" cy="60"/>
                </a:xfrm>
                <a:prstGeom prst="ellipse">
                  <a:avLst/>
                </a:prstGeom>
                <a:solidFill>
                  <a:srgbClr val="FFFFFF"/>
                </a:solidFill>
                <a:ln w="28575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80922" name="Group 162"/>
                <p:cNvGrpSpPr/>
                <p:nvPr/>
              </p:nvGrpSpPr>
              <p:grpSpPr bwMode="auto">
                <a:xfrm>
                  <a:off x="5828" y="3189"/>
                  <a:ext cx="146" cy="219"/>
                  <a:chOff x="5828" y="3189"/>
                  <a:chExt cx="146" cy="219"/>
                </a:xfrm>
              </p:grpSpPr>
              <p:sp>
                <p:nvSpPr>
                  <p:cNvPr id="80923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5830" y="3312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24" name="Line 16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830" y="3194"/>
                    <a:ext cx="144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25" name="Line 165"/>
                  <p:cNvSpPr>
                    <a:spLocks noChangeShapeType="1"/>
                  </p:cNvSpPr>
                  <p:nvPr/>
                </p:nvSpPr>
                <p:spPr bwMode="auto">
                  <a:xfrm rot="60000">
                    <a:off x="5973" y="3189"/>
                    <a:ext cx="0" cy="215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80926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5828" y="3194"/>
                    <a:ext cx="0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</p:grpSp>
        <p:sp>
          <p:nvSpPr>
            <p:cNvPr id="80908" name="Text Box 167"/>
            <p:cNvSpPr txBox="1">
              <a:spLocks noChangeArrowheads="1"/>
            </p:cNvSpPr>
            <p:nvPr/>
          </p:nvSpPr>
          <p:spPr bwMode="auto">
            <a:xfrm>
              <a:off x="4512" y="2496"/>
              <a:ext cx="25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</p:grpSp>
      <p:sp>
        <p:nvSpPr>
          <p:cNvPr id="32936" name="AutoShape 168" descr="40%"/>
          <p:cNvSpPr>
            <a:spLocks noChangeArrowheads="1"/>
          </p:cNvSpPr>
          <p:nvPr/>
        </p:nvSpPr>
        <p:spPr bwMode="auto">
          <a:xfrm>
            <a:off x="914400" y="4800220"/>
            <a:ext cx="1598613" cy="911986"/>
          </a:xfrm>
          <a:prstGeom prst="wedgeRoundRectCallout">
            <a:avLst>
              <a:gd name="adj1" fmla="val 69565"/>
              <a:gd name="adj2" fmla="val -158537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000099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多发射极三极管</a:t>
            </a:r>
            <a:endParaRPr lang="zh-CN" altLang="en-US" sz="24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 autoUpdateAnimBg="0"/>
      <p:bldP spid="32779" grpId="0" animBg="1"/>
      <p:bldP spid="32936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1733550" y="1398905"/>
            <a:ext cx="6858000" cy="4267200"/>
            <a:chOff x="1104" y="864"/>
            <a:chExt cx="4320" cy="2688"/>
          </a:xfrm>
        </p:grpSpPr>
        <p:sp>
          <p:nvSpPr>
            <p:cNvPr id="81955" name="Oval 3"/>
            <p:cNvSpPr>
              <a:spLocks noChangeArrowheads="1"/>
            </p:cNvSpPr>
            <p:nvPr/>
          </p:nvSpPr>
          <p:spPr bwMode="auto">
            <a:xfrm>
              <a:off x="4689" y="933"/>
              <a:ext cx="85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56" name="Rectangle 4"/>
            <p:cNvSpPr>
              <a:spLocks noChangeArrowheads="1"/>
            </p:cNvSpPr>
            <p:nvPr/>
          </p:nvSpPr>
          <p:spPr bwMode="auto">
            <a:xfrm>
              <a:off x="4141" y="2522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latin typeface="Times New Roman" panose="02020603050405020304" charset="0"/>
                </a:rPr>
                <a:t>  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81957" name="Text Box 5"/>
            <p:cNvSpPr txBox="1">
              <a:spLocks noChangeArrowheads="1"/>
            </p:cNvSpPr>
            <p:nvPr/>
          </p:nvSpPr>
          <p:spPr bwMode="auto">
            <a:xfrm>
              <a:off x="4846" y="2195"/>
              <a:ext cx="319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</a:t>
              </a:r>
              <a:r>
                <a:rPr lang="en-US" altLang="zh-CN" b="1">
                  <a:solidFill>
                    <a:srgbClr val="FF3300"/>
                  </a:solidFill>
                </a:rPr>
                <a:t> </a:t>
              </a:r>
              <a:endParaRPr lang="en-US" altLang="zh-CN">
                <a:solidFill>
                  <a:srgbClr val="FF3300"/>
                </a:solidFill>
              </a:endParaRPr>
            </a:p>
          </p:txBody>
        </p:sp>
        <p:sp>
          <p:nvSpPr>
            <p:cNvPr id="81958" name="Text Box 6"/>
            <p:cNvSpPr txBox="1">
              <a:spLocks noChangeArrowheads="1"/>
            </p:cNvSpPr>
            <p:nvPr/>
          </p:nvSpPr>
          <p:spPr bwMode="auto">
            <a:xfrm>
              <a:off x="2815" y="2908"/>
              <a:ext cx="51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81959" name="Text Box 7"/>
            <p:cNvSpPr txBox="1">
              <a:spLocks noChangeArrowheads="1"/>
            </p:cNvSpPr>
            <p:nvPr/>
          </p:nvSpPr>
          <p:spPr bwMode="auto">
            <a:xfrm>
              <a:off x="3842" y="2864"/>
              <a:ext cx="47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81960" name="Text Box 8"/>
            <p:cNvSpPr txBox="1">
              <a:spLocks noChangeArrowheads="1"/>
            </p:cNvSpPr>
            <p:nvPr/>
          </p:nvSpPr>
          <p:spPr bwMode="auto">
            <a:xfrm>
              <a:off x="1104" y="2149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81961" name="Rectangle 9"/>
            <p:cNvSpPr>
              <a:spLocks noChangeArrowheads="1"/>
            </p:cNvSpPr>
            <p:nvPr/>
          </p:nvSpPr>
          <p:spPr bwMode="auto">
            <a:xfrm>
              <a:off x="1104" y="2393"/>
              <a:ext cx="2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charset="0"/>
                </a:rPr>
                <a:t> </a:t>
              </a:r>
            </a:p>
          </p:txBody>
        </p:sp>
        <p:sp>
          <p:nvSpPr>
            <p:cNvPr id="81962" name="Rectangle 10"/>
            <p:cNvSpPr>
              <a:spLocks noChangeArrowheads="1"/>
            </p:cNvSpPr>
            <p:nvPr/>
          </p:nvSpPr>
          <p:spPr bwMode="auto">
            <a:xfrm>
              <a:off x="1104" y="2607"/>
              <a:ext cx="24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</a:p>
          </p:txBody>
        </p:sp>
        <p:sp>
          <p:nvSpPr>
            <p:cNvPr id="81963" name="Text Box 11"/>
            <p:cNvSpPr txBox="1">
              <a:spLocks noChangeArrowheads="1"/>
            </p:cNvSpPr>
            <p:nvPr/>
          </p:nvSpPr>
          <p:spPr bwMode="auto">
            <a:xfrm>
              <a:off x="4315" y="1207"/>
              <a:ext cx="53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81964" name="Text Box 12"/>
            <p:cNvSpPr txBox="1">
              <a:spLocks noChangeArrowheads="1"/>
            </p:cNvSpPr>
            <p:nvPr/>
          </p:nvSpPr>
          <p:spPr bwMode="auto">
            <a:xfrm>
              <a:off x="3072" y="1276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81965" name="Text Box 13"/>
            <p:cNvSpPr txBox="1">
              <a:spLocks noChangeArrowheads="1"/>
            </p:cNvSpPr>
            <p:nvPr/>
          </p:nvSpPr>
          <p:spPr bwMode="auto">
            <a:xfrm>
              <a:off x="2400" y="1296"/>
              <a:ext cx="35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81966" name="Rectangle 14"/>
            <p:cNvSpPr>
              <a:spLocks noChangeArrowheads="1"/>
            </p:cNvSpPr>
            <p:nvPr/>
          </p:nvSpPr>
          <p:spPr bwMode="auto">
            <a:xfrm>
              <a:off x="3371" y="1663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charset="0"/>
                </a:rPr>
                <a:t>  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81967" name="Rectangle 15"/>
            <p:cNvSpPr>
              <a:spLocks noChangeArrowheads="1"/>
            </p:cNvSpPr>
            <p:nvPr/>
          </p:nvSpPr>
          <p:spPr bwMode="auto">
            <a:xfrm>
              <a:off x="4098" y="1835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latin typeface="Times New Roman" panose="02020603050405020304" charset="0"/>
                </a:rPr>
                <a:t>  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4</a:t>
              </a:r>
            </a:p>
          </p:txBody>
        </p:sp>
        <p:sp>
          <p:nvSpPr>
            <p:cNvPr id="81968" name="Rectangle 16"/>
            <p:cNvSpPr>
              <a:spLocks noChangeArrowheads="1"/>
            </p:cNvSpPr>
            <p:nvPr/>
          </p:nvSpPr>
          <p:spPr bwMode="auto">
            <a:xfrm>
              <a:off x="2943" y="2006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latin typeface="Times New Roman" panose="02020603050405020304" charset="0"/>
                </a:rPr>
                <a:t>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81969" name="Text Box 17"/>
            <p:cNvSpPr txBox="1">
              <a:spLocks noChangeArrowheads="1"/>
            </p:cNvSpPr>
            <p:nvPr/>
          </p:nvSpPr>
          <p:spPr bwMode="auto">
            <a:xfrm>
              <a:off x="4793" y="864"/>
              <a:ext cx="63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+5V</a:t>
              </a:r>
            </a:p>
          </p:txBody>
        </p:sp>
        <p:sp>
          <p:nvSpPr>
            <p:cNvPr id="81970" name="Text Box 18"/>
            <p:cNvSpPr txBox="1">
              <a:spLocks noChangeArrowheads="1"/>
            </p:cNvSpPr>
            <p:nvPr/>
          </p:nvSpPr>
          <p:spPr bwMode="auto">
            <a:xfrm>
              <a:off x="1874" y="1620"/>
              <a:ext cx="56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  T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81971" name="Line 19"/>
            <p:cNvSpPr>
              <a:spLocks noChangeShapeType="1"/>
            </p:cNvSpPr>
            <p:nvPr/>
          </p:nvSpPr>
          <p:spPr bwMode="auto">
            <a:xfrm>
              <a:off x="3031" y="3552"/>
              <a:ext cx="2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2" name="Line 20"/>
            <p:cNvSpPr>
              <a:spLocks noChangeShapeType="1"/>
            </p:cNvSpPr>
            <p:nvPr/>
          </p:nvSpPr>
          <p:spPr bwMode="auto">
            <a:xfrm>
              <a:off x="4370" y="2822"/>
              <a:ext cx="0" cy="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3" name="Line 21"/>
            <p:cNvSpPr>
              <a:spLocks noChangeShapeType="1"/>
            </p:cNvSpPr>
            <p:nvPr/>
          </p:nvSpPr>
          <p:spPr bwMode="auto">
            <a:xfrm>
              <a:off x="4312" y="2135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4" name="Line 22"/>
            <p:cNvSpPr>
              <a:spLocks noChangeShapeType="1"/>
            </p:cNvSpPr>
            <p:nvPr/>
          </p:nvSpPr>
          <p:spPr bwMode="auto">
            <a:xfrm>
              <a:off x="4030" y="2436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5" name="Line 23"/>
            <p:cNvSpPr>
              <a:spLocks noChangeShapeType="1"/>
            </p:cNvSpPr>
            <p:nvPr/>
          </p:nvSpPr>
          <p:spPr bwMode="auto">
            <a:xfrm flipH="1">
              <a:off x="4030" y="2493"/>
              <a:ext cx="272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6" name="Line 24"/>
            <p:cNvSpPr>
              <a:spLocks noChangeShapeType="1"/>
            </p:cNvSpPr>
            <p:nvPr/>
          </p:nvSpPr>
          <p:spPr bwMode="auto">
            <a:xfrm>
              <a:off x="4030" y="2721"/>
              <a:ext cx="340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7" name="Line 25"/>
            <p:cNvSpPr>
              <a:spLocks noChangeShapeType="1"/>
            </p:cNvSpPr>
            <p:nvPr/>
          </p:nvSpPr>
          <p:spPr bwMode="auto">
            <a:xfrm rot="10787484" flipV="1">
              <a:off x="2359" y="975"/>
              <a:ext cx="2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78" name="Line 26"/>
            <p:cNvSpPr>
              <a:spLocks noChangeShapeType="1"/>
            </p:cNvSpPr>
            <p:nvPr/>
          </p:nvSpPr>
          <p:spPr bwMode="auto">
            <a:xfrm>
              <a:off x="3626" y="1620"/>
              <a:ext cx="6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81979" name="Group 27"/>
            <p:cNvGrpSpPr/>
            <p:nvPr/>
          </p:nvGrpSpPr>
          <p:grpSpPr bwMode="auto">
            <a:xfrm>
              <a:off x="1925" y="1920"/>
              <a:ext cx="633" cy="242"/>
              <a:chOff x="1055" y="2255"/>
              <a:chExt cx="480" cy="241"/>
            </a:xfrm>
          </p:grpSpPr>
          <p:sp>
            <p:nvSpPr>
              <p:cNvPr id="82029" name="Line 28"/>
              <p:cNvSpPr>
                <a:spLocks noChangeShapeType="1"/>
              </p:cNvSpPr>
              <p:nvPr/>
            </p:nvSpPr>
            <p:spPr bwMode="auto">
              <a:xfrm rot="5400000">
                <a:off x="1319" y="203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30" name="Line 29"/>
              <p:cNvSpPr>
                <a:spLocks noChangeShapeType="1"/>
              </p:cNvSpPr>
              <p:nvPr/>
            </p:nvSpPr>
            <p:spPr bwMode="auto">
              <a:xfrm rot="5400000" flipH="1">
                <a:off x="1367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31" name="Line 30"/>
              <p:cNvSpPr>
                <a:spLocks noChangeShapeType="1"/>
              </p:cNvSpPr>
              <p:nvPr/>
            </p:nvSpPr>
            <p:spPr bwMode="auto">
              <a:xfrm rot="5400000">
                <a:off x="1176" y="232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32" name="Line 31"/>
              <p:cNvSpPr>
                <a:spLocks noChangeShapeType="1"/>
              </p:cNvSpPr>
              <p:nvPr/>
            </p:nvSpPr>
            <p:spPr bwMode="auto">
              <a:xfrm rot="5400000">
                <a:off x="1079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33" name="Line 32"/>
              <p:cNvSpPr>
                <a:spLocks noChangeShapeType="1"/>
              </p:cNvSpPr>
              <p:nvPr/>
            </p:nvSpPr>
            <p:spPr bwMode="auto">
              <a:xfrm rot="5400000">
                <a:off x="983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81980" name="Group 33"/>
            <p:cNvGrpSpPr/>
            <p:nvPr/>
          </p:nvGrpSpPr>
          <p:grpSpPr bwMode="auto">
            <a:xfrm>
              <a:off x="2563" y="1877"/>
              <a:ext cx="584" cy="509"/>
              <a:chOff x="2784" y="3168"/>
              <a:chExt cx="432" cy="336"/>
            </a:xfrm>
          </p:grpSpPr>
          <p:sp>
            <p:nvSpPr>
              <p:cNvPr id="82025" name="Line 3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26" name="Line 35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27" name="Line 36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2028" name="Line 37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81981" name="Line 38"/>
            <p:cNvSpPr>
              <a:spLocks noChangeShapeType="1"/>
            </p:cNvSpPr>
            <p:nvPr/>
          </p:nvSpPr>
          <p:spPr bwMode="auto">
            <a:xfrm>
              <a:off x="3963" y="1706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2" name="Line 39"/>
            <p:cNvSpPr>
              <a:spLocks noChangeShapeType="1"/>
            </p:cNvSpPr>
            <p:nvPr/>
          </p:nvSpPr>
          <p:spPr bwMode="auto">
            <a:xfrm flipH="1">
              <a:off x="3963" y="1792"/>
              <a:ext cx="306" cy="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3" name="Line 40"/>
            <p:cNvSpPr>
              <a:spLocks noChangeShapeType="1"/>
            </p:cNvSpPr>
            <p:nvPr/>
          </p:nvSpPr>
          <p:spPr bwMode="auto">
            <a:xfrm>
              <a:off x="3963" y="2013"/>
              <a:ext cx="354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4" name="Line 41"/>
            <p:cNvSpPr>
              <a:spLocks noChangeShapeType="1"/>
            </p:cNvSpPr>
            <p:nvPr/>
          </p:nvSpPr>
          <p:spPr bwMode="auto">
            <a:xfrm>
              <a:off x="3679" y="1951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5" name="Rectangle 42"/>
            <p:cNvSpPr>
              <a:spLocks noChangeArrowheads="1"/>
            </p:cNvSpPr>
            <p:nvPr/>
          </p:nvSpPr>
          <p:spPr bwMode="auto">
            <a:xfrm>
              <a:off x="2324" y="1276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6" name="Line 43"/>
            <p:cNvSpPr>
              <a:spLocks noChangeShapeType="1"/>
            </p:cNvSpPr>
            <p:nvPr/>
          </p:nvSpPr>
          <p:spPr bwMode="auto">
            <a:xfrm>
              <a:off x="2377" y="976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7" name="Line 44"/>
            <p:cNvSpPr>
              <a:spLocks noChangeShapeType="1"/>
            </p:cNvSpPr>
            <p:nvPr/>
          </p:nvSpPr>
          <p:spPr bwMode="auto">
            <a:xfrm>
              <a:off x="3068" y="976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8" name="Line 45"/>
            <p:cNvSpPr>
              <a:spLocks noChangeShapeType="1"/>
            </p:cNvSpPr>
            <p:nvPr/>
          </p:nvSpPr>
          <p:spPr bwMode="auto">
            <a:xfrm flipH="1">
              <a:off x="3068" y="1577"/>
              <a:ext cx="4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89" name="Line 46"/>
            <p:cNvSpPr>
              <a:spLocks noChangeShapeType="1"/>
            </p:cNvSpPr>
            <p:nvPr/>
          </p:nvSpPr>
          <p:spPr bwMode="auto">
            <a:xfrm>
              <a:off x="3121" y="235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0" name="Line 47"/>
            <p:cNvSpPr>
              <a:spLocks noChangeShapeType="1"/>
            </p:cNvSpPr>
            <p:nvPr/>
          </p:nvSpPr>
          <p:spPr bwMode="auto">
            <a:xfrm>
              <a:off x="3812" y="1963"/>
              <a:ext cx="0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1" name="Line 48"/>
            <p:cNvSpPr>
              <a:spLocks noChangeShapeType="1"/>
            </p:cNvSpPr>
            <p:nvPr/>
          </p:nvSpPr>
          <p:spPr bwMode="auto">
            <a:xfrm>
              <a:off x="4274" y="97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2" name="Line 49"/>
            <p:cNvSpPr>
              <a:spLocks noChangeShapeType="1"/>
            </p:cNvSpPr>
            <p:nvPr/>
          </p:nvSpPr>
          <p:spPr bwMode="auto">
            <a:xfrm>
              <a:off x="4274" y="1456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3" name="Line 50"/>
            <p:cNvSpPr>
              <a:spLocks noChangeShapeType="1"/>
            </p:cNvSpPr>
            <p:nvPr/>
          </p:nvSpPr>
          <p:spPr bwMode="auto">
            <a:xfrm>
              <a:off x="3114" y="3423"/>
              <a:ext cx="12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4" name="Line 51"/>
            <p:cNvSpPr>
              <a:spLocks noChangeShapeType="1"/>
            </p:cNvSpPr>
            <p:nvPr/>
          </p:nvSpPr>
          <p:spPr bwMode="auto">
            <a:xfrm>
              <a:off x="3378" y="1534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5" name="Line 52"/>
            <p:cNvSpPr>
              <a:spLocks noChangeShapeType="1"/>
            </p:cNvSpPr>
            <p:nvPr/>
          </p:nvSpPr>
          <p:spPr bwMode="auto">
            <a:xfrm flipH="1">
              <a:off x="3378" y="1596"/>
              <a:ext cx="283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6" name="Line 53"/>
            <p:cNvSpPr>
              <a:spLocks noChangeShapeType="1"/>
            </p:cNvSpPr>
            <p:nvPr/>
          </p:nvSpPr>
          <p:spPr bwMode="auto">
            <a:xfrm>
              <a:off x="3378" y="1841"/>
              <a:ext cx="354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7" name="Line 54"/>
            <p:cNvSpPr>
              <a:spLocks noChangeShapeType="1"/>
            </p:cNvSpPr>
            <p:nvPr/>
          </p:nvSpPr>
          <p:spPr bwMode="auto">
            <a:xfrm>
              <a:off x="4317" y="230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98" name="Oval 55"/>
            <p:cNvSpPr>
              <a:spLocks noChangeArrowheads="1"/>
            </p:cNvSpPr>
            <p:nvPr/>
          </p:nvSpPr>
          <p:spPr bwMode="auto">
            <a:xfrm>
              <a:off x="4742" y="2264"/>
              <a:ext cx="85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81999" name="Group 56"/>
            <p:cNvGrpSpPr/>
            <p:nvPr/>
          </p:nvGrpSpPr>
          <p:grpSpPr bwMode="auto">
            <a:xfrm>
              <a:off x="1446" y="2135"/>
              <a:ext cx="744" cy="558"/>
              <a:chOff x="1248" y="2016"/>
              <a:chExt cx="672" cy="624"/>
            </a:xfrm>
          </p:grpSpPr>
          <p:grpSp>
            <p:nvGrpSpPr>
              <p:cNvPr id="82016" name="Group 57"/>
              <p:cNvGrpSpPr/>
              <p:nvPr/>
            </p:nvGrpSpPr>
            <p:grpSpPr bwMode="auto">
              <a:xfrm>
                <a:off x="1248" y="2016"/>
                <a:ext cx="432" cy="240"/>
                <a:chOff x="1248" y="2016"/>
                <a:chExt cx="432" cy="240"/>
              </a:xfrm>
            </p:grpSpPr>
            <p:sp>
              <p:nvSpPr>
                <p:cNvPr id="82023" name="Line 58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024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82017" name="Group 60"/>
              <p:cNvGrpSpPr/>
              <p:nvPr/>
            </p:nvGrpSpPr>
            <p:grpSpPr bwMode="auto">
              <a:xfrm>
                <a:off x="1248" y="2016"/>
                <a:ext cx="576" cy="432"/>
                <a:chOff x="1248" y="2016"/>
                <a:chExt cx="432" cy="240"/>
              </a:xfrm>
            </p:grpSpPr>
            <p:sp>
              <p:nvSpPr>
                <p:cNvPr id="82021" name="Line 61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022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82018" name="Group 63"/>
              <p:cNvGrpSpPr/>
              <p:nvPr/>
            </p:nvGrpSpPr>
            <p:grpSpPr bwMode="auto">
              <a:xfrm>
                <a:off x="1248" y="2016"/>
                <a:ext cx="672" cy="624"/>
                <a:chOff x="1248" y="2016"/>
                <a:chExt cx="432" cy="240"/>
              </a:xfrm>
            </p:grpSpPr>
            <p:sp>
              <p:nvSpPr>
                <p:cNvPr id="82019" name="Line 64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2020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82000" name="Line 66"/>
            <p:cNvSpPr>
              <a:spLocks noChangeShapeType="1"/>
            </p:cNvSpPr>
            <p:nvPr/>
          </p:nvSpPr>
          <p:spPr bwMode="auto">
            <a:xfrm>
              <a:off x="3119" y="3423"/>
              <a:ext cx="0" cy="1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1" name="Oval 67"/>
            <p:cNvSpPr>
              <a:spLocks noChangeArrowheads="1"/>
            </p:cNvSpPr>
            <p:nvPr/>
          </p:nvSpPr>
          <p:spPr bwMode="auto">
            <a:xfrm>
              <a:off x="1361" y="2307"/>
              <a:ext cx="84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2" name="Oval 68"/>
            <p:cNvSpPr>
              <a:spLocks noChangeArrowheads="1"/>
            </p:cNvSpPr>
            <p:nvPr/>
          </p:nvSpPr>
          <p:spPr bwMode="auto">
            <a:xfrm>
              <a:off x="1361" y="2479"/>
              <a:ext cx="84" cy="8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3" name="Oval 69"/>
            <p:cNvSpPr>
              <a:spLocks noChangeArrowheads="1"/>
            </p:cNvSpPr>
            <p:nvPr/>
          </p:nvSpPr>
          <p:spPr bwMode="auto">
            <a:xfrm>
              <a:off x="1361" y="2650"/>
              <a:ext cx="84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4" name="Oval 70"/>
            <p:cNvSpPr>
              <a:spLocks noChangeArrowheads="1"/>
            </p:cNvSpPr>
            <p:nvPr/>
          </p:nvSpPr>
          <p:spPr bwMode="auto">
            <a:xfrm>
              <a:off x="3051" y="1770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5" name="Line 71"/>
            <p:cNvSpPr>
              <a:spLocks noChangeShapeType="1"/>
            </p:cNvSpPr>
            <p:nvPr/>
          </p:nvSpPr>
          <p:spPr bwMode="auto">
            <a:xfrm>
              <a:off x="3134" y="2671"/>
              <a:ext cx="8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6" name="Oval 72"/>
            <p:cNvSpPr>
              <a:spLocks noChangeArrowheads="1"/>
            </p:cNvSpPr>
            <p:nvPr/>
          </p:nvSpPr>
          <p:spPr bwMode="auto">
            <a:xfrm>
              <a:off x="3114" y="2650"/>
              <a:ext cx="29" cy="2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7" name="Line 73"/>
            <p:cNvSpPr>
              <a:spLocks noChangeShapeType="1"/>
            </p:cNvSpPr>
            <p:nvPr/>
          </p:nvSpPr>
          <p:spPr bwMode="auto">
            <a:xfrm>
              <a:off x="3072" y="1792"/>
              <a:ext cx="2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8" name="Line 74"/>
            <p:cNvSpPr>
              <a:spLocks noChangeShapeType="1"/>
            </p:cNvSpPr>
            <p:nvPr/>
          </p:nvSpPr>
          <p:spPr bwMode="auto">
            <a:xfrm flipV="1">
              <a:off x="2372" y="1534"/>
              <a:ext cx="0" cy="3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09" name="Rectangle 75"/>
            <p:cNvSpPr>
              <a:spLocks noChangeArrowheads="1"/>
            </p:cNvSpPr>
            <p:nvPr/>
          </p:nvSpPr>
          <p:spPr bwMode="auto">
            <a:xfrm>
              <a:off x="3029" y="1319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10" name="Rectangle 76"/>
            <p:cNvSpPr>
              <a:spLocks noChangeArrowheads="1"/>
            </p:cNvSpPr>
            <p:nvPr/>
          </p:nvSpPr>
          <p:spPr bwMode="auto">
            <a:xfrm>
              <a:off x="3072" y="2865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11" name="Line 77"/>
            <p:cNvSpPr>
              <a:spLocks noChangeShapeType="1"/>
            </p:cNvSpPr>
            <p:nvPr/>
          </p:nvSpPr>
          <p:spPr bwMode="auto">
            <a:xfrm flipV="1">
              <a:off x="3120" y="3123"/>
              <a:ext cx="0" cy="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12" name="Rectangle 78"/>
            <p:cNvSpPr>
              <a:spLocks noChangeArrowheads="1"/>
            </p:cNvSpPr>
            <p:nvPr/>
          </p:nvSpPr>
          <p:spPr bwMode="auto">
            <a:xfrm>
              <a:off x="3766" y="2822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13" name="Line 79"/>
            <p:cNvSpPr>
              <a:spLocks noChangeShapeType="1"/>
            </p:cNvSpPr>
            <p:nvPr/>
          </p:nvSpPr>
          <p:spPr bwMode="auto">
            <a:xfrm>
              <a:off x="3818" y="3080"/>
              <a:ext cx="0" cy="3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14" name="Rectangle 80"/>
            <p:cNvSpPr>
              <a:spLocks noChangeArrowheads="1"/>
            </p:cNvSpPr>
            <p:nvPr/>
          </p:nvSpPr>
          <p:spPr bwMode="auto">
            <a:xfrm>
              <a:off x="4226" y="1211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015" name="Rectangle 81"/>
            <p:cNvSpPr>
              <a:spLocks noChangeArrowheads="1"/>
            </p:cNvSpPr>
            <p:nvPr/>
          </p:nvSpPr>
          <p:spPr bwMode="auto">
            <a:xfrm>
              <a:off x="2844" y="1622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9" name="Group 82"/>
          <p:cNvGrpSpPr/>
          <p:nvPr/>
        </p:nvGrpSpPr>
        <p:grpSpPr bwMode="auto">
          <a:xfrm>
            <a:off x="609600" y="3429000"/>
            <a:ext cx="1168400" cy="1143000"/>
            <a:chOff x="80" y="2016"/>
            <a:chExt cx="736" cy="816"/>
          </a:xfrm>
        </p:grpSpPr>
        <p:sp>
          <p:nvSpPr>
            <p:cNvPr id="81952" name="AutoShape 83"/>
            <p:cNvSpPr/>
            <p:nvPr/>
          </p:nvSpPr>
          <p:spPr bwMode="auto">
            <a:xfrm>
              <a:off x="720" y="2016"/>
              <a:ext cx="96" cy="816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53" name="Text Box 84"/>
            <p:cNvSpPr txBox="1">
              <a:spLocks noChangeArrowheads="1"/>
            </p:cNvSpPr>
            <p:nvPr/>
          </p:nvSpPr>
          <p:spPr bwMode="auto">
            <a:xfrm>
              <a:off x="216" y="2155"/>
              <a:ext cx="488" cy="37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</a:rPr>
                <a:t>“1”</a:t>
              </a:r>
            </a:p>
          </p:txBody>
        </p:sp>
        <p:sp>
          <p:nvSpPr>
            <p:cNvPr id="81954" name="Text Box 85"/>
            <p:cNvSpPr txBox="1">
              <a:spLocks noChangeArrowheads="1"/>
            </p:cNvSpPr>
            <p:nvPr/>
          </p:nvSpPr>
          <p:spPr bwMode="auto">
            <a:xfrm>
              <a:off x="80" y="2407"/>
              <a:ext cx="708" cy="3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(3.6V)</a:t>
              </a:r>
              <a:endParaRPr lang="en-US" altLang="zh-CN" sz="3200" b="1">
                <a:solidFill>
                  <a:srgbClr val="FFFF00"/>
                </a:solidFill>
              </a:endParaRPr>
            </a:p>
          </p:txBody>
        </p:sp>
      </p:grpSp>
      <p:sp>
        <p:nvSpPr>
          <p:cNvPr id="33878" name="Text Box 86"/>
          <p:cNvSpPr txBox="1">
            <a:spLocks noChangeArrowheads="1"/>
          </p:cNvSpPr>
          <p:nvPr/>
        </p:nvSpPr>
        <p:spPr bwMode="auto">
          <a:xfrm>
            <a:off x="862013" y="914400"/>
            <a:ext cx="5108575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(1)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输入全为高电平“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1”(3.6V)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时</a:t>
            </a: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762000" y="457200"/>
            <a:ext cx="27432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工作原理</a:t>
            </a:r>
          </a:p>
        </p:txBody>
      </p:sp>
      <p:grpSp>
        <p:nvGrpSpPr>
          <p:cNvPr id="10" name="Group 88"/>
          <p:cNvGrpSpPr/>
          <p:nvPr/>
        </p:nvGrpSpPr>
        <p:grpSpPr bwMode="auto">
          <a:xfrm>
            <a:off x="2514600" y="1600200"/>
            <a:ext cx="1219200" cy="2743200"/>
            <a:chOff x="1584" y="1008"/>
            <a:chExt cx="768" cy="1728"/>
          </a:xfrm>
        </p:grpSpPr>
        <p:sp>
          <p:nvSpPr>
            <p:cNvPr id="81941" name="Line 89"/>
            <p:cNvSpPr>
              <a:spLocks noChangeShapeType="1"/>
            </p:cNvSpPr>
            <p:nvPr/>
          </p:nvSpPr>
          <p:spPr bwMode="auto">
            <a:xfrm>
              <a:off x="2304" y="1008"/>
              <a:ext cx="0" cy="81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42" name="Line 90"/>
            <p:cNvSpPr>
              <a:spLocks noChangeShapeType="1"/>
            </p:cNvSpPr>
            <p:nvPr/>
          </p:nvSpPr>
          <p:spPr bwMode="auto">
            <a:xfrm>
              <a:off x="2256" y="2160"/>
              <a:ext cx="0" cy="576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43" name="Line 91"/>
            <p:cNvSpPr>
              <a:spLocks noChangeShapeType="1"/>
            </p:cNvSpPr>
            <p:nvPr/>
          </p:nvSpPr>
          <p:spPr bwMode="auto">
            <a:xfrm flipH="1">
              <a:off x="2256" y="1920"/>
              <a:ext cx="96" cy="24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44" name="Line 92"/>
            <p:cNvSpPr>
              <a:spLocks noChangeShapeType="1"/>
            </p:cNvSpPr>
            <p:nvPr/>
          </p:nvSpPr>
          <p:spPr bwMode="auto">
            <a:xfrm flipH="1" flipV="1">
              <a:off x="1584" y="2736"/>
              <a:ext cx="672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45" name="Line 93"/>
            <p:cNvSpPr>
              <a:spLocks noChangeShapeType="1"/>
            </p:cNvSpPr>
            <p:nvPr/>
          </p:nvSpPr>
          <p:spPr bwMode="auto">
            <a:xfrm>
              <a:off x="2112" y="2160"/>
              <a:ext cx="0" cy="43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46" name="Line 94"/>
            <p:cNvSpPr>
              <a:spLocks noChangeShapeType="1"/>
            </p:cNvSpPr>
            <p:nvPr/>
          </p:nvSpPr>
          <p:spPr bwMode="auto">
            <a:xfrm flipH="1">
              <a:off x="2112" y="1920"/>
              <a:ext cx="96" cy="24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1947" name="Line 95"/>
            <p:cNvSpPr>
              <a:spLocks noChangeShapeType="1"/>
            </p:cNvSpPr>
            <p:nvPr/>
          </p:nvSpPr>
          <p:spPr bwMode="auto">
            <a:xfrm flipH="1">
              <a:off x="1584" y="2544"/>
              <a:ext cx="528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81948" name="Group 96"/>
            <p:cNvGrpSpPr/>
            <p:nvPr/>
          </p:nvGrpSpPr>
          <p:grpSpPr bwMode="auto">
            <a:xfrm>
              <a:off x="1584" y="1920"/>
              <a:ext cx="480" cy="480"/>
              <a:chOff x="1344" y="1776"/>
              <a:chExt cx="480" cy="480"/>
            </a:xfrm>
          </p:grpSpPr>
          <p:sp>
            <p:nvSpPr>
              <p:cNvPr id="81949" name="Line 97"/>
              <p:cNvSpPr>
                <a:spLocks noChangeShapeType="1"/>
              </p:cNvSpPr>
              <p:nvPr/>
            </p:nvSpPr>
            <p:spPr bwMode="auto">
              <a:xfrm>
                <a:off x="1728" y="2016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950" name="Line 98"/>
              <p:cNvSpPr>
                <a:spLocks noChangeShapeType="1"/>
              </p:cNvSpPr>
              <p:nvPr/>
            </p:nvSpPr>
            <p:spPr bwMode="auto">
              <a:xfrm flipH="1">
                <a:off x="1728" y="1776"/>
                <a:ext cx="96" cy="24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1951" name="Line 99"/>
              <p:cNvSpPr>
                <a:spLocks noChangeShapeType="1"/>
              </p:cNvSpPr>
              <p:nvPr/>
            </p:nvSpPr>
            <p:spPr bwMode="auto">
              <a:xfrm flipH="1">
                <a:off x="1344" y="225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CC0099"/>
                </a:solidFill>
                <a:prstDash val="dash"/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33892" name="AutoShape 100" descr="70%"/>
          <p:cNvSpPr>
            <a:spLocks noChangeArrowheads="1"/>
          </p:cNvSpPr>
          <p:nvPr/>
        </p:nvSpPr>
        <p:spPr bwMode="auto">
          <a:xfrm>
            <a:off x="1905000" y="1981200"/>
            <a:ext cx="1117600" cy="609600"/>
          </a:xfrm>
          <a:prstGeom prst="wedgeEllipseCallout">
            <a:avLst>
              <a:gd name="adj1" fmla="val 117046"/>
              <a:gd name="adj2" fmla="val 96356"/>
            </a:avLst>
          </a:prstGeom>
          <a:pattFill prst="pct70">
            <a:fgClr>
              <a:srgbClr val="FFCC00"/>
            </a:fgClr>
            <a:bgClr>
              <a:srgbClr val="FFFFFF"/>
            </a:bgClr>
          </a:pattFill>
          <a:ln w="28575">
            <a:solidFill>
              <a:srgbClr val="FFCC00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</a:rPr>
              <a:t>4.3V</a:t>
            </a:r>
          </a:p>
        </p:txBody>
      </p:sp>
      <p:sp>
        <p:nvSpPr>
          <p:cNvPr id="33893" name="Rectangle 101"/>
          <p:cNvSpPr>
            <a:spLocks noChangeArrowheads="1"/>
          </p:cNvSpPr>
          <p:nvPr/>
        </p:nvSpPr>
        <p:spPr bwMode="auto">
          <a:xfrm>
            <a:off x="4648200" y="5638800"/>
            <a:ext cx="2819400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5</a:t>
            </a:r>
            <a:r>
              <a:rPr 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饱和导通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33894" name="AutoShape 102" descr="蓝色砂纸"/>
          <p:cNvSpPr>
            <a:spLocks noChangeArrowheads="1"/>
          </p:cNvSpPr>
          <p:nvPr/>
        </p:nvSpPr>
        <p:spPr bwMode="auto">
          <a:xfrm>
            <a:off x="1600200" y="1828800"/>
            <a:ext cx="1560513" cy="808038"/>
          </a:xfrm>
          <a:prstGeom prst="wedgeEllipseCallout">
            <a:avLst>
              <a:gd name="adj1" fmla="val 85810"/>
              <a:gd name="adj2" fmla="val 7043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charset="0"/>
              </a:rPr>
              <a:t>钳位</a:t>
            </a:r>
            <a:r>
              <a:rPr lang="en-US" altLang="zh-CN" sz="2800" b="1">
                <a:solidFill>
                  <a:schemeClr val="accent2"/>
                </a:solidFill>
                <a:latin typeface="Times New Roman" panose="02020603050405020304" charset="0"/>
              </a:rPr>
              <a:t>2.1V</a:t>
            </a:r>
            <a:endParaRPr lang="en-US" altLang="zh-CN" sz="2800" b="1">
              <a:solidFill>
                <a:schemeClr val="bg1"/>
              </a:solidFill>
              <a:latin typeface="Times New Roman" panose="02020603050405020304" charset="0"/>
            </a:endParaRPr>
          </a:p>
        </p:txBody>
      </p:sp>
      <p:sp>
        <p:nvSpPr>
          <p:cNvPr id="33895" name="AutoShape 103" descr="新闻纸"/>
          <p:cNvSpPr>
            <a:spLocks noChangeArrowheads="1"/>
          </p:cNvSpPr>
          <p:nvPr/>
        </p:nvSpPr>
        <p:spPr bwMode="auto">
          <a:xfrm flipV="1">
            <a:off x="990600" y="2667000"/>
            <a:ext cx="1512888" cy="685800"/>
          </a:xfrm>
          <a:prstGeom prst="wedgeEllipseCallout">
            <a:avLst>
              <a:gd name="adj1" fmla="val 91343"/>
              <a:gd name="adj2" fmla="val -30556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8575">
            <a:solidFill>
              <a:schemeClr val="accent2"/>
            </a:solidFill>
            <a:miter lim="800000"/>
          </a:ln>
        </p:spPr>
        <p:txBody>
          <a:bodyPr rot="10800000"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结反偏</a:t>
            </a:r>
          </a:p>
        </p:txBody>
      </p:sp>
      <p:sp>
        <p:nvSpPr>
          <p:cNvPr id="33896" name="AutoShape 104"/>
          <p:cNvSpPr>
            <a:spLocks noChangeArrowheads="1"/>
          </p:cNvSpPr>
          <p:nvPr/>
        </p:nvSpPr>
        <p:spPr bwMode="auto">
          <a:xfrm>
            <a:off x="7086600" y="2438400"/>
            <a:ext cx="990600" cy="609600"/>
          </a:xfrm>
          <a:prstGeom prst="wedgeEllipseCallout">
            <a:avLst>
              <a:gd name="adj1" fmla="val -112981"/>
              <a:gd name="adj2" fmla="val 70051"/>
            </a:avLst>
          </a:prstGeom>
          <a:solidFill>
            <a:srgbClr val="FFFF99"/>
          </a:solidFill>
          <a:ln w="2857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截止</a:t>
            </a:r>
          </a:p>
        </p:txBody>
      </p:sp>
      <p:grpSp>
        <p:nvGrpSpPr>
          <p:cNvPr id="12" name="Group 105"/>
          <p:cNvGrpSpPr/>
          <p:nvPr/>
        </p:nvGrpSpPr>
        <p:grpSpPr bwMode="auto">
          <a:xfrm>
            <a:off x="7227888" y="3763963"/>
            <a:ext cx="1123950" cy="869950"/>
            <a:chOff x="4373" y="2064"/>
            <a:chExt cx="708" cy="548"/>
          </a:xfrm>
        </p:grpSpPr>
        <p:sp>
          <p:nvSpPr>
            <p:cNvPr id="81939" name="Text Box 106"/>
            <p:cNvSpPr txBox="1">
              <a:spLocks noChangeArrowheads="1"/>
            </p:cNvSpPr>
            <p:nvPr/>
          </p:nvSpPr>
          <p:spPr bwMode="auto">
            <a:xfrm>
              <a:off x="4512" y="2064"/>
              <a:ext cx="45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“0”</a:t>
              </a:r>
            </a:p>
          </p:txBody>
        </p:sp>
        <p:sp>
          <p:nvSpPr>
            <p:cNvPr id="81940" name="Text Box 107"/>
            <p:cNvSpPr txBox="1">
              <a:spLocks noChangeArrowheads="1"/>
            </p:cNvSpPr>
            <p:nvPr/>
          </p:nvSpPr>
          <p:spPr bwMode="auto">
            <a:xfrm>
              <a:off x="4373" y="2285"/>
              <a:ext cx="70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(0.3V)</a:t>
              </a:r>
            </a:p>
          </p:txBody>
        </p:sp>
      </p:grpSp>
      <p:sp>
        <p:nvSpPr>
          <p:cNvPr id="33900" name="Line 108"/>
          <p:cNvSpPr>
            <a:spLocks noChangeShapeType="1"/>
          </p:cNvSpPr>
          <p:nvPr/>
        </p:nvSpPr>
        <p:spPr bwMode="auto">
          <a:xfrm rot="16200000" flipV="1">
            <a:off x="7315200" y="3505200"/>
            <a:ext cx="0" cy="60960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3901" name="Line 109"/>
          <p:cNvSpPr>
            <a:spLocks noChangeShapeType="1"/>
          </p:cNvSpPr>
          <p:nvPr/>
        </p:nvSpPr>
        <p:spPr bwMode="auto">
          <a:xfrm rot="5400000">
            <a:off x="6286500" y="4533900"/>
            <a:ext cx="1447800" cy="0"/>
          </a:xfrm>
          <a:prstGeom prst="line">
            <a:avLst/>
          </a:prstGeom>
          <a:noFill/>
          <a:ln w="38100" cap="sq">
            <a:solidFill>
              <a:schemeClr val="accent2"/>
            </a:solidFill>
            <a:round/>
            <a:tailEnd type="triangle" w="med" len="med"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3902" name="Rectangle 110"/>
          <p:cNvSpPr>
            <a:spLocks noChangeArrowheads="1"/>
          </p:cNvSpPr>
          <p:nvPr/>
        </p:nvSpPr>
        <p:spPr bwMode="auto">
          <a:xfrm>
            <a:off x="7010400" y="4648200"/>
            <a:ext cx="1752600" cy="822960"/>
          </a:xfrm>
          <a:prstGeom prst="rect">
            <a:avLst/>
          </a:prstGeom>
          <a:noFill/>
          <a:ln w="381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负载电流（灌电流</a:t>
            </a:r>
            <a:r>
              <a:rPr lang="zh-CN" altLang="en-US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）</a:t>
            </a:r>
          </a:p>
        </p:txBody>
      </p:sp>
      <p:sp>
        <p:nvSpPr>
          <p:cNvPr id="33903" name="Rectangle 111" descr="40%"/>
          <p:cNvSpPr>
            <a:spLocks noChangeArrowheads="1"/>
          </p:cNvSpPr>
          <p:nvPr/>
        </p:nvSpPr>
        <p:spPr bwMode="auto">
          <a:xfrm>
            <a:off x="1114425" y="4966335"/>
            <a:ext cx="2743200" cy="1066800"/>
          </a:xfrm>
          <a:prstGeom prst="rect">
            <a:avLst/>
          </a:prstGeom>
          <a:pattFill prst="pct40">
            <a:fgClr>
              <a:srgbClr val="FFCCFF"/>
            </a:fgClr>
            <a:bgClr>
              <a:srgbClr val="FFFFFF"/>
            </a:bgClr>
          </a:pattFill>
          <a:ln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charset="0"/>
              </a:rPr>
              <a:t>输入全高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1”,</a:t>
            </a:r>
            <a:r>
              <a:rPr lang="zh-CN" altLang="en-US" sz="3200" b="1">
                <a:latin typeface="Times New Roman" panose="02020603050405020304" charset="0"/>
              </a:rPr>
              <a:t>输出为低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0”</a:t>
            </a:r>
            <a:endParaRPr lang="en-US" altLang="zh-CN" sz="3200" b="1">
              <a:latin typeface="Times New Roman" panose="02020603050405020304" charset="0"/>
            </a:endParaRPr>
          </a:p>
        </p:txBody>
      </p:sp>
      <p:graphicFrame>
        <p:nvGraphicFramePr>
          <p:cNvPr id="33904" name="Object 112"/>
          <p:cNvGraphicFramePr>
            <a:graphicFrameLocks noChangeAspect="1"/>
          </p:cNvGraphicFramePr>
          <p:nvPr/>
        </p:nvGraphicFramePr>
        <p:xfrm>
          <a:off x="6047105" y="2400935"/>
          <a:ext cx="213360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1" name="位图图像" r:id="rId5" imgW="1209675" imgH="657225" progId="Paint.Picture">
                  <p:embed/>
                </p:oleObj>
              </mc:Choice>
              <mc:Fallback>
                <p:oleObj name="位图图像" r:id="rId5" imgW="1209675" imgH="657225" progId="Paint.Picture">
                  <p:embed/>
                  <p:pic>
                    <p:nvPicPr>
                      <p:cNvPr id="0" name="图片 747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7105" y="2400935"/>
                        <a:ext cx="213360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05" name="Rectangle 113"/>
          <p:cNvSpPr>
            <a:spLocks noChangeArrowheads="1"/>
          </p:cNvSpPr>
          <p:nvPr/>
        </p:nvSpPr>
        <p:spPr bwMode="auto">
          <a:xfrm>
            <a:off x="4287838" y="2648585"/>
            <a:ext cx="5556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charset="0"/>
              </a:rPr>
              <a:t>1V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3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 autoUpdateAnimBg="0"/>
      <p:bldP spid="33892" grpId="0" animBg="1" autoUpdateAnimBg="0"/>
      <p:bldP spid="33893" grpId="0" autoUpdateAnimBg="0"/>
      <p:bldP spid="33894" grpId="0" animBg="1" autoUpdateAnimBg="0"/>
      <p:bldP spid="33895" grpId="0" animBg="1" autoUpdateAnimBg="0"/>
      <p:bldP spid="33896" grpId="0" animBg="1" autoUpdateAnimBg="0"/>
      <p:bldP spid="33900" grpId="0" animBg="1"/>
      <p:bldP spid="33901" grpId="0" animBg="1"/>
      <p:bldP spid="33902" grpId="0" bldLvl="0" animBg="1" autoUpdateAnimBg="0"/>
      <p:bldP spid="33903" grpId="0" bldLvl="0" animBg="1" autoUpdateAnimBg="0"/>
      <p:bldP spid="339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Group 2"/>
          <p:cNvGrpSpPr/>
          <p:nvPr/>
        </p:nvGrpSpPr>
        <p:grpSpPr bwMode="auto">
          <a:xfrm>
            <a:off x="1717675" y="1387475"/>
            <a:ext cx="6858000" cy="4267200"/>
            <a:chOff x="1104" y="864"/>
            <a:chExt cx="4320" cy="2688"/>
          </a:xfrm>
        </p:grpSpPr>
        <p:sp>
          <p:nvSpPr>
            <p:cNvPr id="82983" name="Oval 3"/>
            <p:cNvSpPr>
              <a:spLocks noChangeArrowheads="1"/>
            </p:cNvSpPr>
            <p:nvPr/>
          </p:nvSpPr>
          <p:spPr bwMode="auto">
            <a:xfrm>
              <a:off x="4689" y="933"/>
              <a:ext cx="85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2984" name="Rectangle 4"/>
            <p:cNvSpPr>
              <a:spLocks noChangeArrowheads="1"/>
            </p:cNvSpPr>
            <p:nvPr/>
          </p:nvSpPr>
          <p:spPr bwMode="auto">
            <a:xfrm>
              <a:off x="4141" y="2522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latin typeface="Times New Roman" panose="02020603050405020304" charset="0"/>
                </a:rPr>
                <a:t>  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5</a:t>
              </a:r>
            </a:p>
          </p:txBody>
        </p:sp>
        <p:sp>
          <p:nvSpPr>
            <p:cNvPr id="82985" name="Text Box 5"/>
            <p:cNvSpPr txBox="1">
              <a:spLocks noChangeArrowheads="1"/>
            </p:cNvSpPr>
            <p:nvPr/>
          </p:nvSpPr>
          <p:spPr bwMode="auto">
            <a:xfrm>
              <a:off x="4846" y="2195"/>
              <a:ext cx="319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Y </a:t>
              </a:r>
            </a:p>
          </p:txBody>
        </p:sp>
        <p:sp>
          <p:nvSpPr>
            <p:cNvPr id="82986" name="Text Box 6"/>
            <p:cNvSpPr txBox="1">
              <a:spLocks noChangeArrowheads="1"/>
            </p:cNvSpPr>
            <p:nvPr/>
          </p:nvSpPr>
          <p:spPr bwMode="auto">
            <a:xfrm>
              <a:off x="2815" y="2908"/>
              <a:ext cx="51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82987" name="Text Box 7"/>
            <p:cNvSpPr txBox="1">
              <a:spLocks noChangeArrowheads="1"/>
            </p:cNvSpPr>
            <p:nvPr/>
          </p:nvSpPr>
          <p:spPr bwMode="auto">
            <a:xfrm>
              <a:off x="3842" y="2864"/>
              <a:ext cx="47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82988" name="Text Box 8"/>
            <p:cNvSpPr txBox="1">
              <a:spLocks noChangeArrowheads="1"/>
            </p:cNvSpPr>
            <p:nvPr/>
          </p:nvSpPr>
          <p:spPr bwMode="auto">
            <a:xfrm>
              <a:off x="1104" y="2149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82989" name="Rectangle 9"/>
            <p:cNvSpPr>
              <a:spLocks noChangeArrowheads="1"/>
            </p:cNvSpPr>
            <p:nvPr/>
          </p:nvSpPr>
          <p:spPr bwMode="auto">
            <a:xfrm>
              <a:off x="1104" y="2393"/>
              <a:ext cx="291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charset="0"/>
                </a:rPr>
                <a:t>B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charset="0"/>
                </a:rPr>
                <a:t> </a:t>
              </a:r>
            </a:p>
          </p:txBody>
        </p:sp>
        <p:sp>
          <p:nvSpPr>
            <p:cNvPr id="82990" name="Rectangle 10"/>
            <p:cNvSpPr>
              <a:spLocks noChangeArrowheads="1"/>
            </p:cNvSpPr>
            <p:nvPr/>
          </p:nvSpPr>
          <p:spPr bwMode="auto">
            <a:xfrm>
              <a:off x="1104" y="2607"/>
              <a:ext cx="24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FF3300"/>
                  </a:solidFill>
                  <a:latin typeface="Times New Roman" panose="02020603050405020304" charset="0"/>
                </a:rPr>
                <a:t>C</a:t>
              </a:r>
            </a:p>
          </p:txBody>
        </p:sp>
        <p:sp>
          <p:nvSpPr>
            <p:cNvPr id="82991" name="Text Box 11"/>
            <p:cNvSpPr txBox="1">
              <a:spLocks noChangeArrowheads="1"/>
            </p:cNvSpPr>
            <p:nvPr/>
          </p:nvSpPr>
          <p:spPr bwMode="auto">
            <a:xfrm>
              <a:off x="4315" y="1207"/>
              <a:ext cx="53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82992" name="Text Box 12"/>
            <p:cNvSpPr txBox="1">
              <a:spLocks noChangeArrowheads="1"/>
            </p:cNvSpPr>
            <p:nvPr/>
          </p:nvSpPr>
          <p:spPr bwMode="auto">
            <a:xfrm>
              <a:off x="3072" y="1276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82993" name="Text Box 13"/>
            <p:cNvSpPr txBox="1">
              <a:spLocks noChangeArrowheads="1"/>
            </p:cNvSpPr>
            <p:nvPr/>
          </p:nvSpPr>
          <p:spPr bwMode="auto">
            <a:xfrm>
              <a:off x="2400" y="1296"/>
              <a:ext cx="35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82994" name="Rectangle 14"/>
            <p:cNvSpPr>
              <a:spLocks noChangeArrowheads="1"/>
            </p:cNvSpPr>
            <p:nvPr/>
          </p:nvSpPr>
          <p:spPr bwMode="auto">
            <a:xfrm>
              <a:off x="3371" y="1663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charset="0"/>
                </a:rPr>
                <a:t>  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3</a:t>
              </a:r>
            </a:p>
          </p:txBody>
        </p:sp>
        <p:sp>
          <p:nvSpPr>
            <p:cNvPr id="82995" name="Rectangle 15"/>
            <p:cNvSpPr>
              <a:spLocks noChangeArrowheads="1"/>
            </p:cNvSpPr>
            <p:nvPr/>
          </p:nvSpPr>
          <p:spPr bwMode="auto">
            <a:xfrm>
              <a:off x="4098" y="1835"/>
              <a:ext cx="39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latin typeface="Times New Roman" panose="02020603050405020304" charset="0"/>
                </a:rPr>
                <a:t>  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4</a:t>
              </a:r>
            </a:p>
          </p:txBody>
        </p:sp>
        <p:sp>
          <p:nvSpPr>
            <p:cNvPr id="82996" name="Rectangle 16"/>
            <p:cNvSpPr>
              <a:spLocks noChangeArrowheads="1"/>
            </p:cNvSpPr>
            <p:nvPr/>
          </p:nvSpPr>
          <p:spPr bwMode="auto">
            <a:xfrm>
              <a:off x="2943" y="2006"/>
              <a:ext cx="30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b="1">
                  <a:latin typeface="Times New Roman" panose="02020603050405020304" charset="0"/>
                </a:rPr>
                <a:t>T</a:t>
              </a:r>
              <a:r>
                <a:rPr lang="en-US" altLang="zh-CN" sz="2400" b="1" baseline="-25000">
                  <a:latin typeface="Times New Roman" panose="02020603050405020304" charset="0"/>
                </a:rPr>
                <a:t>2</a:t>
              </a:r>
            </a:p>
          </p:txBody>
        </p:sp>
        <p:sp>
          <p:nvSpPr>
            <p:cNvPr id="82997" name="Text Box 17"/>
            <p:cNvSpPr txBox="1">
              <a:spLocks noChangeArrowheads="1"/>
            </p:cNvSpPr>
            <p:nvPr/>
          </p:nvSpPr>
          <p:spPr bwMode="auto">
            <a:xfrm>
              <a:off x="4793" y="864"/>
              <a:ext cx="63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+5V</a:t>
              </a:r>
            </a:p>
          </p:txBody>
        </p:sp>
        <p:sp>
          <p:nvSpPr>
            <p:cNvPr id="82998" name="Text Box 18"/>
            <p:cNvSpPr txBox="1">
              <a:spLocks noChangeArrowheads="1"/>
            </p:cNvSpPr>
            <p:nvPr/>
          </p:nvSpPr>
          <p:spPr bwMode="auto">
            <a:xfrm>
              <a:off x="1874" y="1620"/>
              <a:ext cx="56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  T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82999" name="Line 19"/>
            <p:cNvSpPr>
              <a:spLocks noChangeShapeType="1"/>
            </p:cNvSpPr>
            <p:nvPr/>
          </p:nvSpPr>
          <p:spPr bwMode="auto">
            <a:xfrm>
              <a:off x="3031" y="3552"/>
              <a:ext cx="2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0" name="Line 20"/>
            <p:cNvSpPr>
              <a:spLocks noChangeShapeType="1"/>
            </p:cNvSpPr>
            <p:nvPr/>
          </p:nvSpPr>
          <p:spPr bwMode="auto">
            <a:xfrm>
              <a:off x="4370" y="2810"/>
              <a:ext cx="0" cy="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1" name="Line 21"/>
            <p:cNvSpPr>
              <a:spLocks noChangeShapeType="1"/>
            </p:cNvSpPr>
            <p:nvPr/>
          </p:nvSpPr>
          <p:spPr bwMode="auto">
            <a:xfrm>
              <a:off x="4312" y="2135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2" name="Line 22"/>
            <p:cNvSpPr>
              <a:spLocks noChangeShapeType="1"/>
            </p:cNvSpPr>
            <p:nvPr/>
          </p:nvSpPr>
          <p:spPr bwMode="auto">
            <a:xfrm>
              <a:off x="4030" y="2436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3" name="Line 23"/>
            <p:cNvSpPr>
              <a:spLocks noChangeShapeType="1"/>
            </p:cNvSpPr>
            <p:nvPr/>
          </p:nvSpPr>
          <p:spPr bwMode="auto">
            <a:xfrm flipH="1">
              <a:off x="4030" y="2493"/>
              <a:ext cx="272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4" name="Line 24"/>
            <p:cNvSpPr>
              <a:spLocks noChangeShapeType="1"/>
            </p:cNvSpPr>
            <p:nvPr/>
          </p:nvSpPr>
          <p:spPr bwMode="auto">
            <a:xfrm>
              <a:off x="4030" y="2721"/>
              <a:ext cx="340" cy="1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5" name="Line 25"/>
            <p:cNvSpPr>
              <a:spLocks noChangeShapeType="1"/>
            </p:cNvSpPr>
            <p:nvPr/>
          </p:nvSpPr>
          <p:spPr bwMode="auto">
            <a:xfrm rot="10787484" flipV="1">
              <a:off x="2363" y="976"/>
              <a:ext cx="23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06" name="Line 26"/>
            <p:cNvSpPr>
              <a:spLocks noChangeShapeType="1"/>
            </p:cNvSpPr>
            <p:nvPr/>
          </p:nvSpPr>
          <p:spPr bwMode="auto">
            <a:xfrm>
              <a:off x="3626" y="1620"/>
              <a:ext cx="6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83007" name="Group 27"/>
            <p:cNvGrpSpPr/>
            <p:nvPr/>
          </p:nvGrpSpPr>
          <p:grpSpPr bwMode="auto">
            <a:xfrm>
              <a:off x="1925" y="1910"/>
              <a:ext cx="644" cy="252"/>
              <a:chOff x="1055" y="2245"/>
              <a:chExt cx="488" cy="251"/>
            </a:xfrm>
          </p:grpSpPr>
          <p:sp>
            <p:nvSpPr>
              <p:cNvPr id="83057" name="Line 28"/>
              <p:cNvSpPr>
                <a:spLocks noChangeShapeType="1"/>
              </p:cNvSpPr>
              <p:nvPr/>
            </p:nvSpPr>
            <p:spPr bwMode="auto">
              <a:xfrm rot="5400000">
                <a:off x="1319" y="203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58" name="Line 29"/>
              <p:cNvSpPr>
                <a:spLocks noChangeShapeType="1"/>
              </p:cNvSpPr>
              <p:nvPr/>
            </p:nvSpPr>
            <p:spPr bwMode="auto">
              <a:xfrm rot="5400000" flipH="1">
                <a:off x="1375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59" name="Line 30"/>
              <p:cNvSpPr>
                <a:spLocks noChangeShapeType="1"/>
              </p:cNvSpPr>
              <p:nvPr/>
            </p:nvSpPr>
            <p:spPr bwMode="auto">
              <a:xfrm rot="5400000">
                <a:off x="1176" y="232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60" name="Line 31"/>
              <p:cNvSpPr>
                <a:spLocks noChangeShapeType="1"/>
              </p:cNvSpPr>
              <p:nvPr/>
            </p:nvSpPr>
            <p:spPr bwMode="auto">
              <a:xfrm rot="5400000">
                <a:off x="1079" y="232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61" name="Line 32"/>
              <p:cNvSpPr>
                <a:spLocks noChangeShapeType="1"/>
              </p:cNvSpPr>
              <p:nvPr/>
            </p:nvSpPr>
            <p:spPr bwMode="auto">
              <a:xfrm rot="5400000">
                <a:off x="983" y="231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83008" name="Group 33"/>
            <p:cNvGrpSpPr/>
            <p:nvPr/>
          </p:nvGrpSpPr>
          <p:grpSpPr bwMode="auto">
            <a:xfrm>
              <a:off x="2563" y="1877"/>
              <a:ext cx="584" cy="509"/>
              <a:chOff x="2784" y="3168"/>
              <a:chExt cx="432" cy="336"/>
            </a:xfrm>
          </p:grpSpPr>
          <p:sp>
            <p:nvSpPr>
              <p:cNvPr id="83053" name="Line 34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54" name="Line 35"/>
              <p:cNvSpPr>
                <a:spLocks noChangeShapeType="1"/>
              </p:cNvSpPr>
              <p:nvPr/>
            </p:nvSpPr>
            <p:spPr bwMode="auto">
              <a:xfrm flipH="1">
                <a:off x="2976" y="3216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55" name="Line 36"/>
              <p:cNvSpPr>
                <a:spLocks noChangeShapeType="1"/>
              </p:cNvSpPr>
              <p:nvPr/>
            </p:nvSpPr>
            <p:spPr bwMode="auto">
              <a:xfrm>
                <a:off x="2976" y="3408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056" name="Line 37"/>
              <p:cNvSpPr>
                <a:spLocks noChangeShapeType="1"/>
              </p:cNvSpPr>
              <p:nvPr/>
            </p:nvSpPr>
            <p:spPr bwMode="auto">
              <a:xfrm>
                <a:off x="2784" y="336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83009" name="Line 38"/>
            <p:cNvSpPr>
              <a:spLocks noChangeShapeType="1"/>
            </p:cNvSpPr>
            <p:nvPr/>
          </p:nvSpPr>
          <p:spPr bwMode="auto">
            <a:xfrm>
              <a:off x="3963" y="1706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0" name="Line 39"/>
            <p:cNvSpPr>
              <a:spLocks noChangeShapeType="1"/>
            </p:cNvSpPr>
            <p:nvPr/>
          </p:nvSpPr>
          <p:spPr bwMode="auto">
            <a:xfrm flipH="1">
              <a:off x="3973" y="1792"/>
              <a:ext cx="306" cy="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1" name="Line 40"/>
            <p:cNvSpPr>
              <a:spLocks noChangeShapeType="1"/>
            </p:cNvSpPr>
            <p:nvPr/>
          </p:nvSpPr>
          <p:spPr bwMode="auto">
            <a:xfrm>
              <a:off x="3973" y="2013"/>
              <a:ext cx="354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2" name="Line 41"/>
            <p:cNvSpPr>
              <a:spLocks noChangeShapeType="1"/>
            </p:cNvSpPr>
            <p:nvPr/>
          </p:nvSpPr>
          <p:spPr bwMode="auto">
            <a:xfrm>
              <a:off x="3679" y="1951"/>
              <a:ext cx="28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3" name="Rectangle 42"/>
            <p:cNvSpPr>
              <a:spLocks noChangeArrowheads="1"/>
            </p:cNvSpPr>
            <p:nvPr/>
          </p:nvSpPr>
          <p:spPr bwMode="auto">
            <a:xfrm>
              <a:off x="2324" y="1276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14" name="Line 43"/>
            <p:cNvSpPr>
              <a:spLocks noChangeShapeType="1"/>
            </p:cNvSpPr>
            <p:nvPr/>
          </p:nvSpPr>
          <p:spPr bwMode="auto">
            <a:xfrm>
              <a:off x="2377" y="976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5" name="Line 44"/>
            <p:cNvSpPr>
              <a:spLocks noChangeShapeType="1"/>
            </p:cNvSpPr>
            <p:nvPr/>
          </p:nvSpPr>
          <p:spPr bwMode="auto">
            <a:xfrm>
              <a:off x="3068" y="976"/>
              <a:ext cx="0" cy="3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6" name="Line 45"/>
            <p:cNvSpPr>
              <a:spLocks noChangeShapeType="1"/>
            </p:cNvSpPr>
            <p:nvPr/>
          </p:nvSpPr>
          <p:spPr bwMode="auto">
            <a:xfrm flipH="1">
              <a:off x="3068" y="1577"/>
              <a:ext cx="4" cy="38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7" name="Line 46"/>
            <p:cNvSpPr>
              <a:spLocks noChangeShapeType="1"/>
            </p:cNvSpPr>
            <p:nvPr/>
          </p:nvSpPr>
          <p:spPr bwMode="auto">
            <a:xfrm>
              <a:off x="3121" y="2350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8" name="Line 47"/>
            <p:cNvSpPr>
              <a:spLocks noChangeShapeType="1"/>
            </p:cNvSpPr>
            <p:nvPr/>
          </p:nvSpPr>
          <p:spPr bwMode="auto">
            <a:xfrm>
              <a:off x="3819" y="1963"/>
              <a:ext cx="0" cy="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19" name="Line 48"/>
            <p:cNvSpPr>
              <a:spLocks noChangeShapeType="1"/>
            </p:cNvSpPr>
            <p:nvPr/>
          </p:nvSpPr>
          <p:spPr bwMode="auto">
            <a:xfrm>
              <a:off x="4274" y="97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0" name="Line 49"/>
            <p:cNvSpPr>
              <a:spLocks noChangeShapeType="1"/>
            </p:cNvSpPr>
            <p:nvPr/>
          </p:nvSpPr>
          <p:spPr bwMode="auto">
            <a:xfrm>
              <a:off x="4274" y="1456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1" name="Line 50"/>
            <p:cNvSpPr>
              <a:spLocks noChangeShapeType="1"/>
            </p:cNvSpPr>
            <p:nvPr/>
          </p:nvSpPr>
          <p:spPr bwMode="auto">
            <a:xfrm>
              <a:off x="3121" y="3423"/>
              <a:ext cx="12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2" name="Line 51"/>
            <p:cNvSpPr>
              <a:spLocks noChangeShapeType="1"/>
            </p:cNvSpPr>
            <p:nvPr/>
          </p:nvSpPr>
          <p:spPr bwMode="auto">
            <a:xfrm>
              <a:off x="3378" y="1534"/>
              <a:ext cx="0" cy="4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3" name="Line 52"/>
            <p:cNvSpPr>
              <a:spLocks noChangeShapeType="1"/>
            </p:cNvSpPr>
            <p:nvPr/>
          </p:nvSpPr>
          <p:spPr bwMode="auto">
            <a:xfrm flipH="1">
              <a:off x="3378" y="1596"/>
              <a:ext cx="283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4" name="Line 53"/>
            <p:cNvSpPr>
              <a:spLocks noChangeShapeType="1"/>
            </p:cNvSpPr>
            <p:nvPr/>
          </p:nvSpPr>
          <p:spPr bwMode="auto">
            <a:xfrm>
              <a:off x="3378" y="1841"/>
              <a:ext cx="354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5" name="Line 54"/>
            <p:cNvSpPr>
              <a:spLocks noChangeShapeType="1"/>
            </p:cNvSpPr>
            <p:nvPr/>
          </p:nvSpPr>
          <p:spPr bwMode="auto">
            <a:xfrm>
              <a:off x="4317" y="2307"/>
              <a:ext cx="4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6" name="Oval 55"/>
            <p:cNvSpPr>
              <a:spLocks noChangeArrowheads="1"/>
            </p:cNvSpPr>
            <p:nvPr/>
          </p:nvSpPr>
          <p:spPr bwMode="auto">
            <a:xfrm>
              <a:off x="4742" y="2264"/>
              <a:ext cx="85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grpSp>
          <p:nvGrpSpPr>
            <p:cNvPr id="83027" name="Group 56"/>
            <p:cNvGrpSpPr/>
            <p:nvPr/>
          </p:nvGrpSpPr>
          <p:grpSpPr bwMode="auto">
            <a:xfrm>
              <a:off x="1446" y="2135"/>
              <a:ext cx="744" cy="558"/>
              <a:chOff x="1248" y="2016"/>
              <a:chExt cx="672" cy="624"/>
            </a:xfrm>
          </p:grpSpPr>
          <p:grpSp>
            <p:nvGrpSpPr>
              <p:cNvPr id="83044" name="Group 57"/>
              <p:cNvGrpSpPr/>
              <p:nvPr/>
            </p:nvGrpSpPr>
            <p:grpSpPr bwMode="auto">
              <a:xfrm>
                <a:off x="1248" y="2016"/>
                <a:ext cx="432" cy="240"/>
                <a:chOff x="1248" y="2016"/>
                <a:chExt cx="432" cy="240"/>
              </a:xfrm>
            </p:grpSpPr>
            <p:sp>
              <p:nvSpPr>
                <p:cNvPr id="83051" name="Line 58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52" name="Line 59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45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83045" name="Group 60"/>
              <p:cNvGrpSpPr/>
              <p:nvPr/>
            </p:nvGrpSpPr>
            <p:grpSpPr bwMode="auto">
              <a:xfrm>
                <a:off x="1248" y="2016"/>
                <a:ext cx="576" cy="432"/>
                <a:chOff x="1248" y="2016"/>
                <a:chExt cx="432" cy="240"/>
              </a:xfrm>
            </p:grpSpPr>
            <p:sp>
              <p:nvSpPr>
                <p:cNvPr id="83049" name="Line 61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50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0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83046" name="Group 63"/>
              <p:cNvGrpSpPr/>
              <p:nvPr/>
            </p:nvGrpSpPr>
            <p:grpSpPr bwMode="auto">
              <a:xfrm>
                <a:off x="1248" y="2016"/>
                <a:ext cx="672" cy="624"/>
                <a:chOff x="1248" y="2016"/>
                <a:chExt cx="432" cy="240"/>
              </a:xfrm>
            </p:grpSpPr>
            <p:sp>
              <p:nvSpPr>
                <p:cNvPr id="83047" name="Line 64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83048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sp>
          <p:nvSpPr>
            <p:cNvPr id="83028" name="Line 66"/>
            <p:cNvSpPr>
              <a:spLocks noChangeShapeType="1"/>
            </p:cNvSpPr>
            <p:nvPr/>
          </p:nvSpPr>
          <p:spPr bwMode="auto">
            <a:xfrm>
              <a:off x="3119" y="3423"/>
              <a:ext cx="1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29" name="Oval 67"/>
            <p:cNvSpPr>
              <a:spLocks noChangeArrowheads="1"/>
            </p:cNvSpPr>
            <p:nvPr/>
          </p:nvSpPr>
          <p:spPr bwMode="auto">
            <a:xfrm>
              <a:off x="1361" y="2307"/>
              <a:ext cx="84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0" name="Oval 68"/>
            <p:cNvSpPr>
              <a:spLocks noChangeArrowheads="1"/>
            </p:cNvSpPr>
            <p:nvPr/>
          </p:nvSpPr>
          <p:spPr bwMode="auto">
            <a:xfrm>
              <a:off x="1361" y="2479"/>
              <a:ext cx="84" cy="8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1" name="Oval 69"/>
            <p:cNvSpPr>
              <a:spLocks noChangeArrowheads="1"/>
            </p:cNvSpPr>
            <p:nvPr/>
          </p:nvSpPr>
          <p:spPr bwMode="auto">
            <a:xfrm>
              <a:off x="1361" y="2650"/>
              <a:ext cx="84" cy="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2" name="Oval 70"/>
            <p:cNvSpPr>
              <a:spLocks noChangeArrowheads="1"/>
            </p:cNvSpPr>
            <p:nvPr/>
          </p:nvSpPr>
          <p:spPr bwMode="auto">
            <a:xfrm>
              <a:off x="3051" y="1770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3" name="Line 71"/>
            <p:cNvSpPr>
              <a:spLocks noChangeShapeType="1"/>
            </p:cNvSpPr>
            <p:nvPr/>
          </p:nvSpPr>
          <p:spPr bwMode="auto">
            <a:xfrm>
              <a:off x="3134" y="2671"/>
              <a:ext cx="89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34" name="Oval 72"/>
            <p:cNvSpPr>
              <a:spLocks noChangeArrowheads="1"/>
            </p:cNvSpPr>
            <p:nvPr/>
          </p:nvSpPr>
          <p:spPr bwMode="auto">
            <a:xfrm>
              <a:off x="3114" y="2650"/>
              <a:ext cx="29" cy="29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5" name="Line 73"/>
            <p:cNvSpPr>
              <a:spLocks noChangeShapeType="1"/>
            </p:cNvSpPr>
            <p:nvPr/>
          </p:nvSpPr>
          <p:spPr bwMode="auto">
            <a:xfrm>
              <a:off x="3072" y="1792"/>
              <a:ext cx="299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36" name="Line 74"/>
            <p:cNvSpPr>
              <a:spLocks noChangeShapeType="1"/>
            </p:cNvSpPr>
            <p:nvPr/>
          </p:nvSpPr>
          <p:spPr bwMode="auto">
            <a:xfrm flipV="1">
              <a:off x="2372" y="1534"/>
              <a:ext cx="0" cy="38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37" name="Rectangle 75"/>
            <p:cNvSpPr>
              <a:spLocks noChangeArrowheads="1"/>
            </p:cNvSpPr>
            <p:nvPr/>
          </p:nvSpPr>
          <p:spPr bwMode="auto">
            <a:xfrm>
              <a:off x="3029" y="1319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8" name="Rectangle 76"/>
            <p:cNvSpPr>
              <a:spLocks noChangeArrowheads="1"/>
            </p:cNvSpPr>
            <p:nvPr/>
          </p:nvSpPr>
          <p:spPr bwMode="auto">
            <a:xfrm>
              <a:off x="3072" y="2865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39" name="Line 77"/>
            <p:cNvSpPr>
              <a:spLocks noChangeShapeType="1"/>
            </p:cNvSpPr>
            <p:nvPr/>
          </p:nvSpPr>
          <p:spPr bwMode="auto">
            <a:xfrm flipV="1">
              <a:off x="3120" y="3123"/>
              <a:ext cx="0" cy="30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40" name="Rectangle 78"/>
            <p:cNvSpPr>
              <a:spLocks noChangeArrowheads="1"/>
            </p:cNvSpPr>
            <p:nvPr/>
          </p:nvSpPr>
          <p:spPr bwMode="auto">
            <a:xfrm>
              <a:off x="3773" y="2822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41" name="Line 79"/>
            <p:cNvSpPr>
              <a:spLocks noChangeShapeType="1"/>
            </p:cNvSpPr>
            <p:nvPr/>
          </p:nvSpPr>
          <p:spPr bwMode="auto">
            <a:xfrm>
              <a:off x="3818" y="3080"/>
              <a:ext cx="0" cy="34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042" name="Rectangle 80"/>
            <p:cNvSpPr>
              <a:spLocks noChangeArrowheads="1"/>
            </p:cNvSpPr>
            <p:nvPr/>
          </p:nvSpPr>
          <p:spPr bwMode="auto">
            <a:xfrm>
              <a:off x="4226" y="1211"/>
              <a:ext cx="90" cy="2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83043" name="Rectangle 81"/>
            <p:cNvSpPr>
              <a:spLocks noChangeArrowheads="1"/>
            </p:cNvSpPr>
            <p:nvPr/>
          </p:nvSpPr>
          <p:spPr bwMode="auto">
            <a:xfrm>
              <a:off x="2804" y="1622"/>
              <a:ext cx="19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sz="2400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34898" name="Rectangle 82"/>
          <p:cNvSpPr>
            <a:spLocks noChangeArrowheads="1"/>
          </p:cNvSpPr>
          <p:nvPr/>
        </p:nvSpPr>
        <p:spPr bwMode="auto">
          <a:xfrm>
            <a:off x="762000" y="457200"/>
            <a:ext cx="27432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工作原理</a:t>
            </a:r>
          </a:p>
        </p:txBody>
      </p:sp>
      <p:sp>
        <p:nvSpPr>
          <p:cNvPr id="34899" name="AutoShape 83" descr="70%"/>
          <p:cNvSpPr>
            <a:spLocks noChangeArrowheads="1"/>
          </p:cNvSpPr>
          <p:nvPr/>
        </p:nvSpPr>
        <p:spPr bwMode="auto">
          <a:xfrm>
            <a:off x="1905000" y="1981200"/>
            <a:ext cx="1117600" cy="609600"/>
          </a:xfrm>
          <a:prstGeom prst="wedgeEllipseCallout">
            <a:avLst>
              <a:gd name="adj1" fmla="val 117046"/>
              <a:gd name="adj2" fmla="val 96356"/>
            </a:avLst>
          </a:prstGeom>
          <a:pattFill prst="pct70">
            <a:fgClr>
              <a:srgbClr val="FFCC00"/>
            </a:fgClr>
            <a:bgClr>
              <a:srgbClr val="FFFFFF"/>
            </a:bgClr>
          </a:pattFill>
          <a:ln w="28575">
            <a:solidFill>
              <a:srgbClr val="FFCC00"/>
            </a:solidFill>
            <a:miter lim="800000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charset="0"/>
              </a:rPr>
              <a:t>1V</a:t>
            </a:r>
          </a:p>
        </p:txBody>
      </p:sp>
      <p:sp>
        <p:nvSpPr>
          <p:cNvPr id="34900" name="Rectangle 84"/>
          <p:cNvSpPr>
            <a:spLocks noChangeArrowheads="1"/>
          </p:cNvSpPr>
          <p:nvPr/>
        </p:nvSpPr>
        <p:spPr bwMode="auto">
          <a:xfrm>
            <a:off x="5334000" y="5562600"/>
            <a:ext cx="2133600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T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5</a:t>
            </a:r>
            <a:r>
              <a:rPr lang="zh-CN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截止</a:t>
            </a:r>
            <a:endParaRPr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01" name="Rectangle 85"/>
          <p:cNvSpPr>
            <a:spLocks noChangeArrowheads="1"/>
          </p:cNvSpPr>
          <p:nvPr/>
        </p:nvSpPr>
        <p:spPr bwMode="auto">
          <a:xfrm>
            <a:off x="6892925" y="2451735"/>
            <a:ext cx="1752600" cy="822960"/>
          </a:xfrm>
          <a:prstGeom prst="rect">
            <a:avLst/>
          </a:prstGeom>
          <a:noFill/>
          <a:ln w="381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负载电流（拉电流）</a:t>
            </a:r>
          </a:p>
        </p:txBody>
      </p:sp>
      <p:sp>
        <p:nvSpPr>
          <p:cNvPr id="34902" name="Text Box 86"/>
          <p:cNvSpPr txBox="1">
            <a:spLocks noChangeArrowheads="1"/>
          </p:cNvSpPr>
          <p:nvPr/>
        </p:nvSpPr>
        <p:spPr bwMode="auto">
          <a:xfrm>
            <a:off x="685800" y="914400"/>
            <a:ext cx="5465763" cy="519113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(2)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输入端有任一低电平“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0”(0.3V)</a:t>
            </a:r>
          </a:p>
        </p:txBody>
      </p:sp>
      <p:grpSp>
        <p:nvGrpSpPr>
          <p:cNvPr id="9" name="Group 87"/>
          <p:cNvGrpSpPr/>
          <p:nvPr/>
        </p:nvGrpSpPr>
        <p:grpSpPr bwMode="auto">
          <a:xfrm>
            <a:off x="838200" y="3505200"/>
            <a:ext cx="1123950" cy="1403350"/>
            <a:chOff x="149" y="2064"/>
            <a:chExt cx="708" cy="884"/>
          </a:xfrm>
        </p:grpSpPr>
        <p:sp>
          <p:nvSpPr>
            <p:cNvPr id="82979" name="Text Box 88"/>
            <p:cNvSpPr txBox="1">
              <a:spLocks noChangeArrowheads="1"/>
            </p:cNvSpPr>
            <p:nvPr/>
          </p:nvSpPr>
          <p:spPr bwMode="auto">
            <a:xfrm>
              <a:off x="149" y="2621"/>
              <a:ext cx="70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(0.3V)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82980" name="AutoShape 89"/>
            <p:cNvSpPr/>
            <p:nvPr/>
          </p:nvSpPr>
          <p:spPr bwMode="auto">
            <a:xfrm>
              <a:off x="624" y="2064"/>
              <a:ext cx="48" cy="432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81" name="Text Box 90"/>
            <p:cNvSpPr txBox="1">
              <a:spLocks noChangeArrowheads="1"/>
            </p:cNvSpPr>
            <p:nvPr/>
          </p:nvSpPr>
          <p:spPr bwMode="auto">
            <a:xfrm>
              <a:off x="216" y="2093"/>
              <a:ext cx="45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“1”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  <p:sp>
          <p:nvSpPr>
            <p:cNvPr id="82982" name="Text Box 91"/>
            <p:cNvSpPr txBox="1">
              <a:spLocks noChangeArrowheads="1"/>
            </p:cNvSpPr>
            <p:nvPr/>
          </p:nvSpPr>
          <p:spPr bwMode="auto">
            <a:xfrm>
              <a:off x="264" y="2429"/>
              <a:ext cx="45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</a:rPr>
                <a:t>“0”</a:t>
              </a:r>
            </a:p>
          </p:txBody>
        </p:sp>
      </p:grpSp>
      <p:grpSp>
        <p:nvGrpSpPr>
          <p:cNvPr id="10" name="Group 92"/>
          <p:cNvGrpSpPr/>
          <p:nvPr/>
        </p:nvGrpSpPr>
        <p:grpSpPr bwMode="auto">
          <a:xfrm>
            <a:off x="2362200" y="1600200"/>
            <a:ext cx="1371600" cy="2743200"/>
            <a:chOff x="1488" y="1008"/>
            <a:chExt cx="864" cy="1728"/>
          </a:xfrm>
        </p:grpSpPr>
        <p:sp>
          <p:nvSpPr>
            <p:cNvPr id="82975" name="Line 93"/>
            <p:cNvSpPr>
              <a:spLocks noChangeShapeType="1"/>
            </p:cNvSpPr>
            <p:nvPr/>
          </p:nvSpPr>
          <p:spPr bwMode="auto">
            <a:xfrm>
              <a:off x="2352" y="1008"/>
              <a:ext cx="0" cy="91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76" name="Line 94"/>
            <p:cNvSpPr>
              <a:spLocks noChangeShapeType="1"/>
            </p:cNvSpPr>
            <p:nvPr/>
          </p:nvSpPr>
          <p:spPr bwMode="auto">
            <a:xfrm flipH="1">
              <a:off x="2160" y="1920"/>
              <a:ext cx="192" cy="384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77" name="Line 95"/>
            <p:cNvSpPr>
              <a:spLocks noChangeShapeType="1"/>
            </p:cNvSpPr>
            <p:nvPr/>
          </p:nvSpPr>
          <p:spPr bwMode="auto">
            <a:xfrm>
              <a:off x="2160" y="2304"/>
              <a:ext cx="0" cy="432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78" name="Line 96"/>
            <p:cNvSpPr>
              <a:spLocks noChangeShapeType="1"/>
            </p:cNvSpPr>
            <p:nvPr/>
          </p:nvSpPr>
          <p:spPr bwMode="auto">
            <a:xfrm flipH="1">
              <a:off x="1488" y="2736"/>
              <a:ext cx="672" cy="0"/>
            </a:xfrm>
            <a:prstGeom prst="line">
              <a:avLst/>
            </a:prstGeom>
            <a:noFill/>
            <a:ln w="28575">
              <a:solidFill>
                <a:srgbClr val="CC0099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34913" name="Line 97"/>
          <p:cNvSpPr>
            <a:spLocks noChangeShapeType="1"/>
          </p:cNvSpPr>
          <p:nvPr/>
        </p:nvSpPr>
        <p:spPr bwMode="auto">
          <a:xfrm>
            <a:off x="6934200" y="1676400"/>
            <a:ext cx="0" cy="1905000"/>
          </a:xfrm>
          <a:prstGeom prst="line">
            <a:avLst/>
          </a:prstGeom>
          <a:noFill/>
          <a:ln w="38100" cap="sq">
            <a:solidFill>
              <a:srgbClr val="339933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4914" name="Line 98"/>
          <p:cNvSpPr>
            <a:spLocks noChangeShapeType="1"/>
          </p:cNvSpPr>
          <p:nvPr/>
        </p:nvSpPr>
        <p:spPr bwMode="auto">
          <a:xfrm>
            <a:off x="6934200" y="3581400"/>
            <a:ext cx="533400" cy="0"/>
          </a:xfrm>
          <a:prstGeom prst="line">
            <a:avLst/>
          </a:prstGeom>
          <a:noFill/>
          <a:ln w="38100" cap="sq">
            <a:solidFill>
              <a:srgbClr val="339933"/>
            </a:solidFill>
            <a:rou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4915" name="Rectangle 99" descr="40%"/>
          <p:cNvSpPr>
            <a:spLocks noChangeArrowheads="1"/>
          </p:cNvSpPr>
          <p:nvPr/>
        </p:nvSpPr>
        <p:spPr bwMode="auto">
          <a:xfrm>
            <a:off x="1219200" y="4953000"/>
            <a:ext cx="2438400" cy="1066800"/>
          </a:xfrm>
          <a:prstGeom prst="rect">
            <a:avLst/>
          </a:prstGeom>
          <a:pattFill prst="pct40">
            <a:fgClr>
              <a:srgbClr val="FFCCFF"/>
            </a:fgClr>
            <a:bgClr>
              <a:srgbClr val="FFFFFF"/>
            </a:bgClr>
          </a:pattFill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charset="0"/>
              </a:rPr>
              <a:t>输入有低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0”</a:t>
            </a:r>
            <a:r>
              <a:rPr lang="zh-CN" altLang="en-US" sz="3200" b="1">
                <a:latin typeface="Times New Roman" panose="02020603050405020304" charset="0"/>
              </a:rPr>
              <a:t>输出为高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charset="0"/>
              </a:rPr>
              <a:t>“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charset="0"/>
              </a:rPr>
              <a:t>1”</a:t>
            </a:r>
          </a:p>
        </p:txBody>
      </p:sp>
      <p:sp>
        <p:nvSpPr>
          <p:cNvPr id="34916" name="Rectangle 100" descr="40%"/>
          <p:cNvSpPr>
            <a:spLocks noChangeArrowheads="1"/>
          </p:cNvSpPr>
          <p:nvPr/>
        </p:nvSpPr>
        <p:spPr bwMode="auto">
          <a:xfrm>
            <a:off x="762000" y="1828800"/>
            <a:ext cx="2514600" cy="984250"/>
          </a:xfrm>
          <a:prstGeom prst="rect">
            <a:avLst/>
          </a:prstGeom>
          <a:pattFill prst="pct40">
            <a:fgClr>
              <a:srgbClr val="00FF00"/>
            </a:fgClr>
            <a:bgClr>
              <a:srgbClr val="FFFFFF"/>
            </a:bgClr>
          </a:pattFill>
          <a:ln w="38100" cap="sq">
            <a:solidFill>
              <a:srgbClr val="FF0000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charset="0"/>
              </a:rPr>
              <a:t>流过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E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charset="0"/>
              </a:rPr>
              <a:t>结的电流为正向电流</a:t>
            </a:r>
          </a:p>
        </p:txBody>
      </p:sp>
      <p:grpSp>
        <p:nvGrpSpPr>
          <p:cNvPr id="11" name="Group 101"/>
          <p:cNvGrpSpPr/>
          <p:nvPr/>
        </p:nvGrpSpPr>
        <p:grpSpPr bwMode="auto">
          <a:xfrm>
            <a:off x="3890010" y="3052445"/>
            <a:ext cx="3251200" cy="1981200"/>
            <a:chOff x="-2208" y="1968"/>
            <a:chExt cx="2048" cy="1248"/>
          </a:xfrm>
        </p:grpSpPr>
        <p:graphicFrame>
          <p:nvGraphicFramePr>
            <p:cNvPr id="82973" name="Object 102"/>
            <p:cNvGraphicFramePr>
              <a:graphicFrameLocks noChangeAspect="1"/>
            </p:cNvGraphicFramePr>
            <p:nvPr/>
          </p:nvGraphicFramePr>
          <p:xfrm>
            <a:off x="-912" y="2400"/>
            <a:ext cx="75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0" name="位图图像" r:id="rId3" imgW="666750" imgH="723900" progId="Paint.Picture">
                    <p:embed/>
                  </p:oleObj>
                </mc:Choice>
                <mc:Fallback>
                  <p:oleObj name="位图图像" r:id="rId3" imgW="666750" imgH="723900" progId="Paint.Picture">
                    <p:embed/>
                    <p:pic>
                      <p:nvPicPr>
                        <p:cNvPr id="0" name="图片 757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12" y="2400"/>
                          <a:ext cx="75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74" name="Object 103"/>
            <p:cNvGraphicFramePr>
              <a:graphicFrameLocks noChangeAspect="1"/>
            </p:cNvGraphicFramePr>
            <p:nvPr/>
          </p:nvGraphicFramePr>
          <p:xfrm>
            <a:off x="-2208" y="1968"/>
            <a:ext cx="75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1" name="位图图像" r:id="rId5" imgW="666750" imgH="723900" progId="Paint.Picture">
                    <p:embed/>
                  </p:oleObj>
                </mc:Choice>
                <mc:Fallback>
                  <p:oleObj name="位图图像" r:id="rId5" imgW="666750" imgH="723900" progId="Paint.Picture">
                    <p:embed/>
                    <p:pic>
                      <p:nvPicPr>
                        <p:cNvPr id="0" name="图片 757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208" y="1968"/>
                          <a:ext cx="75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04"/>
          <p:cNvGrpSpPr/>
          <p:nvPr/>
        </p:nvGrpSpPr>
        <p:grpSpPr bwMode="auto">
          <a:xfrm>
            <a:off x="6068695" y="3772787"/>
            <a:ext cx="2286000" cy="786740"/>
            <a:chOff x="3888" y="2293"/>
            <a:chExt cx="1440" cy="684"/>
          </a:xfrm>
        </p:grpSpPr>
        <p:sp>
          <p:nvSpPr>
            <p:cNvPr id="82971" name="Rectangle 105"/>
            <p:cNvSpPr>
              <a:spLocks noChangeArrowheads="1"/>
            </p:cNvSpPr>
            <p:nvPr/>
          </p:nvSpPr>
          <p:spPr bwMode="auto">
            <a:xfrm>
              <a:off x="3888" y="2293"/>
              <a:ext cx="1440" cy="45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V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charset="0"/>
                </a:rPr>
                <a:t>Y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  <a:sym typeface="Symbol" panose="05050102010706020507" charset="0"/>
                </a:rPr>
                <a:t>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5-0.7-0.7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2972" name="Rectangle 106"/>
            <p:cNvSpPr>
              <a:spLocks noChangeArrowheads="1"/>
            </p:cNvSpPr>
            <p:nvPr/>
          </p:nvSpPr>
          <p:spPr bwMode="auto">
            <a:xfrm>
              <a:off x="3984" y="2474"/>
              <a:ext cx="878" cy="5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  <a:latin typeface="Times New Roman" panose="02020603050405020304" charset="0"/>
                </a:rPr>
                <a:t>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=3.6V</a:t>
              </a:r>
              <a:endParaRPr lang="en-US" altLang="zh-CN" sz="3200" b="1">
                <a:solidFill>
                  <a:srgbClr val="FF00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13" name="Group 107"/>
          <p:cNvGrpSpPr/>
          <p:nvPr/>
        </p:nvGrpSpPr>
        <p:grpSpPr bwMode="auto">
          <a:xfrm>
            <a:off x="4962525" y="1612265"/>
            <a:ext cx="2286000" cy="2133600"/>
            <a:chOff x="2592" y="768"/>
            <a:chExt cx="1440" cy="1344"/>
          </a:xfrm>
        </p:grpSpPr>
        <p:sp>
          <p:nvSpPr>
            <p:cNvPr id="82962" name="Line 108"/>
            <p:cNvSpPr>
              <a:spLocks noChangeShapeType="1"/>
            </p:cNvSpPr>
            <p:nvPr/>
          </p:nvSpPr>
          <p:spPr bwMode="auto">
            <a:xfrm>
              <a:off x="3696" y="1920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3" name="Line 109"/>
            <p:cNvSpPr>
              <a:spLocks noChangeShapeType="1"/>
            </p:cNvSpPr>
            <p:nvPr/>
          </p:nvSpPr>
          <p:spPr bwMode="auto">
            <a:xfrm>
              <a:off x="2592" y="768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4" name="Line 110"/>
            <p:cNvSpPr>
              <a:spLocks noChangeShapeType="1"/>
            </p:cNvSpPr>
            <p:nvPr/>
          </p:nvSpPr>
          <p:spPr bwMode="auto">
            <a:xfrm>
              <a:off x="2592" y="1488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5" name="Line 111"/>
            <p:cNvSpPr>
              <a:spLocks noChangeShapeType="1"/>
            </p:cNvSpPr>
            <p:nvPr/>
          </p:nvSpPr>
          <p:spPr bwMode="auto">
            <a:xfrm>
              <a:off x="2736" y="1488"/>
              <a:ext cx="384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6" name="Line 112"/>
            <p:cNvSpPr>
              <a:spLocks noChangeShapeType="1"/>
            </p:cNvSpPr>
            <p:nvPr/>
          </p:nvSpPr>
          <p:spPr bwMode="auto">
            <a:xfrm>
              <a:off x="3696" y="211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7" name="Line 113"/>
            <p:cNvSpPr>
              <a:spLocks noChangeShapeType="1"/>
            </p:cNvSpPr>
            <p:nvPr/>
          </p:nvSpPr>
          <p:spPr bwMode="auto">
            <a:xfrm>
              <a:off x="3696" y="81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8" name="Line 114"/>
            <p:cNvSpPr>
              <a:spLocks noChangeShapeType="1"/>
            </p:cNvSpPr>
            <p:nvPr/>
          </p:nvSpPr>
          <p:spPr bwMode="auto">
            <a:xfrm>
              <a:off x="3120" y="1680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69" name="Line 115"/>
            <p:cNvSpPr>
              <a:spLocks noChangeShapeType="1"/>
            </p:cNvSpPr>
            <p:nvPr/>
          </p:nvSpPr>
          <p:spPr bwMode="auto">
            <a:xfrm flipH="1">
              <a:off x="3120" y="1344"/>
              <a:ext cx="43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2970" name="Line 116"/>
            <p:cNvSpPr>
              <a:spLocks noChangeShapeType="1"/>
            </p:cNvSpPr>
            <p:nvPr/>
          </p:nvSpPr>
          <p:spPr bwMode="auto">
            <a:xfrm>
              <a:off x="3696" y="1440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34933" name="Rectangle 117"/>
          <p:cNvSpPr>
            <a:spLocks noChangeArrowheads="1"/>
          </p:cNvSpPr>
          <p:nvPr/>
        </p:nvSpPr>
        <p:spPr bwMode="auto">
          <a:xfrm>
            <a:off x="4334193" y="2590800"/>
            <a:ext cx="55562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3300"/>
                </a:solidFill>
                <a:latin typeface="Times New Roman" panose="02020603050405020304" charset="0"/>
              </a:rPr>
              <a:t>5V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99" grpId="0" animBg="1" autoUpdateAnimBg="0"/>
      <p:bldP spid="34900" grpId="0" autoUpdateAnimBg="0"/>
      <p:bldP spid="34901" grpId="0" bldLvl="0" animBg="1" autoUpdateAnimBg="0"/>
      <p:bldP spid="34913" grpId="0" animBg="1"/>
      <p:bldP spid="34914" grpId="0" animBg="1"/>
      <p:bldP spid="34915" grpId="0" animBg="1" autoUpdateAnimBg="0"/>
      <p:bldP spid="34916" grpId="0" animBg="1" autoUpdateAnimBg="0"/>
      <p:bldP spid="3493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886200" y="2743200"/>
            <a:ext cx="3048000" cy="2362200"/>
            <a:chOff x="2304" y="2160"/>
            <a:chExt cx="1488" cy="1488"/>
          </a:xfrm>
        </p:grpSpPr>
        <p:sp>
          <p:nvSpPr>
            <p:cNvPr id="84058" name="AutoShape 3"/>
            <p:cNvSpPr/>
            <p:nvPr/>
          </p:nvSpPr>
          <p:spPr bwMode="auto">
            <a:xfrm>
              <a:off x="2304" y="2160"/>
              <a:ext cx="48" cy="1488"/>
            </a:xfrm>
            <a:prstGeom prst="rightBrace">
              <a:avLst>
                <a:gd name="adj1" fmla="val 25833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2448" y="2736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有“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0”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出“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1”</a:t>
              </a:r>
            </a:p>
          </p:txBody>
        </p:sp>
      </p:grpSp>
      <p:grpSp>
        <p:nvGrpSpPr>
          <p:cNvPr id="3" name="Group 5"/>
          <p:cNvGrpSpPr/>
          <p:nvPr/>
        </p:nvGrpSpPr>
        <p:grpSpPr bwMode="auto">
          <a:xfrm>
            <a:off x="3810000" y="5229225"/>
            <a:ext cx="2425700" cy="519113"/>
            <a:chOff x="2304" y="3696"/>
            <a:chExt cx="1528" cy="327"/>
          </a:xfrm>
        </p:grpSpPr>
        <p:sp>
          <p:nvSpPr>
            <p:cNvPr id="84056" name="Line 6"/>
            <p:cNvSpPr>
              <a:spLocks noChangeShapeType="1"/>
            </p:cNvSpPr>
            <p:nvPr/>
          </p:nvSpPr>
          <p:spPr bwMode="auto">
            <a:xfrm flipH="1">
              <a:off x="2304" y="3840"/>
              <a:ext cx="24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92" y="3696"/>
              <a:ext cx="1240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全“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1”</a:t>
              </a:r>
              <a:r>
                <a:rPr lang="zh-CN" altLang="en-US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出“</a:t>
              </a: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0”</a:t>
              </a:r>
            </a:p>
          </p:txBody>
        </p:sp>
      </p:grpSp>
      <p:sp>
        <p:nvSpPr>
          <p:cNvPr id="35848" name="AutoShape 8"/>
          <p:cNvSpPr/>
          <p:nvPr/>
        </p:nvSpPr>
        <p:spPr bwMode="auto">
          <a:xfrm>
            <a:off x="6553200" y="3897630"/>
            <a:ext cx="304800" cy="1600200"/>
          </a:xfrm>
          <a:prstGeom prst="rightBrace">
            <a:avLst>
              <a:gd name="adj1" fmla="val 43750"/>
              <a:gd name="adj2" fmla="val 50000"/>
            </a:avLst>
          </a:prstGeom>
          <a:noFill/>
          <a:ln w="38100" cap="sq">
            <a:solidFill>
              <a:srgbClr val="000099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563995" y="4253230"/>
            <a:ext cx="2133600" cy="1066800"/>
          </a:xfrm>
          <a:prstGeom prst="rect">
            <a:avLst/>
          </a:prstGeom>
          <a:noFill/>
          <a:ln w="38100" cap="sq">
            <a:noFill/>
            <a:miter lim="800000"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“</a:t>
            </a:r>
            <a:r>
              <a: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与非”逻辑关系</a:t>
            </a:r>
          </a:p>
        </p:txBody>
      </p:sp>
      <p:grpSp>
        <p:nvGrpSpPr>
          <p:cNvPr id="4" name="Group 10"/>
          <p:cNvGrpSpPr/>
          <p:nvPr/>
        </p:nvGrpSpPr>
        <p:grpSpPr bwMode="auto">
          <a:xfrm>
            <a:off x="838200" y="1447800"/>
            <a:ext cx="3575050" cy="4252913"/>
            <a:chOff x="3072" y="576"/>
            <a:chExt cx="2252" cy="2679"/>
          </a:xfrm>
        </p:grpSpPr>
        <p:grpSp>
          <p:nvGrpSpPr>
            <p:cNvPr id="83995" name="Group 11"/>
            <p:cNvGrpSpPr/>
            <p:nvPr/>
          </p:nvGrpSpPr>
          <p:grpSpPr bwMode="auto">
            <a:xfrm>
              <a:off x="3264" y="1248"/>
              <a:ext cx="1728" cy="327"/>
              <a:chOff x="3264" y="1248"/>
              <a:chExt cx="1728" cy="327"/>
            </a:xfrm>
          </p:grpSpPr>
          <p:grpSp>
            <p:nvGrpSpPr>
              <p:cNvPr id="84051" name="Group 12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8405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8405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8405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84052" name="Text Box 16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83996" name="Group 17"/>
            <p:cNvGrpSpPr/>
            <p:nvPr/>
          </p:nvGrpSpPr>
          <p:grpSpPr bwMode="auto">
            <a:xfrm>
              <a:off x="3264" y="1488"/>
              <a:ext cx="1728" cy="327"/>
              <a:chOff x="3264" y="1248"/>
              <a:chExt cx="1728" cy="327"/>
            </a:xfrm>
          </p:grpSpPr>
          <p:grpSp>
            <p:nvGrpSpPr>
              <p:cNvPr id="84046" name="Group 18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8404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840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0</a:t>
                  </a:r>
                </a:p>
              </p:txBody>
            </p:sp>
            <p:sp>
              <p:nvSpPr>
                <p:cNvPr id="8405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84047" name="Text Box 22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1</a:t>
                </a:r>
              </a:p>
            </p:txBody>
          </p:sp>
        </p:grpSp>
        <p:grpSp>
          <p:nvGrpSpPr>
            <p:cNvPr id="83997" name="Group 23"/>
            <p:cNvGrpSpPr/>
            <p:nvPr/>
          </p:nvGrpSpPr>
          <p:grpSpPr bwMode="auto">
            <a:xfrm>
              <a:off x="3264" y="1728"/>
              <a:ext cx="1728" cy="1287"/>
              <a:chOff x="3264" y="1728"/>
              <a:chExt cx="1728" cy="1287"/>
            </a:xfrm>
          </p:grpSpPr>
          <p:grpSp>
            <p:nvGrpSpPr>
              <p:cNvPr id="84016" name="Group 24"/>
              <p:cNvGrpSpPr/>
              <p:nvPr/>
            </p:nvGrpSpPr>
            <p:grpSpPr bwMode="auto">
              <a:xfrm>
                <a:off x="3264" y="2448"/>
                <a:ext cx="1728" cy="327"/>
                <a:chOff x="3264" y="1248"/>
                <a:chExt cx="1728" cy="327"/>
              </a:xfrm>
            </p:grpSpPr>
            <p:grpSp>
              <p:nvGrpSpPr>
                <p:cNvPr id="84041" name="Group 25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8404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404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8404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8404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4017" name="Group 30"/>
              <p:cNvGrpSpPr/>
              <p:nvPr/>
            </p:nvGrpSpPr>
            <p:grpSpPr bwMode="auto">
              <a:xfrm>
                <a:off x="3264" y="2688"/>
                <a:ext cx="1728" cy="327"/>
                <a:chOff x="3264" y="1248"/>
                <a:chExt cx="1728" cy="327"/>
              </a:xfrm>
            </p:grpSpPr>
            <p:grpSp>
              <p:nvGrpSpPr>
                <p:cNvPr id="84036" name="Group 31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8403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403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404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8403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4018" name="Group 36"/>
              <p:cNvGrpSpPr/>
              <p:nvPr/>
            </p:nvGrpSpPr>
            <p:grpSpPr bwMode="auto">
              <a:xfrm>
                <a:off x="3264" y="2208"/>
                <a:ext cx="1728" cy="327"/>
                <a:chOff x="3264" y="1248"/>
                <a:chExt cx="1728" cy="327"/>
              </a:xfrm>
            </p:grpSpPr>
            <p:grpSp>
              <p:nvGrpSpPr>
                <p:cNvPr id="84031" name="Group 37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84033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4034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84035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8403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4019" name="Group 42"/>
              <p:cNvGrpSpPr/>
              <p:nvPr/>
            </p:nvGrpSpPr>
            <p:grpSpPr bwMode="auto">
              <a:xfrm>
                <a:off x="3264" y="1968"/>
                <a:ext cx="1728" cy="327"/>
                <a:chOff x="3264" y="1248"/>
                <a:chExt cx="1728" cy="327"/>
              </a:xfrm>
            </p:grpSpPr>
            <p:grpSp>
              <p:nvGrpSpPr>
                <p:cNvPr id="84026" name="Group 43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8402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8402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40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</p:grpSp>
            <p:sp>
              <p:nvSpPr>
                <p:cNvPr id="8402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84020" name="Group 48"/>
              <p:cNvGrpSpPr/>
              <p:nvPr/>
            </p:nvGrpSpPr>
            <p:grpSpPr bwMode="auto">
              <a:xfrm>
                <a:off x="3264" y="1728"/>
                <a:ext cx="1728" cy="327"/>
                <a:chOff x="3264" y="1248"/>
                <a:chExt cx="1728" cy="327"/>
              </a:xfrm>
            </p:grpSpPr>
            <p:grpSp>
              <p:nvGrpSpPr>
                <p:cNvPr id="84021" name="Group 49"/>
                <p:cNvGrpSpPr/>
                <p:nvPr/>
              </p:nvGrpSpPr>
              <p:grpSpPr bwMode="auto">
                <a:xfrm>
                  <a:off x="3264" y="1248"/>
                  <a:ext cx="1296" cy="327"/>
                  <a:chOff x="3264" y="1248"/>
                  <a:chExt cx="1296" cy="327"/>
                </a:xfrm>
              </p:grpSpPr>
              <p:sp>
                <p:nvSpPr>
                  <p:cNvPr id="84023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6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84024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84025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248"/>
                    <a:ext cx="288" cy="32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spAutoFit/>
                  </a:bodyPr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lang="en-US" altLang="zh-CN" sz="2800" b="1">
                        <a:solidFill>
                          <a:srgbClr val="000018"/>
                        </a:solidFill>
                      </a:rPr>
                      <a:t>0</a:t>
                    </a:r>
                  </a:p>
                </p:txBody>
              </p:sp>
            </p:grpSp>
            <p:sp>
              <p:nvSpPr>
                <p:cNvPr id="84022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0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83998" name="Group 54"/>
            <p:cNvGrpSpPr/>
            <p:nvPr/>
          </p:nvGrpSpPr>
          <p:grpSpPr bwMode="auto">
            <a:xfrm>
              <a:off x="3264" y="2928"/>
              <a:ext cx="1728" cy="327"/>
              <a:chOff x="3264" y="1248"/>
              <a:chExt cx="1728" cy="327"/>
            </a:xfrm>
          </p:grpSpPr>
          <p:grpSp>
            <p:nvGrpSpPr>
              <p:cNvPr id="84011" name="Group 55"/>
              <p:cNvGrpSpPr/>
              <p:nvPr/>
            </p:nvGrpSpPr>
            <p:grpSpPr bwMode="auto">
              <a:xfrm>
                <a:off x="3264" y="1248"/>
                <a:ext cx="1296" cy="327"/>
                <a:chOff x="3264" y="1248"/>
                <a:chExt cx="1296" cy="327"/>
              </a:xfrm>
            </p:grpSpPr>
            <p:sp>
              <p:nvSpPr>
                <p:cNvPr id="8401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26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8401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744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  <p:sp>
              <p:nvSpPr>
                <p:cNvPr id="8401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4272" y="1248"/>
                  <a:ext cx="288" cy="3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000018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84012" name="Text Box 59"/>
              <p:cNvSpPr txBox="1">
                <a:spLocks noChangeArrowheads="1"/>
              </p:cNvSpPr>
              <p:nvPr/>
            </p:nvSpPr>
            <p:spPr bwMode="auto">
              <a:xfrm>
                <a:off x="4704" y="1248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</a:rPr>
                  <a:t>0</a:t>
                </a:r>
              </a:p>
            </p:txBody>
          </p:sp>
        </p:grpSp>
        <p:grpSp>
          <p:nvGrpSpPr>
            <p:cNvPr id="83999" name="Group 60"/>
            <p:cNvGrpSpPr/>
            <p:nvPr/>
          </p:nvGrpSpPr>
          <p:grpSpPr bwMode="auto">
            <a:xfrm>
              <a:off x="3072" y="576"/>
              <a:ext cx="2252" cy="2640"/>
              <a:chOff x="3072" y="576"/>
              <a:chExt cx="2252" cy="2640"/>
            </a:xfrm>
          </p:grpSpPr>
          <p:sp>
            <p:nvSpPr>
              <p:cNvPr id="84000" name="Text Box 61"/>
              <p:cNvSpPr txBox="1">
                <a:spLocks noChangeArrowheads="1"/>
              </p:cNvSpPr>
              <p:nvPr/>
            </p:nvSpPr>
            <p:spPr bwMode="auto">
              <a:xfrm>
                <a:off x="326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A</a:t>
                </a:r>
                <a:endParaRPr lang="en-US" altLang="zh-CN" sz="2800" b="1" i="1">
                  <a:solidFill>
                    <a:srgbClr val="000099"/>
                  </a:solidFill>
                </a:endParaRPr>
              </a:p>
            </p:txBody>
          </p:sp>
          <p:sp>
            <p:nvSpPr>
              <p:cNvPr id="84001" name="Text Box 62"/>
              <p:cNvSpPr txBox="1">
                <a:spLocks noChangeArrowheads="1"/>
              </p:cNvSpPr>
              <p:nvPr/>
            </p:nvSpPr>
            <p:spPr bwMode="auto">
              <a:xfrm>
                <a:off x="374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B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002" name="Text Box 63"/>
              <p:cNvSpPr txBox="1">
                <a:spLocks noChangeArrowheads="1"/>
              </p:cNvSpPr>
              <p:nvPr/>
            </p:nvSpPr>
            <p:spPr bwMode="auto">
              <a:xfrm>
                <a:off x="4704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Y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003" name="Line 64"/>
              <p:cNvSpPr>
                <a:spLocks noChangeShapeType="1"/>
              </p:cNvSpPr>
              <p:nvPr/>
            </p:nvSpPr>
            <p:spPr bwMode="auto">
              <a:xfrm>
                <a:off x="4128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4004" name="Line 65"/>
              <p:cNvSpPr>
                <a:spLocks noChangeShapeType="1"/>
              </p:cNvSpPr>
              <p:nvPr/>
            </p:nvSpPr>
            <p:spPr bwMode="auto">
              <a:xfrm>
                <a:off x="3600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4005" name="Line 66"/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1776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</a:ln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4006" name="Line 67"/>
              <p:cNvSpPr>
                <a:spLocks noChangeShapeType="1"/>
              </p:cNvSpPr>
              <p:nvPr/>
            </p:nvSpPr>
            <p:spPr bwMode="auto">
              <a:xfrm>
                <a:off x="3072" y="3216"/>
                <a:ext cx="1872" cy="0"/>
              </a:xfrm>
              <a:prstGeom prst="line">
                <a:avLst/>
              </a:prstGeom>
              <a:noFill/>
              <a:ln w="28575" cap="sq">
                <a:solidFill>
                  <a:schemeClr val="tx2"/>
                </a:solidFill>
                <a:rou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4007" name="Line 68"/>
              <p:cNvSpPr>
                <a:spLocks noChangeShapeType="1"/>
              </p:cNvSpPr>
              <p:nvPr/>
            </p:nvSpPr>
            <p:spPr bwMode="auto">
              <a:xfrm>
                <a:off x="4656" y="912"/>
                <a:ext cx="0" cy="23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4008" name="Text Box 69"/>
              <p:cNvSpPr txBox="1">
                <a:spLocks noChangeArrowheads="1"/>
              </p:cNvSpPr>
              <p:nvPr/>
            </p:nvSpPr>
            <p:spPr bwMode="auto">
              <a:xfrm>
                <a:off x="4272" y="912"/>
                <a:ext cx="28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/>
                  <a:t>C</a:t>
                </a:r>
                <a:endParaRPr lang="en-US" altLang="zh-CN" sz="32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009" name="Line 70"/>
              <p:cNvSpPr>
                <a:spLocks noChangeShapeType="1"/>
              </p:cNvSpPr>
              <p:nvPr/>
            </p:nvSpPr>
            <p:spPr bwMode="auto">
              <a:xfrm>
                <a:off x="3216" y="912"/>
                <a:ext cx="17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35911" name="Rectangle 71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20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“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与非” 门逻辑状态表</a:t>
                </a:r>
              </a:p>
            </p:txBody>
          </p:sp>
        </p:grpSp>
      </p:grpSp>
      <p:grpSp>
        <p:nvGrpSpPr>
          <p:cNvPr id="23" name="Group 72"/>
          <p:cNvGrpSpPr/>
          <p:nvPr/>
        </p:nvGrpSpPr>
        <p:grpSpPr bwMode="auto">
          <a:xfrm>
            <a:off x="914400" y="685800"/>
            <a:ext cx="4114800" cy="579438"/>
            <a:chOff x="576" y="3216"/>
            <a:chExt cx="2592" cy="365"/>
          </a:xfrm>
        </p:grpSpPr>
        <p:grpSp>
          <p:nvGrpSpPr>
            <p:cNvPr id="83989" name="Group 73"/>
            <p:cNvGrpSpPr/>
            <p:nvPr/>
          </p:nvGrpSpPr>
          <p:grpSpPr bwMode="auto">
            <a:xfrm>
              <a:off x="576" y="3216"/>
              <a:ext cx="2579" cy="365"/>
              <a:chOff x="528" y="802"/>
              <a:chExt cx="2579" cy="365"/>
            </a:xfrm>
          </p:grpSpPr>
          <p:sp>
            <p:nvSpPr>
              <p:cNvPr id="83991" name="Rectangle 74"/>
              <p:cNvSpPr>
                <a:spLocks noChangeArrowheads="1"/>
              </p:cNvSpPr>
              <p:nvPr/>
            </p:nvSpPr>
            <p:spPr bwMode="auto">
              <a:xfrm>
                <a:off x="1920" y="802"/>
                <a:ext cx="1187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b="1" i="1">
                    <a:solidFill>
                      <a:srgbClr val="000099"/>
                    </a:solidFill>
                    <a:latin typeface="Times New Roman" panose="02020603050405020304" charset="0"/>
                  </a:rPr>
                  <a:t>Y=A  B  C</a:t>
                </a:r>
                <a:endParaRPr lang="en-US" altLang="zh-CN" b="1" i="1">
                  <a:solidFill>
                    <a:schemeClr val="accent2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35915" name="Rectangle 75"/>
              <p:cNvSpPr>
                <a:spLocks noChangeArrowheads="1"/>
              </p:cNvSpPr>
              <p:nvPr/>
            </p:nvSpPr>
            <p:spPr bwMode="auto">
              <a:xfrm>
                <a:off x="528" y="817"/>
                <a:ext cx="1344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800" b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逻辑表达式： </a:t>
                </a:r>
              </a:p>
            </p:txBody>
          </p:sp>
          <p:sp>
            <p:nvSpPr>
              <p:cNvPr id="83993" name="Oval 76"/>
              <p:cNvSpPr>
                <a:spLocks noChangeArrowheads="1"/>
              </p:cNvSpPr>
              <p:nvPr/>
            </p:nvSpPr>
            <p:spPr bwMode="auto">
              <a:xfrm>
                <a:off x="2496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3994" name="Oval 77"/>
              <p:cNvSpPr>
                <a:spLocks noChangeArrowheads="1"/>
              </p:cNvSpPr>
              <p:nvPr/>
            </p:nvSpPr>
            <p:spPr bwMode="auto">
              <a:xfrm>
                <a:off x="2784" y="960"/>
                <a:ext cx="48" cy="48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83990" name="Line 78"/>
            <p:cNvSpPr>
              <a:spLocks noChangeShapeType="1"/>
            </p:cNvSpPr>
            <p:nvPr/>
          </p:nvSpPr>
          <p:spPr bwMode="auto">
            <a:xfrm>
              <a:off x="2400" y="3264"/>
              <a:ext cx="76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25" name="Group 79"/>
          <p:cNvGrpSpPr/>
          <p:nvPr/>
        </p:nvGrpSpPr>
        <p:grpSpPr bwMode="auto">
          <a:xfrm>
            <a:off x="4719955" y="1493520"/>
            <a:ext cx="3200400" cy="1325563"/>
            <a:chOff x="3024" y="960"/>
            <a:chExt cx="2016" cy="835"/>
          </a:xfrm>
        </p:grpSpPr>
        <p:sp>
          <p:nvSpPr>
            <p:cNvPr id="83978" name="Text Box 80"/>
            <p:cNvSpPr txBox="1">
              <a:spLocks noChangeArrowheads="1"/>
            </p:cNvSpPr>
            <p:nvPr/>
          </p:nvSpPr>
          <p:spPr bwMode="auto">
            <a:xfrm>
              <a:off x="4704" y="129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Y</a:t>
              </a:r>
              <a:endParaRPr lang="en-US" altLang="zh-CN" b="1">
                <a:solidFill>
                  <a:srgbClr val="FF3300"/>
                </a:solidFill>
              </a:endParaRPr>
            </a:p>
          </p:txBody>
        </p:sp>
        <p:sp>
          <p:nvSpPr>
            <p:cNvPr id="83979" name="Rectangle 81"/>
            <p:cNvSpPr>
              <a:spLocks noChangeArrowheads="1"/>
            </p:cNvSpPr>
            <p:nvPr/>
          </p:nvSpPr>
          <p:spPr bwMode="auto">
            <a:xfrm>
              <a:off x="3792" y="1075"/>
              <a:ext cx="528" cy="720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980" name="Line 82"/>
            <p:cNvSpPr>
              <a:spLocks noChangeShapeType="1"/>
            </p:cNvSpPr>
            <p:nvPr/>
          </p:nvSpPr>
          <p:spPr bwMode="auto">
            <a:xfrm>
              <a:off x="3312" y="1392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981" name="Line 83"/>
            <p:cNvSpPr>
              <a:spLocks noChangeShapeType="1"/>
            </p:cNvSpPr>
            <p:nvPr/>
          </p:nvSpPr>
          <p:spPr bwMode="auto">
            <a:xfrm>
              <a:off x="3312" y="1603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982" name="Line 84"/>
            <p:cNvSpPr>
              <a:spLocks noChangeShapeType="1"/>
            </p:cNvSpPr>
            <p:nvPr/>
          </p:nvSpPr>
          <p:spPr bwMode="auto">
            <a:xfrm>
              <a:off x="4393" y="1440"/>
              <a:ext cx="3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983" name="Text Box 85"/>
            <p:cNvSpPr txBox="1">
              <a:spLocks noChangeArrowheads="1"/>
            </p:cNvSpPr>
            <p:nvPr/>
          </p:nvSpPr>
          <p:spPr bwMode="auto">
            <a:xfrm>
              <a:off x="3888" y="1056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&amp;</a:t>
              </a:r>
              <a:endParaRPr lang="en-US" altLang="zh-CN" sz="2800">
                <a:solidFill>
                  <a:srgbClr val="FF3300"/>
                </a:solidFill>
              </a:endParaRPr>
            </a:p>
          </p:txBody>
        </p:sp>
        <p:sp>
          <p:nvSpPr>
            <p:cNvPr id="83984" name="Text Box 86"/>
            <p:cNvSpPr txBox="1">
              <a:spLocks noChangeArrowheads="1"/>
            </p:cNvSpPr>
            <p:nvPr/>
          </p:nvSpPr>
          <p:spPr bwMode="auto">
            <a:xfrm>
              <a:off x="3024" y="960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83985" name="Text Box 87"/>
            <p:cNvSpPr txBox="1">
              <a:spLocks noChangeArrowheads="1"/>
            </p:cNvSpPr>
            <p:nvPr/>
          </p:nvSpPr>
          <p:spPr bwMode="auto">
            <a:xfrm>
              <a:off x="3024" y="120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B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83986" name="Line 88"/>
            <p:cNvSpPr>
              <a:spLocks noChangeShapeType="1"/>
            </p:cNvSpPr>
            <p:nvPr/>
          </p:nvSpPr>
          <p:spPr bwMode="auto">
            <a:xfrm>
              <a:off x="3312" y="1200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3987" name="Text Box 89"/>
            <p:cNvSpPr txBox="1">
              <a:spLocks noChangeArrowheads="1"/>
            </p:cNvSpPr>
            <p:nvPr/>
          </p:nvSpPr>
          <p:spPr bwMode="auto">
            <a:xfrm>
              <a:off x="3024" y="1440"/>
              <a:ext cx="336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C</a:t>
              </a:r>
              <a:endParaRPr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83988" name="Oval 90"/>
            <p:cNvSpPr>
              <a:spLocks noChangeArrowheads="1"/>
            </p:cNvSpPr>
            <p:nvPr/>
          </p:nvSpPr>
          <p:spPr bwMode="auto">
            <a:xfrm>
              <a:off x="4320" y="1392"/>
              <a:ext cx="73" cy="73"/>
            </a:xfrm>
            <a:prstGeom prst="ellipse">
              <a:avLst/>
            </a:prstGeom>
            <a:noFill/>
            <a:ln w="28575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5486400" y="2971800"/>
            <a:ext cx="1611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“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与非”门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 bldLvl="0" animBg="1"/>
      <p:bldP spid="35849" grpId="0" bldLvl="0" animBg="1" autoUpdateAnimBg="0"/>
      <p:bldP spid="3593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762000" y="914400"/>
            <a:ext cx="3048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(1)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电压传输特性：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66800" y="1371600"/>
            <a:ext cx="5638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输出电压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与输入电压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的关系。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529263" y="3109913"/>
            <a:ext cx="801687" cy="1128712"/>
            <a:chOff x="3792" y="1968"/>
            <a:chExt cx="505" cy="711"/>
          </a:xfrm>
        </p:grpSpPr>
        <p:sp>
          <p:nvSpPr>
            <p:cNvPr id="85068" name="Line 5"/>
            <p:cNvSpPr>
              <a:spLocks noChangeShapeType="1"/>
            </p:cNvSpPr>
            <p:nvPr/>
          </p:nvSpPr>
          <p:spPr bwMode="auto">
            <a:xfrm>
              <a:off x="3792" y="1968"/>
              <a:ext cx="240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4032" y="23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C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5910263" y="4024313"/>
            <a:ext cx="1868487" cy="1003300"/>
            <a:chOff x="4032" y="2544"/>
            <a:chExt cx="1177" cy="632"/>
          </a:xfrm>
        </p:grpSpPr>
        <p:grpSp>
          <p:nvGrpSpPr>
            <p:cNvPr id="85063" name="Group 8"/>
            <p:cNvGrpSpPr/>
            <p:nvPr/>
          </p:nvGrpSpPr>
          <p:grpSpPr bwMode="auto">
            <a:xfrm>
              <a:off x="4032" y="2544"/>
              <a:ext cx="1056" cy="632"/>
              <a:chOff x="4368" y="2352"/>
              <a:chExt cx="1056" cy="632"/>
            </a:xfrm>
          </p:grpSpPr>
          <p:sp>
            <p:nvSpPr>
              <p:cNvPr id="85066" name="Freeform 9"/>
              <p:cNvSpPr/>
              <p:nvPr/>
            </p:nvSpPr>
            <p:spPr bwMode="auto">
              <a:xfrm>
                <a:off x="4368" y="2352"/>
                <a:ext cx="144" cy="632"/>
              </a:xfrm>
              <a:custGeom>
                <a:avLst/>
                <a:gdLst>
                  <a:gd name="T0" fmla="*/ 0 w 144"/>
                  <a:gd name="T1" fmla="*/ 0 h 632"/>
                  <a:gd name="T2" fmla="*/ 48 w 144"/>
                  <a:gd name="T3" fmla="*/ 528 h 632"/>
                  <a:gd name="T4" fmla="*/ 144 w 144"/>
                  <a:gd name="T5" fmla="*/ 624 h 632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632"/>
                  <a:gd name="T11" fmla="*/ 144 w 144"/>
                  <a:gd name="T12" fmla="*/ 632 h 6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632">
                    <a:moveTo>
                      <a:pt x="0" y="0"/>
                    </a:moveTo>
                    <a:cubicBezTo>
                      <a:pt x="12" y="212"/>
                      <a:pt x="24" y="424"/>
                      <a:pt x="48" y="528"/>
                    </a:cubicBezTo>
                    <a:cubicBezTo>
                      <a:pt x="72" y="632"/>
                      <a:pt x="108" y="628"/>
                      <a:pt x="144" y="624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67" name="Line 10"/>
              <p:cNvSpPr>
                <a:spLocks noChangeShapeType="1"/>
              </p:cNvSpPr>
              <p:nvPr/>
            </p:nvSpPr>
            <p:spPr bwMode="auto">
              <a:xfrm>
                <a:off x="4512" y="2976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4080" y="2832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D</a:t>
              </a: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4944" y="283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E</a:t>
              </a:r>
            </a:p>
          </p:txBody>
        </p:sp>
      </p:grpSp>
      <p:sp>
        <p:nvSpPr>
          <p:cNvPr id="3687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0" y="457200"/>
            <a:ext cx="50292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3.  TTL“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与非”门特性及参数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257800" y="5486400"/>
            <a:ext cx="2819400" cy="519113"/>
          </a:xfrm>
          <a:prstGeom prst="rect">
            <a:avLst/>
          </a:prstGeom>
          <a:noFill/>
          <a:ln w="38100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电压传输特性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2209800" y="5715000"/>
            <a:ext cx="2000250" cy="519113"/>
          </a:xfrm>
          <a:prstGeom prst="rect">
            <a:avLst/>
          </a:prstGeom>
          <a:noFill/>
          <a:ln w="38100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测试电路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grpSp>
        <p:nvGrpSpPr>
          <p:cNvPr id="5" name="Group 16"/>
          <p:cNvGrpSpPr/>
          <p:nvPr/>
        </p:nvGrpSpPr>
        <p:grpSpPr bwMode="auto">
          <a:xfrm>
            <a:off x="4603750" y="1981200"/>
            <a:ext cx="4138613" cy="3654425"/>
            <a:chOff x="2900" y="1248"/>
            <a:chExt cx="2607" cy="2302"/>
          </a:xfrm>
        </p:grpSpPr>
        <p:grpSp>
          <p:nvGrpSpPr>
            <p:cNvPr id="85041" name="Group 17"/>
            <p:cNvGrpSpPr/>
            <p:nvPr/>
          </p:nvGrpSpPr>
          <p:grpSpPr bwMode="auto">
            <a:xfrm>
              <a:off x="3146" y="1679"/>
              <a:ext cx="1719" cy="1637"/>
              <a:chOff x="3792" y="1584"/>
              <a:chExt cx="1344" cy="1440"/>
            </a:xfrm>
          </p:grpSpPr>
          <p:sp>
            <p:nvSpPr>
              <p:cNvPr id="85056" name="Line 18"/>
              <p:cNvSpPr>
                <a:spLocks noChangeShapeType="1"/>
              </p:cNvSpPr>
              <p:nvPr/>
            </p:nvSpPr>
            <p:spPr bwMode="auto">
              <a:xfrm>
                <a:off x="3792" y="2688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57" name="Line 19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58" name="Line 20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59" name="Line 21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60" name="Line 22"/>
              <p:cNvSpPr>
                <a:spLocks noChangeShapeType="1"/>
              </p:cNvSpPr>
              <p:nvPr/>
            </p:nvSpPr>
            <p:spPr bwMode="auto">
              <a:xfrm flipV="1">
                <a:off x="4224" y="297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61" name="Line 23"/>
              <p:cNvSpPr>
                <a:spLocks noChangeShapeType="1"/>
              </p:cNvSpPr>
              <p:nvPr/>
            </p:nvSpPr>
            <p:spPr bwMode="auto">
              <a:xfrm flipV="1">
                <a:off x="4704" y="297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62" name="Line 24"/>
              <p:cNvSpPr>
                <a:spLocks noChangeShapeType="1"/>
              </p:cNvSpPr>
              <p:nvPr/>
            </p:nvSpPr>
            <p:spPr bwMode="auto">
              <a:xfrm flipV="1">
                <a:off x="5136" y="297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85042" name="Group 25"/>
            <p:cNvGrpSpPr/>
            <p:nvPr/>
          </p:nvGrpSpPr>
          <p:grpSpPr bwMode="auto">
            <a:xfrm>
              <a:off x="2900" y="1480"/>
              <a:ext cx="2069" cy="2070"/>
              <a:chOff x="3600" y="1409"/>
              <a:chExt cx="1618" cy="1821"/>
            </a:xfrm>
          </p:grpSpPr>
          <p:sp>
            <p:nvSpPr>
              <p:cNvPr id="36890" name="Rectangle 26"/>
              <p:cNvSpPr>
                <a:spLocks noChangeArrowheads="1"/>
              </p:cNvSpPr>
              <p:nvPr/>
            </p:nvSpPr>
            <p:spPr bwMode="auto">
              <a:xfrm>
                <a:off x="3600" y="2847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6891" name="Rectangle 27"/>
              <p:cNvSpPr>
                <a:spLocks noChangeArrowheads="1"/>
              </p:cNvSpPr>
              <p:nvPr/>
            </p:nvSpPr>
            <p:spPr bwMode="auto">
              <a:xfrm>
                <a:off x="4128" y="2942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/>
            </p:nvSpPr>
            <p:spPr bwMode="auto">
              <a:xfrm>
                <a:off x="4608" y="2942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5040" y="2942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3600" y="2511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6895" name="Rectangle 31"/>
              <p:cNvSpPr>
                <a:spLocks noChangeArrowheads="1"/>
              </p:cNvSpPr>
              <p:nvPr/>
            </p:nvSpPr>
            <p:spPr bwMode="auto">
              <a:xfrm>
                <a:off x="3600" y="2128"/>
                <a:ext cx="178" cy="2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36896" name="Rectangle 32"/>
              <p:cNvSpPr>
                <a:spLocks noChangeArrowheads="1"/>
              </p:cNvSpPr>
              <p:nvPr/>
            </p:nvSpPr>
            <p:spPr bwMode="auto">
              <a:xfrm>
                <a:off x="3600" y="1745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36897" name="Rectangle 33"/>
              <p:cNvSpPr>
                <a:spLocks noChangeArrowheads="1"/>
              </p:cNvSpPr>
              <p:nvPr/>
            </p:nvSpPr>
            <p:spPr bwMode="auto">
              <a:xfrm>
                <a:off x="3600" y="1409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4</a:t>
                </a:r>
              </a:p>
            </p:txBody>
          </p:sp>
        </p:grpSp>
        <p:grpSp>
          <p:nvGrpSpPr>
            <p:cNvPr id="85043" name="Group 34"/>
            <p:cNvGrpSpPr/>
            <p:nvPr/>
          </p:nvGrpSpPr>
          <p:grpSpPr bwMode="auto">
            <a:xfrm>
              <a:off x="3146" y="1308"/>
              <a:ext cx="1990" cy="1956"/>
              <a:chOff x="3936" y="1056"/>
              <a:chExt cx="1824" cy="1728"/>
            </a:xfrm>
          </p:grpSpPr>
          <p:sp>
            <p:nvSpPr>
              <p:cNvPr id="85046" name="Line 35"/>
              <p:cNvSpPr>
                <a:spLocks noChangeShapeType="1"/>
              </p:cNvSpPr>
              <p:nvPr/>
            </p:nvSpPr>
            <p:spPr bwMode="auto">
              <a:xfrm flipV="1">
                <a:off x="3936" y="1056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5047" name="Line 36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6901" name="Rectangle 37"/>
            <p:cNvSpPr>
              <a:spLocks noChangeArrowheads="1"/>
            </p:cNvSpPr>
            <p:nvPr/>
          </p:nvSpPr>
          <p:spPr bwMode="auto">
            <a:xfrm>
              <a:off x="4848" y="3248"/>
              <a:ext cx="659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U</a:t>
              </a:r>
              <a:r>
                <a:rPr lang="en-US" altLang="zh-CN" b="1" baseline="-25000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i </a:t>
              </a:r>
              <a:r>
                <a:rPr lang="en-US" altLang="zh-CN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/V</a:t>
              </a:r>
            </a:p>
          </p:txBody>
        </p:sp>
        <p:sp>
          <p:nvSpPr>
            <p:cNvPr id="36902" name="Rectangle 38"/>
            <p:cNvSpPr>
              <a:spLocks noChangeArrowheads="1"/>
            </p:cNvSpPr>
            <p:nvPr/>
          </p:nvSpPr>
          <p:spPr bwMode="auto">
            <a:xfrm>
              <a:off x="3168" y="1248"/>
              <a:ext cx="54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U</a:t>
              </a:r>
              <a:r>
                <a:rPr lang="en-US" altLang="zh-CN" b="1" baseline="-25000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O</a:t>
              </a:r>
              <a:r>
                <a:rPr lang="en-US" altLang="zh-CN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/V</a:t>
              </a:r>
            </a:p>
          </p:txBody>
        </p:sp>
      </p:grpSp>
      <p:grpSp>
        <p:nvGrpSpPr>
          <p:cNvPr id="85002" name="Group 39"/>
          <p:cNvGrpSpPr/>
          <p:nvPr/>
        </p:nvGrpSpPr>
        <p:grpSpPr bwMode="auto">
          <a:xfrm>
            <a:off x="838200" y="1981200"/>
            <a:ext cx="3905250" cy="3775075"/>
            <a:chOff x="564" y="1296"/>
            <a:chExt cx="2460" cy="2378"/>
          </a:xfrm>
        </p:grpSpPr>
        <p:sp>
          <p:nvSpPr>
            <p:cNvPr id="85007" name="Rectangle 40"/>
            <p:cNvSpPr>
              <a:spLocks noChangeArrowheads="1"/>
            </p:cNvSpPr>
            <p:nvPr/>
          </p:nvSpPr>
          <p:spPr bwMode="auto">
            <a:xfrm>
              <a:off x="1800" y="1994"/>
              <a:ext cx="504" cy="805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08" name="Oval 41"/>
            <p:cNvSpPr>
              <a:spLocks noChangeArrowheads="1"/>
            </p:cNvSpPr>
            <p:nvPr/>
          </p:nvSpPr>
          <p:spPr bwMode="auto">
            <a:xfrm>
              <a:off x="2316" y="2342"/>
              <a:ext cx="96" cy="108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906" name="Text Box 42"/>
            <p:cNvSpPr txBox="1">
              <a:spLocks noChangeArrowheads="1"/>
            </p:cNvSpPr>
            <p:nvPr/>
          </p:nvSpPr>
          <p:spPr bwMode="auto">
            <a:xfrm>
              <a:off x="1896" y="1946"/>
              <a:ext cx="360" cy="327"/>
            </a:xfrm>
            <a:prstGeom prst="rect">
              <a:avLst/>
            </a:prstGeom>
            <a:noFill/>
            <a:ln w="3810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&amp;</a:t>
              </a:r>
              <a:endPara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5010" name="Line 43"/>
            <p:cNvSpPr>
              <a:spLocks noChangeShapeType="1"/>
            </p:cNvSpPr>
            <p:nvPr/>
          </p:nvSpPr>
          <p:spPr bwMode="auto">
            <a:xfrm>
              <a:off x="1608" y="2138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1" name="Line 44"/>
            <p:cNvSpPr>
              <a:spLocks noChangeShapeType="1"/>
            </p:cNvSpPr>
            <p:nvPr/>
          </p:nvSpPr>
          <p:spPr bwMode="auto">
            <a:xfrm>
              <a:off x="1608" y="2402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2" name="Line 45"/>
            <p:cNvSpPr>
              <a:spLocks noChangeShapeType="1"/>
            </p:cNvSpPr>
            <p:nvPr/>
          </p:nvSpPr>
          <p:spPr bwMode="auto">
            <a:xfrm>
              <a:off x="1608" y="2630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3" name="Line 46"/>
            <p:cNvSpPr>
              <a:spLocks noChangeShapeType="1"/>
            </p:cNvSpPr>
            <p:nvPr/>
          </p:nvSpPr>
          <p:spPr bwMode="auto">
            <a:xfrm>
              <a:off x="2400" y="2390"/>
              <a:ext cx="43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4" name="Line 47"/>
            <p:cNvSpPr>
              <a:spLocks noChangeShapeType="1"/>
            </p:cNvSpPr>
            <p:nvPr/>
          </p:nvSpPr>
          <p:spPr bwMode="auto">
            <a:xfrm>
              <a:off x="1612" y="2138"/>
              <a:ext cx="0" cy="50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5" name="Rectangle 48"/>
            <p:cNvSpPr>
              <a:spLocks noChangeArrowheads="1"/>
            </p:cNvSpPr>
            <p:nvPr/>
          </p:nvSpPr>
          <p:spPr bwMode="auto">
            <a:xfrm>
              <a:off x="564" y="2186"/>
              <a:ext cx="132" cy="433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6" name="Line 49"/>
            <p:cNvSpPr>
              <a:spLocks noChangeShapeType="1"/>
            </p:cNvSpPr>
            <p:nvPr/>
          </p:nvSpPr>
          <p:spPr bwMode="auto">
            <a:xfrm flipH="1">
              <a:off x="696" y="2403"/>
              <a:ext cx="91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7" name="Line 50"/>
            <p:cNvSpPr>
              <a:spLocks noChangeShapeType="1"/>
            </p:cNvSpPr>
            <p:nvPr/>
          </p:nvSpPr>
          <p:spPr bwMode="auto">
            <a:xfrm>
              <a:off x="2040" y="2798"/>
              <a:ext cx="0" cy="87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8" name="Line 51"/>
            <p:cNvSpPr>
              <a:spLocks noChangeShapeType="1"/>
            </p:cNvSpPr>
            <p:nvPr/>
          </p:nvSpPr>
          <p:spPr bwMode="auto">
            <a:xfrm>
              <a:off x="624" y="2618"/>
              <a:ext cx="0" cy="79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19" name="Line 52"/>
            <p:cNvSpPr>
              <a:spLocks noChangeShapeType="1"/>
            </p:cNvSpPr>
            <p:nvPr/>
          </p:nvSpPr>
          <p:spPr bwMode="auto">
            <a:xfrm flipV="1">
              <a:off x="618" y="3392"/>
              <a:ext cx="2212" cy="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20" name="Line 53"/>
            <p:cNvSpPr>
              <a:spLocks noChangeShapeType="1"/>
            </p:cNvSpPr>
            <p:nvPr/>
          </p:nvSpPr>
          <p:spPr bwMode="auto">
            <a:xfrm flipV="1">
              <a:off x="624" y="1640"/>
              <a:ext cx="0" cy="54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21" name="Line 54"/>
            <p:cNvSpPr>
              <a:spLocks noChangeShapeType="1"/>
            </p:cNvSpPr>
            <p:nvPr/>
          </p:nvSpPr>
          <p:spPr bwMode="auto">
            <a:xfrm flipV="1">
              <a:off x="2040" y="1466"/>
              <a:ext cx="0" cy="51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22" name="Oval 55"/>
            <p:cNvSpPr>
              <a:spLocks noChangeArrowheads="1"/>
            </p:cNvSpPr>
            <p:nvPr/>
          </p:nvSpPr>
          <p:spPr bwMode="auto">
            <a:xfrm>
              <a:off x="1999" y="1380"/>
              <a:ext cx="73" cy="73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23" name="Line 56"/>
            <p:cNvSpPr>
              <a:spLocks noChangeShapeType="1"/>
            </p:cNvSpPr>
            <p:nvPr/>
          </p:nvSpPr>
          <p:spPr bwMode="auto">
            <a:xfrm>
              <a:off x="624" y="1646"/>
              <a:ext cx="1428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64" y="1296"/>
              <a:ext cx="576" cy="288"/>
            </a:xfrm>
            <a:prstGeom prst="rect">
              <a:avLst/>
            </a:prstGeom>
            <a:noFill/>
            <a:ln w="3810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+5V</a:t>
              </a:r>
            </a:p>
          </p:txBody>
        </p:sp>
        <p:sp>
          <p:nvSpPr>
            <p:cNvPr id="85025" name="Oval 58"/>
            <p:cNvSpPr>
              <a:spLocks noChangeArrowheads="1"/>
            </p:cNvSpPr>
            <p:nvPr/>
          </p:nvSpPr>
          <p:spPr bwMode="auto">
            <a:xfrm>
              <a:off x="1008" y="2726"/>
              <a:ext cx="324" cy="324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720" y="2736"/>
              <a:ext cx="348" cy="288"/>
            </a:xfrm>
            <a:prstGeom prst="rect">
              <a:avLst/>
            </a:prstGeom>
            <a:noFill/>
            <a:ln w="3810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i</a:t>
              </a:r>
              <a:endPara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5027" name="Oval 60"/>
            <p:cNvSpPr>
              <a:spLocks noChangeArrowheads="1"/>
            </p:cNvSpPr>
            <p:nvPr/>
          </p:nvSpPr>
          <p:spPr bwMode="auto">
            <a:xfrm>
              <a:off x="2664" y="2714"/>
              <a:ext cx="324" cy="324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925" name="Text Box 61"/>
            <p:cNvSpPr txBox="1">
              <a:spLocks noChangeArrowheads="1"/>
            </p:cNvSpPr>
            <p:nvPr/>
          </p:nvSpPr>
          <p:spPr bwMode="auto">
            <a:xfrm>
              <a:off x="2352" y="2736"/>
              <a:ext cx="414" cy="288"/>
            </a:xfrm>
            <a:prstGeom prst="rect">
              <a:avLst/>
            </a:prstGeom>
            <a:noFill/>
            <a:ln w="3810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o</a:t>
              </a:r>
              <a:endPara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5029" name="Line 62"/>
            <p:cNvSpPr>
              <a:spLocks noChangeShapeType="1"/>
            </p:cNvSpPr>
            <p:nvPr/>
          </p:nvSpPr>
          <p:spPr bwMode="auto">
            <a:xfrm flipV="1">
              <a:off x="1164" y="2415"/>
              <a:ext cx="0" cy="31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0" name="Line 63"/>
            <p:cNvSpPr>
              <a:spLocks noChangeShapeType="1"/>
            </p:cNvSpPr>
            <p:nvPr/>
          </p:nvSpPr>
          <p:spPr bwMode="auto">
            <a:xfrm>
              <a:off x="1164" y="3050"/>
              <a:ext cx="0" cy="34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1" name="Line 64"/>
            <p:cNvSpPr>
              <a:spLocks noChangeShapeType="1"/>
            </p:cNvSpPr>
            <p:nvPr/>
          </p:nvSpPr>
          <p:spPr bwMode="auto">
            <a:xfrm>
              <a:off x="2824" y="3050"/>
              <a:ext cx="0" cy="34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2" name="Line 65"/>
            <p:cNvSpPr>
              <a:spLocks noChangeShapeType="1"/>
            </p:cNvSpPr>
            <p:nvPr/>
          </p:nvSpPr>
          <p:spPr bwMode="auto">
            <a:xfrm>
              <a:off x="2818" y="2403"/>
              <a:ext cx="0" cy="305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3" name="Oval 66"/>
            <p:cNvSpPr>
              <a:spLocks noChangeArrowheads="1"/>
            </p:cNvSpPr>
            <p:nvPr/>
          </p:nvSpPr>
          <p:spPr bwMode="auto">
            <a:xfrm>
              <a:off x="1598" y="2375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931" name="Text Box 67"/>
            <p:cNvSpPr txBox="1">
              <a:spLocks noChangeArrowheads="1"/>
            </p:cNvSpPr>
            <p:nvPr/>
          </p:nvSpPr>
          <p:spPr bwMode="auto">
            <a:xfrm>
              <a:off x="1032" y="2716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V</a:t>
              </a:r>
              <a:endPara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36932" name="Text Box 68"/>
            <p:cNvSpPr txBox="1">
              <a:spLocks noChangeArrowheads="1"/>
            </p:cNvSpPr>
            <p:nvPr/>
          </p:nvSpPr>
          <p:spPr bwMode="auto">
            <a:xfrm>
              <a:off x="2676" y="2716"/>
              <a:ext cx="348" cy="327"/>
            </a:xfrm>
            <a:prstGeom prst="rect">
              <a:avLst/>
            </a:prstGeom>
            <a:noFill/>
            <a:ln w="38100">
              <a:noFill/>
              <a:miter lim="800000"/>
              <a:tailEnd type="none" w="sm" len="lg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ea typeface="楷体_GB2312" charset="0"/>
                  <a:cs typeface="楷体_GB2312" charset="0"/>
                </a:rPr>
                <a:t>V</a:t>
              </a:r>
              <a:endParaRPr lang="en-US" altLang="zh-CN" sz="3200" b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楷体_GB2312" charset="0"/>
                <a:cs typeface="楷体_GB2312" charset="0"/>
              </a:endParaRPr>
            </a:p>
          </p:txBody>
        </p:sp>
        <p:sp>
          <p:nvSpPr>
            <p:cNvPr id="85036" name="Oval 69"/>
            <p:cNvSpPr>
              <a:spLocks noChangeArrowheads="1"/>
            </p:cNvSpPr>
            <p:nvPr/>
          </p:nvSpPr>
          <p:spPr bwMode="auto">
            <a:xfrm>
              <a:off x="1152" y="2378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7" name="Oval 70"/>
            <p:cNvSpPr>
              <a:spLocks noChangeArrowheads="1"/>
            </p:cNvSpPr>
            <p:nvPr/>
          </p:nvSpPr>
          <p:spPr bwMode="auto">
            <a:xfrm>
              <a:off x="1152" y="3360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8" name="Oval 71"/>
            <p:cNvSpPr>
              <a:spLocks noChangeArrowheads="1"/>
            </p:cNvSpPr>
            <p:nvPr/>
          </p:nvSpPr>
          <p:spPr bwMode="auto">
            <a:xfrm>
              <a:off x="2016" y="3384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39" name="Oval 72"/>
            <p:cNvSpPr>
              <a:spLocks noChangeArrowheads="1"/>
            </p:cNvSpPr>
            <p:nvPr/>
          </p:nvSpPr>
          <p:spPr bwMode="auto">
            <a:xfrm>
              <a:off x="2016" y="1632"/>
              <a:ext cx="32" cy="3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18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5040" name="Line 73"/>
            <p:cNvSpPr>
              <a:spLocks noChangeShapeType="1"/>
            </p:cNvSpPr>
            <p:nvPr/>
          </p:nvSpPr>
          <p:spPr bwMode="auto">
            <a:xfrm>
              <a:off x="1970" y="3672"/>
              <a:ext cx="144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0" name="Group 74"/>
          <p:cNvGrpSpPr/>
          <p:nvPr/>
        </p:nvGrpSpPr>
        <p:grpSpPr bwMode="auto">
          <a:xfrm>
            <a:off x="4613275" y="2819400"/>
            <a:ext cx="1335088" cy="544513"/>
            <a:chOff x="3216" y="1776"/>
            <a:chExt cx="841" cy="343"/>
          </a:xfrm>
        </p:grpSpPr>
        <p:sp>
          <p:nvSpPr>
            <p:cNvPr id="85004" name="Line 75"/>
            <p:cNvSpPr>
              <a:spLocks noChangeShapeType="1"/>
            </p:cNvSpPr>
            <p:nvPr/>
          </p:nvSpPr>
          <p:spPr bwMode="auto">
            <a:xfrm>
              <a:off x="3456" y="1968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6940" name="Rectangle 76"/>
            <p:cNvSpPr>
              <a:spLocks noChangeArrowheads="1"/>
            </p:cNvSpPr>
            <p:nvPr/>
          </p:nvSpPr>
          <p:spPr bwMode="auto">
            <a:xfrm>
              <a:off x="3216" y="177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</a:t>
              </a:r>
            </a:p>
          </p:txBody>
        </p:sp>
        <p:sp>
          <p:nvSpPr>
            <p:cNvPr id="36941" name="Rectangle 77"/>
            <p:cNvSpPr>
              <a:spLocks noChangeArrowheads="1"/>
            </p:cNvSpPr>
            <p:nvPr/>
          </p:nvSpPr>
          <p:spPr bwMode="auto">
            <a:xfrm>
              <a:off x="3792" y="179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/>
          <p:nvPr/>
        </p:nvGrpSpPr>
        <p:grpSpPr bwMode="auto">
          <a:xfrm>
            <a:off x="1111250" y="2652713"/>
            <a:ext cx="1335088" cy="544512"/>
            <a:chOff x="3552" y="1536"/>
            <a:chExt cx="841" cy="343"/>
          </a:xfrm>
        </p:grpSpPr>
        <p:sp>
          <p:nvSpPr>
            <p:cNvPr id="86058" name="Line 3"/>
            <p:cNvSpPr>
              <a:spLocks noChangeShapeType="1"/>
            </p:cNvSpPr>
            <p:nvPr/>
          </p:nvSpPr>
          <p:spPr bwMode="auto">
            <a:xfrm>
              <a:off x="3792" y="1728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3552" y="1536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A</a:t>
              </a:r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4128" y="1552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B</a:t>
              </a:r>
            </a:p>
          </p:txBody>
        </p:sp>
      </p:grpSp>
      <p:sp>
        <p:nvSpPr>
          <p:cNvPr id="86019" name="Line 6"/>
          <p:cNvSpPr>
            <a:spLocks noChangeShapeType="1"/>
          </p:cNvSpPr>
          <p:nvPr/>
        </p:nvSpPr>
        <p:spPr bwMode="auto">
          <a:xfrm>
            <a:off x="2025650" y="2957513"/>
            <a:ext cx="381000" cy="990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406650" y="3567113"/>
            <a:ext cx="4206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C</a:t>
            </a:r>
          </a:p>
        </p:txBody>
      </p:sp>
      <p:grpSp>
        <p:nvGrpSpPr>
          <p:cNvPr id="86021" name="Group 8"/>
          <p:cNvGrpSpPr/>
          <p:nvPr/>
        </p:nvGrpSpPr>
        <p:grpSpPr bwMode="auto">
          <a:xfrm>
            <a:off x="2406650" y="3871913"/>
            <a:ext cx="1676400" cy="1003300"/>
            <a:chOff x="4368" y="2352"/>
            <a:chExt cx="1056" cy="632"/>
          </a:xfrm>
        </p:grpSpPr>
        <p:sp>
          <p:nvSpPr>
            <p:cNvPr id="86056" name="Freeform 9"/>
            <p:cNvSpPr/>
            <p:nvPr/>
          </p:nvSpPr>
          <p:spPr bwMode="auto">
            <a:xfrm>
              <a:off x="4368" y="2352"/>
              <a:ext cx="144" cy="632"/>
            </a:xfrm>
            <a:custGeom>
              <a:avLst/>
              <a:gdLst>
                <a:gd name="T0" fmla="*/ 0 w 144"/>
                <a:gd name="T1" fmla="*/ 0 h 632"/>
                <a:gd name="T2" fmla="*/ 48 w 144"/>
                <a:gd name="T3" fmla="*/ 528 h 632"/>
                <a:gd name="T4" fmla="*/ 144 w 144"/>
                <a:gd name="T5" fmla="*/ 624 h 632"/>
                <a:gd name="T6" fmla="*/ 0 60000 65536"/>
                <a:gd name="T7" fmla="*/ 0 60000 65536"/>
                <a:gd name="T8" fmla="*/ 0 60000 65536"/>
                <a:gd name="T9" fmla="*/ 0 w 144"/>
                <a:gd name="T10" fmla="*/ 0 h 632"/>
                <a:gd name="T11" fmla="*/ 144 w 144"/>
                <a:gd name="T12" fmla="*/ 632 h 6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632">
                  <a:moveTo>
                    <a:pt x="0" y="0"/>
                  </a:moveTo>
                  <a:cubicBezTo>
                    <a:pt x="12" y="212"/>
                    <a:pt x="24" y="424"/>
                    <a:pt x="48" y="528"/>
                  </a:cubicBezTo>
                  <a:cubicBezTo>
                    <a:pt x="72" y="632"/>
                    <a:pt x="108" y="628"/>
                    <a:pt x="144" y="624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86057" name="Line 10"/>
            <p:cNvSpPr>
              <a:spLocks noChangeShapeType="1"/>
            </p:cNvSpPr>
            <p:nvPr/>
          </p:nvSpPr>
          <p:spPr bwMode="auto">
            <a:xfrm>
              <a:off x="4512" y="2976"/>
              <a:ext cx="91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2482850" y="4329113"/>
            <a:ext cx="4413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D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854450" y="4329113"/>
            <a:ext cx="420688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E</a:t>
            </a:r>
          </a:p>
        </p:txBody>
      </p:sp>
      <p:sp>
        <p:nvSpPr>
          <p:cNvPr id="37901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0600" y="457200"/>
            <a:ext cx="41148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(2)TTL“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与非”门的参数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981200" y="5486400"/>
            <a:ext cx="2819400" cy="519113"/>
          </a:xfrm>
          <a:prstGeom prst="rect">
            <a:avLst/>
          </a:prstGeom>
          <a:noFill/>
          <a:ln w="38100">
            <a:noFill/>
            <a:miter lim="800000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电压传输特性</a:t>
            </a:r>
            <a:endParaRPr lang="zh-CN" altLang="en-US" sz="2800" b="1">
              <a:effectLst>
                <a:outerShdw blurRad="38100" dist="38100" dir="2700000" algn="tl">
                  <a:srgbClr val="DDDDDD"/>
                </a:outerShdw>
              </a:effectLst>
              <a:ea typeface="楷体_GB2312" charset="0"/>
              <a:cs typeface="楷体_GB2312" charset="0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191000" y="2514600"/>
            <a:ext cx="23622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典型值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3.6V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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2.4V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为合格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5991225" y="4495800"/>
            <a:ext cx="2314575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典型值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0.3V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</a:t>
            </a:r>
          </a:p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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0.4V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为合格</a:t>
            </a:r>
          </a:p>
        </p:txBody>
      </p:sp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1465263" y="2957513"/>
            <a:ext cx="609600" cy="0"/>
          </a:xfrm>
          <a:prstGeom prst="line">
            <a:avLst/>
          </a:prstGeom>
          <a:noFill/>
          <a:ln w="38100">
            <a:solidFill>
              <a:srgbClr val="2E2AE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2559050" y="4857750"/>
            <a:ext cx="1524000" cy="0"/>
          </a:xfrm>
          <a:prstGeom prst="line">
            <a:avLst/>
          </a:prstGeom>
          <a:noFill/>
          <a:ln w="38100">
            <a:solidFill>
              <a:srgbClr val="2E2AE2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2286000" y="1600200"/>
            <a:ext cx="3602038" cy="592138"/>
          </a:xfrm>
          <a:prstGeom prst="wedgeRoundRectCallout">
            <a:avLst>
              <a:gd name="adj1" fmla="val -59653"/>
              <a:gd name="adj2" fmla="val 163139"/>
              <a:gd name="adj3" fmla="val 16667"/>
            </a:avLst>
          </a:prstGeom>
          <a:solidFill>
            <a:srgbClr val="FFFFFF"/>
          </a:solidFill>
          <a:ln w="38100" cap="sq">
            <a:solidFill>
              <a:srgbClr val="006600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输出高电平电压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OH</a:t>
            </a:r>
          </a:p>
        </p:txBody>
      </p:sp>
      <p:sp>
        <p:nvSpPr>
          <p:cNvPr id="37908" name="AutoShape 20"/>
          <p:cNvSpPr>
            <a:spLocks noChangeArrowheads="1"/>
          </p:cNvSpPr>
          <p:nvPr/>
        </p:nvSpPr>
        <p:spPr bwMode="auto">
          <a:xfrm>
            <a:off x="3890963" y="3733800"/>
            <a:ext cx="3575050" cy="592138"/>
          </a:xfrm>
          <a:prstGeom prst="wedgeRoundRectCallout">
            <a:avLst>
              <a:gd name="adj1" fmla="val -47005"/>
              <a:gd name="adj2" fmla="val 131204"/>
              <a:gd name="adj3" fmla="val 16667"/>
            </a:avLst>
          </a:prstGeom>
          <a:solidFill>
            <a:srgbClr val="FFFFFF"/>
          </a:solidFill>
          <a:ln w="38100" cap="sq">
            <a:solidFill>
              <a:srgbClr val="006600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输出低电平电压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OL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914400" y="990600"/>
            <a:ext cx="67786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输出高电平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电压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OH</a:t>
            </a:r>
            <a:r>
              <a:rPr 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和输出低电平电压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U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OL</a:t>
            </a:r>
          </a:p>
        </p:txBody>
      </p:sp>
      <p:grpSp>
        <p:nvGrpSpPr>
          <p:cNvPr id="86033" name="Group 22"/>
          <p:cNvGrpSpPr/>
          <p:nvPr/>
        </p:nvGrpSpPr>
        <p:grpSpPr bwMode="auto">
          <a:xfrm>
            <a:off x="1066800" y="1828800"/>
            <a:ext cx="4905375" cy="3735388"/>
            <a:chOff x="672" y="1152"/>
            <a:chExt cx="3090" cy="2353"/>
          </a:xfrm>
        </p:grpSpPr>
        <p:sp>
          <p:nvSpPr>
            <p:cNvPr id="37911" name="Rectangle 23"/>
            <p:cNvSpPr>
              <a:spLocks noChangeArrowheads="1"/>
            </p:cNvSpPr>
            <p:nvPr/>
          </p:nvSpPr>
          <p:spPr bwMode="auto">
            <a:xfrm>
              <a:off x="960" y="1152"/>
              <a:ext cx="547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U</a:t>
              </a:r>
              <a:r>
                <a:rPr lang="en-US" altLang="zh-CN" b="1" baseline="-25000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O</a:t>
              </a:r>
              <a:r>
                <a:rPr lang="en-US" altLang="zh-CN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/V</a:t>
              </a:r>
            </a:p>
          </p:txBody>
        </p:sp>
        <p:grpSp>
          <p:nvGrpSpPr>
            <p:cNvPr id="86035" name="Group 24"/>
            <p:cNvGrpSpPr/>
            <p:nvPr/>
          </p:nvGrpSpPr>
          <p:grpSpPr bwMode="auto">
            <a:xfrm>
              <a:off x="918" y="1619"/>
              <a:ext cx="1719" cy="1637"/>
              <a:chOff x="3792" y="1584"/>
              <a:chExt cx="1344" cy="1440"/>
            </a:xfrm>
          </p:grpSpPr>
          <p:sp>
            <p:nvSpPr>
              <p:cNvPr id="86049" name="Line 25"/>
              <p:cNvSpPr>
                <a:spLocks noChangeShapeType="1"/>
              </p:cNvSpPr>
              <p:nvPr/>
            </p:nvSpPr>
            <p:spPr bwMode="auto">
              <a:xfrm>
                <a:off x="3792" y="2688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50" name="Line 26"/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51" name="Line 27"/>
              <p:cNvSpPr>
                <a:spLocks noChangeShapeType="1"/>
              </p:cNvSpPr>
              <p:nvPr/>
            </p:nvSpPr>
            <p:spPr bwMode="auto">
              <a:xfrm>
                <a:off x="3792" y="1920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52" name="Line 28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48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53" name="Line 29"/>
              <p:cNvSpPr>
                <a:spLocks noChangeShapeType="1"/>
              </p:cNvSpPr>
              <p:nvPr/>
            </p:nvSpPr>
            <p:spPr bwMode="auto">
              <a:xfrm flipV="1">
                <a:off x="4224" y="297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54" name="Line 30"/>
              <p:cNvSpPr>
                <a:spLocks noChangeShapeType="1"/>
              </p:cNvSpPr>
              <p:nvPr/>
            </p:nvSpPr>
            <p:spPr bwMode="auto">
              <a:xfrm flipV="1">
                <a:off x="4704" y="297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55" name="Line 31"/>
              <p:cNvSpPr>
                <a:spLocks noChangeShapeType="1"/>
              </p:cNvSpPr>
              <p:nvPr/>
            </p:nvSpPr>
            <p:spPr bwMode="auto">
              <a:xfrm flipV="1">
                <a:off x="5136" y="2976"/>
                <a:ext cx="0" cy="48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86036" name="Group 32"/>
            <p:cNvGrpSpPr/>
            <p:nvPr/>
          </p:nvGrpSpPr>
          <p:grpSpPr bwMode="auto">
            <a:xfrm>
              <a:off x="672" y="1420"/>
              <a:ext cx="2069" cy="2070"/>
              <a:chOff x="3600" y="1409"/>
              <a:chExt cx="1618" cy="1821"/>
            </a:xfrm>
          </p:grpSpPr>
          <p:sp>
            <p:nvSpPr>
              <p:cNvPr id="37921" name="Rectangle 33"/>
              <p:cNvSpPr>
                <a:spLocks noChangeArrowheads="1"/>
              </p:cNvSpPr>
              <p:nvPr/>
            </p:nvSpPr>
            <p:spPr bwMode="auto">
              <a:xfrm>
                <a:off x="3600" y="2847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7922" name="Rectangle 34"/>
              <p:cNvSpPr>
                <a:spLocks noChangeArrowheads="1"/>
              </p:cNvSpPr>
              <p:nvPr/>
            </p:nvSpPr>
            <p:spPr bwMode="auto">
              <a:xfrm>
                <a:off x="4128" y="2942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7923" name="Rectangle 35"/>
              <p:cNvSpPr>
                <a:spLocks noChangeArrowheads="1"/>
              </p:cNvSpPr>
              <p:nvPr/>
            </p:nvSpPr>
            <p:spPr bwMode="auto">
              <a:xfrm>
                <a:off x="4608" y="2942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37924" name="Rectangle 36"/>
              <p:cNvSpPr>
                <a:spLocks noChangeArrowheads="1"/>
              </p:cNvSpPr>
              <p:nvPr/>
            </p:nvSpPr>
            <p:spPr bwMode="auto">
              <a:xfrm>
                <a:off x="5040" y="2942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37925" name="Rectangle 37"/>
              <p:cNvSpPr>
                <a:spLocks noChangeArrowheads="1"/>
              </p:cNvSpPr>
              <p:nvPr/>
            </p:nvSpPr>
            <p:spPr bwMode="auto">
              <a:xfrm>
                <a:off x="3600" y="2511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7926" name="Rectangle 38"/>
              <p:cNvSpPr>
                <a:spLocks noChangeArrowheads="1"/>
              </p:cNvSpPr>
              <p:nvPr/>
            </p:nvSpPr>
            <p:spPr bwMode="auto">
              <a:xfrm>
                <a:off x="3600" y="2128"/>
                <a:ext cx="178" cy="2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37927" name="Rectangle 39"/>
              <p:cNvSpPr>
                <a:spLocks noChangeArrowheads="1"/>
              </p:cNvSpPr>
              <p:nvPr/>
            </p:nvSpPr>
            <p:spPr bwMode="auto">
              <a:xfrm>
                <a:off x="3600" y="1745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37928" name="Rectangle 40"/>
              <p:cNvSpPr>
                <a:spLocks noChangeArrowheads="1"/>
              </p:cNvSpPr>
              <p:nvPr/>
            </p:nvSpPr>
            <p:spPr bwMode="auto">
              <a:xfrm>
                <a:off x="3600" y="1409"/>
                <a:ext cx="178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4</a:t>
                </a:r>
              </a:p>
            </p:txBody>
          </p:sp>
        </p:grpSp>
        <p:grpSp>
          <p:nvGrpSpPr>
            <p:cNvPr id="86037" name="Group 41"/>
            <p:cNvGrpSpPr/>
            <p:nvPr/>
          </p:nvGrpSpPr>
          <p:grpSpPr bwMode="auto">
            <a:xfrm>
              <a:off x="918" y="1248"/>
              <a:ext cx="2331" cy="1965"/>
              <a:chOff x="3936" y="1056"/>
              <a:chExt cx="1824" cy="1728"/>
            </a:xfrm>
          </p:grpSpPr>
          <p:sp>
            <p:nvSpPr>
              <p:cNvPr id="86039" name="Line 42"/>
              <p:cNvSpPr>
                <a:spLocks noChangeShapeType="1"/>
              </p:cNvSpPr>
              <p:nvPr/>
            </p:nvSpPr>
            <p:spPr bwMode="auto">
              <a:xfrm flipV="1">
                <a:off x="3936" y="1056"/>
                <a:ext cx="0" cy="172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6040" name="Line 43"/>
              <p:cNvSpPr>
                <a:spLocks noChangeShapeType="1"/>
              </p:cNvSpPr>
              <p:nvPr/>
            </p:nvSpPr>
            <p:spPr bwMode="auto">
              <a:xfrm>
                <a:off x="3936" y="2784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37932" name="Rectangle 44"/>
            <p:cNvSpPr>
              <a:spLocks noChangeArrowheads="1"/>
            </p:cNvSpPr>
            <p:nvPr/>
          </p:nvSpPr>
          <p:spPr bwMode="auto">
            <a:xfrm>
              <a:off x="3044" y="3178"/>
              <a:ext cx="71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   U</a:t>
              </a:r>
              <a:r>
                <a:rPr lang="en-US" altLang="zh-CN" sz="2800" b="1" baseline="-25000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i </a:t>
              </a:r>
              <a:r>
                <a:rPr lang="en-US" altLang="zh-CN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/V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最大化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3" grpId="0" autoUpdateAnimBg="0"/>
      <p:bldP spid="37904" grpId="0" autoUpdateAnimBg="0"/>
      <p:bldP spid="37905" grpId="0" bldLvl="0" animBg="1"/>
      <p:bldP spid="37906" grpId="0" bldLvl="0" animBg="1"/>
      <p:bldP spid="37907" grpId="0" animBg="1" autoUpdateAnimBg="0"/>
      <p:bldP spid="37908" grpId="0" animBg="1" autoUpdateAnimBg="0"/>
      <p:bldP spid="3790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685800" y="1177925"/>
            <a:ext cx="76962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   </a:t>
            </a:r>
            <a:r>
              <a:rPr 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指一个“与非”门能带同类门的最大数目，它表示带负载的能力。对于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TTL“</a:t>
            </a:r>
            <a:r>
              <a:rPr 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与非”门 </a:t>
            </a:r>
            <a:r>
              <a:rPr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O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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8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。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5800" y="2209800"/>
            <a:ext cx="6934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输入高电平电流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IH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和输入低电平电流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IL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09600" y="2743200"/>
            <a:ext cx="7924800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当某一输入端接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高电平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，其余输入端接低电 平时，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流入该输入端的电流，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称为高电平输入电流 </a:t>
            </a:r>
            <a:r>
              <a:rPr lang="en-US" altLang="zh-CN" sz="2800" b="1" i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IH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（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sym typeface="Symbol" panose="05050102010706020507" charset="0"/>
              </a:rPr>
              <a:t></a:t>
            </a: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A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）。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09600" y="4191000"/>
            <a:ext cx="7772400" cy="1501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000018"/>
                </a:solidFill>
                <a:latin typeface="Times New Roman" panose="02020603050405020304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当某一输入端接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低电平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，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其余输入端接高电平时，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流出该输入端的电流，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称为低电平输入电流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IL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（</a:t>
            </a: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mA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）。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85800" y="700088"/>
            <a:ext cx="2057400" cy="519112"/>
          </a:xfrm>
          <a:prstGeom prst="rect">
            <a:avLst/>
          </a:prstGeom>
          <a:noFill/>
          <a:ln w="38100" cap="sq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扇出系数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N</a:t>
            </a:r>
            <a:r>
              <a:rPr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O</a:t>
            </a:r>
            <a:endParaRPr lang="en-US" altLang="zh-CN" sz="2800" b="1">
              <a:solidFill>
                <a:srgbClr val="000099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38200" y="457200"/>
            <a:ext cx="48768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7500"/>
          </a:bodyPr>
          <a:lstStyle/>
          <a:p>
            <a:pPr algn="l" eaLnBrk="1" hangingPunct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7.4.2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三态输出“与非”门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3400" y="1979613"/>
            <a:ext cx="2435225" cy="4094162"/>
            <a:chOff x="336" y="1202"/>
            <a:chExt cx="1390" cy="2579"/>
          </a:xfrm>
        </p:grpSpPr>
        <p:sp>
          <p:nvSpPr>
            <p:cNvPr id="44036" name="AutoShape 4" descr="10%"/>
            <p:cNvSpPr>
              <a:spLocks noChangeArrowheads="1"/>
            </p:cNvSpPr>
            <p:nvPr/>
          </p:nvSpPr>
          <p:spPr bwMode="auto">
            <a:xfrm>
              <a:off x="336" y="1202"/>
              <a:ext cx="1390" cy="2579"/>
            </a:xfrm>
            <a:prstGeom prst="verticalScroll">
              <a:avLst>
                <a:gd name="adj" fmla="val 12500"/>
              </a:avLst>
            </a:prstGeom>
            <a:pattFill prst="pct10">
              <a:fgClr>
                <a:srgbClr val="33CCFF"/>
              </a:fgClr>
              <a:bgClr>
                <a:srgbClr val="FFFFFF"/>
              </a:bgClr>
            </a:pattFill>
            <a:ln w="28575" cap="sq">
              <a:solidFill>
                <a:srgbClr val="CC0000"/>
              </a:solidFill>
              <a:round/>
            </a:ln>
            <a:effectLst/>
          </p:spPr>
          <p:txBody>
            <a:bodyPr anchor="ctr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zh-CN" altLang="en-US" sz="28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当控制端为高电平</a:t>
              </a:r>
              <a:r>
                <a:rPr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“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1”</a:t>
              </a:r>
              <a:r>
                <a:rPr lang="zh-CN" altLang="en-US" sz="2800" b="1" dirty="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时，实现正常的“与非”逻辑关系</a:t>
              </a:r>
              <a:endPara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  <a:p>
              <a:pPr algn="ctr">
                <a:spcBef>
                  <a:spcPct val="30000"/>
                </a:spcBef>
              </a:pPr>
              <a:r>
                <a:rPr lang="zh-CN" altLang="en-US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  </a:t>
              </a: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Y</a:t>
              </a:r>
              <a:r>
                <a:rPr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=</a:t>
              </a:r>
              <a:r>
                <a:rPr lang="en-US" altLang="zh-CN" sz="28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/>
                  <a:cs typeface="Times New Roman"/>
                </a:rPr>
                <a:t>A•B</a:t>
              </a:r>
              <a:endPara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/>
                <a:cs typeface="Times New Roman"/>
              </a:endParaRPr>
            </a:p>
          </p:txBody>
        </p:sp>
        <p:sp>
          <p:nvSpPr>
            <p:cNvPr id="92294" name="Line 5" descr="10%"/>
            <p:cNvSpPr>
              <a:spLocks noChangeShapeType="1"/>
            </p:cNvSpPr>
            <p:nvPr/>
          </p:nvSpPr>
          <p:spPr bwMode="auto">
            <a:xfrm>
              <a:off x="959" y="3270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3810000" y="4643438"/>
            <a:ext cx="717550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“1”</a:t>
            </a: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914400" y="1366838"/>
            <a:ext cx="1600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电路</a:t>
            </a:r>
          </a:p>
        </p:txBody>
      </p:sp>
      <p:grpSp>
        <p:nvGrpSpPr>
          <p:cNvPr id="92167" name="Group 22"/>
          <p:cNvGrpSpPr/>
          <p:nvPr/>
        </p:nvGrpSpPr>
        <p:grpSpPr bwMode="auto">
          <a:xfrm>
            <a:off x="990600" y="1062038"/>
            <a:ext cx="4886325" cy="171450"/>
            <a:chOff x="528" y="624"/>
            <a:chExt cx="3078" cy="108"/>
          </a:xfrm>
        </p:grpSpPr>
        <p:pic>
          <p:nvPicPr>
            <p:cNvPr id="92247" name="Picture 2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48" name="Picture 2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49" name="Picture 2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0" name="Picture 2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1" name="Picture 2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2" name="Picture 2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3" name="Picture 2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4" name="Picture 3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5" name="Picture 3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6" name="Picture 3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7" name="Picture 3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8" name="Picture 3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59" name="Picture 3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0" name="Picture 36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1" name="Picture 37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2" name="Picture 38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3" name="Picture 39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4" name="Picture 40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5" name="Picture 41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6" name="Picture 4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7" name="Picture 4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68" name="Picture 4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2269" name="Group 45"/>
            <p:cNvGrpSpPr/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92274" name="Picture 46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75" name="Picture 47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76" name="Picture 48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77" name="Picture 49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78" name="Picture 50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279" name="Picture 51" descr="Green and Black Diamon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2270" name="Picture 52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71" name="Picture 53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72" name="Picture 54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73" name="Picture 55" descr="Green and Black Diamon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66" name="AutoShape 134"/>
          <p:cNvSpPr>
            <a:spLocks noChangeArrowheads="1"/>
          </p:cNvSpPr>
          <p:nvPr/>
        </p:nvSpPr>
        <p:spPr bwMode="auto">
          <a:xfrm>
            <a:off x="3048000" y="2052638"/>
            <a:ext cx="838200" cy="533400"/>
          </a:xfrm>
          <a:prstGeom prst="wedgeEllipseCallout">
            <a:avLst>
              <a:gd name="adj1" fmla="val 191097"/>
              <a:gd name="adj2" fmla="val 86606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截止</a:t>
            </a:r>
          </a:p>
        </p:txBody>
      </p:sp>
      <p:grpSp>
        <p:nvGrpSpPr>
          <p:cNvPr id="93188" name="Group 4"/>
          <p:cNvGrpSpPr/>
          <p:nvPr/>
        </p:nvGrpSpPr>
        <p:grpSpPr bwMode="auto">
          <a:xfrm>
            <a:off x="2849880" y="1409065"/>
            <a:ext cx="6248400" cy="4267200"/>
            <a:chOff x="1536" y="864"/>
            <a:chExt cx="3936" cy="2688"/>
          </a:xfrm>
        </p:grpSpPr>
        <p:grpSp>
          <p:nvGrpSpPr>
            <p:cNvPr id="93243" name="Group 5"/>
            <p:cNvGrpSpPr/>
            <p:nvPr/>
          </p:nvGrpSpPr>
          <p:grpSpPr bwMode="auto">
            <a:xfrm>
              <a:off x="2064" y="1440"/>
              <a:ext cx="1200" cy="2035"/>
              <a:chOff x="2064" y="1440"/>
              <a:chExt cx="1200" cy="2035"/>
            </a:xfrm>
          </p:grpSpPr>
          <p:sp>
            <p:nvSpPr>
              <p:cNvPr id="93320" name="Text Box 6"/>
              <p:cNvSpPr txBox="1">
                <a:spLocks noChangeArrowheads="1"/>
              </p:cNvSpPr>
              <p:nvPr/>
            </p:nvSpPr>
            <p:spPr bwMode="auto">
              <a:xfrm>
                <a:off x="2064" y="3148"/>
                <a:ext cx="96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控制端</a:t>
                </a:r>
              </a:p>
            </p:txBody>
          </p:sp>
          <p:grpSp>
            <p:nvGrpSpPr>
              <p:cNvPr id="93321" name="Group 7"/>
              <p:cNvGrpSpPr/>
              <p:nvPr/>
            </p:nvGrpSpPr>
            <p:grpSpPr bwMode="auto">
              <a:xfrm>
                <a:off x="2208" y="1440"/>
                <a:ext cx="1056" cy="1536"/>
                <a:chOff x="2304" y="1440"/>
                <a:chExt cx="1104" cy="1536"/>
              </a:xfrm>
            </p:grpSpPr>
            <p:sp>
              <p:nvSpPr>
                <p:cNvPr id="93322" name="Line 8"/>
                <p:cNvSpPr>
                  <a:spLocks noChangeShapeType="1"/>
                </p:cNvSpPr>
                <p:nvPr/>
              </p:nvSpPr>
              <p:spPr bwMode="auto">
                <a:xfrm>
                  <a:off x="2544" y="2544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93323" name="Group 9"/>
                <p:cNvGrpSpPr/>
                <p:nvPr/>
              </p:nvGrpSpPr>
              <p:grpSpPr bwMode="auto">
                <a:xfrm>
                  <a:off x="2976" y="1632"/>
                  <a:ext cx="432" cy="288"/>
                  <a:chOff x="2928" y="2448"/>
                  <a:chExt cx="432" cy="336"/>
                </a:xfrm>
              </p:grpSpPr>
              <p:grpSp>
                <p:nvGrpSpPr>
                  <p:cNvPr id="93327" name="Group 10"/>
                  <p:cNvGrpSpPr/>
                  <p:nvPr/>
                </p:nvGrpSpPr>
                <p:grpSpPr bwMode="auto">
                  <a:xfrm>
                    <a:off x="3024" y="2448"/>
                    <a:ext cx="206" cy="336"/>
                    <a:chOff x="864" y="2976"/>
                    <a:chExt cx="206" cy="336"/>
                  </a:xfrm>
                </p:grpSpPr>
                <p:sp>
                  <p:nvSpPr>
                    <p:cNvPr id="9332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7" y="2976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3330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3024"/>
                      <a:ext cx="192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333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9" y="3024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333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8" y="3168"/>
                      <a:ext cx="192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9332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640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93324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1802"/>
                  <a:ext cx="0" cy="744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25" name="Rectangle 17"/>
                <p:cNvSpPr>
                  <a:spLocks noChangeArrowheads="1"/>
                </p:cNvSpPr>
                <p:nvPr/>
              </p:nvSpPr>
              <p:spPr bwMode="auto">
                <a:xfrm>
                  <a:off x="2989" y="1440"/>
                  <a:ext cx="367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CC0000"/>
                      </a:solidFill>
                      <a:latin typeface="Times New Roman" panose="02020603050405020304" charset="0"/>
                    </a:rPr>
                    <a:t>  D</a:t>
                  </a:r>
                </a:p>
              </p:txBody>
            </p:sp>
            <p:sp>
              <p:nvSpPr>
                <p:cNvPr id="933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4" y="2688"/>
                  <a:ext cx="25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solidFill>
                        <a:srgbClr val="CC0000"/>
                      </a:solidFill>
                      <a:latin typeface="Times New Roman" panose="02020603050405020304" charset="0"/>
                    </a:rPr>
                    <a:t>E</a:t>
                  </a:r>
                </a:p>
              </p:txBody>
            </p:sp>
          </p:grpSp>
        </p:grpSp>
        <p:grpSp>
          <p:nvGrpSpPr>
            <p:cNvPr id="93244" name="Group 19"/>
            <p:cNvGrpSpPr/>
            <p:nvPr/>
          </p:nvGrpSpPr>
          <p:grpSpPr bwMode="auto">
            <a:xfrm>
              <a:off x="1536" y="864"/>
              <a:ext cx="3936" cy="2688"/>
              <a:chOff x="1584" y="864"/>
              <a:chExt cx="4176" cy="2688"/>
            </a:xfrm>
          </p:grpSpPr>
          <p:sp>
            <p:nvSpPr>
              <p:cNvPr id="93245" name="Oval 20"/>
              <p:cNvSpPr>
                <a:spLocks noChangeArrowheads="1"/>
              </p:cNvSpPr>
              <p:nvPr/>
            </p:nvSpPr>
            <p:spPr bwMode="auto">
              <a:xfrm>
                <a:off x="5025" y="933"/>
                <a:ext cx="85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46" name="Rectangle 21"/>
              <p:cNvSpPr>
                <a:spLocks noChangeArrowheads="1"/>
              </p:cNvSpPr>
              <p:nvPr/>
            </p:nvSpPr>
            <p:spPr bwMode="auto">
              <a:xfrm>
                <a:off x="4477" y="2522"/>
                <a:ext cx="42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Times New Roman" panose="02020603050405020304" charset="0"/>
                  </a:rPr>
                  <a:t>  T</a:t>
                </a:r>
                <a:r>
                  <a:rPr lang="en-US" altLang="zh-CN" b="1" baseline="-25000">
                    <a:latin typeface="Times New Roman" panose="02020603050405020304" charset="0"/>
                  </a:rPr>
                  <a:t>5</a:t>
                </a:r>
              </a:p>
            </p:txBody>
          </p:sp>
          <p:sp>
            <p:nvSpPr>
              <p:cNvPr id="93247" name="Text Box 22"/>
              <p:cNvSpPr txBox="1">
                <a:spLocks noChangeArrowheads="1"/>
              </p:cNvSpPr>
              <p:nvPr/>
            </p:nvSpPr>
            <p:spPr bwMode="auto">
              <a:xfrm>
                <a:off x="5182" y="2195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Y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 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93248" name="Text Box 23"/>
              <p:cNvSpPr txBox="1">
                <a:spLocks noChangeArrowheads="1"/>
              </p:cNvSpPr>
              <p:nvPr/>
            </p:nvSpPr>
            <p:spPr bwMode="auto">
              <a:xfrm>
                <a:off x="3151" y="2908"/>
                <a:ext cx="51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</p:txBody>
          </p:sp>
          <p:sp>
            <p:nvSpPr>
              <p:cNvPr id="93249" name="Text Box 24"/>
              <p:cNvSpPr txBox="1">
                <a:spLocks noChangeArrowheads="1"/>
              </p:cNvSpPr>
              <p:nvPr/>
            </p:nvSpPr>
            <p:spPr bwMode="auto">
              <a:xfrm>
                <a:off x="4178" y="2864"/>
                <a:ext cx="47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5</a:t>
                </a:r>
                <a:endParaRPr lang="en-US" altLang="zh-CN" b="1"/>
              </a:p>
            </p:txBody>
          </p:sp>
          <p:sp>
            <p:nvSpPr>
              <p:cNvPr id="93250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31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A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93251" name="Rectangle 26"/>
              <p:cNvSpPr>
                <a:spLocks noChangeArrowheads="1"/>
              </p:cNvSpPr>
              <p:nvPr/>
            </p:nvSpPr>
            <p:spPr bwMode="auto">
              <a:xfrm>
                <a:off x="1584" y="2400"/>
                <a:ext cx="30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3300"/>
                    </a:solidFill>
                    <a:latin typeface="Times New Roman" panose="02020603050405020304" charset="0"/>
                  </a:rPr>
                  <a:t>B</a:t>
                </a: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charset="0"/>
                  </a:rPr>
                  <a:t> </a:t>
                </a:r>
              </a:p>
            </p:txBody>
          </p:sp>
          <p:sp>
            <p:nvSpPr>
              <p:cNvPr id="93252" name="Text Box 27"/>
              <p:cNvSpPr txBox="1">
                <a:spLocks noChangeArrowheads="1"/>
              </p:cNvSpPr>
              <p:nvPr/>
            </p:nvSpPr>
            <p:spPr bwMode="auto">
              <a:xfrm>
                <a:off x="4651" y="1207"/>
                <a:ext cx="53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</p:txBody>
          </p:sp>
          <p:sp>
            <p:nvSpPr>
              <p:cNvPr id="93253" name="Text Box 28"/>
              <p:cNvSpPr txBox="1">
                <a:spLocks noChangeArrowheads="1"/>
              </p:cNvSpPr>
              <p:nvPr/>
            </p:nvSpPr>
            <p:spPr bwMode="auto">
              <a:xfrm>
                <a:off x="3408" y="1276"/>
                <a:ext cx="43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93254" name="Text Box 29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35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sp>
            <p:nvSpPr>
              <p:cNvPr id="93255" name="Rectangle 30"/>
              <p:cNvSpPr>
                <a:spLocks noChangeArrowheads="1"/>
              </p:cNvSpPr>
              <p:nvPr/>
            </p:nvSpPr>
            <p:spPr bwMode="auto">
              <a:xfrm>
                <a:off x="3707" y="1663"/>
                <a:ext cx="42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charset="0"/>
                  </a:rPr>
                  <a:t>  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93256" name="Rectangle 31"/>
              <p:cNvSpPr>
                <a:spLocks noChangeArrowheads="1"/>
              </p:cNvSpPr>
              <p:nvPr/>
            </p:nvSpPr>
            <p:spPr bwMode="auto">
              <a:xfrm>
                <a:off x="4434" y="1835"/>
                <a:ext cx="4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Times New Roman" panose="02020603050405020304" charset="0"/>
                  </a:rPr>
                  <a:t>  T</a:t>
                </a:r>
                <a:r>
                  <a:rPr lang="en-US" altLang="zh-CN" b="1" baseline="-25000">
                    <a:latin typeface="Times New Roman" panose="02020603050405020304" charset="0"/>
                  </a:rPr>
                  <a:t>4</a:t>
                </a:r>
              </a:p>
            </p:txBody>
          </p:sp>
          <p:sp>
            <p:nvSpPr>
              <p:cNvPr id="93257" name="Rectangle 32"/>
              <p:cNvSpPr>
                <a:spLocks noChangeArrowheads="1"/>
              </p:cNvSpPr>
              <p:nvPr/>
            </p:nvSpPr>
            <p:spPr bwMode="auto">
              <a:xfrm>
                <a:off x="3279" y="2006"/>
                <a:ext cx="3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charset="0"/>
                  </a:rPr>
                  <a:t>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93258" name="Text Box 33"/>
              <p:cNvSpPr txBox="1">
                <a:spLocks noChangeArrowheads="1"/>
              </p:cNvSpPr>
              <p:nvPr/>
            </p:nvSpPr>
            <p:spPr bwMode="auto">
              <a:xfrm>
                <a:off x="5129" y="864"/>
                <a:ext cx="63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+5V</a:t>
                </a:r>
              </a:p>
            </p:txBody>
          </p:sp>
          <p:sp>
            <p:nvSpPr>
              <p:cNvPr id="93259" name="Text Box 34"/>
              <p:cNvSpPr txBox="1">
                <a:spLocks noChangeArrowheads="1"/>
              </p:cNvSpPr>
              <p:nvPr/>
            </p:nvSpPr>
            <p:spPr bwMode="auto">
              <a:xfrm>
                <a:off x="2210" y="1620"/>
                <a:ext cx="56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   T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93260" name="Line 35"/>
              <p:cNvSpPr>
                <a:spLocks noChangeShapeType="1"/>
              </p:cNvSpPr>
              <p:nvPr/>
            </p:nvSpPr>
            <p:spPr bwMode="auto">
              <a:xfrm>
                <a:off x="3367" y="3552"/>
                <a:ext cx="2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1" name="Line 36"/>
              <p:cNvSpPr>
                <a:spLocks noChangeShapeType="1"/>
              </p:cNvSpPr>
              <p:nvPr/>
            </p:nvSpPr>
            <p:spPr bwMode="auto">
              <a:xfrm>
                <a:off x="4706" y="2822"/>
                <a:ext cx="0" cy="6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2" name="Line 37"/>
              <p:cNvSpPr>
                <a:spLocks noChangeShapeType="1"/>
              </p:cNvSpPr>
              <p:nvPr/>
            </p:nvSpPr>
            <p:spPr bwMode="auto">
              <a:xfrm>
                <a:off x="4648" y="2135"/>
                <a:ext cx="0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3" name="Line 38"/>
              <p:cNvSpPr>
                <a:spLocks noChangeShapeType="1"/>
              </p:cNvSpPr>
              <p:nvPr/>
            </p:nvSpPr>
            <p:spPr bwMode="auto">
              <a:xfrm>
                <a:off x="4366" y="2436"/>
                <a:ext cx="0" cy="3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4" name="Line 39"/>
              <p:cNvSpPr>
                <a:spLocks noChangeShapeType="1"/>
              </p:cNvSpPr>
              <p:nvPr/>
            </p:nvSpPr>
            <p:spPr bwMode="auto">
              <a:xfrm flipH="1">
                <a:off x="4366" y="2493"/>
                <a:ext cx="272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5" name="Line 40"/>
              <p:cNvSpPr>
                <a:spLocks noChangeShapeType="1"/>
              </p:cNvSpPr>
              <p:nvPr/>
            </p:nvSpPr>
            <p:spPr bwMode="auto">
              <a:xfrm>
                <a:off x="4366" y="2721"/>
                <a:ext cx="340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6" name="Line 41"/>
              <p:cNvSpPr>
                <a:spLocks noChangeShapeType="1"/>
              </p:cNvSpPr>
              <p:nvPr/>
            </p:nvSpPr>
            <p:spPr bwMode="auto">
              <a:xfrm rot="10787484" flipV="1">
                <a:off x="2695" y="975"/>
                <a:ext cx="23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7" name="Line 42"/>
              <p:cNvSpPr>
                <a:spLocks noChangeShapeType="1"/>
              </p:cNvSpPr>
              <p:nvPr/>
            </p:nvSpPr>
            <p:spPr bwMode="auto">
              <a:xfrm>
                <a:off x="3962" y="1620"/>
                <a:ext cx="6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93268" name="Group 43"/>
              <p:cNvGrpSpPr/>
              <p:nvPr/>
            </p:nvGrpSpPr>
            <p:grpSpPr bwMode="auto">
              <a:xfrm>
                <a:off x="2261" y="1920"/>
                <a:ext cx="633" cy="242"/>
                <a:chOff x="1055" y="2255"/>
                <a:chExt cx="480" cy="241"/>
              </a:xfrm>
            </p:grpSpPr>
            <p:sp>
              <p:nvSpPr>
                <p:cNvPr id="93315" name="Line 44"/>
                <p:cNvSpPr>
                  <a:spLocks noChangeShapeType="1"/>
                </p:cNvSpPr>
                <p:nvPr/>
              </p:nvSpPr>
              <p:spPr bwMode="auto">
                <a:xfrm rot="5400000">
                  <a:off x="1319" y="2039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6" name="Line 4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367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7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1176" y="232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8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1079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9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983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93269" name="Group 49"/>
              <p:cNvGrpSpPr/>
              <p:nvPr/>
            </p:nvGrpSpPr>
            <p:grpSpPr bwMode="auto">
              <a:xfrm>
                <a:off x="2899" y="1877"/>
                <a:ext cx="584" cy="509"/>
                <a:chOff x="2784" y="3168"/>
                <a:chExt cx="432" cy="336"/>
              </a:xfrm>
            </p:grpSpPr>
            <p:sp>
              <p:nvSpPr>
                <p:cNvPr id="93311" name="Line 50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2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976" y="3216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3" name="Line 52"/>
                <p:cNvSpPr>
                  <a:spLocks noChangeShapeType="1"/>
                </p:cNvSpPr>
                <p:nvPr/>
              </p:nvSpPr>
              <p:spPr bwMode="auto">
                <a:xfrm>
                  <a:off x="2976" y="340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4" name="Line 53"/>
                <p:cNvSpPr>
                  <a:spLocks noChangeShapeType="1"/>
                </p:cNvSpPr>
                <p:nvPr/>
              </p:nvSpPr>
              <p:spPr bwMode="auto">
                <a:xfrm>
                  <a:off x="2784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93270" name="Line 54"/>
              <p:cNvSpPr>
                <a:spLocks noChangeShapeType="1"/>
              </p:cNvSpPr>
              <p:nvPr/>
            </p:nvSpPr>
            <p:spPr bwMode="auto">
              <a:xfrm>
                <a:off x="4299" y="1706"/>
                <a:ext cx="0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1" name="Line 55"/>
              <p:cNvSpPr>
                <a:spLocks noChangeShapeType="1"/>
              </p:cNvSpPr>
              <p:nvPr/>
            </p:nvSpPr>
            <p:spPr bwMode="auto">
              <a:xfrm flipH="1">
                <a:off x="4299" y="1792"/>
                <a:ext cx="306" cy="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2" name="Line 56"/>
              <p:cNvSpPr>
                <a:spLocks noChangeShapeType="1"/>
              </p:cNvSpPr>
              <p:nvPr/>
            </p:nvSpPr>
            <p:spPr bwMode="auto">
              <a:xfrm>
                <a:off x="4299" y="2013"/>
                <a:ext cx="354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3" name="Line 57"/>
              <p:cNvSpPr>
                <a:spLocks noChangeShapeType="1"/>
              </p:cNvSpPr>
              <p:nvPr/>
            </p:nvSpPr>
            <p:spPr bwMode="auto">
              <a:xfrm>
                <a:off x="4015" y="1951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4" name="Rectangle 58"/>
              <p:cNvSpPr>
                <a:spLocks noChangeArrowheads="1"/>
              </p:cNvSpPr>
              <p:nvPr/>
            </p:nvSpPr>
            <p:spPr bwMode="auto">
              <a:xfrm>
                <a:off x="2660" y="1276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5" name="Line 59"/>
              <p:cNvSpPr>
                <a:spLocks noChangeShapeType="1"/>
              </p:cNvSpPr>
              <p:nvPr/>
            </p:nvSpPr>
            <p:spPr bwMode="auto">
              <a:xfrm>
                <a:off x="2713" y="976"/>
                <a:ext cx="0" cy="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6" name="Line 60"/>
              <p:cNvSpPr>
                <a:spLocks noChangeShapeType="1"/>
              </p:cNvSpPr>
              <p:nvPr/>
            </p:nvSpPr>
            <p:spPr bwMode="auto">
              <a:xfrm>
                <a:off x="3404" y="976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7" name="Line 61"/>
              <p:cNvSpPr>
                <a:spLocks noChangeShapeType="1"/>
              </p:cNvSpPr>
              <p:nvPr/>
            </p:nvSpPr>
            <p:spPr bwMode="auto">
              <a:xfrm flipH="1">
                <a:off x="3404" y="1577"/>
                <a:ext cx="4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8" name="Line 62"/>
              <p:cNvSpPr>
                <a:spLocks noChangeShapeType="1"/>
              </p:cNvSpPr>
              <p:nvPr/>
            </p:nvSpPr>
            <p:spPr bwMode="auto">
              <a:xfrm>
                <a:off x="3457" y="2350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9" name="Line 63"/>
              <p:cNvSpPr>
                <a:spLocks noChangeShapeType="1"/>
              </p:cNvSpPr>
              <p:nvPr/>
            </p:nvSpPr>
            <p:spPr bwMode="auto">
              <a:xfrm>
                <a:off x="4148" y="1963"/>
                <a:ext cx="0" cy="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0" name="Line 64"/>
              <p:cNvSpPr>
                <a:spLocks noChangeShapeType="1"/>
              </p:cNvSpPr>
              <p:nvPr/>
            </p:nvSpPr>
            <p:spPr bwMode="auto">
              <a:xfrm>
                <a:off x="4610" y="9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1" name="Line 65"/>
              <p:cNvSpPr>
                <a:spLocks noChangeShapeType="1"/>
              </p:cNvSpPr>
              <p:nvPr/>
            </p:nvSpPr>
            <p:spPr bwMode="auto">
              <a:xfrm>
                <a:off x="4610" y="1456"/>
                <a:ext cx="0" cy="3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2" name="Line 66"/>
              <p:cNvSpPr>
                <a:spLocks noChangeShapeType="1"/>
              </p:cNvSpPr>
              <p:nvPr/>
            </p:nvSpPr>
            <p:spPr bwMode="auto">
              <a:xfrm>
                <a:off x="3450" y="3423"/>
                <a:ext cx="12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3" name="Line 67"/>
              <p:cNvSpPr>
                <a:spLocks noChangeShapeType="1"/>
              </p:cNvSpPr>
              <p:nvPr/>
            </p:nvSpPr>
            <p:spPr bwMode="auto">
              <a:xfrm>
                <a:off x="3714" y="1534"/>
                <a:ext cx="0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4" name="Line 68"/>
              <p:cNvSpPr>
                <a:spLocks noChangeShapeType="1"/>
              </p:cNvSpPr>
              <p:nvPr/>
            </p:nvSpPr>
            <p:spPr bwMode="auto">
              <a:xfrm flipH="1">
                <a:off x="3714" y="1596"/>
                <a:ext cx="283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5" name="Line 69"/>
              <p:cNvSpPr>
                <a:spLocks noChangeShapeType="1"/>
              </p:cNvSpPr>
              <p:nvPr/>
            </p:nvSpPr>
            <p:spPr bwMode="auto">
              <a:xfrm>
                <a:off x="3714" y="1841"/>
                <a:ext cx="354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6" name="Line 70"/>
              <p:cNvSpPr>
                <a:spLocks noChangeShapeType="1"/>
              </p:cNvSpPr>
              <p:nvPr/>
            </p:nvSpPr>
            <p:spPr bwMode="auto">
              <a:xfrm>
                <a:off x="4653" y="2307"/>
                <a:ext cx="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7" name="Oval 71"/>
              <p:cNvSpPr>
                <a:spLocks noChangeArrowheads="1"/>
              </p:cNvSpPr>
              <p:nvPr/>
            </p:nvSpPr>
            <p:spPr bwMode="auto">
              <a:xfrm>
                <a:off x="5078" y="2264"/>
                <a:ext cx="85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93288" name="Group 72"/>
              <p:cNvGrpSpPr/>
              <p:nvPr/>
            </p:nvGrpSpPr>
            <p:grpSpPr bwMode="auto">
              <a:xfrm>
                <a:off x="1968" y="2160"/>
                <a:ext cx="292" cy="190"/>
                <a:chOff x="1248" y="2016"/>
                <a:chExt cx="432" cy="240"/>
              </a:xfrm>
            </p:grpSpPr>
            <p:sp>
              <p:nvSpPr>
                <p:cNvPr id="93309" name="Line 73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0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93289" name="Group 75"/>
              <p:cNvGrpSpPr/>
              <p:nvPr/>
            </p:nvGrpSpPr>
            <p:grpSpPr bwMode="auto">
              <a:xfrm>
                <a:off x="1945" y="2137"/>
                <a:ext cx="452" cy="361"/>
                <a:chOff x="1248" y="2016"/>
                <a:chExt cx="432" cy="240"/>
              </a:xfrm>
            </p:grpSpPr>
            <p:sp>
              <p:nvSpPr>
                <p:cNvPr id="93307" name="Line 76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08" name="Line 77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93290" name="Line 78"/>
              <p:cNvSpPr>
                <a:spLocks noChangeShapeType="1"/>
              </p:cNvSpPr>
              <p:nvPr/>
            </p:nvSpPr>
            <p:spPr bwMode="auto">
              <a:xfrm>
                <a:off x="3455" y="3423"/>
                <a:ext cx="0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1" name="Oval 7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84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2" name="Oval 80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84" cy="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3" name="Oval 8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84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4" name="Oval 82"/>
              <p:cNvSpPr>
                <a:spLocks noChangeArrowheads="1"/>
              </p:cNvSpPr>
              <p:nvPr/>
            </p:nvSpPr>
            <p:spPr bwMode="auto">
              <a:xfrm>
                <a:off x="3387" y="1770"/>
                <a:ext cx="43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5" name="Line 83"/>
              <p:cNvSpPr>
                <a:spLocks noChangeShapeType="1"/>
              </p:cNvSpPr>
              <p:nvPr/>
            </p:nvSpPr>
            <p:spPr bwMode="auto">
              <a:xfrm>
                <a:off x="3470" y="2671"/>
                <a:ext cx="8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6" name="Oval 84"/>
              <p:cNvSpPr>
                <a:spLocks noChangeArrowheads="1"/>
              </p:cNvSpPr>
              <p:nvPr/>
            </p:nvSpPr>
            <p:spPr bwMode="auto">
              <a:xfrm>
                <a:off x="3450" y="2650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7" name="Line 85"/>
              <p:cNvSpPr>
                <a:spLocks noChangeShapeType="1"/>
              </p:cNvSpPr>
              <p:nvPr/>
            </p:nvSpPr>
            <p:spPr bwMode="auto">
              <a:xfrm>
                <a:off x="3408" y="1792"/>
                <a:ext cx="2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8" name="Line 86"/>
              <p:cNvSpPr>
                <a:spLocks noChangeShapeType="1"/>
              </p:cNvSpPr>
              <p:nvPr/>
            </p:nvSpPr>
            <p:spPr bwMode="auto">
              <a:xfrm flipV="1">
                <a:off x="2708" y="1534"/>
                <a:ext cx="0" cy="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9" name="Rectangle 87"/>
              <p:cNvSpPr>
                <a:spLocks noChangeArrowheads="1"/>
              </p:cNvSpPr>
              <p:nvPr/>
            </p:nvSpPr>
            <p:spPr bwMode="auto">
              <a:xfrm>
                <a:off x="3365" y="1319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0" name="Rectangle 88"/>
              <p:cNvSpPr>
                <a:spLocks noChangeArrowheads="1"/>
              </p:cNvSpPr>
              <p:nvPr/>
            </p:nvSpPr>
            <p:spPr bwMode="auto">
              <a:xfrm>
                <a:off x="3408" y="2865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1" name="Line 89"/>
              <p:cNvSpPr>
                <a:spLocks noChangeShapeType="1"/>
              </p:cNvSpPr>
              <p:nvPr/>
            </p:nvSpPr>
            <p:spPr bwMode="auto">
              <a:xfrm flipV="1">
                <a:off x="3456" y="3123"/>
                <a:ext cx="0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2" name="Rectangle 90"/>
              <p:cNvSpPr>
                <a:spLocks noChangeArrowheads="1"/>
              </p:cNvSpPr>
              <p:nvPr/>
            </p:nvSpPr>
            <p:spPr bwMode="auto">
              <a:xfrm>
                <a:off x="4102" y="2822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3" name="Line 91"/>
              <p:cNvSpPr>
                <a:spLocks noChangeShapeType="1"/>
              </p:cNvSpPr>
              <p:nvPr/>
            </p:nvSpPr>
            <p:spPr bwMode="auto">
              <a:xfrm>
                <a:off x="4154" y="3080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4" name="Rectangle 92"/>
              <p:cNvSpPr>
                <a:spLocks noChangeArrowheads="1"/>
              </p:cNvSpPr>
              <p:nvPr/>
            </p:nvSpPr>
            <p:spPr bwMode="auto">
              <a:xfrm>
                <a:off x="4562" y="1211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5" name="Rectangle 93"/>
              <p:cNvSpPr>
                <a:spLocks noChangeArrowheads="1"/>
              </p:cNvSpPr>
              <p:nvPr/>
            </p:nvSpPr>
            <p:spPr bwMode="auto">
              <a:xfrm>
                <a:off x="3474" y="1536"/>
                <a:ext cx="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b="1">
                  <a:solidFill>
                    <a:srgbClr val="FF33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3306" name="Line 94"/>
              <p:cNvSpPr>
                <a:spLocks noChangeShapeType="1"/>
              </p:cNvSpPr>
              <p:nvPr/>
            </p:nvSpPr>
            <p:spPr bwMode="auto">
              <a:xfrm>
                <a:off x="2544" y="2137"/>
                <a:ext cx="0" cy="6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12" name="Group 96"/>
          <p:cNvGrpSpPr/>
          <p:nvPr/>
        </p:nvGrpSpPr>
        <p:grpSpPr bwMode="auto">
          <a:xfrm>
            <a:off x="4366895" y="1644015"/>
            <a:ext cx="1219200" cy="2362200"/>
            <a:chOff x="2448" y="1008"/>
            <a:chExt cx="768" cy="1488"/>
          </a:xfrm>
        </p:grpSpPr>
        <p:sp>
          <p:nvSpPr>
            <p:cNvPr id="93237" name="Line 97"/>
            <p:cNvSpPr>
              <a:spLocks noChangeShapeType="1"/>
            </p:cNvSpPr>
            <p:nvPr/>
          </p:nvSpPr>
          <p:spPr bwMode="auto">
            <a:xfrm>
              <a:off x="2592" y="1056"/>
              <a:ext cx="0" cy="86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38" name="Line 98"/>
            <p:cNvSpPr>
              <a:spLocks noChangeShapeType="1"/>
            </p:cNvSpPr>
            <p:nvPr/>
          </p:nvSpPr>
          <p:spPr bwMode="auto">
            <a:xfrm flipH="1">
              <a:off x="2448" y="1920"/>
              <a:ext cx="144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39" name="Line 99"/>
            <p:cNvSpPr>
              <a:spLocks noChangeShapeType="1"/>
            </p:cNvSpPr>
            <p:nvPr/>
          </p:nvSpPr>
          <p:spPr bwMode="auto">
            <a:xfrm>
              <a:off x="2448" y="220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40" name="Line 100"/>
            <p:cNvSpPr>
              <a:spLocks noChangeShapeType="1"/>
            </p:cNvSpPr>
            <p:nvPr/>
          </p:nvSpPr>
          <p:spPr bwMode="auto">
            <a:xfrm>
              <a:off x="3216" y="1008"/>
              <a:ext cx="0" cy="76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41" name="Line 101"/>
            <p:cNvSpPr>
              <a:spLocks noChangeShapeType="1"/>
            </p:cNvSpPr>
            <p:nvPr/>
          </p:nvSpPr>
          <p:spPr bwMode="auto">
            <a:xfrm>
              <a:off x="2832" y="1776"/>
              <a:ext cx="38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42" name="Line 102"/>
            <p:cNvSpPr>
              <a:spLocks noChangeShapeType="1"/>
            </p:cNvSpPr>
            <p:nvPr/>
          </p:nvSpPr>
          <p:spPr bwMode="auto">
            <a:xfrm>
              <a:off x="2832" y="1776"/>
              <a:ext cx="0" cy="72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utoUpdateAnimBg="0"/>
      <p:bldP spid="44053" grpId="0" autoUpdateAnimBg="0"/>
      <p:bldP spid="4416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4400" y="457200"/>
            <a:ext cx="55626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7.4.2   </a:t>
            </a:r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三态输出“与非”门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581400" y="4572000"/>
            <a:ext cx="7175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“0”</a:t>
            </a:r>
          </a:p>
        </p:txBody>
      </p:sp>
      <p:grpSp>
        <p:nvGrpSpPr>
          <p:cNvPr id="93188" name="Group 4"/>
          <p:cNvGrpSpPr/>
          <p:nvPr/>
        </p:nvGrpSpPr>
        <p:grpSpPr bwMode="auto">
          <a:xfrm>
            <a:off x="2399030" y="1339215"/>
            <a:ext cx="6248400" cy="4267200"/>
            <a:chOff x="1536" y="864"/>
            <a:chExt cx="3936" cy="2688"/>
          </a:xfrm>
        </p:grpSpPr>
        <p:grpSp>
          <p:nvGrpSpPr>
            <p:cNvPr id="93243" name="Group 5"/>
            <p:cNvGrpSpPr/>
            <p:nvPr/>
          </p:nvGrpSpPr>
          <p:grpSpPr bwMode="auto">
            <a:xfrm>
              <a:off x="2064" y="1440"/>
              <a:ext cx="1200" cy="2035"/>
              <a:chOff x="2064" y="1440"/>
              <a:chExt cx="1200" cy="2035"/>
            </a:xfrm>
          </p:grpSpPr>
          <p:sp>
            <p:nvSpPr>
              <p:cNvPr id="93320" name="Text Box 6"/>
              <p:cNvSpPr txBox="1">
                <a:spLocks noChangeArrowheads="1"/>
              </p:cNvSpPr>
              <p:nvPr/>
            </p:nvSpPr>
            <p:spPr bwMode="auto">
              <a:xfrm>
                <a:off x="2064" y="3148"/>
                <a:ext cx="96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</a:rPr>
                  <a:t>控制端</a:t>
                </a:r>
              </a:p>
            </p:txBody>
          </p:sp>
          <p:grpSp>
            <p:nvGrpSpPr>
              <p:cNvPr id="93321" name="Group 7"/>
              <p:cNvGrpSpPr/>
              <p:nvPr/>
            </p:nvGrpSpPr>
            <p:grpSpPr bwMode="auto">
              <a:xfrm>
                <a:off x="2208" y="1440"/>
                <a:ext cx="1056" cy="1536"/>
                <a:chOff x="2304" y="1440"/>
                <a:chExt cx="1104" cy="1536"/>
              </a:xfrm>
            </p:grpSpPr>
            <p:sp>
              <p:nvSpPr>
                <p:cNvPr id="93322" name="Line 8"/>
                <p:cNvSpPr>
                  <a:spLocks noChangeShapeType="1"/>
                </p:cNvSpPr>
                <p:nvPr/>
              </p:nvSpPr>
              <p:spPr bwMode="auto">
                <a:xfrm>
                  <a:off x="2544" y="2544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grpSp>
              <p:nvGrpSpPr>
                <p:cNvPr id="93323" name="Group 9"/>
                <p:cNvGrpSpPr/>
                <p:nvPr/>
              </p:nvGrpSpPr>
              <p:grpSpPr bwMode="auto">
                <a:xfrm>
                  <a:off x="2976" y="1632"/>
                  <a:ext cx="432" cy="288"/>
                  <a:chOff x="2928" y="2448"/>
                  <a:chExt cx="432" cy="336"/>
                </a:xfrm>
              </p:grpSpPr>
              <p:grpSp>
                <p:nvGrpSpPr>
                  <p:cNvPr id="93327" name="Group 10"/>
                  <p:cNvGrpSpPr/>
                  <p:nvPr/>
                </p:nvGrpSpPr>
                <p:grpSpPr bwMode="auto">
                  <a:xfrm>
                    <a:off x="3024" y="2448"/>
                    <a:ext cx="206" cy="336"/>
                    <a:chOff x="864" y="2976"/>
                    <a:chExt cx="206" cy="336"/>
                  </a:xfrm>
                </p:grpSpPr>
                <p:sp>
                  <p:nvSpPr>
                    <p:cNvPr id="93329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7" y="2976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3330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3024"/>
                      <a:ext cx="192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333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69" y="3024"/>
                      <a:ext cx="0" cy="28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333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8" y="3168"/>
                      <a:ext cx="192" cy="14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CC0000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9332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640"/>
                    <a:ext cx="43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CC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93324" name="Line 16"/>
                <p:cNvSpPr>
                  <a:spLocks noChangeShapeType="1"/>
                </p:cNvSpPr>
                <p:nvPr/>
              </p:nvSpPr>
              <p:spPr bwMode="auto">
                <a:xfrm>
                  <a:off x="2976" y="1802"/>
                  <a:ext cx="0" cy="744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25" name="Rectangle 17"/>
                <p:cNvSpPr>
                  <a:spLocks noChangeArrowheads="1"/>
                </p:cNvSpPr>
                <p:nvPr/>
              </p:nvSpPr>
              <p:spPr bwMode="auto">
                <a:xfrm>
                  <a:off x="2989" y="1440"/>
                  <a:ext cx="367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>
                      <a:solidFill>
                        <a:srgbClr val="CC0000"/>
                      </a:solidFill>
                      <a:latin typeface="Times New Roman" panose="02020603050405020304" charset="0"/>
                    </a:rPr>
                    <a:t>  D</a:t>
                  </a:r>
                </a:p>
              </p:txBody>
            </p:sp>
            <p:sp>
              <p:nvSpPr>
                <p:cNvPr id="933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304" y="2688"/>
                  <a:ext cx="254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i="1">
                      <a:solidFill>
                        <a:srgbClr val="CC0000"/>
                      </a:solidFill>
                      <a:latin typeface="Times New Roman" panose="02020603050405020304" charset="0"/>
                    </a:rPr>
                    <a:t>E</a:t>
                  </a:r>
                </a:p>
              </p:txBody>
            </p:sp>
          </p:grpSp>
        </p:grpSp>
        <p:grpSp>
          <p:nvGrpSpPr>
            <p:cNvPr id="93244" name="Group 19"/>
            <p:cNvGrpSpPr/>
            <p:nvPr/>
          </p:nvGrpSpPr>
          <p:grpSpPr bwMode="auto">
            <a:xfrm>
              <a:off x="1536" y="864"/>
              <a:ext cx="3936" cy="2688"/>
              <a:chOff x="1584" y="864"/>
              <a:chExt cx="4176" cy="2688"/>
            </a:xfrm>
          </p:grpSpPr>
          <p:sp>
            <p:nvSpPr>
              <p:cNvPr id="93245" name="Oval 20"/>
              <p:cNvSpPr>
                <a:spLocks noChangeArrowheads="1"/>
              </p:cNvSpPr>
              <p:nvPr/>
            </p:nvSpPr>
            <p:spPr bwMode="auto">
              <a:xfrm>
                <a:off x="5025" y="933"/>
                <a:ext cx="85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46" name="Rectangle 21"/>
              <p:cNvSpPr>
                <a:spLocks noChangeArrowheads="1"/>
              </p:cNvSpPr>
              <p:nvPr/>
            </p:nvSpPr>
            <p:spPr bwMode="auto">
              <a:xfrm>
                <a:off x="4477" y="2522"/>
                <a:ext cx="42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Times New Roman" panose="02020603050405020304" charset="0"/>
                  </a:rPr>
                  <a:t>  T</a:t>
                </a:r>
                <a:r>
                  <a:rPr lang="en-US" altLang="zh-CN" b="1" baseline="-25000">
                    <a:latin typeface="Times New Roman" panose="02020603050405020304" charset="0"/>
                  </a:rPr>
                  <a:t>5</a:t>
                </a:r>
              </a:p>
            </p:txBody>
          </p:sp>
          <p:sp>
            <p:nvSpPr>
              <p:cNvPr id="93247" name="Text Box 22"/>
              <p:cNvSpPr txBox="1">
                <a:spLocks noChangeArrowheads="1"/>
              </p:cNvSpPr>
              <p:nvPr/>
            </p:nvSpPr>
            <p:spPr bwMode="auto">
              <a:xfrm>
                <a:off x="5182" y="2195"/>
                <a:ext cx="31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Y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 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93248" name="Text Box 23"/>
              <p:cNvSpPr txBox="1">
                <a:spLocks noChangeArrowheads="1"/>
              </p:cNvSpPr>
              <p:nvPr/>
            </p:nvSpPr>
            <p:spPr bwMode="auto">
              <a:xfrm>
                <a:off x="3151" y="2908"/>
                <a:ext cx="51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3</a:t>
                </a:r>
                <a:endParaRPr lang="en-US" altLang="zh-CN" b="1"/>
              </a:p>
            </p:txBody>
          </p:sp>
          <p:sp>
            <p:nvSpPr>
              <p:cNvPr id="93249" name="Text Box 24"/>
              <p:cNvSpPr txBox="1">
                <a:spLocks noChangeArrowheads="1"/>
              </p:cNvSpPr>
              <p:nvPr/>
            </p:nvSpPr>
            <p:spPr bwMode="auto">
              <a:xfrm>
                <a:off x="4178" y="2864"/>
                <a:ext cx="47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5</a:t>
                </a:r>
                <a:endParaRPr lang="en-US" altLang="zh-CN" b="1"/>
              </a:p>
            </p:txBody>
          </p:sp>
          <p:sp>
            <p:nvSpPr>
              <p:cNvPr id="93250" name="Text Box 25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31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A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93251" name="Rectangle 26"/>
              <p:cNvSpPr>
                <a:spLocks noChangeArrowheads="1"/>
              </p:cNvSpPr>
              <p:nvPr/>
            </p:nvSpPr>
            <p:spPr bwMode="auto">
              <a:xfrm>
                <a:off x="1584" y="2400"/>
                <a:ext cx="30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3300"/>
                    </a:solidFill>
                    <a:latin typeface="Times New Roman" panose="02020603050405020304" charset="0"/>
                  </a:rPr>
                  <a:t>B</a:t>
                </a:r>
                <a:r>
                  <a:rPr lang="en-US" altLang="zh-CN" sz="2400" b="1">
                    <a:solidFill>
                      <a:srgbClr val="FF3300"/>
                    </a:solidFill>
                    <a:latin typeface="Times New Roman" panose="02020603050405020304" charset="0"/>
                  </a:rPr>
                  <a:t> </a:t>
                </a:r>
              </a:p>
            </p:txBody>
          </p:sp>
          <p:sp>
            <p:nvSpPr>
              <p:cNvPr id="93252" name="Text Box 27"/>
              <p:cNvSpPr txBox="1">
                <a:spLocks noChangeArrowheads="1"/>
              </p:cNvSpPr>
              <p:nvPr/>
            </p:nvSpPr>
            <p:spPr bwMode="auto">
              <a:xfrm>
                <a:off x="4651" y="1207"/>
                <a:ext cx="53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4</a:t>
                </a:r>
                <a:endParaRPr lang="en-US" altLang="zh-CN" b="1"/>
              </a:p>
            </p:txBody>
          </p:sp>
          <p:sp>
            <p:nvSpPr>
              <p:cNvPr id="93253" name="Text Box 28"/>
              <p:cNvSpPr txBox="1">
                <a:spLocks noChangeArrowheads="1"/>
              </p:cNvSpPr>
              <p:nvPr/>
            </p:nvSpPr>
            <p:spPr bwMode="auto">
              <a:xfrm>
                <a:off x="3408" y="1276"/>
                <a:ext cx="43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93254" name="Text Box 29"/>
              <p:cNvSpPr txBox="1">
                <a:spLocks noChangeArrowheads="1"/>
              </p:cNvSpPr>
              <p:nvPr/>
            </p:nvSpPr>
            <p:spPr bwMode="auto">
              <a:xfrm>
                <a:off x="2736" y="1296"/>
                <a:ext cx="35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R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sp>
            <p:nvSpPr>
              <p:cNvPr id="93255" name="Rectangle 30"/>
              <p:cNvSpPr>
                <a:spLocks noChangeArrowheads="1"/>
              </p:cNvSpPr>
              <p:nvPr/>
            </p:nvSpPr>
            <p:spPr bwMode="auto">
              <a:xfrm>
                <a:off x="3707" y="1663"/>
                <a:ext cx="42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Times New Roman" panose="02020603050405020304" charset="0"/>
                  </a:rPr>
                  <a:t>  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3</a:t>
                </a:r>
              </a:p>
            </p:txBody>
          </p:sp>
          <p:sp>
            <p:nvSpPr>
              <p:cNvPr id="93256" name="Rectangle 31"/>
              <p:cNvSpPr>
                <a:spLocks noChangeArrowheads="1"/>
              </p:cNvSpPr>
              <p:nvPr/>
            </p:nvSpPr>
            <p:spPr bwMode="auto">
              <a:xfrm>
                <a:off x="4434" y="1835"/>
                <a:ext cx="42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b="1">
                    <a:latin typeface="Times New Roman" panose="02020603050405020304" charset="0"/>
                  </a:rPr>
                  <a:t>  T</a:t>
                </a:r>
                <a:r>
                  <a:rPr lang="en-US" altLang="zh-CN" b="1" baseline="-25000">
                    <a:latin typeface="Times New Roman" panose="02020603050405020304" charset="0"/>
                  </a:rPr>
                  <a:t>4</a:t>
                </a:r>
              </a:p>
            </p:txBody>
          </p:sp>
          <p:sp>
            <p:nvSpPr>
              <p:cNvPr id="93257" name="Rectangle 32"/>
              <p:cNvSpPr>
                <a:spLocks noChangeArrowheads="1"/>
              </p:cNvSpPr>
              <p:nvPr/>
            </p:nvSpPr>
            <p:spPr bwMode="auto">
              <a:xfrm>
                <a:off x="3279" y="2006"/>
                <a:ext cx="32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400" b="1">
                    <a:latin typeface="Times New Roman" panose="02020603050405020304" charset="0"/>
                  </a:rPr>
                  <a:t>T</a:t>
                </a:r>
                <a:r>
                  <a:rPr lang="en-US" altLang="zh-CN" sz="2400" b="1" baseline="-25000">
                    <a:latin typeface="Times New Roman" panose="02020603050405020304" charset="0"/>
                  </a:rPr>
                  <a:t>2</a:t>
                </a:r>
              </a:p>
            </p:txBody>
          </p:sp>
          <p:sp>
            <p:nvSpPr>
              <p:cNvPr id="93258" name="Text Box 33"/>
              <p:cNvSpPr txBox="1">
                <a:spLocks noChangeArrowheads="1"/>
              </p:cNvSpPr>
              <p:nvPr/>
            </p:nvSpPr>
            <p:spPr bwMode="auto">
              <a:xfrm>
                <a:off x="5129" y="864"/>
                <a:ext cx="63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+5V</a:t>
                </a:r>
              </a:p>
            </p:txBody>
          </p:sp>
          <p:sp>
            <p:nvSpPr>
              <p:cNvPr id="93259" name="Text Box 34"/>
              <p:cNvSpPr txBox="1">
                <a:spLocks noChangeArrowheads="1"/>
              </p:cNvSpPr>
              <p:nvPr/>
            </p:nvSpPr>
            <p:spPr bwMode="auto">
              <a:xfrm>
                <a:off x="2210" y="1620"/>
                <a:ext cx="56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    T</a:t>
                </a:r>
                <a:r>
                  <a:rPr lang="en-US" altLang="zh-CN" b="1" baseline="-25000"/>
                  <a:t>1</a:t>
                </a:r>
              </a:p>
            </p:txBody>
          </p:sp>
          <p:sp>
            <p:nvSpPr>
              <p:cNvPr id="93260" name="Line 35"/>
              <p:cNvSpPr>
                <a:spLocks noChangeShapeType="1"/>
              </p:cNvSpPr>
              <p:nvPr/>
            </p:nvSpPr>
            <p:spPr bwMode="auto">
              <a:xfrm>
                <a:off x="3367" y="3552"/>
                <a:ext cx="2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1" name="Line 36"/>
              <p:cNvSpPr>
                <a:spLocks noChangeShapeType="1"/>
              </p:cNvSpPr>
              <p:nvPr/>
            </p:nvSpPr>
            <p:spPr bwMode="auto">
              <a:xfrm>
                <a:off x="4706" y="2822"/>
                <a:ext cx="0" cy="6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2" name="Line 37"/>
              <p:cNvSpPr>
                <a:spLocks noChangeShapeType="1"/>
              </p:cNvSpPr>
              <p:nvPr/>
            </p:nvSpPr>
            <p:spPr bwMode="auto">
              <a:xfrm>
                <a:off x="4648" y="2135"/>
                <a:ext cx="0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3" name="Line 38"/>
              <p:cNvSpPr>
                <a:spLocks noChangeShapeType="1"/>
              </p:cNvSpPr>
              <p:nvPr/>
            </p:nvSpPr>
            <p:spPr bwMode="auto">
              <a:xfrm>
                <a:off x="4366" y="2436"/>
                <a:ext cx="0" cy="3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4" name="Line 39"/>
              <p:cNvSpPr>
                <a:spLocks noChangeShapeType="1"/>
              </p:cNvSpPr>
              <p:nvPr/>
            </p:nvSpPr>
            <p:spPr bwMode="auto">
              <a:xfrm flipH="1">
                <a:off x="4366" y="2493"/>
                <a:ext cx="272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5" name="Line 40"/>
              <p:cNvSpPr>
                <a:spLocks noChangeShapeType="1"/>
              </p:cNvSpPr>
              <p:nvPr/>
            </p:nvSpPr>
            <p:spPr bwMode="auto">
              <a:xfrm>
                <a:off x="4366" y="2721"/>
                <a:ext cx="340" cy="11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6" name="Line 41"/>
              <p:cNvSpPr>
                <a:spLocks noChangeShapeType="1"/>
              </p:cNvSpPr>
              <p:nvPr/>
            </p:nvSpPr>
            <p:spPr bwMode="auto">
              <a:xfrm rot="10787484" flipV="1">
                <a:off x="2695" y="975"/>
                <a:ext cx="234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67" name="Line 42"/>
              <p:cNvSpPr>
                <a:spLocks noChangeShapeType="1"/>
              </p:cNvSpPr>
              <p:nvPr/>
            </p:nvSpPr>
            <p:spPr bwMode="auto">
              <a:xfrm>
                <a:off x="3962" y="1620"/>
                <a:ext cx="63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93268" name="Group 43"/>
              <p:cNvGrpSpPr/>
              <p:nvPr/>
            </p:nvGrpSpPr>
            <p:grpSpPr bwMode="auto">
              <a:xfrm>
                <a:off x="2261" y="1920"/>
                <a:ext cx="633" cy="242"/>
                <a:chOff x="1055" y="2255"/>
                <a:chExt cx="480" cy="241"/>
              </a:xfrm>
            </p:grpSpPr>
            <p:sp>
              <p:nvSpPr>
                <p:cNvPr id="93315" name="Line 44"/>
                <p:cNvSpPr>
                  <a:spLocks noChangeShapeType="1"/>
                </p:cNvSpPr>
                <p:nvPr/>
              </p:nvSpPr>
              <p:spPr bwMode="auto">
                <a:xfrm rot="5400000">
                  <a:off x="1319" y="2039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6" name="Line 45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1367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7" name="Line 46"/>
                <p:cNvSpPr>
                  <a:spLocks noChangeShapeType="1"/>
                </p:cNvSpPr>
                <p:nvPr/>
              </p:nvSpPr>
              <p:spPr bwMode="auto">
                <a:xfrm rot="5400000">
                  <a:off x="1176" y="232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8" name="Line 47"/>
                <p:cNvSpPr>
                  <a:spLocks noChangeShapeType="1"/>
                </p:cNvSpPr>
                <p:nvPr/>
              </p:nvSpPr>
              <p:spPr bwMode="auto">
                <a:xfrm rot="5400000">
                  <a:off x="1079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9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983" y="2327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93269" name="Group 49"/>
              <p:cNvGrpSpPr/>
              <p:nvPr/>
            </p:nvGrpSpPr>
            <p:grpSpPr bwMode="auto">
              <a:xfrm>
                <a:off x="2899" y="1877"/>
                <a:ext cx="584" cy="509"/>
                <a:chOff x="2784" y="3168"/>
                <a:chExt cx="432" cy="336"/>
              </a:xfrm>
            </p:grpSpPr>
            <p:sp>
              <p:nvSpPr>
                <p:cNvPr id="93311" name="Line 50"/>
                <p:cNvSpPr>
                  <a:spLocks noChangeShapeType="1"/>
                </p:cNvSpPr>
                <p:nvPr/>
              </p:nvSpPr>
              <p:spPr bwMode="auto">
                <a:xfrm>
                  <a:off x="2976" y="3168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2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976" y="3216"/>
                  <a:ext cx="192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3" name="Line 52"/>
                <p:cNvSpPr>
                  <a:spLocks noChangeShapeType="1"/>
                </p:cNvSpPr>
                <p:nvPr/>
              </p:nvSpPr>
              <p:spPr bwMode="auto">
                <a:xfrm>
                  <a:off x="2976" y="3408"/>
                  <a:ext cx="240" cy="9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4" name="Line 53"/>
                <p:cNvSpPr>
                  <a:spLocks noChangeShapeType="1"/>
                </p:cNvSpPr>
                <p:nvPr/>
              </p:nvSpPr>
              <p:spPr bwMode="auto">
                <a:xfrm>
                  <a:off x="2784" y="336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93270" name="Line 54"/>
              <p:cNvSpPr>
                <a:spLocks noChangeShapeType="1"/>
              </p:cNvSpPr>
              <p:nvPr/>
            </p:nvSpPr>
            <p:spPr bwMode="auto">
              <a:xfrm>
                <a:off x="4299" y="1706"/>
                <a:ext cx="0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1" name="Line 55"/>
              <p:cNvSpPr>
                <a:spLocks noChangeShapeType="1"/>
              </p:cNvSpPr>
              <p:nvPr/>
            </p:nvSpPr>
            <p:spPr bwMode="auto">
              <a:xfrm flipH="1">
                <a:off x="4299" y="1792"/>
                <a:ext cx="306" cy="9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2" name="Line 56"/>
              <p:cNvSpPr>
                <a:spLocks noChangeShapeType="1"/>
              </p:cNvSpPr>
              <p:nvPr/>
            </p:nvSpPr>
            <p:spPr bwMode="auto">
              <a:xfrm>
                <a:off x="4299" y="2013"/>
                <a:ext cx="354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3" name="Line 57"/>
              <p:cNvSpPr>
                <a:spLocks noChangeShapeType="1"/>
              </p:cNvSpPr>
              <p:nvPr/>
            </p:nvSpPr>
            <p:spPr bwMode="auto">
              <a:xfrm>
                <a:off x="4015" y="1951"/>
                <a:ext cx="2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4" name="Rectangle 58"/>
              <p:cNvSpPr>
                <a:spLocks noChangeArrowheads="1"/>
              </p:cNvSpPr>
              <p:nvPr/>
            </p:nvSpPr>
            <p:spPr bwMode="auto">
              <a:xfrm>
                <a:off x="2660" y="1276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5" name="Line 59"/>
              <p:cNvSpPr>
                <a:spLocks noChangeShapeType="1"/>
              </p:cNvSpPr>
              <p:nvPr/>
            </p:nvSpPr>
            <p:spPr bwMode="auto">
              <a:xfrm>
                <a:off x="2713" y="976"/>
                <a:ext cx="0" cy="3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6" name="Line 60"/>
              <p:cNvSpPr>
                <a:spLocks noChangeShapeType="1"/>
              </p:cNvSpPr>
              <p:nvPr/>
            </p:nvSpPr>
            <p:spPr bwMode="auto">
              <a:xfrm>
                <a:off x="3404" y="976"/>
                <a:ext cx="0" cy="3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7" name="Line 61"/>
              <p:cNvSpPr>
                <a:spLocks noChangeShapeType="1"/>
              </p:cNvSpPr>
              <p:nvPr/>
            </p:nvSpPr>
            <p:spPr bwMode="auto">
              <a:xfrm flipH="1">
                <a:off x="3404" y="1577"/>
                <a:ext cx="4" cy="38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8" name="Line 62"/>
              <p:cNvSpPr>
                <a:spLocks noChangeShapeType="1"/>
              </p:cNvSpPr>
              <p:nvPr/>
            </p:nvSpPr>
            <p:spPr bwMode="auto">
              <a:xfrm>
                <a:off x="3457" y="2350"/>
                <a:ext cx="0" cy="5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79" name="Line 63"/>
              <p:cNvSpPr>
                <a:spLocks noChangeShapeType="1"/>
              </p:cNvSpPr>
              <p:nvPr/>
            </p:nvSpPr>
            <p:spPr bwMode="auto">
              <a:xfrm>
                <a:off x="4148" y="1963"/>
                <a:ext cx="0" cy="8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0" name="Line 64"/>
              <p:cNvSpPr>
                <a:spLocks noChangeShapeType="1"/>
              </p:cNvSpPr>
              <p:nvPr/>
            </p:nvSpPr>
            <p:spPr bwMode="auto">
              <a:xfrm>
                <a:off x="4610" y="976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1" name="Line 65"/>
              <p:cNvSpPr>
                <a:spLocks noChangeShapeType="1"/>
              </p:cNvSpPr>
              <p:nvPr/>
            </p:nvSpPr>
            <p:spPr bwMode="auto">
              <a:xfrm>
                <a:off x="4610" y="1456"/>
                <a:ext cx="0" cy="3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2" name="Line 66"/>
              <p:cNvSpPr>
                <a:spLocks noChangeShapeType="1"/>
              </p:cNvSpPr>
              <p:nvPr/>
            </p:nvSpPr>
            <p:spPr bwMode="auto">
              <a:xfrm>
                <a:off x="3450" y="3423"/>
                <a:ext cx="12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3" name="Line 67"/>
              <p:cNvSpPr>
                <a:spLocks noChangeShapeType="1"/>
              </p:cNvSpPr>
              <p:nvPr/>
            </p:nvSpPr>
            <p:spPr bwMode="auto">
              <a:xfrm>
                <a:off x="3714" y="1534"/>
                <a:ext cx="0" cy="4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4" name="Line 68"/>
              <p:cNvSpPr>
                <a:spLocks noChangeShapeType="1"/>
              </p:cNvSpPr>
              <p:nvPr/>
            </p:nvSpPr>
            <p:spPr bwMode="auto">
              <a:xfrm flipH="1">
                <a:off x="3714" y="1596"/>
                <a:ext cx="283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5" name="Line 69"/>
              <p:cNvSpPr>
                <a:spLocks noChangeShapeType="1"/>
              </p:cNvSpPr>
              <p:nvPr/>
            </p:nvSpPr>
            <p:spPr bwMode="auto">
              <a:xfrm>
                <a:off x="3714" y="1841"/>
                <a:ext cx="354" cy="12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6" name="Line 70"/>
              <p:cNvSpPr>
                <a:spLocks noChangeShapeType="1"/>
              </p:cNvSpPr>
              <p:nvPr/>
            </p:nvSpPr>
            <p:spPr bwMode="auto">
              <a:xfrm>
                <a:off x="4653" y="2307"/>
                <a:ext cx="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87" name="Oval 71"/>
              <p:cNvSpPr>
                <a:spLocks noChangeArrowheads="1"/>
              </p:cNvSpPr>
              <p:nvPr/>
            </p:nvSpPr>
            <p:spPr bwMode="auto">
              <a:xfrm>
                <a:off x="5078" y="2264"/>
                <a:ext cx="85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93288" name="Group 72"/>
              <p:cNvGrpSpPr/>
              <p:nvPr/>
            </p:nvGrpSpPr>
            <p:grpSpPr bwMode="auto">
              <a:xfrm>
                <a:off x="1968" y="2160"/>
                <a:ext cx="292" cy="190"/>
                <a:chOff x="1248" y="2016"/>
                <a:chExt cx="432" cy="240"/>
              </a:xfrm>
            </p:grpSpPr>
            <p:sp>
              <p:nvSpPr>
                <p:cNvPr id="93309" name="Line 73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10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93289" name="Group 75"/>
              <p:cNvGrpSpPr/>
              <p:nvPr/>
            </p:nvGrpSpPr>
            <p:grpSpPr bwMode="auto">
              <a:xfrm>
                <a:off x="1945" y="2137"/>
                <a:ext cx="452" cy="361"/>
                <a:chOff x="1248" y="2016"/>
                <a:chExt cx="432" cy="240"/>
              </a:xfrm>
            </p:grpSpPr>
            <p:sp>
              <p:nvSpPr>
                <p:cNvPr id="93307" name="Line 76"/>
                <p:cNvSpPr>
                  <a:spLocks noChangeShapeType="1"/>
                </p:cNvSpPr>
                <p:nvPr/>
              </p:nvSpPr>
              <p:spPr bwMode="auto">
                <a:xfrm>
                  <a:off x="1680" y="201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93308" name="Line 77"/>
                <p:cNvSpPr>
                  <a:spLocks noChangeShapeType="1"/>
                </p:cNvSpPr>
                <p:nvPr/>
              </p:nvSpPr>
              <p:spPr bwMode="auto">
                <a:xfrm flipH="1" flipV="1">
                  <a:off x="1248" y="2256"/>
                  <a:ext cx="4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93290" name="Line 78"/>
              <p:cNvSpPr>
                <a:spLocks noChangeShapeType="1"/>
              </p:cNvSpPr>
              <p:nvPr/>
            </p:nvSpPr>
            <p:spPr bwMode="auto">
              <a:xfrm>
                <a:off x="3455" y="3423"/>
                <a:ext cx="0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1" name="Oval 79"/>
              <p:cNvSpPr>
                <a:spLocks noChangeArrowheads="1"/>
              </p:cNvSpPr>
              <p:nvPr/>
            </p:nvSpPr>
            <p:spPr bwMode="auto">
              <a:xfrm>
                <a:off x="1872" y="2304"/>
                <a:ext cx="84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2" name="Oval 80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84" cy="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3" name="Oval 81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84" cy="8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4" name="Oval 82"/>
              <p:cNvSpPr>
                <a:spLocks noChangeArrowheads="1"/>
              </p:cNvSpPr>
              <p:nvPr/>
            </p:nvSpPr>
            <p:spPr bwMode="auto">
              <a:xfrm>
                <a:off x="3387" y="1770"/>
                <a:ext cx="43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5" name="Line 83"/>
              <p:cNvSpPr>
                <a:spLocks noChangeShapeType="1"/>
              </p:cNvSpPr>
              <p:nvPr/>
            </p:nvSpPr>
            <p:spPr bwMode="auto">
              <a:xfrm>
                <a:off x="3470" y="2671"/>
                <a:ext cx="8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6" name="Oval 84"/>
              <p:cNvSpPr>
                <a:spLocks noChangeArrowheads="1"/>
              </p:cNvSpPr>
              <p:nvPr/>
            </p:nvSpPr>
            <p:spPr bwMode="auto">
              <a:xfrm>
                <a:off x="3450" y="2650"/>
                <a:ext cx="29" cy="29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7" name="Line 85"/>
              <p:cNvSpPr>
                <a:spLocks noChangeShapeType="1"/>
              </p:cNvSpPr>
              <p:nvPr/>
            </p:nvSpPr>
            <p:spPr bwMode="auto">
              <a:xfrm>
                <a:off x="3408" y="1792"/>
                <a:ext cx="2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8" name="Line 86"/>
              <p:cNvSpPr>
                <a:spLocks noChangeShapeType="1"/>
              </p:cNvSpPr>
              <p:nvPr/>
            </p:nvSpPr>
            <p:spPr bwMode="auto">
              <a:xfrm flipV="1">
                <a:off x="2708" y="1534"/>
                <a:ext cx="0" cy="3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299" name="Rectangle 87"/>
              <p:cNvSpPr>
                <a:spLocks noChangeArrowheads="1"/>
              </p:cNvSpPr>
              <p:nvPr/>
            </p:nvSpPr>
            <p:spPr bwMode="auto">
              <a:xfrm>
                <a:off x="3365" y="1319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0" name="Rectangle 88"/>
              <p:cNvSpPr>
                <a:spLocks noChangeArrowheads="1"/>
              </p:cNvSpPr>
              <p:nvPr/>
            </p:nvSpPr>
            <p:spPr bwMode="auto">
              <a:xfrm>
                <a:off x="3408" y="2865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1" name="Line 89"/>
              <p:cNvSpPr>
                <a:spLocks noChangeShapeType="1"/>
              </p:cNvSpPr>
              <p:nvPr/>
            </p:nvSpPr>
            <p:spPr bwMode="auto">
              <a:xfrm flipV="1">
                <a:off x="3456" y="3123"/>
                <a:ext cx="0" cy="3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2" name="Rectangle 90"/>
              <p:cNvSpPr>
                <a:spLocks noChangeArrowheads="1"/>
              </p:cNvSpPr>
              <p:nvPr/>
            </p:nvSpPr>
            <p:spPr bwMode="auto">
              <a:xfrm>
                <a:off x="4102" y="2822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3" name="Line 91"/>
              <p:cNvSpPr>
                <a:spLocks noChangeShapeType="1"/>
              </p:cNvSpPr>
              <p:nvPr/>
            </p:nvSpPr>
            <p:spPr bwMode="auto">
              <a:xfrm>
                <a:off x="4154" y="3080"/>
                <a:ext cx="0" cy="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4" name="Rectangle 92"/>
              <p:cNvSpPr>
                <a:spLocks noChangeArrowheads="1"/>
              </p:cNvSpPr>
              <p:nvPr/>
            </p:nvSpPr>
            <p:spPr bwMode="auto">
              <a:xfrm>
                <a:off x="4562" y="1211"/>
                <a:ext cx="90" cy="2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3305" name="Rectangle 93"/>
              <p:cNvSpPr>
                <a:spLocks noChangeArrowheads="1"/>
              </p:cNvSpPr>
              <p:nvPr/>
            </p:nvSpPr>
            <p:spPr bwMode="auto">
              <a:xfrm>
                <a:off x="3474" y="1536"/>
                <a:ext cx="1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b="1">
                  <a:solidFill>
                    <a:srgbClr val="FF3300"/>
                  </a:solidFill>
                  <a:latin typeface="Times New Roman" panose="02020603050405020304" charset="0"/>
                </a:endParaRPr>
              </a:p>
            </p:txBody>
          </p:sp>
          <p:sp>
            <p:nvSpPr>
              <p:cNvPr id="93306" name="Line 94"/>
              <p:cNvSpPr>
                <a:spLocks noChangeShapeType="1"/>
              </p:cNvSpPr>
              <p:nvPr/>
            </p:nvSpPr>
            <p:spPr bwMode="auto">
              <a:xfrm>
                <a:off x="2544" y="2137"/>
                <a:ext cx="0" cy="64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45151" name="Rectangle 95"/>
          <p:cNvSpPr>
            <a:spLocks noChangeArrowheads="1"/>
          </p:cNvSpPr>
          <p:nvPr/>
        </p:nvSpPr>
        <p:spPr bwMode="auto">
          <a:xfrm>
            <a:off x="762000" y="1219200"/>
            <a:ext cx="1600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1. 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电路</a:t>
            </a:r>
          </a:p>
        </p:txBody>
      </p:sp>
      <p:grpSp>
        <p:nvGrpSpPr>
          <p:cNvPr id="12" name="Group 96"/>
          <p:cNvGrpSpPr/>
          <p:nvPr/>
        </p:nvGrpSpPr>
        <p:grpSpPr bwMode="auto">
          <a:xfrm>
            <a:off x="3903345" y="1574800"/>
            <a:ext cx="1219200" cy="2362200"/>
            <a:chOff x="2448" y="1008"/>
            <a:chExt cx="768" cy="1488"/>
          </a:xfrm>
        </p:grpSpPr>
        <p:sp>
          <p:nvSpPr>
            <p:cNvPr id="93237" name="Line 97"/>
            <p:cNvSpPr>
              <a:spLocks noChangeShapeType="1"/>
            </p:cNvSpPr>
            <p:nvPr/>
          </p:nvSpPr>
          <p:spPr bwMode="auto">
            <a:xfrm>
              <a:off x="2592" y="1056"/>
              <a:ext cx="0" cy="86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38" name="Line 98"/>
            <p:cNvSpPr>
              <a:spLocks noChangeShapeType="1"/>
            </p:cNvSpPr>
            <p:nvPr/>
          </p:nvSpPr>
          <p:spPr bwMode="auto">
            <a:xfrm flipH="1">
              <a:off x="2448" y="1920"/>
              <a:ext cx="144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39" name="Line 99"/>
            <p:cNvSpPr>
              <a:spLocks noChangeShapeType="1"/>
            </p:cNvSpPr>
            <p:nvPr/>
          </p:nvSpPr>
          <p:spPr bwMode="auto">
            <a:xfrm>
              <a:off x="2448" y="2208"/>
              <a:ext cx="0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40" name="Line 100"/>
            <p:cNvSpPr>
              <a:spLocks noChangeShapeType="1"/>
            </p:cNvSpPr>
            <p:nvPr/>
          </p:nvSpPr>
          <p:spPr bwMode="auto">
            <a:xfrm>
              <a:off x="3216" y="1008"/>
              <a:ext cx="0" cy="76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41" name="Line 101"/>
            <p:cNvSpPr>
              <a:spLocks noChangeShapeType="1"/>
            </p:cNvSpPr>
            <p:nvPr/>
          </p:nvSpPr>
          <p:spPr bwMode="auto">
            <a:xfrm>
              <a:off x="2832" y="1776"/>
              <a:ext cx="384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3242" name="Line 102"/>
            <p:cNvSpPr>
              <a:spLocks noChangeShapeType="1"/>
            </p:cNvSpPr>
            <p:nvPr/>
          </p:nvSpPr>
          <p:spPr bwMode="auto">
            <a:xfrm>
              <a:off x="2832" y="1776"/>
              <a:ext cx="0" cy="72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45159" name="AutoShape 103"/>
          <p:cNvSpPr>
            <a:spLocks noChangeArrowheads="1"/>
          </p:cNvSpPr>
          <p:nvPr/>
        </p:nvSpPr>
        <p:spPr bwMode="auto">
          <a:xfrm>
            <a:off x="2800350" y="2005965"/>
            <a:ext cx="838200" cy="533400"/>
          </a:xfrm>
          <a:prstGeom prst="wedgeEllipseCallout">
            <a:avLst>
              <a:gd name="adj1" fmla="val 168370"/>
              <a:gd name="adj2" fmla="val 97319"/>
            </a:avLst>
          </a:prstGeom>
          <a:solidFill>
            <a:srgbClr val="FFFFCC"/>
          </a:solidFill>
          <a:ln w="28575">
            <a:solidFill>
              <a:srgbClr val="000099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导通</a:t>
            </a:r>
          </a:p>
        </p:txBody>
      </p:sp>
      <p:grpSp>
        <p:nvGrpSpPr>
          <p:cNvPr id="13" name="Group 104"/>
          <p:cNvGrpSpPr/>
          <p:nvPr/>
        </p:nvGrpSpPr>
        <p:grpSpPr bwMode="auto">
          <a:xfrm>
            <a:off x="4256087" y="2743200"/>
            <a:ext cx="1785938" cy="655638"/>
            <a:chOff x="2441" y="1536"/>
            <a:chExt cx="1125" cy="413"/>
          </a:xfrm>
        </p:grpSpPr>
        <p:sp>
          <p:nvSpPr>
            <p:cNvPr id="93235" name="Text Box 105"/>
            <p:cNvSpPr txBox="1">
              <a:spLocks noChangeArrowheads="1"/>
            </p:cNvSpPr>
            <p:nvPr/>
          </p:nvSpPr>
          <p:spPr bwMode="auto">
            <a:xfrm>
              <a:off x="2441" y="1661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1V</a:t>
              </a:r>
              <a:endParaRPr lang="en-US" altLang="zh-CN" b="1">
                <a:solidFill>
                  <a:srgbClr val="FFFF00"/>
                </a:solidFill>
              </a:endParaRPr>
            </a:p>
          </p:txBody>
        </p:sp>
        <p:sp>
          <p:nvSpPr>
            <p:cNvPr id="93236" name="Rectangle 106"/>
            <p:cNvSpPr>
              <a:spLocks noChangeArrowheads="1"/>
            </p:cNvSpPr>
            <p:nvPr/>
          </p:nvSpPr>
          <p:spPr bwMode="auto">
            <a:xfrm>
              <a:off x="3216" y="1536"/>
              <a:ext cx="35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3300"/>
                  </a:solidFill>
                  <a:latin typeface="Times New Roman" panose="02020603050405020304" charset="0"/>
                </a:rPr>
                <a:t>1V</a:t>
              </a:r>
            </a:p>
          </p:txBody>
        </p:sp>
      </p:grpSp>
      <p:grpSp>
        <p:nvGrpSpPr>
          <p:cNvPr id="14" name="Group 107"/>
          <p:cNvGrpSpPr/>
          <p:nvPr/>
        </p:nvGrpSpPr>
        <p:grpSpPr bwMode="auto">
          <a:xfrm>
            <a:off x="7315200" y="2362200"/>
            <a:ext cx="1066800" cy="2667000"/>
            <a:chOff x="4608" y="1488"/>
            <a:chExt cx="672" cy="1680"/>
          </a:xfrm>
        </p:grpSpPr>
        <p:sp>
          <p:nvSpPr>
            <p:cNvPr id="93231" name="AutoShape 108"/>
            <p:cNvSpPr>
              <a:spLocks noChangeArrowheads="1"/>
            </p:cNvSpPr>
            <p:nvPr/>
          </p:nvSpPr>
          <p:spPr bwMode="auto">
            <a:xfrm>
              <a:off x="4608" y="2880"/>
              <a:ext cx="576" cy="288"/>
            </a:xfrm>
            <a:prstGeom prst="wedgeEllipseCallout">
              <a:avLst>
                <a:gd name="adj1" fmla="val -103125"/>
                <a:gd name="adj2" fmla="val -125000"/>
              </a:avLst>
            </a:prstGeom>
            <a:solidFill>
              <a:srgbClr val="FFCCCC"/>
            </a:solidFill>
            <a:ln w="28575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93232" name="AutoShape 109"/>
            <p:cNvSpPr>
              <a:spLocks noChangeArrowheads="1"/>
            </p:cNvSpPr>
            <p:nvPr/>
          </p:nvSpPr>
          <p:spPr bwMode="auto">
            <a:xfrm>
              <a:off x="4608" y="1488"/>
              <a:ext cx="672" cy="288"/>
            </a:xfrm>
            <a:prstGeom prst="wedgeEllipseCallout">
              <a:avLst>
                <a:gd name="adj1" fmla="val -98958"/>
                <a:gd name="adj2" fmla="val 95486"/>
              </a:avLst>
            </a:prstGeom>
            <a:solidFill>
              <a:srgbClr val="FFCCCC"/>
            </a:solidFill>
            <a:ln w="28575">
              <a:solidFill>
                <a:srgbClr val="000099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45166" name="Text Box 110"/>
            <p:cNvSpPr txBox="1">
              <a:spLocks noChangeArrowheads="1"/>
            </p:cNvSpPr>
            <p:nvPr/>
          </p:nvSpPr>
          <p:spPr bwMode="auto">
            <a:xfrm>
              <a:off x="4656" y="2880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截止</a:t>
              </a:r>
              <a:endParaRPr lang="zh-CN" altLang="en-US" b="1">
                <a:solidFill>
                  <a:srgbClr val="FFFF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167" name="Rectangle 111"/>
            <p:cNvSpPr>
              <a:spLocks noChangeArrowheads="1"/>
            </p:cNvSpPr>
            <p:nvPr/>
          </p:nvSpPr>
          <p:spPr bwMode="auto">
            <a:xfrm>
              <a:off x="4704" y="1488"/>
              <a:ext cx="504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截止</a:t>
              </a:r>
              <a:endParaRPr lang="zh-CN" altLang="en-US" b="1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168" name="AutoShape 112" descr="10%"/>
          <p:cNvSpPr>
            <a:spLocks noChangeArrowheads="1"/>
          </p:cNvSpPr>
          <p:nvPr/>
        </p:nvSpPr>
        <p:spPr bwMode="auto">
          <a:xfrm>
            <a:off x="228600" y="1801813"/>
            <a:ext cx="2511425" cy="3994150"/>
          </a:xfrm>
          <a:prstGeom prst="verticalScroll">
            <a:avLst>
              <a:gd name="adj" fmla="val 12500"/>
            </a:avLst>
          </a:prstGeom>
          <a:pattFill prst="pct10">
            <a:fgClr>
              <a:srgbClr val="33CCFF"/>
            </a:fgClr>
            <a:bgClr>
              <a:srgbClr val="FFFFFF"/>
            </a:bgClr>
          </a:pattFill>
          <a:ln w="28575" cap="sq">
            <a:solidFill>
              <a:srgbClr val="CC0000"/>
            </a:solidFill>
            <a:rou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当控制端为低电平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“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0”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时，输出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Y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处于开路状态，也称为高阻状态。</a:t>
            </a:r>
          </a:p>
        </p:txBody>
      </p:sp>
      <p:grpSp>
        <p:nvGrpSpPr>
          <p:cNvPr id="93195" name="Group 113"/>
          <p:cNvGrpSpPr/>
          <p:nvPr/>
        </p:nvGrpSpPr>
        <p:grpSpPr bwMode="auto">
          <a:xfrm>
            <a:off x="838200" y="990600"/>
            <a:ext cx="4886325" cy="171450"/>
            <a:chOff x="528" y="624"/>
            <a:chExt cx="3078" cy="108"/>
          </a:xfrm>
        </p:grpSpPr>
        <p:pic>
          <p:nvPicPr>
            <p:cNvPr id="93198" name="Picture 11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199" name="Picture 11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0" name="Picture 11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1" name="Picture 11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2" name="Picture 11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3" name="Picture 11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4" name="Picture 12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5" name="Picture 12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6" name="Picture 12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7" name="Picture 12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8" name="Picture 12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09" name="Picture 12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0" name="Picture 12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1" name="Picture 127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2" name="Picture 128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3" name="Picture 129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4" name="Picture 130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5" name="Picture 131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6" name="Picture 132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7" name="Picture 13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8" name="Picture 13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8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19" name="Picture 13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4" y="630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3220" name="Group 136"/>
            <p:cNvGrpSpPr/>
            <p:nvPr/>
          </p:nvGrpSpPr>
          <p:grpSpPr bwMode="auto">
            <a:xfrm>
              <a:off x="528" y="624"/>
              <a:ext cx="582" cy="102"/>
              <a:chOff x="4698" y="720"/>
              <a:chExt cx="582" cy="102"/>
            </a:xfrm>
          </p:grpSpPr>
          <p:pic>
            <p:nvPicPr>
              <p:cNvPr id="93225" name="Picture 137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26" name="Picture 138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0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27" name="Picture 139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28" name="Picture 140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29" name="Picture 141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230" name="Picture 142" descr="Green and Black Diamon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8" y="720"/>
                <a:ext cx="102" cy="1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3221" name="Picture 143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2" name="Picture 144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3" name="Picture 145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224" name="Picture 146" descr="Green and Black Diamon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624"/>
              <a:ext cx="102" cy="102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3196" name="Object 147"/>
          <p:cNvGraphicFramePr>
            <a:graphicFrameLocks noChangeAspect="1"/>
          </p:cNvGraphicFramePr>
          <p:nvPr/>
        </p:nvGraphicFramePr>
        <p:xfrm>
          <a:off x="7620000" y="3124200"/>
          <a:ext cx="4762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0" name="位图图像" r:id="rId4" imgW="476250" imgH="1209675" progId="Paint.Picture">
                  <p:embed/>
                </p:oleObj>
              </mc:Choice>
              <mc:Fallback>
                <p:oleObj name="位图图像" r:id="rId4" imgW="476250" imgH="1209675" progId="Paint.Picture">
                  <p:embed/>
                  <p:pic>
                    <p:nvPicPr>
                      <p:cNvPr id="0" name="图片 86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124200"/>
                        <a:ext cx="4762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04" name="Object 148"/>
          <p:cNvGraphicFramePr>
            <a:graphicFrameLocks noChangeAspect="1"/>
          </p:cNvGraphicFramePr>
          <p:nvPr/>
        </p:nvGraphicFramePr>
        <p:xfrm>
          <a:off x="6487160" y="2626995"/>
          <a:ext cx="8699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91" name="位图图像" r:id="rId6" imgW="476250" imgH="1209675" progId="Paint.Picture">
                  <p:embed/>
                </p:oleObj>
              </mc:Choice>
              <mc:Fallback>
                <p:oleObj name="位图图像" r:id="rId6" imgW="476250" imgH="1209675" progId="Paint.Picture">
                  <p:embed/>
                  <p:pic>
                    <p:nvPicPr>
                      <p:cNvPr id="0" name="图片 86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7160" y="2626995"/>
                        <a:ext cx="86995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151" grpId="0" autoUpdateAnimBg="0"/>
      <p:bldP spid="45159" grpId="0" bldLvl="0" animBg="1" autoUpdateAnimBg="0"/>
      <p:bldP spid="4516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990600" y="1585595"/>
            <a:ext cx="3429000" cy="2043113"/>
            <a:chOff x="480" y="720"/>
            <a:chExt cx="2160" cy="1287"/>
          </a:xfrm>
        </p:grpSpPr>
        <p:sp>
          <p:nvSpPr>
            <p:cNvPr id="94241" name="Rectangle 3"/>
            <p:cNvSpPr>
              <a:spLocks noChangeArrowheads="1"/>
            </p:cNvSpPr>
            <p:nvPr/>
          </p:nvSpPr>
          <p:spPr bwMode="auto">
            <a:xfrm>
              <a:off x="1248" y="720"/>
              <a:ext cx="720" cy="9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94242" name="Group 4"/>
            <p:cNvGrpSpPr/>
            <p:nvPr/>
          </p:nvGrpSpPr>
          <p:grpSpPr bwMode="auto">
            <a:xfrm>
              <a:off x="864" y="960"/>
              <a:ext cx="384" cy="576"/>
              <a:chOff x="3360" y="1056"/>
              <a:chExt cx="384" cy="576"/>
            </a:xfrm>
          </p:grpSpPr>
          <p:sp>
            <p:nvSpPr>
              <p:cNvPr id="94256" name="Line 5"/>
              <p:cNvSpPr>
                <a:spLocks noChangeShapeType="1"/>
              </p:cNvSpPr>
              <p:nvPr/>
            </p:nvSpPr>
            <p:spPr bwMode="auto">
              <a:xfrm>
                <a:off x="3360" y="1056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4257" name="Line 6"/>
              <p:cNvSpPr>
                <a:spLocks noChangeShapeType="1"/>
              </p:cNvSpPr>
              <p:nvPr/>
            </p:nvSpPr>
            <p:spPr bwMode="auto">
              <a:xfrm>
                <a:off x="3360" y="1344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4258" name="Line 7"/>
              <p:cNvSpPr>
                <a:spLocks noChangeShapeType="1"/>
              </p:cNvSpPr>
              <p:nvPr/>
            </p:nvSpPr>
            <p:spPr bwMode="auto">
              <a:xfrm>
                <a:off x="3360" y="1632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94243" name="Oval 8"/>
            <p:cNvSpPr>
              <a:spLocks noChangeArrowheads="1"/>
            </p:cNvSpPr>
            <p:nvPr/>
          </p:nvSpPr>
          <p:spPr bwMode="auto">
            <a:xfrm>
              <a:off x="768" y="91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44" name="Oval 9"/>
            <p:cNvSpPr>
              <a:spLocks noChangeArrowheads="1"/>
            </p:cNvSpPr>
            <p:nvPr/>
          </p:nvSpPr>
          <p:spPr bwMode="auto">
            <a:xfrm>
              <a:off x="768" y="1200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45" name="Oval 10"/>
            <p:cNvSpPr>
              <a:spLocks noChangeArrowheads="1"/>
            </p:cNvSpPr>
            <p:nvPr/>
          </p:nvSpPr>
          <p:spPr bwMode="auto">
            <a:xfrm>
              <a:off x="768" y="1488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46" name="Oval 11"/>
            <p:cNvSpPr>
              <a:spLocks noChangeArrowheads="1"/>
            </p:cNvSpPr>
            <p:nvPr/>
          </p:nvSpPr>
          <p:spPr bwMode="auto">
            <a:xfrm>
              <a:off x="1968" y="1152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47" name="Line 12"/>
            <p:cNvSpPr>
              <a:spLocks noChangeShapeType="1"/>
            </p:cNvSpPr>
            <p:nvPr/>
          </p:nvSpPr>
          <p:spPr bwMode="auto">
            <a:xfrm>
              <a:off x="2064" y="120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48" name="Text Box 13"/>
            <p:cNvSpPr txBox="1">
              <a:spLocks noChangeArrowheads="1"/>
            </p:cNvSpPr>
            <p:nvPr/>
          </p:nvSpPr>
          <p:spPr bwMode="auto">
            <a:xfrm>
              <a:off x="1440" y="720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&amp;</a:t>
              </a:r>
            </a:p>
          </p:txBody>
        </p:sp>
        <p:sp>
          <p:nvSpPr>
            <p:cNvPr id="94249" name="Text Box 14"/>
            <p:cNvSpPr txBox="1">
              <a:spLocks noChangeArrowheads="1"/>
            </p:cNvSpPr>
            <p:nvPr/>
          </p:nvSpPr>
          <p:spPr bwMode="auto">
            <a:xfrm>
              <a:off x="2352" y="1008"/>
              <a:ext cx="28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/>
                <a:t>Y</a:t>
              </a:r>
              <a:endParaRPr lang="en-US" altLang="zh-CN" sz="2800" b="1"/>
            </a:p>
          </p:txBody>
        </p:sp>
        <p:sp>
          <p:nvSpPr>
            <p:cNvPr id="94250" name="Rectangle 15"/>
            <p:cNvSpPr>
              <a:spLocks noChangeArrowheads="1"/>
            </p:cNvSpPr>
            <p:nvPr/>
          </p:nvSpPr>
          <p:spPr bwMode="auto">
            <a:xfrm>
              <a:off x="480" y="1374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E</a:t>
              </a:r>
              <a:endParaRPr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94251" name="Rectangle 16"/>
            <p:cNvSpPr>
              <a:spLocks noChangeArrowheads="1"/>
            </p:cNvSpPr>
            <p:nvPr/>
          </p:nvSpPr>
          <p:spPr bwMode="auto">
            <a:xfrm>
              <a:off x="480" y="1086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B</a:t>
              </a:r>
              <a:endParaRPr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94252" name="Rectangle 17"/>
            <p:cNvSpPr>
              <a:spLocks noChangeArrowheads="1"/>
            </p:cNvSpPr>
            <p:nvPr/>
          </p:nvSpPr>
          <p:spPr bwMode="auto">
            <a:xfrm>
              <a:off x="480" y="798"/>
              <a:ext cx="265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i="1">
                  <a:latin typeface="Times New Roman" panose="02020603050405020304" charset="0"/>
                </a:rPr>
                <a:t>A</a:t>
              </a:r>
              <a:endParaRPr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94253" name="Text Box 18"/>
            <p:cNvSpPr txBox="1">
              <a:spLocks noChangeArrowheads="1"/>
            </p:cNvSpPr>
            <p:nvPr/>
          </p:nvSpPr>
          <p:spPr bwMode="auto">
            <a:xfrm>
              <a:off x="1056" y="1680"/>
              <a:ext cx="115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逻辑符号</a:t>
              </a:r>
            </a:p>
          </p:txBody>
        </p:sp>
        <p:sp>
          <p:nvSpPr>
            <p:cNvPr id="94254" name="AutoShape 19"/>
            <p:cNvSpPr>
              <a:spLocks noChangeArrowheads="1"/>
            </p:cNvSpPr>
            <p:nvPr/>
          </p:nvSpPr>
          <p:spPr bwMode="auto">
            <a:xfrm rot="-10730670">
              <a:off x="1728" y="1104"/>
              <a:ext cx="192" cy="19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55" name="Text Box 20"/>
            <p:cNvSpPr txBox="1">
              <a:spLocks noChangeArrowheads="1"/>
            </p:cNvSpPr>
            <p:nvPr/>
          </p:nvSpPr>
          <p:spPr bwMode="auto">
            <a:xfrm>
              <a:off x="1248" y="1344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b="1">
                <a:solidFill>
                  <a:srgbClr val="FFFF00"/>
                </a:solidFill>
              </a:endParaRPr>
            </a:p>
          </p:txBody>
        </p:sp>
      </p:grp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5105400" y="2590800"/>
            <a:ext cx="29718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charset="0"/>
                <a:sym typeface="Symbol" panose="05050102010706020507" charset="0"/>
              </a:rPr>
              <a:t>         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charset="0"/>
              </a:rPr>
              <a:t>0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charset="0"/>
              </a:rPr>
              <a:t>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charset="0"/>
              </a:rPr>
              <a:t>高阻</a:t>
            </a:r>
          </a:p>
        </p:txBody>
      </p:sp>
      <p:grpSp>
        <p:nvGrpSpPr>
          <p:cNvPr id="4" name="Group 22"/>
          <p:cNvGrpSpPr/>
          <p:nvPr/>
        </p:nvGrpSpPr>
        <p:grpSpPr bwMode="auto">
          <a:xfrm>
            <a:off x="5181600" y="3124200"/>
            <a:ext cx="2584450" cy="1966913"/>
            <a:chOff x="3408" y="1728"/>
            <a:chExt cx="1628" cy="1239"/>
          </a:xfrm>
        </p:grpSpPr>
        <p:sp>
          <p:nvSpPr>
            <p:cNvPr id="94237" name="Rectangle 23"/>
            <p:cNvSpPr>
              <a:spLocks noChangeArrowheads="1"/>
            </p:cNvSpPr>
            <p:nvPr/>
          </p:nvSpPr>
          <p:spPr bwMode="auto">
            <a:xfrm>
              <a:off x="3408" y="1728"/>
              <a:ext cx="158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</a:t>
              </a:r>
              <a:r>
                <a:rPr lang="en-US" altLang="zh-CN" sz="2800" b="1">
                  <a:latin typeface="Times New Roman" panose="02020603050405020304" charset="0"/>
                </a:rPr>
                <a:t>0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</a:t>
              </a:r>
            </a:p>
          </p:txBody>
        </p:sp>
        <p:sp>
          <p:nvSpPr>
            <p:cNvPr id="94238" name="Rectangle 24"/>
            <p:cNvSpPr>
              <a:spLocks noChangeArrowheads="1"/>
            </p:cNvSpPr>
            <p:nvPr/>
          </p:nvSpPr>
          <p:spPr bwMode="auto">
            <a:xfrm>
              <a:off x="3408" y="2046"/>
              <a:ext cx="162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0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</a:t>
              </a:r>
              <a:r>
                <a:rPr lang="en-US" altLang="zh-CN" sz="2800" b="1">
                  <a:latin typeface="Times New Roman" panose="02020603050405020304" charset="0"/>
                </a:rPr>
                <a:t>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1       1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</a:t>
              </a:r>
            </a:p>
          </p:txBody>
        </p:sp>
        <p:sp>
          <p:nvSpPr>
            <p:cNvPr id="94239" name="Rectangle 25"/>
            <p:cNvSpPr>
              <a:spLocks noChangeArrowheads="1"/>
            </p:cNvSpPr>
            <p:nvPr/>
          </p:nvSpPr>
          <p:spPr bwMode="auto">
            <a:xfrm>
              <a:off x="3408" y="2334"/>
              <a:ext cx="157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</a:t>
              </a:r>
              <a:r>
                <a:rPr lang="en-US" altLang="zh-CN" sz="2800" b="1">
                  <a:latin typeface="Times New Roman" panose="02020603050405020304" charset="0"/>
                </a:rPr>
                <a:t>0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1       1</a:t>
              </a:r>
            </a:p>
          </p:txBody>
        </p:sp>
        <p:sp>
          <p:nvSpPr>
            <p:cNvPr id="94240" name="Rectangle 26"/>
            <p:cNvSpPr>
              <a:spLocks noChangeArrowheads="1"/>
            </p:cNvSpPr>
            <p:nvPr/>
          </p:nvSpPr>
          <p:spPr bwMode="auto">
            <a:xfrm>
              <a:off x="3408" y="2640"/>
              <a:ext cx="157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</a:t>
              </a:r>
              <a:r>
                <a:rPr lang="en-US" altLang="zh-CN" sz="2800" b="1">
                  <a:latin typeface="Times New Roman" panose="02020603050405020304" charset="0"/>
                </a:rPr>
                <a:t>1</a:t>
              </a:r>
              <a:r>
                <a:rPr lang="en-US" altLang="zh-CN" sz="2800" b="1">
                  <a:solidFill>
                    <a:srgbClr val="FF3399"/>
                  </a:solidFill>
                  <a:latin typeface="Times New Roman" panose="02020603050405020304" charset="0"/>
                </a:rPr>
                <a:t>    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charset="0"/>
                </a:rPr>
                <a:t>1       0</a:t>
              </a:r>
            </a:p>
          </p:txBody>
        </p:sp>
      </p:grp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5173663" y="5440363"/>
            <a:ext cx="25225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sym typeface="Symbol" panose="05050102010706020507" charset="0"/>
              </a:rPr>
              <a:t>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表示任意态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762000" y="533400"/>
            <a:ext cx="533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7.4.2 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三态输出“与非”门</a:t>
            </a:r>
          </a:p>
        </p:txBody>
      </p:sp>
      <p:grpSp>
        <p:nvGrpSpPr>
          <p:cNvPr id="5" name="Group 29"/>
          <p:cNvGrpSpPr/>
          <p:nvPr/>
        </p:nvGrpSpPr>
        <p:grpSpPr bwMode="auto">
          <a:xfrm>
            <a:off x="4419600" y="1524000"/>
            <a:ext cx="4343400" cy="3659188"/>
            <a:chOff x="2784" y="720"/>
            <a:chExt cx="2736" cy="2305"/>
          </a:xfrm>
        </p:grpSpPr>
        <p:sp>
          <p:nvSpPr>
            <p:cNvPr id="94225" name="Line 30"/>
            <p:cNvSpPr>
              <a:spLocks noChangeShapeType="1"/>
            </p:cNvSpPr>
            <p:nvPr/>
          </p:nvSpPr>
          <p:spPr bwMode="auto">
            <a:xfrm rot="5391598">
              <a:off x="4026" y="603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26" name="Line 31"/>
            <p:cNvSpPr>
              <a:spLocks noChangeShapeType="1"/>
            </p:cNvSpPr>
            <p:nvPr/>
          </p:nvSpPr>
          <p:spPr bwMode="auto">
            <a:xfrm rot="5391598" flipV="1">
              <a:off x="4031" y="240"/>
              <a:ext cx="1" cy="16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94227" name="Group 32"/>
            <p:cNvGrpSpPr/>
            <p:nvPr/>
          </p:nvGrpSpPr>
          <p:grpSpPr bwMode="auto">
            <a:xfrm>
              <a:off x="2784" y="720"/>
              <a:ext cx="2736" cy="2305"/>
              <a:chOff x="2928" y="720"/>
              <a:chExt cx="2736" cy="2305"/>
            </a:xfrm>
          </p:grpSpPr>
          <p:sp>
            <p:nvSpPr>
              <p:cNvPr id="46113" name="Text Box 33"/>
              <p:cNvSpPr txBox="1">
                <a:spLocks noChangeArrowheads="1"/>
              </p:cNvSpPr>
              <p:nvPr/>
            </p:nvSpPr>
            <p:spPr bwMode="auto">
              <a:xfrm>
                <a:off x="2928" y="720"/>
                <a:ext cx="2736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三态输出“与非”状态表</a:t>
                </a:r>
              </a:p>
            </p:txBody>
          </p:sp>
          <p:sp>
            <p:nvSpPr>
              <p:cNvPr id="94229" name="Rectangle 34"/>
              <p:cNvSpPr>
                <a:spLocks noChangeArrowheads="1"/>
              </p:cNvSpPr>
              <p:nvPr/>
            </p:nvSpPr>
            <p:spPr bwMode="auto">
              <a:xfrm>
                <a:off x="3355" y="106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charset="0"/>
                  </a:rPr>
                  <a:t>A</a:t>
                </a:r>
                <a:endParaRPr lang="en-US" altLang="zh-CN" sz="2800" b="1">
                  <a:latin typeface="Times New Roman" panose="02020603050405020304" charset="0"/>
                </a:endParaRPr>
              </a:p>
            </p:txBody>
          </p:sp>
          <p:sp>
            <p:nvSpPr>
              <p:cNvPr id="94230" name="Rectangle 35"/>
              <p:cNvSpPr>
                <a:spLocks noChangeArrowheads="1"/>
              </p:cNvSpPr>
              <p:nvPr/>
            </p:nvSpPr>
            <p:spPr bwMode="auto">
              <a:xfrm>
                <a:off x="3787" y="106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charset="0"/>
                  </a:rPr>
                  <a:t>B</a:t>
                </a:r>
                <a:endParaRPr lang="en-US" altLang="zh-CN" sz="2800" b="1">
                  <a:latin typeface="Times New Roman" panose="02020603050405020304" charset="0"/>
                </a:endParaRPr>
              </a:p>
            </p:txBody>
          </p:sp>
          <p:sp>
            <p:nvSpPr>
              <p:cNvPr id="94231" name="Rectangle 36"/>
              <p:cNvSpPr>
                <a:spLocks noChangeArrowheads="1"/>
              </p:cNvSpPr>
              <p:nvPr/>
            </p:nvSpPr>
            <p:spPr bwMode="auto">
              <a:xfrm>
                <a:off x="4267" y="1066"/>
                <a:ext cx="26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charset="0"/>
                  </a:rPr>
                  <a:t>E</a:t>
                </a:r>
                <a:endParaRPr lang="en-US" altLang="zh-CN" sz="2800" b="1">
                  <a:latin typeface="Times New Roman" panose="02020603050405020304" charset="0"/>
                </a:endParaRPr>
              </a:p>
            </p:txBody>
          </p:sp>
          <p:sp>
            <p:nvSpPr>
              <p:cNvPr id="94232" name="Rectangle 37"/>
              <p:cNvSpPr>
                <a:spLocks noChangeArrowheads="1"/>
              </p:cNvSpPr>
              <p:nvPr/>
            </p:nvSpPr>
            <p:spPr bwMode="auto">
              <a:xfrm>
                <a:off x="4656" y="1056"/>
                <a:ext cx="32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charset="0"/>
                  </a:rPr>
                  <a:t>Y</a:t>
                </a:r>
                <a:endParaRPr lang="en-US" altLang="zh-CN" sz="2800" b="1">
                  <a:latin typeface="Times New Roman" panose="02020603050405020304" charset="0"/>
                </a:endParaRPr>
              </a:p>
            </p:txBody>
          </p:sp>
          <p:sp>
            <p:nvSpPr>
              <p:cNvPr id="94233" name="Line 38"/>
              <p:cNvSpPr>
                <a:spLocks noChangeShapeType="1"/>
              </p:cNvSpPr>
              <p:nvPr/>
            </p:nvSpPr>
            <p:spPr bwMode="auto">
              <a:xfrm rot="5391598" flipV="1">
                <a:off x="4128" y="2208"/>
                <a:ext cx="1" cy="16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4234" name="Line 39"/>
              <p:cNvSpPr>
                <a:spLocks noChangeShapeType="1"/>
              </p:cNvSpPr>
              <p:nvPr/>
            </p:nvSpPr>
            <p:spPr bwMode="auto">
              <a:xfrm>
                <a:off x="3744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4235" name="Line 40"/>
              <p:cNvSpPr>
                <a:spLocks noChangeShapeType="1"/>
              </p:cNvSpPr>
              <p:nvPr/>
            </p:nvSpPr>
            <p:spPr bwMode="auto">
              <a:xfrm>
                <a:off x="4608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4236" name="Line 41"/>
              <p:cNvSpPr>
                <a:spLocks noChangeShapeType="1"/>
              </p:cNvSpPr>
              <p:nvPr/>
            </p:nvSpPr>
            <p:spPr bwMode="auto">
              <a:xfrm>
                <a:off x="4176" y="1056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7" name="Group 42"/>
          <p:cNvGrpSpPr/>
          <p:nvPr/>
        </p:nvGrpSpPr>
        <p:grpSpPr bwMode="auto">
          <a:xfrm>
            <a:off x="914400" y="3581400"/>
            <a:ext cx="3810000" cy="2397125"/>
            <a:chOff x="576" y="2256"/>
            <a:chExt cx="2400" cy="1510"/>
          </a:xfrm>
        </p:grpSpPr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1920" y="3360"/>
              <a:ext cx="904" cy="26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宋体" panose="02010600030101010101" pitchFamily="2" charset="-122"/>
                </a:rPr>
                <a:t>输出高阻</a:t>
              </a:r>
              <a:endPara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endParaRPr>
            </a:p>
          </p:txBody>
        </p:sp>
        <p:sp>
          <p:nvSpPr>
            <p:cNvPr id="94218" name="Line 44"/>
            <p:cNvSpPr>
              <a:spLocks noChangeShapeType="1"/>
            </p:cNvSpPr>
            <p:nvPr/>
          </p:nvSpPr>
          <p:spPr bwMode="auto">
            <a:xfrm>
              <a:off x="576" y="3192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aphicFrame>
          <p:nvGraphicFramePr>
            <p:cNvPr id="94219" name="Object 45"/>
            <p:cNvGraphicFramePr>
              <a:graphicFrameLocks noChangeAspect="1"/>
            </p:cNvGraphicFramePr>
            <p:nvPr/>
          </p:nvGraphicFramePr>
          <p:xfrm>
            <a:off x="960" y="2784"/>
            <a:ext cx="5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9" name="公式" r:id="rId3" imgW="393700" imgH="101600" progId="Equation.3">
                    <p:embed/>
                  </p:oleObj>
                </mc:Choice>
                <mc:Fallback>
                  <p:oleObj name="公式" r:id="rId3" imgW="393700" imgH="101600" progId="Equation.3">
                    <p:embed/>
                    <p:pic>
                      <p:nvPicPr>
                        <p:cNvPr id="0" name="图片 87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784"/>
                          <a:ext cx="5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0" name="Object 46"/>
            <p:cNvGraphicFramePr>
              <a:graphicFrameLocks noChangeAspect="1"/>
            </p:cNvGraphicFramePr>
            <p:nvPr/>
          </p:nvGraphicFramePr>
          <p:xfrm>
            <a:off x="864" y="3360"/>
            <a:ext cx="6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0" name="公式" r:id="rId5" imgW="406400" imgH="127000" progId="Equation.3">
                    <p:embed/>
                  </p:oleObj>
                </mc:Choice>
                <mc:Fallback>
                  <p:oleObj name="公式" r:id="rId5" imgW="406400" imgH="127000" progId="Equation.3">
                    <p:embed/>
                    <p:pic>
                      <p:nvPicPr>
                        <p:cNvPr id="0" name="图片 87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60"/>
                          <a:ext cx="67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1" name="Object 47"/>
            <p:cNvGraphicFramePr>
              <a:graphicFrameLocks noChangeAspect="1"/>
            </p:cNvGraphicFramePr>
            <p:nvPr/>
          </p:nvGraphicFramePr>
          <p:xfrm>
            <a:off x="1930" y="2701"/>
            <a:ext cx="85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51" name="公式" r:id="rId7" imgW="596900" imgH="152400" progId="Equation.3">
                    <p:embed/>
                  </p:oleObj>
                </mc:Choice>
                <mc:Fallback>
                  <p:oleObj name="公式" r:id="rId7" imgW="596900" imgH="152400" progId="Equation.3">
                    <p:embed/>
                    <p:pic>
                      <p:nvPicPr>
                        <p:cNvPr id="0" name="图片 87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701"/>
                          <a:ext cx="85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2" name="Text Box 48"/>
            <p:cNvSpPr txBox="1">
              <a:spLocks noChangeArrowheads="1"/>
            </p:cNvSpPr>
            <p:nvPr/>
          </p:nvSpPr>
          <p:spPr bwMode="auto">
            <a:xfrm>
              <a:off x="1392" y="2256"/>
              <a:ext cx="864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/>
                <a:t>功能表</a:t>
              </a:r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94223" name="Line 49"/>
            <p:cNvSpPr>
              <a:spLocks noChangeShapeType="1"/>
            </p:cNvSpPr>
            <p:nvPr/>
          </p:nvSpPr>
          <p:spPr bwMode="auto">
            <a:xfrm>
              <a:off x="576" y="2616"/>
              <a:ext cx="2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4224" name="Line 50"/>
            <p:cNvSpPr>
              <a:spLocks noChangeShapeType="1"/>
            </p:cNvSpPr>
            <p:nvPr/>
          </p:nvSpPr>
          <p:spPr bwMode="auto">
            <a:xfrm rot="-5400000">
              <a:off x="1200" y="319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3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1" grpId="0" autoUpdateAnimBg="0"/>
      <p:bldP spid="4610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990600" y="2819400"/>
            <a:ext cx="5541963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2E2AE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模拟信号：</a:t>
            </a:r>
            <a:r>
              <a:rPr lang="zh-CN" altLang="en-US" sz="2800" b="1" dirty="0">
                <a:solidFill>
                  <a:srgbClr val="000018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随时间连续变化的信号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819400" y="381000"/>
            <a:ext cx="3733800" cy="7620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>
              <a:defRPr/>
            </a:pP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charset="-122"/>
                <a:cs typeface="+mj-cs"/>
              </a:rPr>
              <a:t>7.1</a:t>
            </a: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j-cs"/>
              </a:rPr>
              <a:t> 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+mj-cs"/>
              </a:rPr>
              <a:t>脉冲信号</a:t>
            </a:r>
            <a:endParaRPr lang="zh-CN" altLang="en-US" sz="3600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charset="-122"/>
              <a:ea typeface="华文新魏" panose="02010800040101010101" charset="-122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914400" y="1630363"/>
            <a:ext cx="5451475" cy="1128712"/>
            <a:chOff x="576" y="1219"/>
            <a:chExt cx="3434" cy="711"/>
          </a:xfrm>
        </p:grpSpPr>
        <p:grpSp>
          <p:nvGrpSpPr>
            <p:cNvPr id="59424" name="Group 5"/>
            <p:cNvGrpSpPr/>
            <p:nvPr/>
          </p:nvGrpSpPr>
          <p:grpSpPr bwMode="auto">
            <a:xfrm>
              <a:off x="2784" y="1219"/>
              <a:ext cx="1226" cy="711"/>
              <a:chOff x="2784" y="1219"/>
              <a:chExt cx="1226" cy="711"/>
            </a:xfrm>
          </p:grpSpPr>
          <p:sp>
            <p:nvSpPr>
              <p:cNvPr id="59426" name="AutoShape 6"/>
              <p:cNvSpPr/>
              <p:nvPr/>
            </p:nvSpPr>
            <p:spPr bwMode="auto">
              <a:xfrm>
                <a:off x="2784" y="1296"/>
                <a:ext cx="144" cy="624"/>
              </a:xfrm>
              <a:prstGeom prst="leftBrace">
                <a:avLst>
                  <a:gd name="adj1" fmla="val 36111"/>
                  <a:gd name="adj2" fmla="val 50000"/>
                </a:avLst>
              </a:prstGeom>
              <a:noFill/>
              <a:ln w="38100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27" name="Rectangle 7"/>
              <p:cNvSpPr>
                <a:spLocks noChangeArrowheads="1"/>
              </p:cNvSpPr>
              <p:nvPr/>
            </p:nvSpPr>
            <p:spPr bwMode="auto">
              <a:xfrm>
                <a:off x="2946" y="1219"/>
                <a:ext cx="1016" cy="327"/>
              </a:xfrm>
              <a:prstGeom prst="rect">
                <a:avLst/>
              </a:prstGeom>
              <a:noFill/>
              <a:ln w="28575">
                <a:noFill/>
                <a:prstDash val="sysDot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rPr>
                  <a:t>模拟信号</a:t>
                </a:r>
              </a:p>
            </p:txBody>
          </p:sp>
          <p:sp>
            <p:nvSpPr>
              <p:cNvPr id="5128" name="Text Box 8"/>
              <p:cNvSpPr txBox="1">
                <a:spLocks noChangeArrowheads="1"/>
              </p:cNvSpPr>
              <p:nvPr/>
            </p:nvSpPr>
            <p:spPr bwMode="auto">
              <a:xfrm>
                <a:off x="2994" y="1603"/>
                <a:ext cx="1016" cy="327"/>
              </a:xfrm>
              <a:prstGeom prst="rect">
                <a:avLst/>
              </a:prstGeom>
              <a:noFill/>
              <a:ln w="28575">
                <a:noFill/>
                <a:prstDash val="sysDot"/>
                <a:miter lim="800000"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800" b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charset="0"/>
                    <a:ea typeface="宋体" panose="02010600030101010101" pitchFamily="2" charset="-122"/>
                    <a:cs typeface="+mn-cs"/>
                  </a:rPr>
                  <a:t>数字信号</a:t>
                </a:r>
              </a:p>
            </p:txBody>
          </p:sp>
        </p:grp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576" y="139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电子电路中的信号</a:t>
              </a:r>
            </a:p>
          </p:txBody>
        </p:sp>
      </p:grpSp>
      <p:sp>
        <p:nvSpPr>
          <p:cNvPr id="5130" name="Rectangle 10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1295400"/>
            <a:ext cx="21336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模拟信号</a:t>
            </a:r>
          </a:p>
        </p:txBody>
      </p:sp>
      <p:grpSp>
        <p:nvGrpSpPr>
          <p:cNvPr id="4" name="Group 11"/>
          <p:cNvGrpSpPr/>
          <p:nvPr/>
        </p:nvGrpSpPr>
        <p:grpSpPr bwMode="auto">
          <a:xfrm>
            <a:off x="890905" y="3352800"/>
            <a:ext cx="5986463" cy="1447800"/>
            <a:chOff x="576" y="2160"/>
            <a:chExt cx="3771" cy="912"/>
          </a:xfrm>
        </p:grpSpPr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576" y="2208"/>
              <a:ext cx="124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正弦波信号</a:t>
              </a:r>
              <a:endParaRPr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9416" name="Group 13"/>
            <p:cNvGrpSpPr/>
            <p:nvPr/>
          </p:nvGrpSpPr>
          <p:grpSpPr bwMode="auto">
            <a:xfrm>
              <a:off x="2064" y="2160"/>
              <a:ext cx="2283" cy="912"/>
              <a:chOff x="2155" y="2400"/>
              <a:chExt cx="2283" cy="912"/>
            </a:xfrm>
          </p:grpSpPr>
          <p:grpSp>
            <p:nvGrpSpPr>
              <p:cNvPr id="59417" name="Group 14"/>
              <p:cNvGrpSpPr/>
              <p:nvPr/>
            </p:nvGrpSpPr>
            <p:grpSpPr bwMode="auto">
              <a:xfrm>
                <a:off x="2160" y="2623"/>
                <a:ext cx="1657" cy="689"/>
                <a:chOff x="1344" y="1536"/>
                <a:chExt cx="1992" cy="832"/>
              </a:xfrm>
            </p:grpSpPr>
            <p:sp>
              <p:nvSpPr>
                <p:cNvPr id="59421" name="Freeform 15"/>
                <p:cNvSpPr/>
                <p:nvPr/>
              </p:nvSpPr>
              <p:spPr bwMode="auto">
                <a:xfrm>
                  <a:off x="1344" y="1536"/>
                  <a:ext cx="666" cy="418"/>
                </a:xfrm>
                <a:custGeom>
                  <a:avLst/>
                  <a:gdLst>
                    <a:gd name="T0" fmla="*/ 0 w 666"/>
                    <a:gd name="T1" fmla="*/ 418 h 418"/>
                    <a:gd name="T2" fmla="*/ 96 w 666"/>
                    <a:gd name="T3" fmla="*/ 247 h 418"/>
                    <a:gd name="T4" fmla="*/ 204 w 666"/>
                    <a:gd name="T5" fmla="*/ 91 h 418"/>
                    <a:gd name="T6" fmla="*/ 336 w 666"/>
                    <a:gd name="T7" fmla="*/ 1 h 418"/>
                    <a:gd name="T8" fmla="*/ 456 w 666"/>
                    <a:gd name="T9" fmla="*/ 85 h 418"/>
                    <a:gd name="T10" fmla="*/ 587 w 666"/>
                    <a:gd name="T11" fmla="*/ 275 h 418"/>
                    <a:gd name="T12" fmla="*/ 666 w 666"/>
                    <a:gd name="T13" fmla="*/ 415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6"/>
                    <a:gd name="T22" fmla="*/ 0 h 418"/>
                    <a:gd name="T23" fmla="*/ 666 w 66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6" h="418">
                      <a:moveTo>
                        <a:pt x="0" y="418"/>
                      </a:moveTo>
                      <a:cubicBezTo>
                        <a:pt x="16" y="390"/>
                        <a:pt x="62" y="301"/>
                        <a:pt x="96" y="247"/>
                      </a:cubicBezTo>
                      <a:cubicBezTo>
                        <a:pt x="130" y="193"/>
                        <a:pt x="164" y="132"/>
                        <a:pt x="204" y="91"/>
                      </a:cubicBezTo>
                      <a:cubicBezTo>
                        <a:pt x="244" y="50"/>
                        <a:pt x="294" y="2"/>
                        <a:pt x="336" y="1"/>
                      </a:cubicBezTo>
                      <a:cubicBezTo>
                        <a:pt x="378" y="0"/>
                        <a:pt x="414" y="39"/>
                        <a:pt x="456" y="85"/>
                      </a:cubicBezTo>
                      <a:cubicBezTo>
                        <a:pt x="498" y="131"/>
                        <a:pt x="552" y="220"/>
                        <a:pt x="587" y="275"/>
                      </a:cubicBezTo>
                      <a:cubicBezTo>
                        <a:pt x="622" y="330"/>
                        <a:pt x="650" y="386"/>
                        <a:pt x="666" y="41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2E2AE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59422" name="Freeform 16"/>
                <p:cNvSpPr/>
                <p:nvPr/>
              </p:nvSpPr>
              <p:spPr bwMode="auto">
                <a:xfrm flipV="1">
                  <a:off x="2010" y="1950"/>
                  <a:ext cx="666" cy="418"/>
                </a:xfrm>
                <a:custGeom>
                  <a:avLst/>
                  <a:gdLst>
                    <a:gd name="T0" fmla="*/ 0 w 666"/>
                    <a:gd name="T1" fmla="*/ 418 h 418"/>
                    <a:gd name="T2" fmla="*/ 96 w 666"/>
                    <a:gd name="T3" fmla="*/ 247 h 418"/>
                    <a:gd name="T4" fmla="*/ 204 w 666"/>
                    <a:gd name="T5" fmla="*/ 91 h 418"/>
                    <a:gd name="T6" fmla="*/ 336 w 666"/>
                    <a:gd name="T7" fmla="*/ 1 h 418"/>
                    <a:gd name="T8" fmla="*/ 456 w 666"/>
                    <a:gd name="T9" fmla="*/ 85 h 418"/>
                    <a:gd name="T10" fmla="*/ 587 w 666"/>
                    <a:gd name="T11" fmla="*/ 275 h 418"/>
                    <a:gd name="T12" fmla="*/ 666 w 666"/>
                    <a:gd name="T13" fmla="*/ 415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6"/>
                    <a:gd name="T22" fmla="*/ 0 h 418"/>
                    <a:gd name="T23" fmla="*/ 666 w 66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6" h="418">
                      <a:moveTo>
                        <a:pt x="0" y="418"/>
                      </a:moveTo>
                      <a:cubicBezTo>
                        <a:pt x="16" y="390"/>
                        <a:pt x="62" y="301"/>
                        <a:pt x="96" y="247"/>
                      </a:cubicBezTo>
                      <a:cubicBezTo>
                        <a:pt x="130" y="193"/>
                        <a:pt x="164" y="132"/>
                        <a:pt x="204" y="91"/>
                      </a:cubicBezTo>
                      <a:cubicBezTo>
                        <a:pt x="244" y="50"/>
                        <a:pt x="294" y="2"/>
                        <a:pt x="336" y="1"/>
                      </a:cubicBezTo>
                      <a:cubicBezTo>
                        <a:pt x="378" y="0"/>
                        <a:pt x="414" y="39"/>
                        <a:pt x="456" y="85"/>
                      </a:cubicBezTo>
                      <a:cubicBezTo>
                        <a:pt x="498" y="131"/>
                        <a:pt x="552" y="220"/>
                        <a:pt x="587" y="275"/>
                      </a:cubicBezTo>
                      <a:cubicBezTo>
                        <a:pt x="622" y="330"/>
                        <a:pt x="650" y="386"/>
                        <a:pt x="666" y="41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2E2AE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59423" name="Freeform 17"/>
                <p:cNvSpPr/>
                <p:nvPr/>
              </p:nvSpPr>
              <p:spPr bwMode="auto">
                <a:xfrm>
                  <a:off x="2670" y="1536"/>
                  <a:ext cx="666" cy="418"/>
                </a:xfrm>
                <a:custGeom>
                  <a:avLst/>
                  <a:gdLst>
                    <a:gd name="T0" fmla="*/ 0 w 666"/>
                    <a:gd name="T1" fmla="*/ 418 h 418"/>
                    <a:gd name="T2" fmla="*/ 96 w 666"/>
                    <a:gd name="T3" fmla="*/ 247 h 418"/>
                    <a:gd name="T4" fmla="*/ 204 w 666"/>
                    <a:gd name="T5" fmla="*/ 91 h 418"/>
                    <a:gd name="T6" fmla="*/ 336 w 666"/>
                    <a:gd name="T7" fmla="*/ 1 h 418"/>
                    <a:gd name="T8" fmla="*/ 456 w 666"/>
                    <a:gd name="T9" fmla="*/ 85 h 418"/>
                    <a:gd name="T10" fmla="*/ 587 w 666"/>
                    <a:gd name="T11" fmla="*/ 275 h 418"/>
                    <a:gd name="T12" fmla="*/ 666 w 666"/>
                    <a:gd name="T13" fmla="*/ 415 h 4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666"/>
                    <a:gd name="T22" fmla="*/ 0 h 418"/>
                    <a:gd name="T23" fmla="*/ 666 w 666"/>
                    <a:gd name="T24" fmla="*/ 418 h 4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666" h="418">
                      <a:moveTo>
                        <a:pt x="0" y="418"/>
                      </a:moveTo>
                      <a:cubicBezTo>
                        <a:pt x="16" y="390"/>
                        <a:pt x="62" y="301"/>
                        <a:pt x="96" y="247"/>
                      </a:cubicBezTo>
                      <a:cubicBezTo>
                        <a:pt x="130" y="193"/>
                        <a:pt x="164" y="132"/>
                        <a:pt x="204" y="91"/>
                      </a:cubicBezTo>
                      <a:cubicBezTo>
                        <a:pt x="244" y="50"/>
                        <a:pt x="294" y="2"/>
                        <a:pt x="336" y="1"/>
                      </a:cubicBezTo>
                      <a:cubicBezTo>
                        <a:pt x="378" y="0"/>
                        <a:pt x="414" y="39"/>
                        <a:pt x="456" y="85"/>
                      </a:cubicBezTo>
                      <a:cubicBezTo>
                        <a:pt x="498" y="131"/>
                        <a:pt x="552" y="220"/>
                        <a:pt x="587" y="275"/>
                      </a:cubicBezTo>
                      <a:cubicBezTo>
                        <a:pt x="622" y="330"/>
                        <a:pt x="650" y="386"/>
                        <a:pt x="666" y="41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2E2AE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59418" name="Line 18"/>
              <p:cNvSpPr>
                <a:spLocks noChangeShapeType="1"/>
              </p:cNvSpPr>
              <p:nvPr/>
            </p:nvSpPr>
            <p:spPr bwMode="auto">
              <a:xfrm flipV="1">
                <a:off x="2155" y="2976"/>
                <a:ext cx="1925" cy="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39" name="Text Box 19"/>
              <p:cNvSpPr txBox="1">
                <a:spLocks noChangeArrowheads="1"/>
              </p:cNvSpPr>
              <p:nvPr/>
            </p:nvSpPr>
            <p:spPr bwMode="auto">
              <a:xfrm>
                <a:off x="4080" y="2784"/>
                <a:ext cx="358" cy="288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楷体_GB2312" charset="0"/>
                    <a:cs typeface="楷体_GB2312" charset="0"/>
                  </a:rPr>
                  <a:t>t</a:t>
                </a:r>
              </a:p>
            </p:txBody>
          </p:sp>
          <p:sp>
            <p:nvSpPr>
              <p:cNvPr id="59420" name="Line 20"/>
              <p:cNvSpPr>
                <a:spLocks noChangeShapeType="1"/>
              </p:cNvSpPr>
              <p:nvPr/>
            </p:nvSpPr>
            <p:spPr bwMode="auto">
              <a:xfrm flipV="1">
                <a:off x="2160" y="2400"/>
                <a:ext cx="0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grpSp>
        <p:nvGrpSpPr>
          <p:cNvPr id="7" name="Group 21"/>
          <p:cNvGrpSpPr/>
          <p:nvPr/>
        </p:nvGrpSpPr>
        <p:grpSpPr bwMode="auto">
          <a:xfrm>
            <a:off x="914400" y="4724400"/>
            <a:ext cx="5602288" cy="1371600"/>
            <a:chOff x="576" y="2976"/>
            <a:chExt cx="3529" cy="864"/>
          </a:xfrm>
        </p:grpSpPr>
        <p:sp>
          <p:nvSpPr>
            <p:cNvPr id="5142" name="Rectangle 22"/>
            <p:cNvSpPr>
              <a:spLocks noChangeArrowheads="1"/>
            </p:cNvSpPr>
            <p:nvPr/>
          </p:nvSpPr>
          <p:spPr bwMode="auto">
            <a:xfrm>
              <a:off x="576" y="3024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三角波信号</a:t>
              </a:r>
            </a:p>
          </p:txBody>
        </p:sp>
        <p:grpSp>
          <p:nvGrpSpPr>
            <p:cNvPr id="59401" name="Group 23"/>
            <p:cNvGrpSpPr/>
            <p:nvPr/>
          </p:nvGrpSpPr>
          <p:grpSpPr bwMode="auto">
            <a:xfrm>
              <a:off x="2064" y="2976"/>
              <a:ext cx="2041" cy="864"/>
              <a:chOff x="2112" y="2880"/>
              <a:chExt cx="2041" cy="864"/>
            </a:xfrm>
          </p:grpSpPr>
          <p:grpSp>
            <p:nvGrpSpPr>
              <p:cNvPr id="59402" name="Group 24"/>
              <p:cNvGrpSpPr/>
              <p:nvPr/>
            </p:nvGrpSpPr>
            <p:grpSpPr bwMode="auto">
              <a:xfrm>
                <a:off x="2112" y="3264"/>
                <a:ext cx="1632" cy="331"/>
                <a:chOff x="1008" y="2736"/>
                <a:chExt cx="2736" cy="480"/>
              </a:xfrm>
            </p:grpSpPr>
            <p:grpSp>
              <p:nvGrpSpPr>
                <p:cNvPr id="59406" name="Group 25"/>
                <p:cNvGrpSpPr/>
                <p:nvPr/>
              </p:nvGrpSpPr>
              <p:grpSpPr bwMode="auto">
                <a:xfrm>
                  <a:off x="1008" y="2736"/>
                  <a:ext cx="912" cy="480"/>
                  <a:chOff x="1008" y="2736"/>
                  <a:chExt cx="912" cy="480"/>
                </a:xfrm>
              </p:grpSpPr>
              <p:sp>
                <p:nvSpPr>
                  <p:cNvPr id="59413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736"/>
                    <a:ext cx="48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5941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432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9407" name="Group 28"/>
                <p:cNvGrpSpPr/>
                <p:nvPr/>
              </p:nvGrpSpPr>
              <p:grpSpPr bwMode="auto">
                <a:xfrm>
                  <a:off x="1920" y="2736"/>
                  <a:ext cx="912" cy="480"/>
                  <a:chOff x="1008" y="2736"/>
                  <a:chExt cx="912" cy="480"/>
                </a:xfrm>
              </p:grpSpPr>
              <p:sp>
                <p:nvSpPr>
                  <p:cNvPr id="59411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736"/>
                    <a:ext cx="48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5941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432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9408" name="Group 31"/>
                <p:cNvGrpSpPr/>
                <p:nvPr/>
              </p:nvGrpSpPr>
              <p:grpSpPr bwMode="auto">
                <a:xfrm>
                  <a:off x="2832" y="2736"/>
                  <a:ext cx="912" cy="480"/>
                  <a:chOff x="1008" y="2736"/>
                  <a:chExt cx="912" cy="480"/>
                </a:xfrm>
              </p:grpSpPr>
              <p:sp>
                <p:nvSpPr>
                  <p:cNvPr id="59409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08" y="2736"/>
                    <a:ext cx="480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5941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2736"/>
                    <a:ext cx="432" cy="48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</p:grpSp>
          <p:sp>
            <p:nvSpPr>
              <p:cNvPr id="59403" name="Line 34"/>
              <p:cNvSpPr>
                <a:spLocks noChangeShapeType="1"/>
              </p:cNvSpPr>
              <p:nvPr/>
            </p:nvSpPr>
            <p:spPr bwMode="auto">
              <a:xfrm flipV="1">
                <a:off x="2112" y="2880"/>
                <a:ext cx="0" cy="7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155" name="Rectangle 35"/>
              <p:cNvSpPr>
                <a:spLocks noChangeArrowheads="1"/>
              </p:cNvSpPr>
              <p:nvPr/>
            </p:nvSpPr>
            <p:spPr bwMode="auto">
              <a:xfrm>
                <a:off x="3984" y="3456"/>
                <a:ext cx="16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  <a:ea typeface="楷体_GB2312" charset="0"/>
                    <a:cs typeface="楷体_GB2312" charset="0"/>
                  </a:rPr>
                  <a:t>t</a:t>
                </a:r>
                <a:endParaRPr lang="en-US" altLang="zh-CN" sz="3200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  <a:ea typeface="楷体_GB2312" charset="0"/>
                  <a:cs typeface="楷体_GB2312" charset="0"/>
                </a:endParaRPr>
              </a:p>
            </p:txBody>
          </p:sp>
          <p:sp>
            <p:nvSpPr>
              <p:cNvPr id="59405" name="Line 36"/>
              <p:cNvSpPr>
                <a:spLocks noChangeShapeType="1"/>
              </p:cNvSpPr>
              <p:nvPr/>
            </p:nvSpPr>
            <p:spPr bwMode="auto">
              <a:xfrm>
                <a:off x="2112" y="3600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3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/>
          <p:nvPr/>
        </p:nvGrpSpPr>
        <p:grpSpPr bwMode="auto">
          <a:xfrm>
            <a:off x="838200" y="533400"/>
            <a:ext cx="2514600" cy="519113"/>
            <a:chOff x="528" y="288"/>
            <a:chExt cx="1584" cy="327"/>
          </a:xfrm>
        </p:grpSpPr>
        <p:sp>
          <p:nvSpPr>
            <p:cNvPr id="47107" name="Text Box 3"/>
            <p:cNvSpPr txBox="1">
              <a:spLocks noChangeArrowheads="1"/>
            </p:cNvSpPr>
            <p:nvPr/>
          </p:nvSpPr>
          <p:spPr bwMode="auto">
            <a:xfrm>
              <a:off x="768" y="288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三态门应用：</a:t>
              </a:r>
            </a:p>
          </p:txBody>
        </p:sp>
        <p:sp>
          <p:nvSpPr>
            <p:cNvPr id="47108" name="AutoShape 4"/>
            <p:cNvSpPr>
              <a:spLocks noChangeArrowheads="1"/>
            </p:cNvSpPr>
            <p:nvPr/>
          </p:nvSpPr>
          <p:spPr bwMode="auto">
            <a:xfrm>
              <a:off x="528" y="336"/>
              <a:ext cx="303" cy="240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429000" y="533400"/>
            <a:ext cx="44958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可实现用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一条</a:t>
            </a:r>
            <a:r>
              <a:rPr lang="zh-CN" altLang="en-US" sz="2800" b="1">
                <a:solidFill>
                  <a:srgbClr val="0066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总线分时传送几个不同的数据或控制信号。</a:t>
            </a:r>
          </a:p>
        </p:txBody>
      </p:sp>
      <p:grpSp>
        <p:nvGrpSpPr>
          <p:cNvPr id="3" name="Group 6"/>
          <p:cNvGrpSpPr/>
          <p:nvPr/>
        </p:nvGrpSpPr>
        <p:grpSpPr bwMode="auto">
          <a:xfrm>
            <a:off x="2133600" y="2819400"/>
            <a:ext cx="762000" cy="3414713"/>
            <a:chOff x="1344" y="1776"/>
            <a:chExt cx="480" cy="2151"/>
          </a:xfrm>
        </p:grpSpPr>
        <p:sp>
          <p:nvSpPr>
            <p:cNvPr id="95302" name="Text Box 7"/>
            <p:cNvSpPr txBox="1">
              <a:spLocks noChangeArrowheads="1"/>
            </p:cNvSpPr>
            <p:nvPr/>
          </p:nvSpPr>
          <p:spPr bwMode="auto">
            <a:xfrm>
              <a:off x="1344" y="1776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</a:rPr>
                <a:t>“1”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95303" name="Rectangle 8"/>
            <p:cNvSpPr>
              <a:spLocks noChangeArrowheads="1"/>
            </p:cNvSpPr>
            <p:nvPr/>
          </p:nvSpPr>
          <p:spPr bwMode="auto">
            <a:xfrm>
              <a:off x="1344" y="2688"/>
              <a:ext cx="45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charset="0"/>
                </a:rPr>
                <a:t>“0”</a:t>
              </a:r>
            </a:p>
          </p:txBody>
        </p:sp>
        <p:sp>
          <p:nvSpPr>
            <p:cNvPr id="95304" name="Rectangle 9"/>
            <p:cNvSpPr>
              <a:spLocks noChangeArrowheads="1"/>
            </p:cNvSpPr>
            <p:nvPr/>
          </p:nvSpPr>
          <p:spPr bwMode="auto">
            <a:xfrm>
              <a:off x="1344" y="3600"/>
              <a:ext cx="452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charset="0"/>
                </a:rPr>
                <a:t>“0”</a:t>
              </a:r>
            </a:p>
          </p:txBody>
        </p:sp>
      </p:grpSp>
      <p:pic>
        <p:nvPicPr>
          <p:cNvPr id="95237" name="Picture 10" descr="BD09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029200"/>
            <a:ext cx="1600200" cy="9985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11"/>
          <p:cNvGrpSpPr/>
          <p:nvPr/>
        </p:nvGrpSpPr>
        <p:grpSpPr bwMode="auto">
          <a:xfrm>
            <a:off x="912495" y="1293495"/>
            <a:ext cx="5486400" cy="4938713"/>
            <a:chOff x="576" y="816"/>
            <a:chExt cx="3456" cy="3111"/>
          </a:xfrm>
        </p:grpSpPr>
        <p:sp>
          <p:nvSpPr>
            <p:cNvPr id="47116" name="Text Box 12"/>
            <p:cNvSpPr txBox="1">
              <a:spLocks noChangeArrowheads="1"/>
            </p:cNvSpPr>
            <p:nvPr/>
          </p:nvSpPr>
          <p:spPr bwMode="auto">
            <a:xfrm>
              <a:off x="576" y="816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如图所示：</a:t>
              </a:r>
            </a:p>
          </p:txBody>
        </p:sp>
        <p:grpSp>
          <p:nvGrpSpPr>
            <p:cNvPr id="95247" name="Group 13"/>
            <p:cNvGrpSpPr/>
            <p:nvPr/>
          </p:nvGrpSpPr>
          <p:grpSpPr bwMode="auto">
            <a:xfrm>
              <a:off x="1824" y="1056"/>
              <a:ext cx="2208" cy="2871"/>
              <a:chOff x="1824" y="1056"/>
              <a:chExt cx="2208" cy="2871"/>
            </a:xfrm>
          </p:grpSpPr>
          <p:sp>
            <p:nvSpPr>
              <p:cNvPr id="95248" name="Line 14"/>
              <p:cNvSpPr>
                <a:spLocks noChangeShapeType="1"/>
              </p:cNvSpPr>
              <p:nvPr/>
            </p:nvSpPr>
            <p:spPr bwMode="auto">
              <a:xfrm>
                <a:off x="3696" y="1152"/>
                <a:ext cx="0" cy="25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5249" name="Oval 15"/>
              <p:cNvSpPr>
                <a:spLocks noChangeArrowheads="1"/>
              </p:cNvSpPr>
              <p:nvPr/>
            </p:nvSpPr>
            <p:spPr bwMode="auto">
              <a:xfrm>
                <a:off x="3648" y="1056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47120" name="Text Box 16"/>
              <p:cNvSpPr txBox="1">
                <a:spLocks noChangeArrowheads="1"/>
              </p:cNvSpPr>
              <p:nvPr/>
            </p:nvSpPr>
            <p:spPr bwMode="auto">
              <a:xfrm>
                <a:off x="3696" y="1872"/>
                <a:ext cx="336" cy="59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zh-CN" altLang="en-US" sz="2800" b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charset="0"/>
                    <a:ea typeface="宋体" panose="02010600030101010101" pitchFamily="2" charset="-122"/>
                    <a:cs typeface="+mn-cs"/>
                  </a:rPr>
                  <a:t>总线</a:t>
                </a:r>
              </a:p>
            </p:txBody>
          </p:sp>
          <p:grpSp>
            <p:nvGrpSpPr>
              <p:cNvPr id="95251" name="Group 17"/>
              <p:cNvGrpSpPr/>
              <p:nvPr/>
            </p:nvGrpSpPr>
            <p:grpSpPr bwMode="auto">
              <a:xfrm>
                <a:off x="1824" y="1200"/>
                <a:ext cx="1872" cy="903"/>
                <a:chOff x="1824" y="1200"/>
                <a:chExt cx="1872" cy="903"/>
              </a:xfrm>
            </p:grpSpPr>
            <p:grpSp>
              <p:nvGrpSpPr>
                <p:cNvPr id="95286" name="Group 18"/>
                <p:cNvGrpSpPr/>
                <p:nvPr/>
              </p:nvGrpSpPr>
              <p:grpSpPr bwMode="auto">
                <a:xfrm>
                  <a:off x="2160" y="1248"/>
                  <a:ext cx="1536" cy="816"/>
                  <a:chOff x="2160" y="1248"/>
                  <a:chExt cx="1536" cy="816"/>
                </a:xfrm>
              </p:grpSpPr>
              <p:sp>
                <p:nvSpPr>
                  <p:cNvPr id="9529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576" cy="81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grpSp>
                <p:nvGrpSpPr>
                  <p:cNvPr id="95293" name="Group 20"/>
                  <p:cNvGrpSpPr/>
                  <p:nvPr/>
                </p:nvGrpSpPr>
                <p:grpSpPr bwMode="auto">
                  <a:xfrm>
                    <a:off x="2256" y="1392"/>
                    <a:ext cx="384" cy="576"/>
                    <a:chOff x="3360" y="1056"/>
                    <a:chExt cx="384" cy="576"/>
                  </a:xfrm>
                </p:grpSpPr>
                <p:sp>
                  <p:nvSpPr>
                    <p:cNvPr id="9529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05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530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530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632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95294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4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9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96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97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9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680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4713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688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2E2AE2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&amp;</a:t>
                  </a:r>
                </a:p>
              </p:txBody>
            </p:sp>
            <p:sp>
              <p:nvSpPr>
                <p:cNvPr id="95288" name="AutoShape 30"/>
                <p:cNvSpPr>
                  <a:spLocks noChangeArrowheads="1"/>
                </p:cNvSpPr>
                <p:nvPr/>
              </p:nvSpPr>
              <p:spPr bwMode="auto">
                <a:xfrm rot="-10730670">
                  <a:off x="3024" y="1632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2E2AE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2E2AE2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7135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1</a:t>
                  </a:r>
                  <a:endParaRPr lang="en-US" altLang="zh-CN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47136" name="Rectangle 32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1</a:t>
                  </a:r>
                </a:p>
              </p:txBody>
            </p:sp>
            <p:sp>
              <p:nvSpPr>
                <p:cNvPr id="47137" name="Rectangle 33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E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1</a:t>
                  </a:r>
                </a:p>
              </p:txBody>
            </p:sp>
          </p:grpSp>
          <p:grpSp>
            <p:nvGrpSpPr>
              <p:cNvPr id="95252" name="Group 34"/>
              <p:cNvGrpSpPr/>
              <p:nvPr/>
            </p:nvGrpSpPr>
            <p:grpSpPr bwMode="auto">
              <a:xfrm>
                <a:off x="1824" y="2112"/>
                <a:ext cx="1872" cy="903"/>
                <a:chOff x="1824" y="1200"/>
                <a:chExt cx="1872" cy="903"/>
              </a:xfrm>
            </p:grpSpPr>
            <p:grpSp>
              <p:nvGrpSpPr>
                <p:cNvPr id="95270" name="Group 35"/>
                <p:cNvGrpSpPr/>
                <p:nvPr/>
              </p:nvGrpSpPr>
              <p:grpSpPr bwMode="auto">
                <a:xfrm>
                  <a:off x="2160" y="1248"/>
                  <a:ext cx="1536" cy="816"/>
                  <a:chOff x="2160" y="1248"/>
                  <a:chExt cx="1536" cy="816"/>
                </a:xfrm>
              </p:grpSpPr>
              <p:sp>
                <p:nvSpPr>
                  <p:cNvPr id="9527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576" cy="81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grpSp>
                <p:nvGrpSpPr>
                  <p:cNvPr id="95277" name="Group 37"/>
                  <p:cNvGrpSpPr/>
                  <p:nvPr/>
                </p:nvGrpSpPr>
                <p:grpSpPr bwMode="auto">
                  <a:xfrm>
                    <a:off x="2256" y="1392"/>
                    <a:ext cx="384" cy="576"/>
                    <a:chOff x="3360" y="1056"/>
                    <a:chExt cx="384" cy="576"/>
                  </a:xfrm>
                </p:grpSpPr>
                <p:sp>
                  <p:nvSpPr>
                    <p:cNvPr id="95283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05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5284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5285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632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95278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4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79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80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81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8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680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4715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688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2E2AE2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&amp;</a:t>
                  </a:r>
                </a:p>
              </p:txBody>
            </p:sp>
            <p:sp>
              <p:nvSpPr>
                <p:cNvPr id="95272" name="AutoShape 47"/>
                <p:cNvSpPr>
                  <a:spLocks noChangeArrowheads="1"/>
                </p:cNvSpPr>
                <p:nvPr/>
              </p:nvSpPr>
              <p:spPr bwMode="auto">
                <a:xfrm rot="-10730670">
                  <a:off x="3024" y="1632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2E2AE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2E2AE2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7152" name="Rectangle 48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2</a:t>
                  </a:r>
                  <a:endParaRPr lang="en-US" altLang="zh-CN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4715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2</a:t>
                  </a:r>
                </a:p>
              </p:txBody>
            </p:sp>
            <p:sp>
              <p:nvSpPr>
                <p:cNvPr id="47154" name="Rectangle 50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E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2</a:t>
                  </a:r>
                </a:p>
              </p:txBody>
            </p:sp>
          </p:grpSp>
          <p:grpSp>
            <p:nvGrpSpPr>
              <p:cNvPr id="95253" name="Group 51"/>
              <p:cNvGrpSpPr/>
              <p:nvPr/>
            </p:nvGrpSpPr>
            <p:grpSpPr bwMode="auto">
              <a:xfrm>
                <a:off x="1824" y="3024"/>
                <a:ext cx="1872" cy="903"/>
                <a:chOff x="1824" y="1200"/>
                <a:chExt cx="1872" cy="903"/>
              </a:xfrm>
            </p:grpSpPr>
            <p:grpSp>
              <p:nvGrpSpPr>
                <p:cNvPr id="95254" name="Group 52"/>
                <p:cNvGrpSpPr/>
                <p:nvPr/>
              </p:nvGrpSpPr>
              <p:grpSpPr bwMode="auto">
                <a:xfrm>
                  <a:off x="2160" y="1248"/>
                  <a:ext cx="1536" cy="816"/>
                  <a:chOff x="2160" y="1248"/>
                  <a:chExt cx="1536" cy="816"/>
                </a:xfrm>
              </p:grpSpPr>
              <p:sp>
                <p:nvSpPr>
                  <p:cNvPr id="95260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248"/>
                    <a:ext cx="576" cy="816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grpSp>
                <p:nvGrpSpPr>
                  <p:cNvPr id="95261" name="Group 54"/>
                  <p:cNvGrpSpPr/>
                  <p:nvPr/>
                </p:nvGrpSpPr>
                <p:grpSpPr bwMode="auto">
                  <a:xfrm>
                    <a:off x="2256" y="1392"/>
                    <a:ext cx="384" cy="576"/>
                    <a:chOff x="3360" y="1056"/>
                    <a:chExt cx="384" cy="576"/>
                  </a:xfrm>
                </p:grpSpPr>
                <p:sp>
                  <p:nvSpPr>
                    <p:cNvPr id="9526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056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526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344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95269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60" y="1632"/>
                      <a:ext cx="38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</a:ln>
                  </p:spPr>
                  <p:txBody>
                    <a:bodyPr wrap="none" anchor="ctr"/>
                    <a:lstStyle/>
                    <a:p>
                      <a:endParaRPr lang="zh-CN" altLang="en-US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9526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344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63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6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920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6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632"/>
                    <a:ext cx="96" cy="9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9526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312" y="1680"/>
                    <a:ext cx="38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4716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688" y="1248"/>
                  <a:ext cx="28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2E2AE2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</a:rPr>
                    <a:t>&amp;</a:t>
                  </a:r>
                </a:p>
              </p:txBody>
            </p:sp>
            <p:sp>
              <p:nvSpPr>
                <p:cNvPr id="95256" name="AutoShape 64"/>
                <p:cNvSpPr>
                  <a:spLocks noChangeArrowheads="1"/>
                </p:cNvSpPr>
                <p:nvPr/>
              </p:nvSpPr>
              <p:spPr bwMode="auto">
                <a:xfrm rot="-10730670">
                  <a:off x="3024" y="1632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2E2AE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2E2AE2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7169" name="Rectangle 65"/>
                <p:cNvSpPr>
                  <a:spLocks noChangeArrowheads="1"/>
                </p:cNvSpPr>
                <p:nvPr/>
              </p:nvSpPr>
              <p:spPr bwMode="auto">
                <a:xfrm>
                  <a:off x="1824" y="1200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3</a:t>
                  </a:r>
                  <a:endParaRPr lang="en-US" altLang="zh-CN" sz="28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panose="02020603050405020304" charset="0"/>
                  </a:endParaRPr>
                </a:p>
              </p:txBody>
            </p:sp>
            <p:sp>
              <p:nvSpPr>
                <p:cNvPr id="47170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1488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B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3</a:t>
                  </a:r>
                </a:p>
              </p:txBody>
            </p:sp>
            <p:sp>
              <p:nvSpPr>
                <p:cNvPr id="47171" name="Rectangle 67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341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E</a:t>
                  </a:r>
                  <a:r>
                    <a:rPr lang="en-US" altLang="zh-CN" sz="2800" b="1" baseline="-250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latin typeface="Times New Roman" panose="02020603050405020304" charset="0"/>
                    </a:rPr>
                    <a:t>3</a:t>
                  </a:r>
                </a:p>
              </p:txBody>
            </p:sp>
          </p:grpSp>
        </p:grpSp>
      </p:grpSp>
      <p:grpSp>
        <p:nvGrpSpPr>
          <p:cNvPr id="15" name="Group 68"/>
          <p:cNvGrpSpPr/>
          <p:nvPr/>
        </p:nvGrpSpPr>
        <p:grpSpPr bwMode="auto">
          <a:xfrm>
            <a:off x="5029200" y="2209800"/>
            <a:ext cx="990600" cy="3505200"/>
            <a:chOff x="3168" y="1392"/>
            <a:chExt cx="624" cy="2208"/>
          </a:xfrm>
        </p:grpSpPr>
        <p:sp>
          <p:nvSpPr>
            <p:cNvPr id="95240" name="Line 69"/>
            <p:cNvSpPr>
              <a:spLocks noChangeShapeType="1"/>
            </p:cNvSpPr>
            <p:nvPr/>
          </p:nvSpPr>
          <p:spPr bwMode="auto">
            <a:xfrm>
              <a:off x="3504" y="3360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95241" name="Line 70"/>
            <p:cNvSpPr>
              <a:spLocks noChangeShapeType="1"/>
            </p:cNvSpPr>
            <p:nvPr/>
          </p:nvSpPr>
          <p:spPr bwMode="auto">
            <a:xfrm>
              <a:off x="3504" y="2496"/>
              <a:ext cx="96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95242" name="Group 71"/>
            <p:cNvGrpSpPr/>
            <p:nvPr/>
          </p:nvGrpSpPr>
          <p:grpSpPr bwMode="auto">
            <a:xfrm>
              <a:off x="3168" y="1392"/>
              <a:ext cx="624" cy="288"/>
              <a:chOff x="4032" y="1392"/>
              <a:chExt cx="672" cy="288"/>
            </a:xfrm>
          </p:grpSpPr>
          <p:sp>
            <p:nvSpPr>
              <p:cNvPr id="95243" name="Line 72"/>
              <p:cNvSpPr>
                <a:spLocks noChangeShapeType="1"/>
              </p:cNvSpPr>
              <p:nvPr/>
            </p:nvSpPr>
            <p:spPr bwMode="auto">
              <a:xfrm>
                <a:off x="4128" y="1440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5244" name="Text Box 73"/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67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A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  <a:r>
                  <a:rPr lang="en-US" altLang="zh-CN" b="1">
                    <a:solidFill>
                      <a:srgbClr val="FF3300"/>
                    </a:solidFill>
                  </a:rPr>
                  <a:t>  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B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1</a:t>
                </a:r>
                <a:endParaRPr lang="en-US" altLang="zh-CN" b="1">
                  <a:solidFill>
                    <a:srgbClr val="FFFF00"/>
                  </a:solidFill>
                </a:endParaRPr>
              </a:p>
            </p:txBody>
          </p:sp>
          <p:sp>
            <p:nvSpPr>
              <p:cNvPr id="95245" name="Oval 74"/>
              <p:cNvSpPr>
                <a:spLocks noChangeArrowheads="1"/>
              </p:cNvSpPr>
              <p:nvPr/>
            </p:nvSpPr>
            <p:spPr bwMode="auto">
              <a:xfrm>
                <a:off x="4320" y="1536"/>
                <a:ext cx="32" cy="32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rgbClr val="FF33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Group 2"/>
          <p:cNvGrpSpPr/>
          <p:nvPr/>
        </p:nvGrpSpPr>
        <p:grpSpPr bwMode="auto">
          <a:xfrm>
            <a:off x="914400" y="533400"/>
            <a:ext cx="7543800" cy="1501775"/>
            <a:chOff x="576" y="336"/>
            <a:chExt cx="4752" cy="946"/>
          </a:xfrm>
        </p:grpSpPr>
        <p:sp>
          <p:nvSpPr>
            <p:cNvPr id="6147" name="AutoShape 3"/>
            <p:cNvSpPr>
              <a:spLocks noChangeArrowheads="1"/>
            </p:cNvSpPr>
            <p:nvPr/>
          </p:nvSpPr>
          <p:spPr bwMode="auto">
            <a:xfrm>
              <a:off x="576" y="384"/>
              <a:ext cx="288" cy="240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  <a:defRPr/>
              </a:pPr>
              <a:endParaRPr lang="zh-CN" altLang="zh-CN" sz="2800" b="1">
                <a:solidFill>
                  <a:srgbClr val="000018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" name="Text Box 4"/>
            <p:cNvSpPr txBox="1">
              <a:spLocks noChangeArrowheads="1"/>
            </p:cNvSpPr>
            <p:nvPr/>
          </p:nvSpPr>
          <p:spPr bwMode="auto">
            <a:xfrm>
              <a:off x="576" y="336"/>
              <a:ext cx="4752" cy="94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solidFill>
                    <a:srgbClr val="000018"/>
                  </a:solidFill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处理模拟信号的电路称为模拟电路</a:t>
              </a: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。</a:t>
              </a:r>
              <a:r>
                <a:rPr lang="zh-CN" altLang="en-US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如整流电路、放大电路等，注重研究的是输入和输出信号间的大小及相位关系。</a:t>
              </a:r>
            </a:p>
          </p:txBody>
        </p:sp>
      </p:grpSp>
      <p:grpSp>
        <p:nvGrpSpPr>
          <p:cNvPr id="60419" name="Group 5"/>
          <p:cNvGrpSpPr/>
          <p:nvPr/>
        </p:nvGrpSpPr>
        <p:grpSpPr bwMode="auto">
          <a:xfrm>
            <a:off x="762000" y="1981200"/>
            <a:ext cx="7696200" cy="1098550"/>
            <a:chOff x="528" y="1296"/>
            <a:chExt cx="4848" cy="692"/>
          </a:xfrm>
        </p:grpSpPr>
        <p:sp>
          <p:nvSpPr>
            <p:cNvPr id="6150" name="AutoShape 6"/>
            <p:cNvSpPr>
              <a:spLocks noChangeArrowheads="1"/>
            </p:cNvSpPr>
            <p:nvPr/>
          </p:nvSpPr>
          <p:spPr bwMode="auto">
            <a:xfrm>
              <a:off x="624" y="1392"/>
              <a:ext cx="240" cy="240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zh-CN" altLang="zh-CN" sz="4000" b="1">
                <a:solidFill>
                  <a:srgbClr val="FF3300"/>
                </a:solidFill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528" y="1296"/>
              <a:ext cx="4848" cy="6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3200" b="1">
                  <a:solidFill>
                    <a:schemeClr val="bg1"/>
                  </a:solidFill>
                  <a:latin typeface="Times New Roman" panose="02020603050405020304" charset="0"/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在模拟电路中</a:t>
              </a:r>
              <a:r>
                <a:rPr lang="zh-CN" altLang="en-US" sz="32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，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晶体管三极管通常工作在放大区。</a:t>
              </a:r>
              <a:endParaRPr lang="zh-CN" altLang="en-US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endParaRPr>
            </a:p>
          </p:txBody>
        </p:sp>
      </p:grp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533400" y="2971800"/>
            <a:ext cx="6967538" cy="1031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charset="0"/>
              </a:rPr>
              <a:t>    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2.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脉冲信号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charset="0"/>
              </a:rPr>
              <a:t>        </a:t>
            </a: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是一种跃变信号，并且持续时间短暂。</a:t>
            </a:r>
          </a:p>
        </p:txBody>
      </p:sp>
      <p:pic>
        <p:nvPicPr>
          <p:cNvPr id="60421" name="Picture 9" descr="BD09297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181600"/>
            <a:ext cx="1447800" cy="903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10"/>
          <p:cNvGrpSpPr/>
          <p:nvPr/>
        </p:nvGrpSpPr>
        <p:grpSpPr bwMode="auto">
          <a:xfrm>
            <a:off x="1295400" y="3962400"/>
            <a:ext cx="4560888" cy="1374775"/>
            <a:chOff x="816" y="2496"/>
            <a:chExt cx="2873" cy="866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816" y="2544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尖顶波</a:t>
              </a:r>
            </a:p>
          </p:txBody>
        </p:sp>
        <p:grpSp>
          <p:nvGrpSpPr>
            <p:cNvPr id="60441" name="Group 12"/>
            <p:cNvGrpSpPr/>
            <p:nvPr/>
          </p:nvGrpSpPr>
          <p:grpSpPr bwMode="auto">
            <a:xfrm>
              <a:off x="1776" y="2496"/>
              <a:ext cx="1913" cy="866"/>
              <a:chOff x="1760" y="2590"/>
              <a:chExt cx="1913" cy="866"/>
            </a:xfrm>
          </p:grpSpPr>
          <p:sp>
            <p:nvSpPr>
              <p:cNvPr id="60442" name="Line 13"/>
              <p:cNvSpPr>
                <a:spLocks noChangeShapeType="1"/>
              </p:cNvSpPr>
              <p:nvPr/>
            </p:nvSpPr>
            <p:spPr bwMode="auto">
              <a:xfrm flipV="1">
                <a:off x="1760" y="2590"/>
                <a:ext cx="0" cy="72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60443" name="Group 14"/>
              <p:cNvGrpSpPr/>
              <p:nvPr/>
            </p:nvGrpSpPr>
            <p:grpSpPr bwMode="auto">
              <a:xfrm>
                <a:off x="2576" y="3074"/>
                <a:ext cx="109" cy="382"/>
                <a:chOff x="2352" y="3264"/>
                <a:chExt cx="96" cy="432"/>
              </a:xfrm>
            </p:grpSpPr>
            <p:sp>
              <p:nvSpPr>
                <p:cNvPr id="60452" name="Line 15"/>
                <p:cNvSpPr>
                  <a:spLocks noChangeShapeType="1"/>
                </p:cNvSpPr>
                <p:nvPr/>
              </p:nvSpPr>
              <p:spPr bwMode="auto">
                <a:xfrm>
                  <a:off x="2352" y="3264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53" name="Freeform 16"/>
                <p:cNvSpPr/>
                <p:nvPr/>
              </p:nvSpPr>
              <p:spPr bwMode="auto">
                <a:xfrm>
                  <a:off x="2352" y="3264"/>
                  <a:ext cx="96" cy="432"/>
                </a:xfrm>
                <a:custGeom>
                  <a:avLst/>
                  <a:gdLst>
                    <a:gd name="T0" fmla="*/ 0 w 96"/>
                    <a:gd name="T1" fmla="*/ 432 h 432"/>
                    <a:gd name="T2" fmla="*/ 96 w 96"/>
                    <a:gd name="T3" fmla="*/ 0 h 432"/>
                    <a:gd name="T4" fmla="*/ 0 60000 65536"/>
                    <a:gd name="T5" fmla="*/ 0 60000 65536"/>
                    <a:gd name="T6" fmla="*/ 0 w 96"/>
                    <a:gd name="T7" fmla="*/ 0 h 432"/>
                    <a:gd name="T8" fmla="*/ 96 w 96"/>
                    <a:gd name="T9" fmla="*/ 432 h 43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6" h="432">
                      <a:moveTo>
                        <a:pt x="0" y="432"/>
                      </a:moveTo>
                      <a:cubicBezTo>
                        <a:pt x="40" y="252"/>
                        <a:pt x="80" y="72"/>
                        <a:pt x="96" y="0"/>
                      </a:cubicBezTo>
                    </a:path>
                  </a:pathLst>
                </a:custGeom>
                <a:noFill/>
                <a:ln w="28575" cmpd="sng">
                  <a:solidFill>
                    <a:srgbClr val="0000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0444" name="Line 17"/>
              <p:cNvSpPr>
                <a:spLocks noChangeShapeType="1"/>
              </p:cNvSpPr>
              <p:nvPr/>
            </p:nvSpPr>
            <p:spPr bwMode="auto">
              <a:xfrm flipV="1">
                <a:off x="1760" y="3072"/>
                <a:ext cx="1744" cy="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0445" name="Rectangle 18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69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i="1">
                    <a:solidFill>
                      <a:srgbClr val="000018"/>
                    </a:solidFill>
                    <a:latin typeface="Times New Roman" panose="02020603050405020304" charset="0"/>
                  </a:rPr>
                  <a:t>t</a:t>
                </a:r>
              </a:p>
            </p:txBody>
          </p:sp>
          <p:grpSp>
            <p:nvGrpSpPr>
              <p:cNvPr id="60446" name="Group 19"/>
              <p:cNvGrpSpPr/>
              <p:nvPr/>
            </p:nvGrpSpPr>
            <p:grpSpPr bwMode="auto">
              <a:xfrm>
                <a:off x="2143" y="2681"/>
                <a:ext cx="140" cy="393"/>
                <a:chOff x="2143" y="2681"/>
                <a:chExt cx="140" cy="393"/>
              </a:xfrm>
            </p:grpSpPr>
            <p:sp>
              <p:nvSpPr>
                <p:cNvPr id="604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144" y="2692"/>
                  <a:ext cx="0" cy="382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51" name="Freeform 21"/>
                <p:cNvSpPr/>
                <p:nvPr/>
              </p:nvSpPr>
              <p:spPr bwMode="auto">
                <a:xfrm>
                  <a:off x="2143" y="2681"/>
                  <a:ext cx="140" cy="382"/>
                </a:xfrm>
                <a:custGeom>
                  <a:avLst/>
                  <a:gdLst>
                    <a:gd name="T0" fmla="*/ 0 w 140"/>
                    <a:gd name="T1" fmla="*/ 0 h 382"/>
                    <a:gd name="T2" fmla="*/ 31 w 140"/>
                    <a:gd name="T3" fmla="*/ 171 h 382"/>
                    <a:gd name="T4" fmla="*/ 86 w 140"/>
                    <a:gd name="T5" fmla="*/ 312 h 382"/>
                    <a:gd name="T6" fmla="*/ 140 w 140"/>
                    <a:gd name="T7" fmla="*/ 382 h 3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382"/>
                    <a:gd name="T14" fmla="*/ 140 w 140"/>
                    <a:gd name="T15" fmla="*/ 382 h 3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382">
                      <a:moveTo>
                        <a:pt x="0" y="0"/>
                      </a:moveTo>
                      <a:cubicBezTo>
                        <a:pt x="19" y="55"/>
                        <a:pt x="15" y="115"/>
                        <a:pt x="31" y="171"/>
                      </a:cubicBezTo>
                      <a:cubicBezTo>
                        <a:pt x="45" y="222"/>
                        <a:pt x="69" y="263"/>
                        <a:pt x="86" y="312"/>
                      </a:cubicBezTo>
                      <a:cubicBezTo>
                        <a:pt x="94" y="334"/>
                        <a:pt x="116" y="382"/>
                        <a:pt x="140" y="382"/>
                      </a:cubicBezTo>
                    </a:path>
                  </a:pathLst>
                </a:custGeom>
                <a:noFill/>
                <a:ln w="28575" cmpd="sng">
                  <a:solidFill>
                    <a:srgbClr val="0000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60447" name="Group 22"/>
              <p:cNvGrpSpPr/>
              <p:nvPr/>
            </p:nvGrpSpPr>
            <p:grpSpPr bwMode="auto">
              <a:xfrm>
                <a:off x="2976" y="2688"/>
                <a:ext cx="140" cy="393"/>
                <a:chOff x="2143" y="2681"/>
                <a:chExt cx="140" cy="393"/>
              </a:xfrm>
            </p:grpSpPr>
            <p:sp>
              <p:nvSpPr>
                <p:cNvPr id="60448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144" y="2692"/>
                  <a:ext cx="0" cy="382"/>
                </a:xfrm>
                <a:prstGeom prst="line">
                  <a:avLst/>
                </a:prstGeom>
                <a:noFill/>
                <a:ln w="28575">
                  <a:solidFill>
                    <a:srgbClr val="0000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49" name="Freeform 24"/>
                <p:cNvSpPr/>
                <p:nvPr/>
              </p:nvSpPr>
              <p:spPr bwMode="auto">
                <a:xfrm>
                  <a:off x="2143" y="2681"/>
                  <a:ext cx="140" cy="382"/>
                </a:xfrm>
                <a:custGeom>
                  <a:avLst/>
                  <a:gdLst>
                    <a:gd name="T0" fmla="*/ 0 w 140"/>
                    <a:gd name="T1" fmla="*/ 0 h 382"/>
                    <a:gd name="T2" fmla="*/ 31 w 140"/>
                    <a:gd name="T3" fmla="*/ 171 h 382"/>
                    <a:gd name="T4" fmla="*/ 86 w 140"/>
                    <a:gd name="T5" fmla="*/ 312 h 382"/>
                    <a:gd name="T6" fmla="*/ 140 w 140"/>
                    <a:gd name="T7" fmla="*/ 382 h 3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40"/>
                    <a:gd name="T13" fmla="*/ 0 h 382"/>
                    <a:gd name="T14" fmla="*/ 140 w 140"/>
                    <a:gd name="T15" fmla="*/ 382 h 3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40" h="382">
                      <a:moveTo>
                        <a:pt x="0" y="0"/>
                      </a:moveTo>
                      <a:cubicBezTo>
                        <a:pt x="19" y="55"/>
                        <a:pt x="15" y="115"/>
                        <a:pt x="31" y="171"/>
                      </a:cubicBezTo>
                      <a:cubicBezTo>
                        <a:pt x="45" y="222"/>
                        <a:pt x="69" y="263"/>
                        <a:pt x="86" y="312"/>
                      </a:cubicBezTo>
                      <a:cubicBezTo>
                        <a:pt x="94" y="334"/>
                        <a:pt x="116" y="382"/>
                        <a:pt x="140" y="382"/>
                      </a:cubicBezTo>
                    </a:path>
                  </a:pathLst>
                </a:custGeom>
                <a:noFill/>
                <a:ln w="28575" cmpd="sng">
                  <a:solidFill>
                    <a:srgbClr val="000099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9" name="Group 25"/>
          <p:cNvGrpSpPr/>
          <p:nvPr/>
        </p:nvGrpSpPr>
        <p:grpSpPr bwMode="auto">
          <a:xfrm>
            <a:off x="1295400" y="5211763"/>
            <a:ext cx="4495800" cy="1189037"/>
            <a:chOff x="816" y="3283"/>
            <a:chExt cx="2832" cy="749"/>
          </a:xfrm>
        </p:grpSpPr>
        <p:sp>
          <p:nvSpPr>
            <p:cNvPr id="6170" name="Rectangle 26"/>
            <p:cNvSpPr>
              <a:spLocks noChangeArrowheads="1"/>
            </p:cNvSpPr>
            <p:nvPr/>
          </p:nvSpPr>
          <p:spPr bwMode="auto">
            <a:xfrm>
              <a:off x="816" y="3312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矩形波</a:t>
              </a:r>
            </a:p>
          </p:txBody>
        </p:sp>
        <p:grpSp>
          <p:nvGrpSpPr>
            <p:cNvPr id="60425" name="Group 27"/>
            <p:cNvGrpSpPr/>
            <p:nvPr/>
          </p:nvGrpSpPr>
          <p:grpSpPr bwMode="auto">
            <a:xfrm>
              <a:off x="1776" y="3283"/>
              <a:ext cx="1872" cy="749"/>
              <a:chOff x="1776" y="3283"/>
              <a:chExt cx="1872" cy="749"/>
            </a:xfrm>
          </p:grpSpPr>
          <p:grpSp>
            <p:nvGrpSpPr>
              <p:cNvPr id="60426" name="Group 28"/>
              <p:cNvGrpSpPr/>
              <p:nvPr/>
            </p:nvGrpSpPr>
            <p:grpSpPr bwMode="auto">
              <a:xfrm>
                <a:off x="1776" y="3552"/>
                <a:ext cx="288" cy="384"/>
                <a:chOff x="1536" y="1392"/>
                <a:chExt cx="480" cy="480"/>
              </a:xfrm>
            </p:grpSpPr>
            <p:sp>
              <p:nvSpPr>
                <p:cNvPr id="60438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39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39" name="Line 30"/>
                <p:cNvSpPr>
                  <a:spLocks noChangeShapeType="1"/>
                </p:cNvSpPr>
                <p:nvPr/>
              </p:nvSpPr>
              <p:spPr bwMode="auto">
                <a:xfrm>
                  <a:off x="2016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grpSp>
            <p:nvGrpSpPr>
              <p:cNvPr id="60427" name="Group 31"/>
              <p:cNvGrpSpPr/>
              <p:nvPr/>
            </p:nvGrpSpPr>
            <p:grpSpPr bwMode="auto">
              <a:xfrm>
                <a:off x="2400" y="3552"/>
                <a:ext cx="288" cy="384"/>
                <a:chOff x="2448" y="1392"/>
                <a:chExt cx="480" cy="480"/>
              </a:xfrm>
            </p:grpSpPr>
            <p:sp>
              <p:nvSpPr>
                <p:cNvPr id="60435" name="Line 32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36" name="Line 33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37" name="Line 34"/>
                <p:cNvSpPr>
                  <a:spLocks noChangeShapeType="1"/>
                </p:cNvSpPr>
                <p:nvPr/>
              </p:nvSpPr>
              <p:spPr bwMode="auto">
                <a:xfrm>
                  <a:off x="292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0428" name="Line 35"/>
              <p:cNvSpPr>
                <a:spLocks noChangeShapeType="1"/>
              </p:cNvSpPr>
              <p:nvPr/>
            </p:nvSpPr>
            <p:spPr bwMode="auto">
              <a:xfrm flipV="1">
                <a:off x="1776" y="3283"/>
                <a:ext cx="0" cy="6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0429" name="Line 36"/>
              <p:cNvSpPr>
                <a:spLocks noChangeShapeType="1"/>
              </p:cNvSpPr>
              <p:nvPr/>
            </p:nvSpPr>
            <p:spPr bwMode="auto">
              <a:xfrm>
                <a:off x="1776" y="3936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0430" name="Text Box 37"/>
              <p:cNvSpPr txBox="1">
                <a:spLocks noChangeArrowheads="1"/>
              </p:cNvSpPr>
              <p:nvPr/>
            </p:nvSpPr>
            <p:spPr bwMode="auto">
              <a:xfrm>
                <a:off x="3456" y="3744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t</a:t>
                </a:r>
              </a:p>
            </p:txBody>
          </p:sp>
          <p:grpSp>
            <p:nvGrpSpPr>
              <p:cNvPr id="60431" name="Group 38"/>
              <p:cNvGrpSpPr/>
              <p:nvPr/>
            </p:nvGrpSpPr>
            <p:grpSpPr bwMode="auto">
              <a:xfrm>
                <a:off x="3024" y="3552"/>
                <a:ext cx="288" cy="384"/>
                <a:chOff x="2448" y="1392"/>
                <a:chExt cx="480" cy="480"/>
              </a:xfrm>
            </p:grpSpPr>
            <p:sp>
              <p:nvSpPr>
                <p:cNvPr id="60432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33" name="Line 40"/>
                <p:cNvSpPr>
                  <a:spLocks noChangeShapeType="1"/>
                </p:cNvSpPr>
                <p:nvPr/>
              </p:nvSpPr>
              <p:spPr bwMode="auto">
                <a:xfrm>
                  <a:off x="2448" y="1392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0434" name="Line 41"/>
                <p:cNvSpPr>
                  <a:spLocks noChangeShapeType="1"/>
                </p:cNvSpPr>
                <p:nvPr/>
              </p:nvSpPr>
              <p:spPr bwMode="auto">
                <a:xfrm>
                  <a:off x="2928" y="139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2"/>
          <p:cNvGrpSpPr/>
          <p:nvPr/>
        </p:nvGrpSpPr>
        <p:grpSpPr bwMode="auto">
          <a:xfrm>
            <a:off x="762000" y="623888"/>
            <a:ext cx="7551738" cy="1117600"/>
            <a:chOff x="432" y="768"/>
            <a:chExt cx="4757" cy="704"/>
          </a:xfrm>
        </p:grpSpPr>
        <p:sp>
          <p:nvSpPr>
            <p:cNvPr id="7171" name="Text Box 3"/>
            <p:cNvSpPr txBox="1">
              <a:spLocks noChangeArrowheads="1"/>
            </p:cNvSpPr>
            <p:nvPr/>
          </p:nvSpPr>
          <p:spPr bwMode="auto">
            <a:xfrm>
              <a:off x="480" y="768"/>
              <a:ext cx="4709" cy="70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solidFill>
                    <a:srgbClr val="000018"/>
                  </a:solidFill>
                </a:rPr>
                <a:t>    </a:t>
              </a: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处理数字信号的电路称为数字电路</a:t>
              </a:r>
              <a:r>
                <a:rPr lang="zh-CN" altLang="en-US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，它注重研究的是输入、输出信号之间的逻辑关系。</a:t>
              </a:r>
            </a:p>
          </p:txBody>
        </p:sp>
        <p:sp>
          <p:nvSpPr>
            <p:cNvPr id="7172" name="AutoShape 4"/>
            <p:cNvSpPr>
              <a:spLocks noChangeArrowheads="1"/>
            </p:cNvSpPr>
            <p:nvPr/>
          </p:nvSpPr>
          <p:spPr bwMode="auto">
            <a:xfrm>
              <a:off x="432" y="811"/>
              <a:ext cx="288" cy="293"/>
            </a:xfrm>
            <a:prstGeom prst="star5">
              <a:avLst/>
            </a:prstGeom>
            <a:solidFill>
              <a:srgbClr val="FF66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443" name="Group 5"/>
          <p:cNvGrpSpPr/>
          <p:nvPr/>
        </p:nvGrpSpPr>
        <p:grpSpPr bwMode="auto">
          <a:xfrm>
            <a:off x="762000" y="1766888"/>
            <a:ext cx="7467600" cy="1031875"/>
            <a:chOff x="720" y="2184"/>
            <a:chExt cx="4704" cy="650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780" y="2184"/>
              <a:ext cx="4644" cy="6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2800" b="1">
                  <a:solidFill>
                    <a:srgbClr val="000018"/>
                  </a:solidFill>
                  <a:latin typeface="Times New Roman" panose="02020603050405020304" charset="0"/>
                </a:rPr>
                <a:t>    </a:t>
              </a:r>
              <a:r>
                <a:rPr lang="zh-CN" altLang="en-US" sz="2800" b="1">
                  <a:solidFill>
                    <a:srgbClr val="000018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在数字电路中，晶体管一般工作在截止区和饱和区，起开关的作用。</a:t>
              </a:r>
            </a:p>
          </p:txBody>
        </p:sp>
        <p:sp>
          <p:nvSpPr>
            <p:cNvPr id="7175" name="AutoShape 7"/>
            <p:cNvSpPr>
              <a:spLocks noChangeArrowheads="1"/>
            </p:cNvSpPr>
            <p:nvPr/>
          </p:nvSpPr>
          <p:spPr bwMode="auto">
            <a:xfrm>
              <a:off x="720" y="2208"/>
              <a:ext cx="288" cy="288"/>
            </a:xfrm>
            <a:prstGeom prst="star5">
              <a:avLst/>
            </a:prstGeom>
            <a:solidFill>
              <a:srgbClr val="FF3300"/>
            </a:solidFill>
            <a:ln w="9525">
              <a:solidFill>
                <a:srgbClr val="FF3300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8"/>
          <p:cNvGrpSpPr/>
          <p:nvPr/>
        </p:nvGrpSpPr>
        <p:grpSpPr bwMode="auto">
          <a:xfrm>
            <a:off x="609600" y="2833688"/>
            <a:ext cx="7727950" cy="1052512"/>
            <a:chOff x="384" y="1680"/>
            <a:chExt cx="4868" cy="663"/>
          </a:xfrm>
        </p:grpSpPr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84" y="1776"/>
              <a:ext cx="1016" cy="3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脉冲信号</a:t>
              </a:r>
            </a:p>
          </p:txBody>
        </p:sp>
        <p:sp>
          <p:nvSpPr>
            <p:cNvPr id="61487" name="AutoShape 10"/>
            <p:cNvSpPr/>
            <p:nvPr/>
          </p:nvSpPr>
          <p:spPr bwMode="auto">
            <a:xfrm>
              <a:off x="1440" y="1728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1536" y="1680"/>
              <a:ext cx="37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正脉冲：</a:t>
              </a:r>
              <a:r>
                <a:rPr lang="zh-CN" altLang="en-US" sz="2800" b="1">
                  <a:latin typeface="Times New Roman" panose="02020603050405020304" charset="0"/>
                </a:rPr>
                <a:t>脉冲跃变后的值比初始值高</a:t>
              </a: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1536" y="2016"/>
              <a:ext cx="3716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负脉冲：</a:t>
              </a:r>
              <a:r>
                <a:rPr lang="zh-CN" altLang="en-US" sz="2800" b="1">
                  <a:latin typeface="Times New Roman" panose="02020603050405020304" charset="0"/>
                </a:rPr>
                <a:t>脉冲跃变后的值比初始值低</a:t>
              </a:r>
            </a:p>
          </p:txBody>
        </p:sp>
      </p:grp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990600" y="3886200"/>
            <a:ext cx="8937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如：</a:t>
            </a:r>
          </a:p>
        </p:txBody>
      </p:sp>
      <p:grpSp>
        <p:nvGrpSpPr>
          <p:cNvPr id="5" name="Group 14"/>
          <p:cNvGrpSpPr/>
          <p:nvPr/>
        </p:nvGrpSpPr>
        <p:grpSpPr bwMode="auto">
          <a:xfrm>
            <a:off x="2209800" y="3886200"/>
            <a:ext cx="5159375" cy="1143000"/>
            <a:chOff x="1392" y="2448"/>
            <a:chExt cx="3250" cy="720"/>
          </a:xfrm>
        </p:grpSpPr>
        <p:grpSp>
          <p:nvGrpSpPr>
            <p:cNvPr id="61467" name="Group 15"/>
            <p:cNvGrpSpPr/>
            <p:nvPr/>
          </p:nvGrpSpPr>
          <p:grpSpPr bwMode="auto">
            <a:xfrm>
              <a:off x="1392" y="2448"/>
              <a:ext cx="864" cy="720"/>
              <a:chOff x="1392" y="2352"/>
              <a:chExt cx="864" cy="720"/>
            </a:xfrm>
          </p:grpSpPr>
          <p:grpSp>
            <p:nvGrpSpPr>
              <p:cNvPr id="61478" name="Group 16"/>
              <p:cNvGrpSpPr/>
              <p:nvPr/>
            </p:nvGrpSpPr>
            <p:grpSpPr bwMode="auto">
              <a:xfrm>
                <a:off x="1584" y="2544"/>
                <a:ext cx="672" cy="432"/>
                <a:chOff x="1584" y="2496"/>
                <a:chExt cx="672" cy="336"/>
              </a:xfrm>
            </p:grpSpPr>
            <p:sp>
              <p:nvSpPr>
                <p:cNvPr id="61481" name="Line 17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8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83" name="Line 19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8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85" name="Line 21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1479" name="Text Box 22"/>
              <p:cNvSpPr txBox="1">
                <a:spLocks noChangeArrowheads="1"/>
              </p:cNvSpPr>
              <p:nvPr/>
            </p:nvSpPr>
            <p:spPr bwMode="auto">
              <a:xfrm>
                <a:off x="1392" y="2784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0</a:t>
                </a:r>
              </a:p>
            </p:txBody>
          </p:sp>
          <p:sp>
            <p:nvSpPr>
              <p:cNvPr id="61480" name="Text Box 23"/>
              <p:cNvSpPr txBox="1">
                <a:spLocks noChangeArrowheads="1"/>
              </p:cNvSpPr>
              <p:nvPr/>
            </p:nvSpPr>
            <p:spPr bwMode="auto">
              <a:xfrm>
                <a:off x="1392" y="2352"/>
                <a:ext cx="48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+3V</a:t>
                </a:r>
              </a:p>
            </p:txBody>
          </p:sp>
        </p:grpSp>
        <p:grpSp>
          <p:nvGrpSpPr>
            <p:cNvPr id="61468" name="Group 24"/>
            <p:cNvGrpSpPr/>
            <p:nvPr/>
          </p:nvGrpSpPr>
          <p:grpSpPr bwMode="auto">
            <a:xfrm>
              <a:off x="2544" y="2496"/>
              <a:ext cx="1056" cy="672"/>
              <a:chOff x="2544" y="2496"/>
              <a:chExt cx="1056" cy="672"/>
            </a:xfrm>
          </p:grpSpPr>
          <p:grpSp>
            <p:nvGrpSpPr>
              <p:cNvPr id="61470" name="Group 25"/>
              <p:cNvGrpSpPr/>
              <p:nvPr/>
            </p:nvGrpSpPr>
            <p:grpSpPr bwMode="auto">
              <a:xfrm>
                <a:off x="2928" y="2640"/>
                <a:ext cx="672" cy="432"/>
                <a:chOff x="1584" y="2496"/>
                <a:chExt cx="672" cy="336"/>
              </a:xfrm>
            </p:grpSpPr>
            <p:sp>
              <p:nvSpPr>
                <p:cNvPr id="61473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74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75" name="Line 28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76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77" name="Line 30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1471" name="Text Box 31"/>
              <p:cNvSpPr txBox="1">
                <a:spLocks noChangeArrowheads="1"/>
              </p:cNvSpPr>
              <p:nvPr/>
            </p:nvSpPr>
            <p:spPr bwMode="auto">
              <a:xfrm>
                <a:off x="2880" y="2496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0</a:t>
                </a:r>
              </a:p>
            </p:txBody>
          </p:sp>
          <p:sp>
            <p:nvSpPr>
              <p:cNvPr id="61472" name="Text Box 32"/>
              <p:cNvSpPr txBox="1">
                <a:spLocks noChangeArrowheads="1"/>
              </p:cNvSpPr>
              <p:nvPr/>
            </p:nvSpPr>
            <p:spPr bwMode="auto">
              <a:xfrm>
                <a:off x="2544" y="2880"/>
                <a:ext cx="48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-3V</a:t>
                </a:r>
              </a:p>
            </p:txBody>
          </p:sp>
        </p:grp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3840" y="2688"/>
              <a:ext cx="802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正脉冲</a:t>
              </a:r>
            </a:p>
          </p:txBody>
        </p:sp>
      </p:grpSp>
      <p:grpSp>
        <p:nvGrpSpPr>
          <p:cNvPr id="10" name="Group 34"/>
          <p:cNvGrpSpPr/>
          <p:nvPr/>
        </p:nvGrpSpPr>
        <p:grpSpPr bwMode="auto">
          <a:xfrm>
            <a:off x="2057400" y="5029200"/>
            <a:ext cx="5387975" cy="1143000"/>
            <a:chOff x="1296" y="3168"/>
            <a:chExt cx="3394" cy="720"/>
          </a:xfrm>
        </p:grpSpPr>
        <p:grpSp>
          <p:nvGrpSpPr>
            <p:cNvPr id="61448" name="Group 35"/>
            <p:cNvGrpSpPr/>
            <p:nvPr/>
          </p:nvGrpSpPr>
          <p:grpSpPr bwMode="auto">
            <a:xfrm>
              <a:off x="1296" y="3168"/>
              <a:ext cx="1056" cy="720"/>
              <a:chOff x="1296" y="3168"/>
              <a:chExt cx="1056" cy="720"/>
            </a:xfrm>
          </p:grpSpPr>
          <p:grpSp>
            <p:nvGrpSpPr>
              <p:cNvPr id="61459" name="Group 36"/>
              <p:cNvGrpSpPr/>
              <p:nvPr/>
            </p:nvGrpSpPr>
            <p:grpSpPr bwMode="auto">
              <a:xfrm rot="10800000">
                <a:off x="1680" y="3360"/>
                <a:ext cx="672" cy="432"/>
                <a:chOff x="1584" y="2496"/>
                <a:chExt cx="672" cy="336"/>
              </a:xfrm>
            </p:grpSpPr>
            <p:sp>
              <p:nvSpPr>
                <p:cNvPr id="61462" name="Line 37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63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64" name="Line 39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6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66" name="Line 41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1460" name="Text Box 42"/>
              <p:cNvSpPr txBox="1">
                <a:spLocks noChangeArrowheads="1"/>
              </p:cNvSpPr>
              <p:nvPr/>
            </p:nvSpPr>
            <p:spPr bwMode="auto">
              <a:xfrm>
                <a:off x="1488" y="3600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0</a:t>
                </a:r>
              </a:p>
            </p:txBody>
          </p:sp>
          <p:sp>
            <p:nvSpPr>
              <p:cNvPr id="61461" name="Text Box 43"/>
              <p:cNvSpPr txBox="1">
                <a:spLocks noChangeArrowheads="1"/>
              </p:cNvSpPr>
              <p:nvPr/>
            </p:nvSpPr>
            <p:spPr bwMode="auto">
              <a:xfrm>
                <a:off x="1296" y="3168"/>
                <a:ext cx="48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+3V</a:t>
                </a:r>
              </a:p>
            </p:txBody>
          </p:sp>
        </p:grpSp>
        <p:grpSp>
          <p:nvGrpSpPr>
            <p:cNvPr id="61449" name="Group 44"/>
            <p:cNvGrpSpPr/>
            <p:nvPr/>
          </p:nvGrpSpPr>
          <p:grpSpPr bwMode="auto">
            <a:xfrm>
              <a:off x="2592" y="3216"/>
              <a:ext cx="1008" cy="672"/>
              <a:chOff x="2544" y="3264"/>
              <a:chExt cx="1008" cy="672"/>
            </a:xfrm>
          </p:grpSpPr>
          <p:grpSp>
            <p:nvGrpSpPr>
              <p:cNvPr id="61451" name="Group 45"/>
              <p:cNvGrpSpPr/>
              <p:nvPr/>
            </p:nvGrpSpPr>
            <p:grpSpPr bwMode="auto">
              <a:xfrm rot="10800000">
                <a:off x="2880" y="3408"/>
                <a:ext cx="672" cy="432"/>
                <a:chOff x="1584" y="2496"/>
                <a:chExt cx="672" cy="336"/>
              </a:xfrm>
            </p:grpSpPr>
            <p:sp>
              <p:nvSpPr>
                <p:cNvPr id="61454" name="Line 46"/>
                <p:cNvSpPr>
                  <a:spLocks noChangeShapeType="1"/>
                </p:cNvSpPr>
                <p:nvPr/>
              </p:nvSpPr>
              <p:spPr bwMode="auto">
                <a:xfrm>
                  <a:off x="158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55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776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56" name="Line 48"/>
                <p:cNvSpPr>
                  <a:spLocks noChangeShapeType="1"/>
                </p:cNvSpPr>
                <p:nvPr/>
              </p:nvSpPr>
              <p:spPr bwMode="auto">
                <a:xfrm>
                  <a:off x="1776" y="249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5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2064" y="2496"/>
                  <a:ext cx="0" cy="33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1458" name="Line 50"/>
                <p:cNvSpPr>
                  <a:spLocks noChangeShapeType="1"/>
                </p:cNvSpPr>
                <p:nvPr/>
              </p:nvSpPr>
              <p:spPr bwMode="auto">
                <a:xfrm>
                  <a:off x="2064" y="2832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1452" name="Text Box 51"/>
              <p:cNvSpPr txBox="1">
                <a:spLocks noChangeArrowheads="1"/>
              </p:cNvSpPr>
              <p:nvPr/>
            </p:nvSpPr>
            <p:spPr bwMode="auto">
              <a:xfrm>
                <a:off x="2640" y="3264"/>
                <a:ext cx="19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0</a:t>
                </a:r>
              </a:p>
            </p:txBody>
          </p:sp>
          <p:sp>
            <p:nvSpPr>
              <p:cNvPr id="61453" name="Text Box 52"/>
              <p:cNvSpPr txBox="1">
                <a:spLocks noChangeArrowheads="1"/>
              </p:cNvSpPr>
              <p:nvPr/>
            </p:nvSpPr>
            <p:spPr bwMode="auto">
              <a:xfrm>
                <a:off x="2544" y="3648"/>
                <a:ext cx="48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-3V</a:t>
                </a:r>
              </a:p>
            </p:txBody>
          </p:sp>
        </p:grpSp>
        <p:sp>
          <p:nvSpPr>
            <p:cNvPr id="7221" name="Rectangle 53"/>
            <p:cNvSpPr>
              <a:spLocks noChangeArrowheads="1"/>
            </p:cNvSpPr>
            <p:nvPr/>
          </p:nvSpPr>
          <p:spPr bwMode="auto">
            <a:xfrm>
              <a:off x="3888" y="3360"/>
              <a:ext cx="802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panose="02020603050405020304" charset="0"/>
                </a:rPr>
                <a:t>负脉冲</a:t>
              </a:r>
              <a:endPara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426720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脉冲幅度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A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143000" y="480060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脉冲上升沿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r</a:t>
            </a:r>
            <a:r>
              <a:rPr lang="en-US" altLang="zh-CN" sz="2800" b="1"/>
              <a:t> </a:t>
            </a:r>
            <a:endParaRPr lang="en-US" altLang="zh-CN" sz="2800" b="1" i="1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191000" y="502920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脉冲周期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endParaRPr lang="en-US" altLang="zh-CN" sz="2800" b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143000" y="541020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脉冲下降沿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f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endParaRPr lang="en-US" altLang="zh-CN" sz="2800" b="1" i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191000" y="4419600"/>
            <a:ext cx="2819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脉冲宽度 </a:t>
            </a:r>
            <a:r>
              <a:rPr lang="en-US" altLang="zh-CN" sz="2800" b="1" i="1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CN" sz="2800" b="1" baseline="-25000">
                <a:effectLst>
                  <a:outerShdw blurRad="38100" dist="38100" dir="2700000" algn="tl">
                    <a:srgbClr val="DDDDDD"/>
                  </a:outerShdw>
                </a:effectLst>
              </a:rPr>
              <a:t>p</a:t>
            </a: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endParaRPr lang="en-US" altLang="zh-CN" sz="2800" b="1" i="1"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1143000" y="685800"/>
            <a:ext cx="3581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rPr>
              <a:t>脉冲信号的部分参数：</a:t>
            </a:r>
          </a:p>
        </p:txBody>
      </p:sp>
      <p:grpSp>
        <p:nvGrpSpPr>
          <p:cNvPr id="62472" name="Group 8"/>
          <p:cNvGrpSpPr/>
          <p:nvPr/>
        </p:nvGrpSpPr>
        <p:grpSpPr bwMode="auto">
          <a:xfrm>
            <a:off x="1905000" y="1219200"/>
            <a:ext cx="5075238" cy="2881313"/>
            <a:chOff x="1056" y="1632"/>
            <a:chExt cx="3197" cy="1815"/>
          </a:xfrm>
        </p:grpSpPr>
        <p:grpSp>
          <p:nvGrpSpPr>
            <p:cNvPr id="62474" name="Group 9"/>
            <p:cNvGrpSpPr/>
            <p:nvPr/>
          </p:nvGrpSpPr>
          <p:grpSpPr bwMode="auto">
            <a:xfrm>
              <a:off x="1200" y="1632"/>
              <a:ext cx="3053" cy="1017"/>
              <a:chOff x="1296" y="1008"/>
              <a:chExt cx="3053" cy="1017"/>
            </a:xfrm>
          </p:grpSpPr>
          <p:grpSp>
            <p:nvGrpSpPr>
              <p:cNvPr id="62514" name="Group 10"/>
              <p:cNvGrpSpPr/>
              <p:nvPr/>
            </p:nvGrpSpPr>
            <p:grpSpPr bwMode="auto">
              <a:xfrm>
                <a:off x="1296" y="1008"/>
                <a:ext cx="2352" cy="974"/>
                <a:chOff x="1056" y="2397"/>
                <a:chExt cx="1936" cy="734"/>
              </a:xfrm>
            </p:grpSpPr>
            <p:sp>
              <p:nvSpPr>
                <p:cNvPr id="62516" name="Freeform 11"/>
                <p:cNvSpPr/>
                <p:nvPr/>
              </p:nvSpPr>
              <p:spPr bwMode="auto">
                <a:xfrm>
                  <a:off x="1056" y="2397"/>
                  <a:ext cx="1024" cy="731"/>
                </a:xfrm>
                <a:custGeom>
                  <a:avLst/>
                  <a:gdLst>
                    <a:gd name="T0" fmla="*/ 0 w 1024"/>
                    <a:gd name="T1" fmla="*/ 723 h 731"/>
                    <a:gd name="T2" fmla="*/ 432 w 1024"/>
                    <a:gd name="T3" fmla="*/ 627 h 731"/>
                    <a:gd name="T4" fmla="*/ 624 w 1024"/>
                    <a:gd name="T5" fmla="*/ 99 h 731"/>
                    <a:gd name="T6" fmla="*/ 1024 w 1024"/>
                    <a:gd name="T7" fmla="*/ 35 h 7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24"/>
                    <a:gd name="T13" fmla="*/ 0 h 731"/>
                    <a:gd name="T14" fmla="*/ 1024 w 1024"/>
                    <a:gd name="T15" fmla="*/ 731 h 7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24" h="731">
                      <a:moveTo>
                        <a:pt x="0" y="723"/>
                      </a:moveTo>
                      <a:cubicBezTo>
                        <a:pt x="164" y="727"/>
                        <a:pt x="328" y="731"/>
                        <a:pt x="432" y="627"/>
                      </a:cubicBezTo>
                      <a:cubicBezTo>
                        <a:pt x="536" y="523"/>
                        <a:pt x="525" y="198"/>
                        <a:pt x="624" y="99"/>
                      </a:cubicBezTo>
                      <a:cubicBezTo>
                        <a:pt x="723" y="0"/>
                        <a:pt x="941" y="48"/>
                        <a:pt x="1024" y="3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2517" name="Freeform 12"/>
                <p:cNvSpPr/>
                <p:nvPr/>
              </p:nvSpPr>
              <p:spPr bwMode="auto">
                <a:xfrm flipH="1">
                  <a:off x="1968" y="2400"/>
                  <a:ext cx="1024" cy="731"/>
                </a:xfrm>
                <a:custGeom>
                  <a:avLst/>
                  <a:gdLst>
                    <a:gd name="T0" fmla="*/ 0 w 1024"/>
                    <a:gd name="T1" fmla="*/ 723 h 731"/>
                    <a:gd name="T2" fmla="*/ 432 w 1024"/>
                    <a:gd name="T3" fmla="*/ 627 h 731"/>
                    <a:gd name="T4" fmla="*/ 624 w 1024"/>
                    <a:gd name="T5" fmla="*/ 99 h 731"/>
                    <a:gd name="T6" fmla="*/ 1024 w 1024"/>
                    <a:gd name="T7" fmla="*/ 35 h 7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024"/>
                    <a:gd name="T13" fmla="*/ 0 h 731"/>
                    <a:gd name="T14" fmla="*/ 1024 w 1024"/>
                    <a:gd name="T15" fmla="*/ 731 h 7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024" h="731">
                      <a:moveTo>
                        <a:pt x="0" y="723"/>
                      </a:moveTo>
                      <a:cubicBezTo>
                        <a:pt x="164" y="727"/>
                        <a:pt x="328" y="731"/>
                        <a:pt x="432" y="627"/>
                      </a:cubicBezTo>
                      <a:cubicBezTo>
                        <a:pt x="536" y="523"/>
                        <a:pt x="525" y="198"/>
                        <a:pt x="624" y="99"/>
                      </a:cubicBezTo>
                      <a:cubicBezTo>
                        <a:pt x="723" y="0"/>
                        <a:pt x="941" y="48"/>
                        <a:pt x="1024" y="35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FF3300"/>
                  </a:solidFill>
                  <a:prstDash val="solid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2515" name="Freeform 13"/>
              <p:cNvSpPr/>
              <p:nvPr/>
            </p:nvSpPr>
            <p:spPr bwMode="auto">
              <a:xfrm>
                <a:off x="3599" y="1111"/>
                <a:ext cx="750" cy="914"/>
              </a:xfrm>
              <a:custGeom>
                <a:avLst/>
                <a:gdLst>
                  <a:gd name="T0" fmla="*/ 673 w 750"/>
                  <a:gd name="T1" fmla="*/ 289 h 914"/>
                  <a:gd name="T2" fmla="*/ 719 w 750"/>
                  <a:gd name="T3" fmla="*/ 82 h 914"/>
                  <a:gd name="T4" fmla="*/ 486 w 750"/>
                  <a:gd name="T5" fmla="*/ 783 h 914"/>
                  <a:gd name="T6" fmla="*/ 0 w 750"/>
                  <a:gd name="T7" fmla="*/ 868 h 9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50"/>
                  <a:gd name="T13" fmla="*/ 0 h 914"/>
                  <a:gd name="T14" fmla="*/ 750 w 750"/>
                  <a:gd name="T15" fmla="*/ 914 h 9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50" h="914">
                    <a:moveTo>
                      <a:pt x="673" y="289"/>
                    </a:moveTo>
                    <a:cubicBezTo>
                      <a:pt x="681" y="256"/>
                      <a:pt x="750" y="0"/>
                      <a:pt x="719" y="82"/>
                    </a:cubicBezTo>
                    <a:cubicBezTo>
                      <a:pt x="688" y="164"/>
                      <a:pt x="606" y="651"/>
                      <a:pt x="486" y="783"/>
                    </a:cubicBezTo>
                    <a:cubicBezTo>
                      <a:pt x="366" y="914"/>
                      <a:pt x="101" y="850"/>
                      <a:pt x="0" y="86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62475" name="Group 14"/>
            <p:cNvGrpSpPr/>
            <p:nvPr/>
          </p:nvGrpSpPr>
          <p:grpSpPr bwMode="auto">
            <a:xfrm>
              <a:off x="2352" y="1680"/>
              <a:ext cx="1296" cy="912"/>
              <a:chOff x="2448" y="1056"/>
              <a:chExt cx="1296" cy="912"/>
            </a:xfrm>
          </p:grpSpPr>
          <p:sp>
            <p:nvSpPr>
              <p:cNvPr id="62512" name="Line 15"/>
              <p:cNvSpPr>
                <a:spLocks noChangeShapeType="1"/>
              </p:cNvSpPr>
              <p:nvPr/>
            </p:nvSpPr>
            <p:spPr bwMode="auto">
              <a:xfrm>
                <a:off x="2448" y="1056"/>
                <a:ext cx="1296" cy="0"/>
              </a:xfrm>
              <a:prstGeom prst="line">
                <a:avLst/>
              </a:prstGeom>
              <a:noFill/>
              <a:ln w="28575">
                <a:solidFill>
                  <a:srgbClr val="2E2AE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513" name="Line 16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2E2AE2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62476" name="Text Box 17"/>
            <p:cNvSpPr txBox="1">
              <a:spLocks noChangeArrowheads="1"/>
            </p:cNvSpPr>
            <p:nvPr/>
          </p:nvSpPr>
          <p:spPr bwMode="auto">
            <a:xfrm>
              <a:off x="3408" y="1920"/>
              <a:ext cx="43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A</a:t>
              </a:r>
              <a:endParaRPr lang="en-US" altLang="zh-CN" sz="3200" b="1" i="1">
                <a:solidFill>
                  <a:srgbClr val="FF3300"/>
                </a:solidFill>
              </a:endParaRPr>
            </a:p>
          </p:txBody>
        </p:sp>
        <p:grpSp>
          <p:nvGrpSpPr>
            <p:cNvPr id="62477" name="Group 18"/>
            <p:cNvGrpSpPr/>
            <p:nvPr/>
          </p:nvGrpSpPr>
          <p:grpSpPr bwMode="auto">
            <a:xfrm>
              <a:off x="1536" y="1824"/>
              <a:ext cx="576" cy="1440"/>
              <a:chOff x="1632" y="1200"/>
              <a:chExt cx="576" cy="1440"/>
            </a:xfrm>
          </p:grpSpPr>
          <p:sp>
            <p:nvSpPr>
              <p:cNvPr id="62506" name="Line 19"/>
              <p:cNvSpPr>
                <a:spLocks noChangeShapeType="1"/>
              </p:cNvSpPr>
              <p:nvPr/>
            </p:nvSpPr>
            <p:spPr bwMode="auto">
              <a:xfrm>
                <a:off x="1776" y="187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507" name="Line 20"/>
              <p:cNvSpPr>
                <a:spLocks noChangeShapeType="1"/>
              </p:cNvSpPr>
              <p:nvPr/>
            </p:nvSpPr>
            <p:spPr bwMode="auto">
              <a:xfrm>
                <a:off x="2016" y="1200"/>
                <a:ext cx="0" cy="1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62508" name="Group 21"/>
              <p:cNvGrpSpPr/>
              <p:nvPr/>
            </p:nvGrpSpPr>
            <p:grpSpPr bwMode="auto">
              <a:xfrm>
                <a:off x="1632" y="2208"/>
                <a:ext cx="576" cy="0"/>
                <a:chOff x="1632" y="2208"/>
                <a:chExt cx="576" cy="0"/>
              </a:xfrm>
            </p:grpSpPr>
            <p:sp>
              <p:nvSpPr>
                <p:cNvPr id="62509" name="Line 22"/>
                <p:cNvSpPr>
                  <a:spLocks noChangeShapeType="1"/>
                </p:cNvSpPr>
                <p:nvPr/>
              </p:nvSpPr>
              <p:spPr bwMode="auto">
                <a:xfrm>
                  <a:off x="1632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2510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2016" y="220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2511" name="Line 24"/>
                <p:cNvSpPr>
                  <a:spLocks noChangeShapeType="1"/>
                </p:cNvSpPr>
                <p:nvPr/>
              </p:nvSpPr>
              <p:spPr bwMode="auto">
                <a:xfrm>
                  <a:off x="1776" y="22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62478" name="Group 25"/>
            <p:cNvGrpSpPr/>
            <p:nvPr/>
          </p:nvGrpSpPr>
          <p:grpSpPr bwMode="auto">
            <a:xfrm>
              <a:off x="2688" y="1824"/>
              <a:ext cx="528" cy="1248"/>
              <a:chOff x="2784" y="1200"/>
              <a:chExt cx="528" cy="1248"/>
            </a:xfrm>
          </p:grpSpPr>
          <p:sp>
            <p:nvSpPr>
              <p:cNvPr id="62500" name="Line 26"/>
              <p:cNvSpPr>
                <a:spLocks noChangeShapeType="1"/>
              </p:cNvSpPr>
              <p:nvPr/>
            </p:nvSpPr>
            <p:spPr bwMode="auto">
              <a:xfrm>
                <a:off x="2928" y="1200"/>
                <a:ext cx="0" cy="1248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501" name="Line 27"/>
              <p:cNvSpPr>
                <a:spLocks noChangeShapeType="1"/>
              </p:cNvSpPr>
              <p:nvPr/>
            </p:nvSpPr>
            <p:spPr bwMode="auto">
              <a:xfrm>
                <a:off x="3120" y="1872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62502" name="Group 28"/>
              <p:cNvGrpSpPr/>
              <p:nvPr/>
            </p:nvGrpSpPr>
            <p:grpSpPr bwMode="auto">
              <a:xfrm>
                <a:off x="2784" y="2208"/>
                <a:ext cx="528" cy="0"/>
                <a:chOff x="2784" y="2208"/>
                <a:chExt cx="528" cy="0"/>
              </a:xfrm>
            </p:grpSpPr>
            <p:sp>
              <p:nvSpPr>
                <p:cNvPr id="62503" name="Line 29"/>
                <p:cNvSpPr>
                  <a:spLocks noChangeShapeType="1"/>
                </p:cNvSpPr>
                <p:nvPr/>
              </p:nvSpPr>
              <p:spPr bwMode="auto">
                <a:xfrm>
                  <a:off x="2784" y="220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2504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120" y="2208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2505" name="Line 31"/>
                <p:cNvSpPr>
                  <a:spLocks noChangeShapeType="1"/>
                </p:cNvSpPr>
                <p:nvPr/>
              </p:nvSpPr>
              <p:spPr bwMode="auto">
                <a:xfrm>
                  <a:off x="2880" y="2208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62479" name="Group 32"/>
            <p:cNvGrpSpPr/>
            <p:nvPr/>
          </p:nvGrpSpPr>
          <p:grpSpPr bwMode="auto">
            <a:xfrm>
              <a:off x="1296" y="1632"/>
              <a:ext cx="1584" cy="327"/>
              <a:chOff x="-1008" y="768"/>
              <a:chExt cx="1584" cy="327"/>
            </a:xfrm>
          </p:grpSpPr>
          <p:sp>
            <p:nvSpPr>
              <p:cNvPr id="62498" name="Line 33"/>
              <p:cNvSpPr>
                <a:spLocks noChangeShapeType="1"/>
              </p:cNvSpPr>
              <p:nvPr/>
            </p:nvSpPr>
            <p:spPr bwMode="auto">
              <a:xfrm>
                <a:off x="-336" y="960"/>
                <a:ext cx="912" cy="0"/>
              </a:xfrm>
              <a:prstGeom prst="line">
                <a:avLst/>
              </a:prstGeom>
              <a:noFill/>
              <a:ln w="28575">
                <a:solidFill>
                  <a:srgbClr val="2E2AE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99" name="Text Box 34"/>
              <p:cNvSpPr txBox="1">
                <a:spLocks noChangeArrowheads="1"/>
              </p:cNvSpPr>
              <p:nvPr/>
            </p:nvSpPr>
            <p:spPr bwMode="auto">
              <a:xfrm>
                <a:off x="-1008" y="768"/>
                <a:ext cx="72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0.9</a:t>
                </a:r>
                <a:r>
                  <a:rPr lang="en-US" altLang="zh-CN" sz="2800" b="1" i="1">
                    <a:solidFill>
                      <a:srgbClr val="FF3300"/>
                    </a:solidFill>
                  </a:rPr>
                  <a:t>A</a:t>
                </a:r>
              </a:p>
            </p:txBody>
          </p:sp>
        </p:grpSp>
        <p:grpSp>
          <p:nvGrpSpPr>
            <p:cNvPr id="62480" name="Group 35"/>
            <p:cNvGrpSpPr/>
            <p:nvPr/>
          </p:nvGrpSpPr>
          <p:grpSpPr bwMode="auto">
            <a:xfrm>
              <a:off x="1248" y="1920"/>
              <a:ext cx="1657" cy="327"/>
              <a:chOff x="-336" y="1056"/>
              <a:chExt cx="1657" cy="327"/>
            </a:xfrm>
          </p:grpSpPr>
          <p:sp>
            <p:nvSpPr>
              <p:cNvPr id="62496" name="Line 36"/>
              <p:cNvSpPr>
                <a:spLocks noChangeShapeType="1"/>
              </p:cNvSpPr>
              <p:nvPr/>
            </p:nvSpPr>
            <p:spPr bwMode="auto">
              <a:xfrm>
                <a:off x="265" y="1296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2E2AE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97" name="Text Box 37"/>
              <p:cNvSpPr txBox="1">
                <a:spLocks noChangeArrowheads="1"/>
              </p:cNvSpPr>
              <p:nvPr/>
            </p:nvSpPr>
            <p:spPr bwMode="auto">
              <a:xfrm>
                <a:off x="-336" y="1056"/>
                <a:ext cx="72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0.5</a:t>
                </a:r>
                <a:r>
                  <a:rPr lang="en-US" altLang="zh-CN" sz="2800" b="1" i="1">
                    <a:solidFill>
                      <a:srgbClr val="FF3300"/>
                    </a:solidFill>
                  </a:rPr>
                  <a:t>A</a:t>
                </a:r>
              </a:p>
            </p:txBody>
          </p:sp>
        </p:grpSp>
        <p:grpSp>
          <p:nvGrpSpPr>
            <p:cNvPr id="62481" name="Group 38"/>
            <p:cNvGrpSpPr/>
            <p:nvPr/>
          </p:nvGrpSpPr>
          <p:grpSpPr bwMode="auto">
            <a:xfrm>
              <a:off x="1056" y="2208"/>
              <a:ext cx="2928" cy="327"/>
              <a:chOff x="-1776" y="1344"/>
              <a:chExt cx="2928" cy="327"/>
            </a:xfrm>
          </p:grpSpPr>
          <p:sp>
            <p:nvSpPr>
              <p:cNvPr id="62494" name="Line 39"/>
              <p:cNvSpPr>
                <a:spLocks noChangeShapeType="1"/>
              </p:cNvSpPr>
              <p:nvPr/>
            </p:nvSpPr>
            <p:spPr bwMode="auto">
              <a:xfrm>
                <a:off x="-1152" y="1632"/>
                <a:ext cx="2304" cy="0"/>
              </a:xfrm>
              <a:prstGeom prst="line">
                <a:avLst/>
              </a:prstGeom>
              <a:noFill/>
              <a:ln w="28575">
                <a:solidFill>
                  <a:srgbClr val="2E2AE2"/>
                </a:solidFill>
                <a:prstDash val="dash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95" name="Text Box 40"/>
              <p:cNvSpPr txBox="1">
                <a:spLocks noChangeArrowheads="1"/>
              </p:cNvSpPr>
              <p:nvPr/>
            </p:nvSpPr>
            <p:spPr bwMode="auto">
              <a:xfrm>
                <a:off x="-1776" y="1344"/>
                <a:ext cx="720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3300"/>
                    </a:solidFill>
                  </a:rPr>
                  <a:t>0.1</a:t>
                </a:r>
                <a:r>
                  <a:rPr lang="en-US" altLang="zh-CN" sz="2800" b="1" i="1">
                    <a:solidFill>
                      <a:srgbClr val="FF3300"/>
                    </a:solidFill>
                  </a:rPr>
                  <a:t>A</a:t>
                </a:r>
              </a:p>
            </p:txBody>
          </p:sp>
        </p:grpSp>
        <p:grpSp>
          <p:nvGrpSpPr>
            <p:cNvPr id="62482" name="Group 41"/>
            <p:cNvGrpSpPr/>
            <p:nvPr/>
          </p:nvGrpSpPr>
          <p:grpSpPr bwMode="auto">
            <a:xfrm>
              <a:off x="1680" y="2496"/>
              <a:ext cx="2352" cy="768"/>
              <a:chOff x="1776" y="1872"/>
              <a:chExt cx="2352" cy="768"/>
            </a:xfrm>
          </p:grpSpPr>
          <p:sp>
            <p:nvSpPr>
              <p:cNvPr id="62492" name="Line 42"/>
              <p:cNvSpPr>
                <a:spLocks noChangeShapeType="1"/>
              </p:cNvSpPr>
              <p:nvPr/>
            </p:nvSpPr>
            <p:spPr bwMode="auto">
              <a:xfrm>
                <a:off x="4128" y="1872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93" name="Line 43"/>
              <p:cNvSpPr>
                <a:spLocks noChangeShapeType="1"/>
              </p:cNvSpPr>
              <p:nvPr/>
            </p:nvSpPr>
            <p:spPr bwMode="auto">
              <a:xfrm>
                <a:off x="1776" y="2544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62483" name="Group 44"/>
            <p:cNvGrpSpPr/>
            <p:nvPr/>
          </p:nvGrpSpPr>
          <p:grpSpPr bwMode="auto">
            <a:xfrm>
              <a:off x="1846" y="2160"/>
              <a:ext cx="1057" cy="192"/>
              <a:chOff x="1942" y="1536"/>
              <a:chExt cx="1057" cy="192"/>
            </a:xfrm>
          </p:grpSpPr>
          <p:sp>
            <p:nvSpPr>
              <p:cNvPr id="62488" name="Line 45"/>
              <p:cNvSpPr>
                <a:spLocks noChangeShapeType="1"/>
              </p:cNvSpPr>
              <p:nvPr/>
            </p:nvSpPr>
            <p:spPr bwMode="auto">
              <a:xfrm>
                <a:off x="1942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89" name="Line 46"/>
              <p:cNvSpPr>
                <a:spLocks noChangeShapeType="1"/>
              </p:cNvSpPr>
              <p:nvPr/>
            </p:nvSpPr>
            <p:spPr bwMode="auto">
              <a:xfrm>
                <a:off x="2999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90" name="Line 47"/>
              <p:cNvSpPr>
                <a:spLocks noChangeShapeType="1"/>
              </p:cNvSpPr>
              <p:nvPr/>
            </p:nvSpPr>
            <p:spPr bwMode="auto">
              <a:xfrm flipH="1">
                <a:off x="1945" y="1680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2491" name="Line 48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359" cy="0"/>
              </a:xfrm>
              <a:prstGeom prst="line">
                <a:avLst/>
              </a:prstGeom>
              <a:noFill/>
              <a:ln w="19050">
                <a:solidFill>
                  <a:srgbClr val="000018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62484" name="Text Box 49"/>
            <p:cNvSpPr txBox="1">
              <a:spLocks noChangeArrowheads="1"/>
            </p:cNvSpPr>
            <p:nvPr/>
          </p:nvSpPr>
          <p:spPr bwMode="auto">
            <a:xfrm>
              <a:off x="2017" y="2096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t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p</a:t>
              </a:r>
              <a:endParaRPr lang="en-US" altLang="zh-CN" sz="2800" b="1" i="1">
                <a:solidFill>
                  <a:srgbClr val="FF3300"/>
                </a:solidFill>
              </a:endParaRPr>
            </a:p>
          </p:txBody>
        </p:sp>
        <p:sp>
          <p:nvSpPr>
            <p:cNvPr id="62485" name="Text Box 50"/>
            <p:cNvSpPr txBox="1">
              <a:spLocks noChangeArrowheads="1"/>
            </p:cNvSpPr>
            <p:nvPr/>
          </p:nvSpPr>
          <p:spPr bwMode="auto">
            <a:xfrm>
              <a:off x="1681" y="2505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t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r</a:t>
              </a:r>
              <a:endParaRPr lang="en-US" altLang="zh-CN" sz="2800" b="1" i="1">
                <a:solidFill>
                  <a:srgbClr val="FF3300"/>
                </a:solidFill>
              </a:endParaRPr>
            </a:p>
          </p:txBody>
        </p:sp>
        <p:sp>
          <p:nvSpPr>
            <p:cNvPr id="62486" name="Text Box 51"/>
            <p:cNvSpPr txBox="1">
              <a:spLocks noChangeArrowheads="1"/>
            </p:cNvSpPr>
            <p:nvPr/>
          </p:nvSpPr>
          <p:spPr bwMode="auto">
            <a:xfrm>
              <a:off x="2784" y="2505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t</a:t>
              </a:r>
              <a:r>
                <a:rPr lang="en-US" altLang="zh-CN" sz="2800" b="1" baseline="-25000">
                  <a:solidFill>
                    <a:srgbClr val="FF3300"/>
                  </a:solidFill>
                </a:rPr>
                <a:t>f</a:t>
              </a:r>
              <a:endParaRPr lang="en-US" altLang="zh-CN" sz="2800" b="1" i="1">
                <a:solidFill>
                  <a:srgbClr val="FF3300"/>
                </a:solidFill>
              </a:endParaRPr>
            </a:p>
          </p:txBody>
        </p:sp>
        <p:sp>
          <p:nvSpPr>
            <p:cNvPr id="62487" name="Text Box 52"/>
            <p:cNvSpPr txBox="1">
              <a:spLocks noChangeArrowheads="1"/>
            </p:cNvSpPr>
            <p:nvPr/>
          </p:nvSpPr>
          <p:spPr bwMode="auto">
            <a:xfrm>
              <a:off x="2352" y="3120"/>
              <a:ext cx="72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3300"/>
                  </a:solidFill>
                </a:rPr>
                <a:t>T</a:t>
              </a:r>
            </a:p>
          </p:txBody>
        </p:sp>
      </p:grpSp>
      <p:sp>
        <p:nvSpPr>
          <p:cNvPr id="8245" name="Rectangle 53"/>
          <p:cNvSpPr>
            <a:spLocks noChangeArrowheads="1"/>
          </p:cNvSpPr>
          <p:nvPr/>
        </p:nvSpPr>
        <p:spPr bwMode="auto">
          <a:xfrm>
            <a:off x="2514600" y="3886200"/>
            <a:ext cx="4495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实际的矩形波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6" grpId="0" autoUpdateAnimBg="0"/>
      <p:bldP spid="8197" grpId="0" autoUpdateAnimBg="0"/>
      <p:bldP spid="8198" grpId="0" autoUpdateAnimBg="0"/>
      <p:bldP spid="8199" grpId="0" autoUpdateAnimBg="0"/>
      <p:bldP spid="824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099050" y="4683125"/>
            <a:ext cx="2063750" cy="1108075"/>
            <a:chOff x="3168" y="2975"/>
            <a:chExt cx="1300" cy="698"/>
          </a:xfrm>
        </p:grpSpPr>
        <p:sp>
          <p:nvSpPr>
            <p:cNvPr id="63543" name="Text Box 3"/>
            <p:cNvSpPr txBox="1">
              <a:spLocks noChangeArrowheads="1"/>
            </p:cNvSpPr>
            <p:nvPr/>
          </p:nvSpPr>
          <p:spPr bwMode="auto">
            <a:xfrm>
              <a:off x="4224" y="3168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2"/>
                  </a:solidFill>
                </a:rPr>
                <a:t>R</a:t>
              </a:r>
              <a:endParaRPr lang="en-US" altLang="zh-CN" sz="2800" b="1" i="1">
                <a:solidFill>
                  <a:schemeClr val="tx2"/>
                </a:solidFill>
              </a:endParaRPr>
            </a:p>
          </p:txBody>
        </p:sp>
        <p:sp>
          <p:nvSpPr>
            <p:cNvPr id="63544" name="Line 4"/>
            <p:cNvSpPr>
              <a:spLocks noChangeShapeType="1"/>
            </p:cNvSpPr>
            <p:nvPr/>
          </p:nvSpPr>
          <p:spPr bwMode="auto">
            <a:xfrm flipV="1">
              <a:off x="3600" y="3024"/>
              <a:ext cx="224" cy="1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5" name="Line 5"/>
            <p:cNvSpPr>
              <a:spLocks noChangeShapeType="1"/>
            </p:cNvSpPr>
            <p:nvPr/>
          </p:nvSpPr>
          <p:spPr bwMode="auto">
            <a:xfrm>
              <a:off x="3168" y="3673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6" name="Line 6"/>
            <p:cNvSpPr>
              <a:spLocks noChangeShapeType="1"/>
            </p:cNvSpPr>
            <p:nvPr/>
          </p:nvSpPr>
          <p:spPr bwMode="auto">
            <a:xfrm>
              <a:off x="4200" y="2988"/>
              <a:ext cx="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7" name="Rectangle 7"/>
            <p:cNvSpPr>
              <a:spLocks noChangeArrowheads="1"/>
            </p:cNvSpPr>
            <p:nvPr/>
          </p:nvSpPr>
          <p:spPr bwMode="auto">
            <a:xfrm>
              <a:off x="4155" y="3189"/>
              <a:ext cx="90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8" name="Line 8"/>
            <p:cNvSpPr>
              <a:spLocks noChangeShapeType="1"/>
            </p:cNvSpPr>
            <p:nvPr/>
          </p:nvSpPr>
          <p:spPr bwMode="auto">
            <a:xfrm>
              <a:off x="4200" y="3471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9" name="Line 9"/>
            <p:cNvSpPr>
              <a:spLocks noChangeShapeType="1"/>
            </p:cNvSpPr>
            <p:nvPr/>
          </p:nvSpPr>
          <p:spPr bwMode="auto">
            <a:xfrm>
              <a:off x="3841" y="3001"/>
              <a:ext cx="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50" name="Line 10"/>
            <p:cNvSpPr>
              <a:spLocks noChangeShapeType="1"/>
            </p:cNvSpPr>
            <p:nvPr/>
          </p:nvSpPr>
          <p:spPr bwMode="auto">
            <a:xfrm flipH="1">
              <a:off x="3169" y="3001"/>
              <a:ext cx="432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51" name="Oval 11"/>
            <p:cNvSpPr>
              <a:spLocks noChangeArrowheads="1"/>
            </p:cNvSpPr>
            <p:nvPr/>
          </p:nvSpPr>
          <p:spPr bwMode="auto">
            <a:xfrm>
              <a:off x="3793" y="297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1828800" y="457200"/>
            <a:ext cx="5181600" cy="6858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7.2</a:t>
            </a:r>
            <a:r>
              <a:rPr lang="en-US" altLang="zh-CN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lang="zh-CN" altLang="en-US" sz="36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晶体管的开关作用</a:t>
            </a:r>
          </a:p>
        </p:txBody>
      </p:sp>
      <p:sp>
        <p:nvSpPr>
          <p:cNvPr id="63492" name="Text Box 13"/>
          <p:cNvSpPr txBox="1">
            <a:spLocks noChangeArrowheads="1"/>
          </p:cNvSpPr>
          <p:nvPr/>
        </p:nvSpPr>
        <p:spPr bwMode="auto">
          <a:xfrm>
            <a:off x="1584325" y="2125663"/>
            <a:ext cx="184150" cy="5794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sz="3200" b="1">
              <a:solidFill>
                <a:schemeClr val="bg1"/>
              </a:solidFill>
            </a:endParaRPr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5800" y="1524000"/>
            <a:ext cx="3581400" cy="4572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1.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二极管的开关特性</a:t>
            </a:r>
          </a:p>
        </p:txBody>
      </p:sp>
      <p:grpSp>
        <p:nvGrpSpPr>
          <p:cNvPr id="3" name="Group 15"/>
          <p:cNvGrpSpPr/>
          <p:nvPr/>
        </p:nvGrpSpPr>
        <p:grpSpPr bwMode="auto">
          <a:xfrm>
            <a:off x="914400" y="3798888"/>
            <a:ext cx="641350" cy="447675"/>
            <a:chOff x="384" y="1200"/>
            <a:chExt cx="432" cy="336"/>
          </a:xfrm>
        </p:grpSpPr>
        <p:sp>
          <p:nvSpPr>
            <p:cNvPr id="63540" name="Line 16"/>
            <p:cNvSpPr>
              <a:spLocks noChangeShapeType="1"/>
            </p:cNvSpPr>
            <p:nvPr/>
          </p:nvSpPr>
          <p:spPr bwMode="auto">
            <a:xfrm>
              <a:off x="384" y="15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1" name="Line 17"/>
            <p:cNvSpPr>
              <a:spLocks noChangeShapeType="1"/>
            </p:cNvSpPr>
            <p:nvPr/>
          </p:nvSpPr>
          <p:spPr bwMode="auto">
            <a:xfrm flipV="1">
              <a:off x="624" y="120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42" name="Line 18"/>
            <p:cNvSpPr>
              <a:spLocks noChangeShapeType="1"/>
            </p:cNvSpPr>
            <p:nvPr/>
          </p:nvSpPr>
          <p:spPr bwMode="auto">
            <a:xfrm>
              <a:off x="624" y="12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1581150" y="3798888"/>
            <a:ext cx="285750" cy="447675"/>
            <a:chOff x="912" y="1824"/>
            <a:chExt cx="192" cy="336"/>
          </a:xfrm>
        </p:grpSpPr>
        <p:sp>
          <p:nvSpPr>
            <p:cNvPr id="63538" name="Line 20"/>
            <p:cNvSpPr>
              <a:spLocks noChangeShapeType="1"/>
            </p:cNvSpPr>
            <p:nvPr/>
          </p:nvSpPr>
          <p:spPr bwMode="auto">
            <a:xfrm>
              <a:off x="912" y="1824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39" name="Line 21"/>
            <p:cNvSpPr>
              <a:spLocks noChangeShapeType="1"/>
            </p:cNvSpPr>
            <p:nvPr/>
          </p:nvSpPr>
          <p:spPr bwMode="auto">
            <a:xfrm>
              <a:off x="912" y="2160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838200" y="2662238"/>
            <a:ext cx="1296988" cy="519112"/>
            <a:chOff x="384" y="2313"/>
            <a:chExt cx="817" cy="327"/>
          </a:xfrm>
        </p:grpSpPr>
        <p:sp>
          <p:nvSpPr>
            <p:cNvPr id="63536" name="AutoShape 23"/>
            <p:cNvSpPr>
              <a:spLocks noChangeArrowheads="1"/>
            </p:cNvSpPr>
            <p:nvPr/>
          </p:nvSpPr>
          <p:spPr bwMode="auto">
            <a:xfrm>
              <a:off x="384" y="2361"/>
              <a:ext cx="817" cy="279"/>
            </a:xfrm>
            <a:prstGeom prst="wedgeEllipseCallout">
              <a:avLst>
                <a:gd name="adj1" fmla="val 81579"/>
                <a:gd name="adj2" fmla="val 98028"/>
              </a:avLst>
            </a:prstGeom>
            <a:solidFill>
              <a:srgbClr val="FFFFCC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3537" name="Rectangle 24"/>
            <p:cNvSpPr>
              <a:spLocks noChangeArrowheads="1"/>
            </p:cNvSpPr>
            <p:nvPr/>
          </p:nvSpPr>
          <p:spPr bwMode="auto">
            <a:xfrm>
              <a:off x="482" y="2313"/>
              <a:ext cx="5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charset="0"/>
                </a:rPr>
                <a:t>导通</a:t>
              </a:r>
            </a:p>
          </p:txBody>
        </p:sp>
      </p:grp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3886200" y="3048000"/>
            <a:ext cx="925513" cy="320675"/>
          </a:xfrm>
          <a:prstGeom prst="rightArrow">
            <a:avLst>
              <a:gd name="adj1" fmla="val 50000"/>
              <a:gd name="adj2" fmla="val 72154"/>
            </a:avLst>
          </a:prstGeom>
          <a:gradFill rotWithShape="0">
            <a:gsLst>
              <a:gs pos="0">
                <a:srgbClr val="008080"/>
              </a:gs>
              <a:gs pos="100000">
                <a:srgbClr val="33CCFF"/>
              </a:gs>
            </a:gsLst>
            <a:lin ang="0" scaled="1"/>
          </a:gradFill>
          <a:ln w="28575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9242" name="AutoShape 26"/>
          <p:cNvSpPr>
            <a:spLocks noChangeArrowheads="1"/>
          </p:cNvSpPr>
          <p:nvPr/>
        </p:nvSpPr>
        <p:spPr bwMode="auto">
          <a:xfrm>
            <a:off x="3803650" y="5241925"/>
            <a:ext cx="996950" cy="320675"/>
          </a:xfrm>
          <a:prstGeom prst="rightArrow">
            <a:avLst>
              <a:gd name="adj1" fmla="val 50000"/>
              <a:gd name="adj2" fmla="val 77723"/>
            </a:avLst>
          </a:prstGeom>
          <a:gradFill rotWithShape="0">
            <a:gsLst>
              <a:gs pos="0">
                <a:srgbClr val="FFFF66"/>
              </a:gs>
              <a:gs pos="100000">
                <a:srgbClr val="008080"/>
              </a:gs>
            </a:gsLst>
            <a:lin ang="0" scaled="1"/>
          </a:gradFill>
          <a:ln w="28575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6" name="Group 27"/>
          <p:cNvGrpSpPr/>
          <p:nvPr/>
        </p:nvGrpSpPr>
        <p:grpSpPr bwMode="auto">
          <a:xfrm>
            <a:off x="838200" y="2662238"/>
            <a:ext cx="1371600" cy="523875"/>
            <a:chOff x="-192" y="3504"/>
            <a:chExt cx="864" cy="330"/>
          </a:xfrm>
        </p:grpSpPr>
        <p:sp>
          <p:nvSpPr>
            <p:cNvPr id="63534" name="AutoShape 28" descr="75%"/>
            <p:cNvSpPr>
              <a:spLocks noChangeArrowheads="1"/>
            </p:cNvSpPr>
            <p:nvPr/>
          </p:nvSpPr>
          <p:spPr bwMode="auto">
            <a:xfrm>
              <a:off x="-192" y="3552"/>
              <a:ext cx="864" cy="282"/>
            </a:xfrm>
            <a:prstGeom prst="wedgeEllipseCallout">
              <a:avLst>
                <a:gd name="adj1" fmla="val 78356"/>
                <a:gd name="adj2" fmla="val 100708"/>
              </a:avLst>
            </a:prstGeom>
            <a:pattFill prst="pct75">
              <a:fgClr>
                <a:srgbClr val="00FF00"/>
              </a:fgClr>
              <a:bgClr>
                <a:schemeClr val="bg1"/>
              </a:bgClr>
            </a:pattFill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3535" name="Rectangle 29" descr="75%"/>
            <p:cNvSpPr>
              <a:spLocks noChangeArrowheads="1"/>
            </p:cNvSpPr>
            <p:nvPr/>
          </p:nvSpPr>
          <p:spPr bwMode="auto">
            <a:xfrm>
              <a:off x="-46" y="3504"/>
              <a:ext cx="56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charset="0"/>
                </a:rPr>
                <a:t>截止</a:t>
              </a:r>
              <a:endParaRPr lang="zh-CN" altLang="en-US" sz="2800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9246" name="AutoShape 30" descr="90%"/>
          <p:cNvSpPr>
            <a:spLocks noChangeArrowheads="1"/>
          </p:cNvSpPr>
          <p:nvPr/>
        </p:nvSpPr>
        <p:spPr bwMode="auto">
          <a:xfrm>
            <a:off x="6553200" y="3733800"/>
            <a:ext cx="1768475" cy="762000"/>
          </a:xfrm>
          <a:prstGeom prst="wedgeEllipseCallout">
            <a:avLst>
              <a:gd name="adj1" fmla="val -78995"/>
              <a:gd name="adj2" fmla="val 77708"/>
            </a:avLst>
          </a:prstGeom>
          <a:pattFill prst="pct90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相当于</a:t>
            </a:r>
          </a:p>
          <a:p>
            <a:pPr algn="ctr"/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开关断开</a:t>
            </a:r>
            <a:endParaRPr lang="zh-CN" altLang="en-US" sz="24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9247" name="AutoShape 31"/>
          <p:cNvSpPr>
            <a:spLocks noChangeArrowheads="1"/>
          </p:cNvSpPr>
          <p:nvPr/>
        </p:nvSpPr>
        <p:spPr bwMode="auto">
          <a:xfrm>
            <a:off x="6629400" y="1600200"/>
            <a:ext cx="1752600" cy="838200"/>
          </a:xfrm>
          <a:prstGeom prst="wedgeEllipseCallout">
            <a:avLst>
              <a:gd name="adj1" fmla="val -70019"/>
              <a:gd name="adj2" fmla="val 67991"/>
            </a:avLst>
          </a:prstGeom>
          <a:solidFill>
            <a:srgbClr val="FFFF99"/>
          </a:solidFill>
          <a:ln w="2857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相当于</a:t>
            </a:r>
          </a:p>
          <a:p>
            <a:pPr algn="ctr"/>
            <a:r>
              <a:rPr lang="zh-CN" alt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charset="0"/>
              </a:rPr>
              <a:t>开关闭合</a:t>
            </a:r>
            <a:endParaRPr lang="zh-CN" altLang="en-US" sz="24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grpSp>
        <p:nvGrpSpPr>
          <p:cNvPr id="7" name="Group 32"/>
          <p:cNvGrpSpPr/>
          <p:nvPr/>
        </p:nvGrpSpPr>
        <p:grpSpPr bwMode="auto">
          <a:xfrm>
            <a:off x="5581650" y="4038600"/>
            <a:ext cx="762000" cy="914400"/>
            <a:chOff x="3504" y="2544"/>
            <a:chExt cx="480" cy="576"/>
          </a:xfrm>
        </p:grpSpPr>
        <p:sp>
          <p:nvSpPr>
            <p:cNvPr id="63532" name="Rectangle 33"/>
            <p:cNvSpPr>
              <a:spLocks noChangeArrowheads="1"/>
            </p:cNvSpPr>
            <p:nvPr/>
          </p:nvSpPr>
          <p:spPr bwMode="auto">
            <a:xfrm>
              <a:off x="3600" y="2544"/>
              <a:ext cx="272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S</a:t>
              </a:r>
            </a:p>
          </p:txBody>
        </p:sp>
        <p:sp>
          <p:nvSpPr>
            <p:cNvPr id="63533" name="Oval 34"/>
            <p:cNvSpPr>
              <a:spLocks noChangeArrowheads="1"/>
            </p:cNvSpPr>
            <p:nvPr/>
          </p:nvSpPr>
          <p:spPr bwMode="auto">
            <a:xfrm rot="-5400000" flipH="1" flipV="1">
              <a:off x="3600" y="2736"/>
              <a:ext cx="288" cy="480"/>
            </a:xfrm>
            <a:prstGeom prst="ellipse">
              <a:avLst/>
            </a:prstGeom>
            <a:noFill/>
            <a:ln w="38100">
              <a:solidFill>
                <a:srgbClr val="2E2AE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1146175" y="3276600"/>
            <a:ext cx="6191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</a:rPr>
              <a:t>3V</a:t>
            </a:r>
          </a:p>
        </p:txBody>
      </p:sp>
      <p:sp>
        <p:nvSpPr>
          <p:cNvPr id="9252" name="Text Box 36"/>
          <p:cNvSpPr txBox="1">
            <a:spLocks noChangeArrowheads="1"/>
          </p:cNvSpPr>
          <p:nvPr/>
        </p:nvSpPr>
        <p:spPr bwMode="auto">
          <a:xfrm>
            <a:off x="1612900" y="3810000"/>
            <a:ext cx="61912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2E2AE2"/>
                </a:solidFill>
              </a:rPr>
              <a:t>0V</a:t>
            </a:r>
          </a:p>
        </p:txBody>
      </p:sp>
      <p:grpSp>
        <p:nvGrpSpPr>
          <p:cNvPr id="8" name="Group 37"/>
          <p:cNvGrpSpPr/>
          <p:nvPr/>
        </p:nvGrpSpPr>
        <p:grpSpPr bwMode="auto">
          <a:xfrm>
            <a:off x="5638800" y="2057400"/>
            <a:ext cx="762000" cy="838200"/>
            <a:chOff x="3552" y="1296"/>
            <a:chExt cx="480" cy="528"/>
          </a:xfrm>
        </p:grpSpPr>
        <p:sp>
          <p:nvSpPr>
            <p:cNvPr id="63530" name="Rectangle 38"/>
            <p:cNvSpPr>
              <a:spLocks noChangeArrowheads="1"/>
            </p:cNvSpPr>
            <p:nvPr/>
          </p:nvSpPr>
          <p:spPr bwMode="auto">
            <a:xfrm>
              <a:off x="3696" y="1296"/>
              <a:ext cx="27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charset="0"/>
                </a:rPr>
                <a:t>S</a:t>
              </a:r>
            </a:p>
          </p:txBody>
        </p:sp>
        <p:sp>
          <p:nvSpPr>
            <p:cNvPr id="63531" name="Oval 39"/>
            <p:cNvSpPr>
              <a:spLocks noChangeArrowheads="1"/>
            </p:cNvSpPr>
            <p:nvPr/>
          </p:nvSpPr>
          <p:spPr bwMode="auto">
            <a:xfrm rot="-5400000" flipH="1" flipV="1">
              <a:off x="3648" y="1440"/>
              <a:ext cx="288" cy="480"/>
            </a:xfrm>
            <a:prstGeom prst="ellipse">
              <a:avLst/>
            </a:prstGeom>
            <a:noFill/>
            <a:ln w="38100">
              <a:solidFill>
                <a:srgbClr val="2E2AE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9" name="Group 40"/>
          <p:cNvGrpSpPr/>
          <p:nvPr/>
        </p:nvGrpSpPr>
        <p:grpSpPr bwMode="auto">
          <a:xfrm>
            <a:off x="5105400" y="2662238"/>
            <a:ext cx="2063750" cy="1136650"/>
            <a:chOff x="3216" y="1677"/>
            <a:chExt cx="1300" cy="716"/>
          </a:xfrm>
        </p:grpSpPr>
        <p:sp>
          <p:nvSpPr>
            <p:cNvPr id="63520" name="Text Box 4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3521" name="Line 42"/>
            <p:cNvSpPr>
              <a:spLocks noChangeShapeType="1"/>
            </p:cNvSpPr>
            <p:nvPr/>
          </p:nvSpPr>
          <p:spPr bwMode="auto">
            <a:xfrm>
              <a:off x="3216" y="2393"/>
              <a:ext cx="1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2" name="Line 43"/>
            <p:cNvSpPr>
              <a:spLocks noChangeShapeType="1"/>
            </p:cNvSpPr>
            <p:nvPr/>
          </p:nvSpPr>
          <p:spPr bwMode="auto">
            <a:xfrm>
              <a:off x="4248" y="1708"/>
              <a:ext cx="0" cy="2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3" name="Rectangle 44"/>
            <p:cNvSpPr>
              <a:spLocks noChangeArrowheads="1"/>
            </p:cNvSpPr>
            <p:nvPr/>
          </p:nvSpPr>
          <p:spPr bwMode="auto">
            <a:xfrm>
              <a:off x="4203" y="1909"/>
              <a:ext cx="90" cy="28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4" name="Line 45"/>
            <p:cNvSpPr>
              <a:spLocks noChangeShapeType="1"/>
            </p:cNvSpPr>
            <p:nvPr/>
          </p:nvSpPr>
          <p:spPr bwMode="auto">
            <a:xfrm>
              <a:off x="4248" y="2191"/>
              <a:ext cx="0" cy="2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5" name="Line 46"/>
            <p:cNvSpPr>
              <a:spLocks noChangeShapeType="1"/>
            </p:cNvSpPr>
            <p:nvPr/>
          </p:nvSpPr>
          <p:spPr bwMode="auto">
            <a:xfrm>
              <a:off x="3890" y="1704"/>
              <a:ext cx="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6" name="Line 47"/>
            <p:cNvSpPr>
              <a:spLocks noChangeShapeType="1"/>
            </p:cNvSpPr>
            <p:nvPr/>
          </p:nvSpPr>
          <p:spPr bwMode="auto">
            <a:xfrm flipH="1">
              <a:off x="3216" y="1704"/>
              <a:ext cx="49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7" name="Line 48"/>
            <p:cNvSpPr>
              <a:spLocks noChangeShapeType="1"/>
            </p:cNvSpPr>
            <p:nvPr/>
          </p:nvSpPr>
          <p:spPr bwMode="auto">
            <a:xfrm>
              <a:off x="3696" y="1677"/>
              <a:ext cx="2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8" name="Oval 49"/>
            <p:cNvSpPr>
              <a:spLocks noChangeArrowheads="1"/>
            </p:cNvSpPr>
            <p:nvPr/>
          </p:nvSpPr>
          <p:spPr bwMode="auto">
            <a:xfrm>
              <a:off x="3696" y="1681"/>
              <a:ext cx="50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3529" name="Oval 50"/>
            <p:cNvSpPr>
              <a:spLocks noChangeArrowheads="1"/>
            </p:cNvSpPr>
            <p:nvPr/>
          </p:nvSpPr>
          <p:spPr bwMode="auto">
            <a:xfrm>
              <a:off x="3840" y="1680"/>
              <a:ext cx="50" cy="5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10" name="Group 51"/>
          <p:cNvGrpSpPr/>
          <p:nvPr/>
        </p:nvGrpSpPr>
        <p:grpSpPr bwMode="auto">
          <a:xfrm>
            <a:off x="1889125" y="2992438"/>
            <a:ext cx="2063750" cy="1690687"/>
            <a:chOff x="1200" y="1770"/>
            <a:chExt cx="1300" cy="1065"/>
          </a:xfrm>
        </p:grpSpPr>
        <p:sp>
          <p:nvSpPr>
            <p:cNvPr id="63510" name="Text Box 52"/>
            <p:cNvSpPr txBox="1">
              <a:spLocks noChangeArrowheads="1"/>
            </p:cNvSpPr>
            <p:nvPr/>
          </p:nvSpPr>
          <p:spPr bwMode="auto">
            <a:xfrm>
              <a:off x="2256" y="2346"/>
              <a:ext cx="2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  <a:endParaRPr lang="en-US" altLang="zh-CN" sz="2800" b="1" i="1">
                <a:solidFill>
                  <a:srgbClr val="FF3300"/>
                </a:solidFill>
              </a:endParaRPr>
            </a:p>
          </p:txBody>
        </p:sp>
        <p:sp>
          <p:nvSpPr>
            <p:cNvPr id="63511" name="Rectangle 53"/>
            <p:cNvSpPr>
              <a:spLocks noChangeArrowheads="1"/>
            </p:cNvSpPr>
            <p:nvPr/>
          </p:nvSpPr>
          <p:spPr bwMode="auto">
            <a:xfrm>
              <a:off x="1585" y="1770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charset="0"/>
                </a:rPr>
                <a:t>D</a:t>
              </a:r>
            </a:p>
          </p:txBody>
        </p:sp>
        <p:grpSp>
          <p:nvGrpSpPr>
            <p:cNvPr id="63512" name="Group 54"/>
            <p:cNvGrpSpPr/>
            <p:nvPr/>
          </p:nvGrpSpPr>
          <p:grpSpPr bwMode="auto">
            <a:xfrm>
              <a:off x="1200" y="2016"/>
              <a:ext cx="1076" cy="819"/>
              <a:chOff x="1192" y="2208"/>
              <a:chExt cx="1076" cy="819"/>
            </a:xfrm>
          </p:grpSpPr>
          <p:sp>
            <p:nvSpPr>
              <p:cNvPr id="63513" name="Line 55"/>
              <p:cNvSpPr>
                <a:spLocks noChangeShapeType="1"/>
              </p:cNvSpPr>
              <p:nvPr/>
            </p:nvSpPr>
            <p:spPr bwMode="auto">
              <a:xfrm>
                <a:off x="1192" y="2342"/>
                <a:ext cx="10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3514" name="Line 56"/>
              <p:cNvSpPr>
                <a:spLocks noChangeShapeType="1"/>
              </p:cNvSpPr>
              <p:nvPr/>
            </p:nvSpPr>
            <p:spPr bwMode="auto">
              <a:xfrm>
                <a:off x="1192" y="3027"/>
                <a:ext cx="10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3515" name="Line 57"/>
              <p:cNvSpPr>
                <a:spLocks noChangeShapeType="1"/>
              </p:cNvSpPr>
              <p:nvPr/>
            </p:nvSpPr>
            <p:spPr bwMode="auto">
              <a:xfrm>
                <a:off x="1824" y="2208"/>
                <a:ext cx="0" cy="2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3516" name="Line 58"/>
              <p:cNvSpPr>
                <a:spLocks noChangeShapeType="1"/>
              </p:cNvSpPr>
              <p:nvPr/>
            </p:nvSpPr>
            <p:spPr bwMode="auto">
              <a:xfrm>
                <a:off x="2223" y="2342"/>
                <a:ext cx="0" cy="2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3517" name="Rectangle 59"/>
              <p:cNvSpPr>
                <a:spLocks noChangeArrowheads="1"/>
              </p:cNvSpPr>
              <p:nvPr/>
            </p:nvSpPr>
            <p:spPr bwMode="auto">
              <a:xfrm>
                <a:off x="2178" y="2544"/>
                <a:ext cx="90" cy="28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3518" name="Line 60"/>
              <p:cNvSpPr>
                <a:spLocks noChangeShapeType="1"/>
              </p:cNvSpPr>
              <p:nvPr/>
            </p:nvSpPr>
            <p:spPr bwMode="auto">
              <a:xfrm>
                <a:off x="2223" y="2826"/>
                <a:ext cx="0" cy="20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3519" name="AutoShape 61"/>
              <p:cNvSpPr>
                <a:spLocks noChangeArrowheads="1"/>
              </p:cNvSpPr>
              <p:nvPr/>
            </p:nvSpPr>
            <p:spPr bwMode="auto">
              <a:xfrm rot="5382002">
                <a:off x="1632" y="2256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9278" name="Rectangle 62"/>
          <p:cNvSpPr>
            <a:spLocks noChangeArrowheads="1"/>
          </p:cNvSpPr>
          <p:nvPr/>
        </p:nvSpPr>
        <p:spPr bwMode="auto">
          <a:xfrm>
            <a:off x="3952875" y="2681288"/>
            <a:ext cx="61912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charset="0"/>
              </a:rPr>
              <a:t>3V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3952875" y="4814888"/>
            <a:ext cx="619125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2E2AE2"/>
                </a:solidFill>
              </a:rPr>
              <a:t>0V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build="p" autoUpdateAnimBg="0"/>
      <p:bldP spid="9241" grpId="0" animBg="1"/>
      <p:bldP spid="9242" grpId="0" animBg="1"/>
      <p:bldP spid="9246" grpId="0" animBg="1" autoUpdateAnimBg="0"/>
      <p:bldP spid="9247" grpId="0" animBg="1" autoUpdateAnimBg="0"/>
      <p:bldP spid="9251" grpId="0" autoUpdateAnimBg="0"/>
      <p:bldP spid="9252" grpId="0" autoUpdateAnimBg="0"/>
      <p:bldP spid="9278" grpId="0" autoUpdateAnimBg="0"/>
      <p:bldP spid="927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762000"/>
            <a:ext cx="3810000" cy="5334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2.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三极管的开关特性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69950" y="2362200"/>
            <a:ext cx="609600" cy="457200"/>
            <a:chOff x="336" y="2064"/>
            <a:chExt cx="384" cy="288"/>
          </a:xfrm>
        </p:grpSpPr>
        <p:sp>
          <p:nvSpPr>
            <p:cNvPr id="64592" name="Line 4"/>
            <p:cNvSpPr>
              <a:spLocks noChangeShapeType="1"/>
            </p:cNvSpPr>
            <p:nvPr/>
          </p:nvSpPr>
          <p:spPr bwMode="auto">
            <a:xfrm>
              <a:off x="336" y="2352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93" name="Line 5"/>
            <p:cNvSpPr>
              <a:spLocks noChangeShapeType="1"/>
            </p:cNvSpPr>
            <p:nvPr/>
          </p:nvSpPr>
          <p:spPr bwMode="auto">
            <a:xfrm flipV="1">
              <a:off x="528" y="2064"/>
              <a:ext cx="0" cy="28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94" name="Line 6"/>
            <p:cNvSpPr>
              <a:spLocks noChangeShapeType="1"/>
            </p:cNvSpPr>
            <p:nvPr/>
          </p:nvSpPr>
          <p:spPr bwMode="auto">
            <a:xfrm>
              <a:off x="528" y="2064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1473200" y="2362200"/>
            <a:ext cx="304800" cy="457200"/>
            <a:chOff x="720" y="2064"/>
            <a:chExt cx="192" cy="288"/>
          </a:xfrm>
        </p:grpSpPr>
        <p:sp>
          <p:nvSpPr>
            <p:cNvPr id="64590" name="Line 8"/>
            <p:cNvSpPr>
              <a:spLocks noChangeShapeType="1"/>
            </p:cNvSpPr>
            <p:nvPr/>
          </p:nvSpPr>
          <p:spPr bwMode="auto">
            <a:xfrm>
              <a:off x="720" y="2064"/>
              <a:ext cx="0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91" name="Line 9"/>
            <p:cNvSpPr>
              <a:spLocks noChangeShapeType="1"/>
            </p:cNvSpPr>
            <p:nvPr/>
          </p:nvSpPr>
          <p:spPr bwMode="auto">
            <a:xfrm>
              <a:off x="720" y="2352"/>
              <a:ext cx="1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3276600" y="3886200"/>
            <a:ext cx="1066800" cy="533400"/>
            <a:chOff x="2208" y="2304"/>
            <a:chExt cx="672" cy="336"/>
          </a:xfrm>
        </p:grpSpPr>
        <p:sp>
          <p:nvSpPr>
            <p:cNvPr id="64588" name="AutoShape 11"/>
            <p:cNvSpPr>
              <a:spLocks noChangeArrowheads="1"/>
            </p:cNvSpPr>
            <p:nvPr/>
          </p:nvSpPr>
          <p:spPr bwMode="auto">
            <a:xfrm>
              <a:off x="2208" y="2304"/>
              <a:ext cx="672" cy="336"/>
            </a:xfrm>
            <a:prstGeom prst="wedgeEllipseCallout">
              <a:avLst>
                <a:gd name="adj1" fmla="val -104463"/>
                <a:gd name="adj2" fmla="val -156250"/>
              </a:avLst>
            </a:prstGeom>
            <a:solidFill>
              <a:srgbClr val="FFFFFF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4589" name="Rectangle 12"/>
            <p:cNvSpPr>
              <a:spLocks noChangeArrowheads="1"/>
            </p:cNvSpPr>
            <p:nvPr/>
          </p:nvSpPr>
          <p:spPr bwMode="auto">
            <a:xfrm>
              <a:off x="2304" y="2304"/>
              <a:ext cx="50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charset="0"/>
                </a:rPr>
                <a:t>饱和</a:t>
              </a:r>
              <a:endParaRPr lang="zh-CN" altLang="en-US" b="1">
                <a:solidFill>
                  <a:srgbClr val="FF3300"/>
                </a:solidFill>
                <a:latin typeface="Times New Roman" panose="02020603050405020304" charset="0"/>
              </a:endParaRPr>
            </a:p>
          </p:txBody>
        </p:sp>
      </p:grpSp>
      <p:grpSp>
        <p:nvGrpSpPr>
          <p:cNvPr id="5" name="Group 13"/>
          <p:cNvGrpSpPr/>
          <p:nvPr/>
        </p:nvGrpSpPr>
        <p:grpSpPr bwMode="auto">
          <a:xfrm>
            <a:off x="3124200" y="3886200"/>
            <a:ext cx="1295400" cy="508000"/>
            <a:chOff x="1968" y="2640"/>
            <a:chExt cx="816" cy="320"/>
          </a:xfrm>
        </p:grpSpPr>
        <p:sp>
          <p:nvSpPr>
            <p:cNvPr id="64586" name="AutoShape 14"/>
            <p:cNvSpPr>
              <a:spLocks noChangeArrowheads="1"/>
            </p:cNvSpPr>
            <p:nvPr/>
          </p:nvSpPr>
          <p:spPr bwMode="auto">
            <a:xfrm>
              <a:off x="1968" y="2640"/>
              <a:ext cx="816" cy="320"/>
            </a:xfrm>
            <a:prstGeom prst="wedgeEllipseCallout">
              <a:avLst>
                <a:gd name="adj1" fmla="val -83213"/>
                <a:gd name="adj2" fmla="val -161250"/>
              </a:avLst>
            </a:prstGeom>
            <a:solidFill>
              <a:srgbClr val="FFFF99"/>
            </a:solidFill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b="1">
                <a:solidFill>
                  <a:srgbClr val="FF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2087" y="2640"/>
              <a:ext cx="501" cy="288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截止</a:t>
              </a:r>
              <a:endParaRPr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4114800" y="2590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8080"/>
              </a:gs>
              <a:gs pos="100000">
                <a:srgbClr val="33CCFF"/>
              </a:gs>
            </a:gsLst>
            <a:lin ang="0" scaled="1"/>
          </a:gradFill>
          <a:ln w="28575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257" name="AutoShape 17"/>
          <p:cNvSpPr>
            <a:spLocks noChangeArrowheads="1"/>
          </p:cNvSpPr>
          <p:nvPr/>
        </p:nvSpPr>
        <p:spPr bwMode="auto">
          <a:xfrm>
            <a:off x="4648200" y="4572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6666"/>
              </a:gs>
              <a:gs pos="100000">
                <a:srgbClr val="FFFF66"/>
              </a:gs>
            </a:gsLst>
            <a:lin ang="0" scaled="1"/>
          </a:gradFill>
          <a:ln w="28575">
            <a:solidFill>
              <a:schemeClr val="accent1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5638800" y="5181600"/>
            <a:ext cx="457200" cy="762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1066800" y="1981200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2E2AE2"/>
                </a:solidFill>
              </a:rPr>
              <a:t>3V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1447800" y="2438400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2E2AE2"/>
                </a:solidFill>
              </a:rPr>
              <a:t>0V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7010400" y="2174875"/>
            <a:ext cx="109220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O</a:t>
            </a:r>
            <a:r>
              <a:rPr lang="en-US" altLang="zh-CN" sz="2800" b="1">
                <a:solidFill>
                  <a:srgbClr val="FF3300"/>
                </a:solidFill>
                <a:sym typeface="Symbol" panose="05050102010706020507" charset="0"/>
              </a:rPr>
              <a:t>  </a:t>
            </a:r>
            <a:r>
              <a:rPr lang="en-US" altLang="zh-CN" sz="2800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262" name="AutoShape 22" descr="90%"/>
          <p:cNvSpPr>
            <a:spLocks noChangeArrowheads="1"/>
          </p:cNvSpPr>
          <p:nvPr/>
        </p:nvSpPr>
        <p:spPr bwMode="auto">
          <a:xfrm>
            <a:off x="3365500" y="5410200"/>
            <a:ext cx="1768475" cy="838200"/>
          </a:xfrm>
          <a:prstGeom prst="wedgeEllipseCallout">
            <a:avLst>
              <a:gd name="adj1" fmla="val 88329"/>
              <a:gd name="adj2" fmla="val -38824"/>
            </a:avLst>
          </a:prstGeom>
          <a:pattFill prst="pct90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相当于</a:t>
            </a:r>
          </a:p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开关断开</a:t>
            </a:r>
            <a:endParaRPr lang="zh-CN" altLang="en-US" sz="24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5638800" y="2590800"/>
            <a:ext cx="457200" cy="7620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10264" name="AutoShape 24" descr="40%"/>
          <p:cNvSpPr>
            <a:spLocks noChangeArrowheads="1"/>
          </p:cNvSpPr>
          <p:nvPr/>
        </p:nvSpPr>
        <p:spPr bwMode="auto">
          <a:xfrm>
            <a:off x="6718300" y="2895600"/>
            <a:ext cx="1676400" cy="838200"/>
          </a:xfrm>
          <a:prstGeom prst="wedgeEllipseCallout">
            <a:avLst>
              <a:gd name="adj1" fmla="val -90815"/>
              <a:gd name="adj2" fmla="val -37500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33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相当于</a:t>
            </a:r>
          </a:p>
          <a:p>
            <a:pPr algn="ctr"/>
            <a:r>
              <a:rPr lang="zh-CN" altLang="en-US" sz="24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开关闭合</a:t>
            </a:r>
            <a:endParaRPr lang="zh-CN" altLang="en-US" sz="24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6835775" y="5164138"/>
            <a:ext cx="1470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O</a:t>
            </a:r>
            <a:r>
              <a:rPr lang="en-US" altLang="zh-CN" b="1">
                <a:solidFill>
                  <a:srgbClr val="FF3300"/>
                </a:solidFill>
                <a:sym typeface="Symbol" panose="05050102010706020507" charset="0"/>
              </a:rPr>
              <a:t>  </a:t>
            </a:r>
            <a:r>
              <a:rPr lang="en-US" altLang="zh-CN" b="1" i="1">
                <a:solidFill>
                  <a:srgbClr val="FF3300"/>
                </a:solidFill>
              </a:rPr>
              <a:t>U</a:t>
            </a:r>
            <a:r>
              <a:rPr lang="en-US" altLang="zh-CN" b="1" baseline="-25000">
                <a:solidFill>
                  <a:srgbClr val="FF3300"/>
                </a:solidFill>
              </a:rPr>
              <a:t>CC</a:t>
            </a:r>
          </a:p>
        </p:txBody>
      </p:sp>
      <p:grpSp>
        <p:nvGrpSpPr>
          <p:cNvPr id="6" name="Group 26"/>
          <p:cNvGrpSpPr/>
          <p:nvPr/>
        </p:nvGrpSpPr>
        <p:grpSpPr bwMode="auto">
          <a:xfrm>
            <a:off x="838200" y="1524000"/>
            <a:ext cx="3151188" cy="3048000"/>
            <a:chOff x="528" y="1152"/>
            <a:chExt cx="1985" cy="1920"/>
          </a:xfrm>
        </p:grpSpPr>
        <p:sp>
          <p:nvSpPr>
            <p:cNvPr id="64563" name="Line 27"/>
            <p:cNvSpPr>
              <a:spLocks noChangeShapeType="1"/>
            </p:cNvSpPr>
            <p:nvPr/>
          </p:nvSpPr>
          <p:spPr bwMode="auto">
            <a:xfrm flipV="1">
              <a:off x="1537" y="2159"/>
              <a:ext cx="192" cy="9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64" name="Line 28"/>
            <p:cNvSpPr>
              <a:spLocks noChangeShapeType="1"/>
            </p:cNvSpPr>
            <p:nvPr/>
          </p:nvSpPr>
          <p:spPr bwMode="auto">
            <a:xfrm>
              <a:off x="1537" y="2351"/>
              <a:ext cx="192" cy="9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65" name="Line 29"/>
            <p:cNvSpPr>
              <a:spLocks noChangeShapeType="1"/>
            </p:cNvSpPr>
            <p:nvPr/>
          </p:nvSpPr>
          <p:spPr bwMode="auto">
            <a:xfrm rot="-10785823">
              <a:off x="1729" y="1990"/>
              <a:ext cx="41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64566" name="Group 30"/>
            <p:cNvGrpSpPr/>
            <p:nvPr/>
          </p:nvGrpSpPr>
          <p:grpSpPr bwMode="auto">
            <a:xfrm>
              <a:off x="528" y="1152"/>
              <a:ext cx="1985" cy="1920"/>
              <a:chOff x="528" y="1152"/>
              <a:chExt cx="1985" cy="1920"/>
            </a:xfrm>
          </p:grpSpPr>
          <p:sp>
            <p:nvSpPr>
              <p:cNvPr id="64567" name="Text Box 31"/>
              <p:cNvSpPr txBox="1">
                <a:spLocks noChangeArrowheads="1"/>
              </p:cNvSpPr>
              <p:nvPr/>
            </p:nvSpPr>
            <p:spPr bwMode="auto">
              <a:xfrm>
                <a:off x="1721" y="1152"/>
                <a:ext cx="54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+</a:t>
                </a: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CC</a:t>
                </a:r>
                <a:endParaRPr lang="en-US" altLang="zh-CN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64568" name="Text Box 32"/>
              <p:cNvSpPr txBox="1">
                <a:spLocks noChangeArrowheads="1"/>
              </p:cNvSpPr>
              <p:nvPr/>
            </p:nvSpPr>
            <p:spPr bwMode="auto">
              <a:xfrm>
                <a:off x="528" y="2160"/>
                <a:ext cx="288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i</a:t>
                </a:r>
              </a:p>
            </p:txBody>
          </p:sp>
          <p:sp>
            <p:nvSpPr>
              <p:cNvPr id="64569" name="Text Box 33"/>
              <p:cNvSpPr txBox="1">
                <a:spLocks noChangeArrowheads="1"/>
              </p:cNvSpPr>
              <p:nvPr/>
            </p:nvSpPr>
            <p:spPr bwMode="auto">
              <a:xfrm>
                <a:off x="960" y="1968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18"/>
                    </a:solidFill>
                  </a:rPr>
                  <a:t>B</a:t>
                </a:r>
              </a:p>
            </p:txBody>
          </p:sp>
          <p:sp>
            <p:nvSpPr>
              <p:cNvPr id="64570" name="Oval 34"/>
              <p:cNvSpPr>
                <a:spLocks noChangeArrowheads="1"/>
              </p:cNvSpPr>
              <p:nvPr/>
            </p:nvSpPr>
            <p:spPr bwMode="auto">
              <a:xfrm rot="5400000">
                <a:off x="1693" y="1296"/>
                <a:ext cx="68" cy="64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1" name="Line 35"/>
              <p:cNvSpPr>
                <a:spLocks noChangeShapeType="1"/>
              </p:cNvSpPr>
              <p:nvPr/>
            </p:nvSpPr>
            <p:spPr bwMode="auto">
              <a:xfrm rot="5400000">
                <a:off x="1649" y="1440"/>
                <a:ext cx="155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2" name="Rectangle 36"/>
              <p:cNvSpPr>
                <a:spLocks noChangeArrowheads="1"/>
              </p:cNvSpPr>
              <p:nvPr/>
            </p:nvSpPr>
            <p:spPr bwMode="auto">
              <a:xfrm rot="5400000">
                <a:off x="1601" y="1597"/>
                <a:ext cx="252" cy="96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3" name="Line 37"/>
              <p:cNvSpPr>
                <a:spLocks noChangeShapeType="1"/>
              </p:cNvSpPr>
              <p:nvPr/>
            </p:nvSpPr>
            <p:spPr bwMode="auto">
              <a:xfrm rot="5400000">
                <a:off x="1533" y="1965"/>
                <a:ext cx="387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grpSp>
            <p:nvGrpSpPr>
              <p:cNvPr id="64574" name="Group 38"/>
              <p:cNvGrpSpPr/>
              <p:nvPr/>
            </p:nvGrpSpPr>
            <p:grpSpPr bwMode="auto">
              <a:xfrm>
                <a:off x="757" y="2256"/>
                <a:ext cx="477" cy="96"/>
                <a:chOff x="735" y="2256"/>
                <a:chExt cx="477" cy="96"/>
              </a:xfrm>
            </p:grpSpPr>
            <p:sp>
              <p:nvSpPr>
                <p:cNvPr id="64583" name="Line 39"/>
                <p:cNvSpPr>
                  <a:spLocks noChangeShapeType="1"/>
                </p:cNvSpPr>
                <p:nvPr/>
              </p:nvSpPr>
              <p:spPr bwMode="auto">
                <a:xfrm>
                  <a:off x="803" y="2304"/>
                  <a:ext cx="155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4584" name="Oval 40"/>
                <p:cNvSpPr>
                  <a:spLocks noChangeArrowheads="1"/>
                </p:cNvSpPr>
                <p:nvPr/>
              </p:nvSpPr>
              <p:spPr bwMode="auto">
                <a:xfrm>
                  <a:off x="735" y="2272"/>
                  <a:ext cx="68" cy="64"/>
                </a:xfrm>
                <a:prstGeom prst="ellips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  <p:sp>
              <p:nvSpPr>
                <p:cNvPr id="64585" name="Rectangle 41"/>
                <p:cNvSpPr>
                  <a:spLocks noChangeArrowheads="1"/>
                </p:cNvSpPr>
                <p:nvPr/>
              </p:nvSpPr>
              <p:spPr bwMode="auto">
                <a:xfrm>
                  <a:off x="960" y="2256"/>
                  <a:ext cx="252" cy="96"/>
                </a:xfrm>
                <a:prstGeom prst="rect">
                  <a:avLst/>
                </a:prstGeom>
                <a:noFill/>
                <a:ln w="38100">
                  <a:solidFill>
                    <a:srgbClr val="000018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64575" name="Line 42"/>
              <p:cNvSpPr>
                <a:spLocks noChangeShapeType="1"/>
              </p:cNvSpPr>
              <p:nvPr/>
            </p:nvSpPr>
            <p:spPr bwMode="auto">
              <a:xfrm flipV="1">
                <a:off x="1248" y="2303"/>
                <a:ext cx="288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6" name="Line 43"/>
              <p:cNvSpPr>
                <a:spLocks noChangeShapeType="1"/>
              </p:cNvSpPr>
              <p:nvPr/>
            </p:nvSpPr>
            <p:spPr bwMode="auto">
              <a:xfrm>
                <a:off x="1680" y="3071"/>
                <a:ext cx="96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7" name="Line 44"/>
              <p:cNvSpPr>
                <a:spLocks noChangeShapeType="1"/>
              </p:cNvSpPr>
              <p:nvPr/>
            </p:nvSpPr>
            <p:spPr bwMode="auto">
              <a:xfrm>
                <a:off x="1537" y="2159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8" name="Line 45"/>
              <p:cNvSpPr>
                <a:spLocks noChangeShapeType="1"/>
              </p:cNvSpPr>
              <p:nvPr/>
            </p:nvSpPr>
            <p:spPr bwMode="auto">
              <a:xfrm>
                <a:off x="1729" y="2447"/>
                <a:ext cx="0" cy="62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79" name="Oval 46"/>
              <p:cNvSpPr>
                <a:spLocks noChangeArrowheads="1"/>
              </p:cNvSpPr>
              <p:nvPr/>
            </p:nvSpPr>
            <p:spPr bwMode="auto">
              <a:xfrm rot="-10785823">
                <a:off x="2143" y="1967"/>
                <a:ext cx="65" cy="48"/>
              </a:xfrm>
              <a:prstGeom prst="ellipse">
                <a:avLst/>
              </a:prstGeom>
              <a:noFill/>
              <a:ln w="38100">
                <a:solidFill>
                  <a:srgbClr val="000018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64580" name="Text Box 47"/>
              <p:cNvSpPr txBox="1">
                <a:spLocks noChangeArrowheads="1"/>
              </p:cNvSpPr>
              <p:nvPr/>
            </p:nvSpPr>
            <p:spPr bwMode="auto">
              <a:xfrm>
                <a:off x="1725" y="1488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18"/>
                    </a:solidFill>
                  </a:rPr>
                  <a:t>C</a:t>
                </a:r>
                <a:endParaRPr lang="en-US" altLang="zh-CN" sz="2800">
                  <a:solidFill>
                    <a:srgbClr val="000018"/>
                  </a:solidFill>
                </a:endParaRPr>
              </a:p>
            </p:txBody>
          </p:sp>
          <p:sp>
            <p:nvSpPr>
              <p:cNvPr id="64581" name="Text Box 48"/>
              <p:cNvSpPr txBox="1">
                <a:spLocks noChangeArrowheads="1"/>
              </p:cNvSpPr>
              <p:nvPr/>
            </p:nvSpPr>
            <p:spPr bwMode="auto">
              <a:xfrm>
                <a:off x="2190" y="1872"/>
                <a:ext cx="32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u</a:t>
                </a:r>
                <a:r>
                  <a:rPr lang="en-US" altLang="zh-CN" b="1" baseline="-25000">
                    <a:solidFill>
                      <a:srgbClr val="FF3300"/>
                    </a:solidFill>
                  </a:rPr>
                  <a:t>O</a:t>
                </a:r>
                <a:endParaRPr lang="en-US" altLang="zh-CN">
                  <a:solidFill>
                    <a:srgbClr val="FF3300"/>
                  </a:solidFill>
                </a:endParaRPr>
              </a:p>
            </p:txBody>
          </p:sp>
          <p:sp>
            <p:nvSpPr>
              <p:cNvPr id="64582" name="Text Box 49"/>
              <p:cNvSpPr txBox="1">
                <a:spLocks noChangeArrowheads="1"/>
              </p:cNvSpPr>
              <p:nvPr/>
            </p:nvSpPr>
            <p:spPr bwMode="auto">
              <a:xfrm>
                <a:off x="1680" y="2112"/>
                <a:ext cx="244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T</a:t>
                </a:r>
                <a:endParaRPr lang="en-US" altLang="zh-CN" sz="2800" b="1" i="1">
                  <a:solidFill>
                    <a:srgbClr val="FF3300"/>
                  </a:solidFill>
                </a:endParaRPr>
              </a:p>
            </p:txBody>
          </p:sp>
        </p:grpSp>
      </p:grpSp>
      <p:grpSp>
        <p:nvGrpSpPr>
          <p:cNvPr id="9" name="Group 66"/>
          <p:cNvGrpSpPr/>
          <p:nvPr/>
        </p:nvGrpSpPr>
        <p:grpSpPr bwMode="auto">
          <a:xfrm>
            <a:off x="5694045" y="3796665"/>
            <a:ext cx="1274763" cy="2468563"/>
            <a:chOff x="3600" y="2400"/>
            <a:chExt cx="803" cy="1555"/>
          </a:xfrm>
        </p:grpSpPr>
        <p:sp>
          <p:nvSpPr>
            <p:cNvPr id="64549" name="Rectangle 67"/>
            <p:cNvSpPr>
              <a:spLocks noChangeArrowheads="1"/>
            </p:cNvSpPr>
            <p:nvPr/>
          </p:nvSpPr>
          <p:spPr bwMode="auto">
            <a:xfrm>
              <a:off x="4062" y="3024"/>
              <a:ext cx="3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O</a:t>
              </a:r>
            </a:p>
          </p:txBody>
        </p:sp>
        <p:sp>
          <p:nvSpPr>
            <p:cNvPr id="64550" name="Rectangle 68"/>
            <p:cNvSpPr>
              <a:spLocks noChangeArrowheads="1"/>
            </p:cNvSpPr>
            <p:nvPr/>
          </p:nvSpPr>
          <p:spPr bwMode="auto">
            <a:xfrm>
              <a:off x="3691" y="2400"/>
              <a:ext cx="5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+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charset="0"/>
                </a:rPr>
                <a:t>CC</a:t>
              </a:r>
            </a:p>
          </p:txBody>
        </p:sp>
        <p:sp>
          <p:nvSpPr>
            <p:cNvPr id="64551" name="Rectangle 69"/>
            <p:cNvSpPr>
              <a:spLocks noChangeArrowheads="1"/>
            </p:cNvSpPr>
            <p:nvPr/>
          </p:nvSpPr>
          <p:spPr bwMode="auto">
            <a:xfrm>
              <a:off x="3697" y="2688"/>
              <a:ext cx="32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rgbClr val="060000"/>
                  </a:solidFill>
                  <a:latin typeface="Times New Roman" panose="02020603050405020304" charset="0"/>
                </a:rPr>
                <a:t>R</a:t>
              </a:r>
              <a:r>
                <a:rPr lang="en-US" altLang="zh-CN" sz="2400" b="1" i="1" baseline="-25000">
                  <a:solidFill>
                    <a:srgbClr val="060000"/>
                  </a:solidFill>
                  <a:latin typeface="Times New Roman" panose="02020603050405020304" charset="0"/>
                </a:rPr>
                <a:t>C</a:t>
              </a:r>
            </a:p>
          </p:txBody>
        </p:sp>
        <p:sp>
          <p:nvSpPr>
            <p:cNvPr id="64552" name="Rectangle 70"/>
            <p:cNvSpPr>
              <a:spLocks noChangeArrowheads="1"/>
            </p:cNvSpPr>
            <p:nvPr/>
          </p:nvSpPr>
          <p:spPr bwMode="auto">
            <a:xfrm>
              <a:off x="3696" y="3504"/>
              <a:ext cx="22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60000"/>
                  </a:solidFill>
                  <a:latin typeface="Times New Roman" panose="02020603050405020304" charset="0"/>
                </a:rPr>
                <a:t>E</a:t>
              </a:r>
            </a:p>
          </p:txBody>
        </p:sp>
        <p:sp>
          <p:nvSpPr>
            <p:cNvPr id="64553" name="Line 71"/>
            <p:cNvSpPr>
              <a:spLocks noChangeShapeType="1"/>
            </p:cNvSpPr>
            <p:nvPr/>
          </p:nvSpPr>
          <p:spPr bwMode="auto">
            <a:xfrm rot="16200000" flipH="1">
              <a:off x="3528" y="3432"/>
              <a:ext cx="240" cy="9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54" name="Line 72"/>
            <p:cNvSpPr>
              <a:spLocks noChangeShapeType="1"/>
            </p:cNvSpPr>
            <p:nvPr/>
          </p:nvSpPr>
          <p:spPr bwMode="auto">
            <a:xfrm rot="-10785823">
              <a:off x="3694" y="3203"/>
              <a:ext cx="41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55" name="Line 73"/>
            <p:cNvSpPr>
              <a:spLocks noChangeShapeType="1"/>
            </p:cNvSpPr>
            <p:nvPr/>
          </p:nvSpPr>
          <p:spPr bwMode="auto">
            <a:xfrm rot="-5400000">
              <a:off x="3503" y="3188"/>
              <a:ext cx="384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56" name="Line 74"/>
            <p:cNvSpPr>
              <a:spLocks noChangeShapeType="1"/>
            </p:cNvSpPr>
            <p:nvPr/>
          </p:nvSpPr>
          <p:spPr bwMode="auto">
            <a:xfrm>
              <a:off x="3697" y="3620"/>
              <a:ext cx="0" cy="335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57" name="Oval 75"/>
            <p:cNvSpPr>
              <a:spLocks noChangeArrowheads="1"/>
            </p:cNvSpPr>
            <p:nvPr/>
          </p:nvSpPr>
          <p:spPr bwMode="auto">
            <a:xfrm rot="5400000">
              <a:off x="3659" y="2517"/>
              <a:ext cx="68" cy="64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58" name="Line 76"/>
            <p:cNvSpPr>
              <a:spLocks noChangeShapeType="1"/>
            </p:cNvSpPr>
            <p:nvPr/>
          </p:nvSpPr>
          <p:spPr bwMode="auto">
            <a:xfrm rot="5400000">
              <a:off x="3615" y="2661"/>
              <a:ext cx="15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59" name="Rectangle 77"/>
            <p:cNvSpPr>
              <a:spLocks noChangeArrowheads="1"/>
            </p:cNvSpPr>
            <p:nvPr/>
          </p:nvSpPr>
          <p:spPr bwMode="auto">
            <a:xfrm rot="5400000">
              <a:off x="3567" y="2818"/>
              <a:ext cx="252" cy="96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60" name="Oval 78"/>
            <p:cNvSpPr>
              <a:spLocks noChangeArrowheads="1"/>
            </p:cNvSpPr>
            <p:nvPr/>
          </p:nvSpPr>
          <p:spPr bwMode="auto">
            <a:xfrm rot="5400000">
              <a:off x="3672" y="3570"/>
              <a:ext cx="50" cy="50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61" name="Line 79"/>
            <p:cNvSpPr>
              <a:spLocks noChangeShapeType="1"/>
            </p:cNvSpPr>
            <p:nvPr/>
          </p:nvSpPr>
          <p:spPr bwMode="auto">
            <a:xfrm>
              <a:off x="3600" y="3955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62" name="Rectangle 80"/>
            <p:cNvSpPr>
              <a:spLocks noChangeArrowheads="1"/>
            </p:cNvSpPr>
            <p:nvPr/>
          </p:nvSpPr>
          <p:spPr bwMode="auto">
            <a:xfrm>
              <a:off x="3696" y="3264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60000"/>
                  </a:solidFill>
                  <a:latin typeface="Times New Roman" panose="02020603050405020304" charset="0"/>
                </a:rPr>
                <a:t>C</a:t>
              </a:r>
            </a:p>
          </p:txBody>
        </p:sp>
      </p:grpSp>
      <p:grpSp>
        <p:nvGrpSpPr>
          <p:cNvPr id="10" name="Group 81"/>
          <p:cNvGrpSpPr/>
          <p:nvPr/>
        </p:nvGrpSpPr>
        <p:grpSpPr bwMode="auto">
          <a:xfrm>
            <a:off x="5694045" y="1205865"/>
            <a:ext cx="1274763" cy="2468563"/>
            <a:chOff x="3600" y="768"/>
            <a:chExt cx="803" cy="1555"/>
          </a:xfrm>
        </p:grpSpPr>
        <p:sp>
          <p:nvSpPr>
            <p:cNvPr id="64534" name="Rectangle 82"/>
            <p:cNvSpPr>
              <a:spLocks noChangeArrowheads="1"/>
            </p:cNvSpPr>
            <p:nvPr/>
          </p:nvSpPr>
          <p:spPr bwMode="auto">
            <a:xfrm>
              <a:off x="4062" y="1392"/>
              <a:ext cx="3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charset="0"/>
                </a:rPr>
                <a:t>u</a:t>
              </a:r>
              <a:r>
                <a:rPr lang="en-US" altLang="zh-CN" b="1" baseline="-25000">
                  <a:solidFill>
                    <a:srgbClr val="FF3300"/>
                  </a:solidFill>
                  <a:latin typeface="Times New Roman" panose="02020603050405020304" charset="0"/>
                </a:rPr>
                <a:t>O</a:t>
              </a:r>
            </a:p>
          </p:txBody>
        </p:sp>
        <p:sp>
          <p:nvSpPr>
            <p:cNvPr id="64535" name="Rectangle 83"/>
            <p:cNvSpPr>
              <a:spLocks noChangeArrowheads="1"/>
            </p:cNvSpPr>
            <p:nvPr/>
          </p:nvSpPr>
          <p:spPr bwMode="auto">
            <a:xfrm>
              <a:off x="3691" y="768"/>
              <a:ext cx="54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charset="0"/>
                </a:rPr>
                <a:t>+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anose="02020603050405020304" charset="0"/>
                </a:rPr>
                <a:t>U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charset="0"/>
                </a:rPr>
                <a:t>CC</a:t>
              </a:r>
            </a:p>
          </p:txBody>
        </p:sp>
        <p:sp>
          <p:nvSpPr>
            <p:cNvPr id="64536" name="Rectangle 84"/>
            <p:cNvSpPr>
              <a:spLocks noChangeArrowheads="1"/>
            </p:cNvSpPr>
            <p:nvPr/>
          </p:nvSpPr>
          <p:spPr bwMode="auto">
            <a:xfrm>
              <a:off x="3694" y="1056"/>
              <a:ext cx="333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rgbClr val="060000"/>
                  </a:solidFill>
                  <a:latin typeface="Times New Roman" panose="02020603050405020304" charset="0"/>
                </a:rPr>
                <a:t>R</a:t>
              </a:r>
              <a:r>
                <a:rPr lang="en-US" altLang="zh-CN" sz="2400" b="1" baseline="-25000">
                  <a:solidFill>
                    <a:srgbClr val="060000"/>
                  </a:solidFill>
                  <a:latin typeface="Times New Roman" panose="02020603050405020304" charset="0"/>
                </a:rPr>
                <a:t>C</a:t>
              </a:r>
            </a:p>
          </p:txBody>
        </p:sp>
        <p:sp>
          <p:nvSpPr>
            <p:cNvPr id="64537" name="Rectangle 85"/>
            <p:cNvSpPr>
              <a:spLocks noChangeArrowheads="1"/>
            </p:cNvSpPr>
            <p:nvPr/>
          </p:nvSpPr>
          <p:spPr bwMode="auto">
            <a:xfrm>
              <a:off x="3696" y="1872"/>
              <a:ext cx="223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60000"/>
                  </a:solidFill>
                  <a:latin typeface="Times New Roman" panose="02020603050405020304" charset="0"/>
                </a:rPr>
                <a:t>E</a:t>
              </a:r>
            </a:p>
          </p:txBody>
        </p:sp>
        <p:sp>
          <p:nvSpPr>
            <p:cNvPr id="64538" name="Line 86"/>
            <p:cNvSpPr>
              <a:spLocks noChangeShapeType="1"/>
            </p:cNvSpPr>
            <p:nvPr/>
          </p:nvSpPr>
          <p:spPr bwMode="auto">
            <a:xfrm rot="5400000">
              <a:off x="3502" y="1874"/>
              <a:ext cx="291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39" name="Line 87"/>
            <p:cNvSpPr>
              <a:spLocks noChangeShapeType="1"/>
            </p:cNvSpPr>
            <p:nvPr/>
          </p:nvSpPr>
          <p:spPr bwMode="auto">
            <a:xfrm rot="-10785823">
              <a:off x="3694" y="1571"/>
              <a:ext cx="41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0" name="Line 88"/>
            <p:cNvSpPr>
              <a:spLocks noChangeShapeType="1"/>
            </p:cNvSpPr>
            <p:nvPr/>
          </p:nvSpPr>
          <p:spPr bwMode="auto">
            <a:xfrm rot="-5400000">
              <a:off x="3503" y="1556"/>
              <a:ext cx="384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1" name="Line 89"/>
            <p:cNvSpPr>
              <a:spLocks noChangeShapeType="1"/>
            </p:cNvSpPr>
            <p:nvPr/>
          </p:nvSpPr>
          <p:spPr bwMode="auto">
            <a:xfrm>
              <a:off x="3697" y="1988"/>
              <a:ext cx="0" cy="335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2" name="Oval 90"/>
            <p:cNvSpPr>
              <a:spLocks noChangeArrowheads="1"/>
            </p:cNvSpPr>
            <p:nvPr/>
          </p:nvSpPr>
          <p:spPr bwMode="auto">
            <a:xfrm rot="5400000">
              <a:off x="3659" y="885"/>
              <a:ext cx="68" cy="64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3" name="Line 91"/>
            <p:cNvSpPr>
              <a:spLocks noChangeShapeType="1"/>
            </p:cNvSpPr>
            <p:nvPr/>
          </p:nvSpPr>
          <p:spPr bwMode="auto">
            <a:xfrm rot="5400000">
              <a:off x="3615" y="1029"/>
              <a:ext cx="155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4" name="Rectangle 92"/>
            <p:cNvSpPr>
              <a:spLocks noChangeArrowheads="1"/>
            </p:cNvSpPr>
            <p:nvPr/>
          </p:nvSpPr>
          <p:spPr bwMode="auto">
            <a:xfrm rot="5400000">
              <a:off x="3567" y="1186"/>
              <a:ext cx="252" cy="96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5" name="Oval 93"/>
            <p:cNvSpPr>
              <a:spLocks noChangeArrowheads="1"/>
            </p:cNvSpPr>
            <p:nvPr/>
          </p:nvSpPr>
          <p:spPr bwMode="auto">
            <a:xfrm rot="5400000">
              <a:off x="3672" y="1938"/>
              <a:ext cx="50" cy="50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6" name="Line 94"/>
            <p:cNvSpPr>
              <a:spLocks noChangeShapeType="1"/>
            </p:cNvSpPr>
            <p:nvPr/>
          </p:nvSpPr>
          <p:spPr bwMode="auto">
            <a:xfrm>
              <a:off x="3600" y="2323"/>
              <a:ext cx="192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7" name="Oval 95"/>
            <p:cNvSpPr>
              <a:spLocks noChangeArrowheads="1"/>
            </p:cNvSpPr>
            <p:nvPr/>
          </p:nvSpPr>
          <p:spPr bwMode="auto">
            <a:xfrm rot="5400000">
              <a:off x="3672" y="1720"/>
              <a:ext cx="50" cy="50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4548" name="Rectangle 96"/>
            <p:cNvSpPr>
              <a:spLocks noChangeArrowheads="1"/>
            </p:cNvSpPr>
            <p:nvPr/>
          </p:nvSpPr>
          <p:spPr bwMode="auto">
            <a:xfrm>
              <a:off x="3696" y="1632"/>
              <a:ext cx="232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060000"/>
                  </a:solidFill>
                  <a:latin typeface="Times New Roman" panose="02020603050405020304" charset="0"/>
                </a:rPr>
                <a:t>C</a:t>
              </a:r>
            </a:p>
          </p:txBody>
        </p:sp>
      </p:grpSp>
      <p:sp>
        <p:nvSpPr>
          <p:cNvPr id="10337" name="Text Box 97"/>
          <p:cNvSpPr txBox="1">
            <a:spLocks noChangeArrowheads="1"/>
          </p:cNvSpPr>
          <p:nvPr/>
        </p:nvSpPr>
        <p:spPr bwMode="auto">
          <a:xfrm>
            <a:off x="4167188" y="2286000"/>
            <a:ext cx="5572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2E2AE2"/>
                </a:solidFill>
              </a:rPr>
              <a:t>3V</a:t>
            </a:r>
          </a:p>
        </p:txBody>
      </p:sp>
      <p:sp>
        <p:nvSpPr>
          <p:cNvPr id="10338" name="Text Box 98"/>
          <p:cNvSpPr txBox="1">
            <a:spLocks noChangeArrowheads="1"/>
          </p:cNvSpPr>
          <p:nvPr/>
        </p:nvSpPr>
        <p:spPr bwMode="auto">
          <a:xfrm>
            <a:off x="4700588" y="4267200"/>
            <a:ext cx="55721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2E2AE2"/>
                </a:solidFill>
              </a:rPr>
              <a:t>0V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提示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6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0257" grpId="0" animBg="1"/>
      <p:bldP spid="10258" grpId="0" animBg="1"/>
      <p:bldP spid="10259" grpId="0" autoUpdateAnimBg="0"/>
      <p:bldP spid="10260" grpId="0" autoUpdateAnimBg="0"/>
      <p:bldP spid="10261" grpId="0" autoUpdateAnimBg="0"/>
      <p:bldP spid="10262" grpId="0" bldLvl="0" animBg="1" autoUpdateAnimBg="0"/>
      <p:bldP spid="10263" grpId="0" animBg="1"/>
      <p:bldP spid="10264" grpId="0" bldLvl="0" animBg="1" autoUpdateAnimBg="0"/>
      <p:bldP spid="10265" grpId="0" autoUpdateAnimBg="0"/>
      <p:bldP spid="10337" grpId="0" autoUpdateAnimBg="0"/>
      <p:bldP spid="1033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09600" y="3886200"/>
            <a:ext cx="7620000" cy="1971675"/>
          </a:xfrm>
          <a:prstGeom prst="rect">
            <a:avLst/>
          </a:prstGeom>
          <a:noFill/>
          <a:ln w="28575">
            <a:noFill/>
            <a:prstDash val="sysDot"/>
            <a:miter lim="800000"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由电子电路实现逻辑运算时，它的输入和输出信号都是用电位（或称电平）的高低表示的。高电平和低电平都不是一个固定的数值，而是有一定的变化范围。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609600"/>
            <a:ext cx="66294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algn="l" eaLnBrk="1" hangingPunct="1"/>
            <a:r>
              <a:rPr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7.3 </a:t>
            </a:r>
            <a:r>
              <a:rPr lang="zh-CN" altLang="en-US" sz="4000" b="1" dirty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  <a:ea typeface="华文新魏" panose="02010800040101010101" charset="-122"/>
                <a:cs typeface="华文新魏" panose="02010800040101010101" charset="-122"/>
              </a:rPr>
              <a:t>分立元件逻辑门电路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33400" y="1924050"/>
            <a:ext cx="77724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18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</a:t>
            </a:r>
            <a:r>
              <a:rPr lang="zh-CN" altLang="en-US" sz="2800" b="1">
                <a:solidFill>
                  <a:srgbClr val="000018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门电路是用以实现逻辑关系的电子电路，与前面所讲过的基本逻辑关系相对应。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" y="2895600"/>
            <a:ext cx="7848600" cy="1031875"/>
          </a:xfrm>
          <a:prstGeom prst="rect">
            <a:avLst/>
          </a:prstGeom>
          <a:noFill/>
          <a:ln w="9525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门电路主要有：与门、或门、非门、与非门、或非门、异或门等。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09600" y="1371600"/>
            <a:ext cx="4876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charset="0"/>
              </a:rPr>
              <a:t>7.3.1</a:t>
            </a:r>
            <a:r>
              <a:rPr lang="en-US" altLang="zh-CN" sz="3200" b="1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宋体" panose="02010600030101010101" pitchFamily="2" charset="-122"/>
              </a:rPr>
              <a:t>门电路的概念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感叹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4" grpId="0" autoUpdateAnimBg="0"/>
      <p:bldP spid="1536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1932</Words>
  <Application>Microsoft Office PowerPoint</Application>
  <PresentationFormat>全屏显示(4:3)</PresentationFormat>
  <Paragraphs>784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华文新魏</vt:lpstr>
      <vt:lpstr>宋体</vt:lpstr>
      <vt:lpstr>Arial</vt:lpstr>
      <vt:lpstr>Calibri</vt:lpstr>
      <vt:lpstr>Times New Roman</vt:lpstr>
      <vt:lpstr>Office 主题</vt:lpstr>
      <vt:lpstr>BMP 图象</vt:lpstr>
      <vt:lpstr>位图图像</vt:lpstr>
      <vt:lpstr>公式</vt:lpstr>
      <vt:lpstr>第7章 组合逻辑电路(上)</vt:lpstr>
      <vt:lpstr>PowerPoint 演示文稿</vt:lpstr>
      <vt:lpstr>7.1 脉冲信号</vt:lpstr>
      <vt:lpstr>PowerPoint 演示文稿</vt:lpstr>
      <vt:lpstr>PowerPoint 演示文稿</vt:lpstr>
      <vt:lpstr>PowerPoint 演示文稿</vt:lpstr>
      <vt:lpstr>7.2 晶体管的开关作用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 三极管“非” 门电路</vt:lpstr>
      <vt:lpstr>PowerPoint 演示文稿</vt:lpstr>
      <vt:lpstr>PowerPoint 演示文稿</vt:lpstr>
      <vt:lpstr>PowerPoint 演示文稿</vt:lpstr>
      <vt:lpstr>7.4  TTL门电路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第20章 组合逻辑电路</dc:title>
  <dc:creator>mac perch</dc:creator>
  <cp:lastModifiedBy>ChiLin</cp:lastModifiedBy>
  <cp:revision>102</cp:revision>
  <dcterms:created xsi:type="dcterms:W3CDTF">2017-02-07T05:02:00Z</dcterms:created>
  <dcterms:modified xsi:type="dcterms:W3CDTF">2020-04-28T09:30:16Z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