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8" r:id="rId4"/>
    <p:sldId id="270" r:id="rId5"/>
    <p:sldId id="271" r:id="rId6"/>
    <p:sldId id="272" r:id="rId7"/>
    <p:sldId id="275" r:id="rId8"/>
    <p:sldId id="263" r:id="rId9"/>
    <p:sldId id="279" r:id="rId10"/>
    <p:sldId id="276" r:id="rId11"/>
    <p:sldId id="277" r:id="rId12"/>
    <p:sldId id="258" r:id="rId13"/>
    <p:sldId id="265" r:id="rId14"/>
    <p:sldId id="268" r:id="rId15"/>
    <p:sldId id="260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E00-121A-F844-815B-EEBA17760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2D6A9-0816-6C41-BC0E-A3E4E433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BCBF-DD62-8A47-840E-76BEB8BF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4540-6905-CB43-9121-48676B8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BF16-E1DB-394A-947A-4112C352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BE56-F606-CD4A-AEBD-6A9AC05B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89A4-98C9-4E42-8AEB-92C14C81E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E65AE-8C54-6B49-B3C4-1B5CB595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663C-0F7E-FA46-9EFE-5277BC29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B022B-3D4E-FC4A-A8E7-9896CB8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72950-1877-794B-ACCE-3EC606F1E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B1F9A-7C0C-1746-A403-0A3661954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5039-2469-A042-9F8F-A8942AAE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80C-8579-594F-AA26-3AAF629C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1198-5D9D-A748-8CF0-04BBDCF7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EBE7-FD0B-4343-BE98-4C9D90CB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0EBB-AD41-E048-AF8D-88F4F91E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D38C-1B76-4F45-94E1-5BC65326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135F-4D73-074C-A807-D91FF2C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3B51-2ECB-1649-A077-50A925E5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489A-D5B8-B341-B816-063183AF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6B47-8747-194D-A2E7-C7B5FD45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F749-A73E-994C-9F6F-13AF99B6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594E-B3CA-324F-8209-79E77992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3589-D426-2445-98BA-1B89A384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CB1-07CD-E442-8167-028CB531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0AFF-50BF-DF45-9DFA-22E96A7E5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130F-C3D9-1649-AA82-B6EF15CB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2D56-2B3D-5B46-B902-40304AE1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1E3C7-B42C-2C4A-B4BF-1CA9ADE3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1160-003E-634B-A1C3-1F7F8E0C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A989-173B-614D-A8D4-EDF97E20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AD5A-2A35-3F48-982E-5C6385B4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8809-CD00-2843-9F3F-46D7EF260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7BA52-0AF2-C246-80B9-8AF402699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91613-CCE4-CA4A-8804-28C6A085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90D94-6A55-2741-A316-AAE643A9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45553-88C0-2144-893E-DB9F7E8D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C545B-C04F-E646-A58D-E3E66CA7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2CB8-7150-594A-9DB3-24F78A5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C9F79-D716-694B-9551-FA8A834B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572D1-FFEC-9346-8939-71BB2197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76E0E-467C-E843-9601-A007FEC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0B727-5D74-5A4E-9400-4478E7FE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A5EDC-24DC-E949-B570-6EF16E19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4008-2C37-E344-A578-10857C32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A61-C248-6340-8291-F4DE538E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3356-4A97-C44C-99F5-7F3B33DD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9494-9062-DF41-B7AA-576E9E784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9CA9-DCD0-BA41-889D-AF19179D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3C9D-1FDC-694D-86DF-39BBD310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53F8-B6FE-024B-9165-9613DF40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DBFC-CAC7-0945-9409-50227FB7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088E-13E1-5143-AD87-8B1CB171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8D0A5-1D2F-744A-B7AC-D1D73F3B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F2B4-B566-5F42-88E7-11CC2CBE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F6BF-268A-FA4E-9D73-8AB7E8DC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84A7-2F72-4145-B930-E0F8395A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0406-6548-A348-A49E-177451C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104C-B87B-A84D-BE2D-459156A1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A68D-092E-3A46-B617-9F7F858EC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056C-A490-FB4B-9A82-11138E2EDD81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CD54-CF84-4947-BE13-7F2BC0B2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32D62-2AA6-6442-900A-8976075E5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3F1E-CE7C-F347-927C-DE7A2369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056B-01CA-F945-A082-004938572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Streaming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F593E-E25A-3E40-8704-88651CC3D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Spark Streaming on Azure HDInsight</a:t>
            </a:r>
          </a:p>
          <a:p>
            <a:endParaRPr lang="en-US" dirty="0"/>
          </a:p>
          <a:p>
            <a:r>
              <a:rPr lang="en-US" dirty="0"/>
              <a:t>By : </a:t>
            </a:r>
            <a:r>
              <a:rPr lang="en-US" dirty="0" err="1"/>
              <a:t>Navyatha</a:t>
            </a:r>
            <a:r>
              <a:rPr lang="en-US" dirty="0"/>
              <a:t> K, Roshni N, Santosh S, and Vidhya Sagar</a:t>
            </a:r>
          </a:p>
        </p:txBody>
      </p:sp>
    </p:spTree>
    <p:extLst>
      <p:ext uri="{BB962C8B-B14F-4D97-AF65-F5344CB8AC3E}">
        <p14:creationId xmlns:p14="http://schemas.microsoft.com/office/powerpoint/2010/main" val="298904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Cluster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FBDD2F-9DA3-8146-9496-8D16FBF90761}"/>
              </a:ext>
            </a:extLst>
          </p:cNvPr>
          <p:cNvGrpSpPr/>
          <p:nvPr/>
        </p:nvGrpSpPr>
        <p:grpSpPr>
          <a:xfrm>
            <a:off x="1008187" y="2619312"/>
            <a:ext cx="9188438" cy="3150000"/>
            <a:chOff x="1008187" y="2619312"/>
            <a:chExt cx="9188438" cy="315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AEBF0E-880E-BC49-A588-D3AB8E5D1AD1}"/>
                </a:ext>
              </a:extLst>
            </p:cNvPr>
            <p:cNvSpPr/>
            <p:nvPr/>
          </p:nvSpPr>
          <p:spPr>
            <a:xfrm>
              <a:off x="1600499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Cloud">
              <a:extLst>
                <a:ext uri="{FF2B5EF4-FFF2-40B4-BE49-F238E27FC236}">
                  <a16:creationId xmlns:a16="http://schemas.microsoft.com/office/drawing/2014/main" id="{DEC8E5B4-0EA5-4947-9635-F427E78D6B12}"/>
                </a:ext>
              </a:extLst>
            </p:cNvPr>
            <p:cNvSpPr/>
            <p:nvPr/>
          </p:nvSpPr>
          <p:spPr>
            <a:xfrm>
              <a:off x="1995374" y="3014187"/>
              <a:ext cx="1063125" cy="10631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139B4A5-8390-254C-9955-438927C92744}"/>
                </a:ext>
              </a:extLst>
            </p:cNvPr>
            <p:cNvSpPr/>
            <p:nvPr/>
          </p:nvSpPr>
          <p:spPr>
            <a:xfrm>
              <a:off x="1008187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10223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2300" dirty="0"/>
                <a:t>Create a Resource on Azure – Spark Cluster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30F54A-8A7E-F544-9EAF-2AA34D81831B}"/>
                </a:ext>
              </a:extLst>
            </p:cNvPr>
            <p:cNvSpPr/>
            <p:nvPr/>
          </p:nvSpPr>
          <p:spPr>
            <a:xfrm>
              <a:off x="5169562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Box">
              <a:extLst>
                <a:ext uri="{FF2B5EF4-FFF2-40B4-BE49-F238E27FC236}">
                  <a16:creationId xmlns:a16="http://schemas.microsoft.com/office/drawing/2014/main" id="{8C7D369F-3FE7-3C44-B9F4-3FC529CE3626}"/>
                </a:ext>
              </a:extLst>
            </p:cNvPr>
            <p:cNvSpPr/>
            <p:nvPr/>
          </p:nvSpPr>
          <p:spPr>
            <a:xfrm>
              <a:off x="5564437" y="3014187"/>
              <a:ext cx="1063125" cy="106312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DCDF4BE-A393-AC44-BFB1-7A860E138AFE}"/>
                </a:ext>
              </a:extLst>
            </p:cNvPr>
            <p:cNvSpPr/>
            <p:nvPr/>
          </p:nvSpPr>
          <p:spPr>
            <a:xfrm>
              <a:off x="4577250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 dirty="0"/>
                <a:t>Attach Storage</a:t>
              </a:r>
            </a:p>
          </p:txBody>
        </p:sp>
        <p:sp>
          <p:nvSpPr>
            <p:cNvPr id="13" name="Rectangle 12" descr="Processor">
              <a:extLst>
                <a:ext uri="{FF2B5EF4-FFF2-40B4-BE49-F238E27FC236}">
                  <a16:creationId xmlns:a16="http://schemas.microsoft.com/office/drawing/2014/main" id="{1CE32D69-F866-F34D-8F9C-32F9B5A06D9F}"/>
                </a:ext>
              </a:extLst>
            </p:cNvPr>
            <p:cNvSpPr/>
            <p:nvPr/>
          </p:nvSpPr>
          <p:spPr>
            <a:xfrm>
              <a:off x="9133500" y="3014187"/>
              <a:ext cx="1063125" cy="106312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7164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Cluster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95D456-3F74-EB47-9192-FF146C6D884F}"/>
              </a:ext>
            </a:extLst>
          </p:cNvPr>
          <p:cNvGrpSpPr/>
          <p:nvPr/>
        </p:nvGrpSpPr>
        <p:grpSpPr>
          <a:xfrm>
            <a:off x="1008187" y="2619312"/>
            <a:ext cx="10175625" cy="3150000"/>
            <a:chOff x="1008187" y="2619312"/>
            <a:chExt cx="10175625" cy="315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75C583-5F40-C747-9120-B15022185FCC}"/>
                </a:ext>
              </a:extLst>
            </p:cNvPr>
            <p:cNvSpPr/>
            <p:nvPr/>
          </p:nvSpPr>
          <p:spPr>
            <a:xfrm>
              <a:off x="1600499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Cloud">
              <a:extLst>
                <a:ext uri="{FF2B5EF4-FFF2-40B4-BE49-F238E27FC236}">
                  <a16:creationId xmlns:a16="http://schemas.microsoft.com/office/drawing/2014/main" id="{8324F925-F9C5-4944-8E43-156F8D4D3193}"/>
                </a:ext>
              </a:extLst>
            </p:cNvPr>
            <p:cNvSpPr/>
            <p:nvPr/>
          </p:nvSpPr>
          <p:spPr>
            <a:xfrm>
              <a:off x="1995374" y="3014187"/>
              <a:ext cx="1063125" cy="10631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6704A8F-0454-4841-82C5-1C3ED7517198}"/>
                </a:ext>
              </a:extLst>
            </p:cNvPr>
            <p:cNvSpPr/>
            <p:nvPr/>
          </p:nvSpPr>
          <p:spPr>
            <a:xfrm>
              <a:off x="1008187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 dirty="0"/>
                <a:t>Create a Resource on Azure – Spark Cluster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D7CE56-B992-254D-8CDE-8B3D168C10BF}"/>
                </a:ext>
              </a:extLst>
            </p:cNvPr>
            <p:cNvSpPr/>
            <p:nvPr/>
          </p:nvSpPr>
          <p:spPr>
            <a:xfrm>
              <a:off x="5169562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Box">
              <a:extLst>
                <a:ext uri="{FF2B5EF4-FFF2-40B4-BE49-F238E27FC236}">
                  <a16:creationId xmlns:a16="http://schemas.microsoft.com/office/drawing/2014/main" id="{F802FC94-9B04-7F4D-B491-924C519122FE}"/>
                </a:ext>
              </a:extLst>
            </p:cNvPr>
            <p:cNvSpPr/>
            <p:nvPr/>
          </p:nvSpPr>
          <p:spPr>
            <a:xfrm>
              <a:off x="5564437" y="3014187"/>
              <a:ext cx="1063125" cy="106312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A55C9A6-0101-CD4D-B5BA-DA327F0D6DD7}"/>
                </a:ext>
              </a:extLst>
            </p:cNvPr>
            <p:cNvSpPr/>
            <p:nvPr/>
          </p:nvSpPr>
          <p:spPr>
            <a:xfrm>
              <a:off x="4577250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/>
                <a:t>Attach Storage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A1F62A-3098-0145-91F8-ACFE539D2FD6}"/>
                </a:ext>
              </a:extLst>
            </p:cNvPr>
            <p:cNvSpPr/>
            <p:nvPr/>
          </p:nvSpPr>
          <p:spPr>
            <a:xfrm>
              <a:off x="8738625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Processor">
              <a:extLst>
                <a:ext uri="{FF2B5EF4-FFF2-40B4-BE49-F238E27FC236}">
                  <a16:creationId xmlns:a16="http://schemas.microsoft.com/office/drawing/2014/main" id="{C4C295E1-A737-5849-A7B7-EA3D10F0F1EC}"/>
                </a:ext>
              </a:extLst>
            </p:cNvPr>
            <p:cNvSpPr/>
            <p:nvPr/>
          </p:nvSpPr>
          <p:spPr>
            <a:xfrm>
              <a:off x="9133500" y="3014187"/>
              <a:ext cx="1063125" cy="106312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FB37136-6A3B-C34C-AD00-77321EC02F39}"/>
                </a:ext>
              </a:extLst>
            </p:cNvPr>
            <p:cNvSpPr/>
            <p:nvPr/>
          </p:nvSpPr>
          <p:spPr>
            <a:xfrm>
              <a:off x="8146312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/>
                <a:t>SSH into the cluster after 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83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Create Log Generator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7EFD-EE2A-5F42-BB4D-1C363DA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9" y="624568"/>
            <a:ext cx="6798623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#! /</a:t>
            </a:r>
            <a:r>
              <a:rPr lang="en-US" sz="1900" dirty="0" err="1"/>
              <a:t>usr</a:t>
            </a:r>
            <a:r>
              <a:rPr lang="en-US" sz="1900" dirty="0"/>
              <a:t>/bin/python</a:t>
            </a:r>
          </a:p>
          <a:p>
            <a:pPr marL="0" indent="0">
              <a:buNone/>
            </a:pPr>
            <a:r>
              <a:rPr lang="en-US" sz="1900" dirty="0"/>
              <a:t>print("Execution starting")</a:t>
            </a:r>
          </a:p>
          <a:p>
            <a:pPr marL="0" indent="0">
              <a:buNone/>
            </a:pPr>
            <a:r>
              <a:rPr lang="en-US" sz="1900" dirty="0"/>
              <a:t>import random</a:t>
            </a:r>
          </a:p>
          <a:p>
            <a:pPr marL="0" indent="0">
              <a:buNone/>
            </a:pPr>
            <a:r>
              <a:rPr lang="en-US" sz="1900" dirty="0"/>
              <a:t>import time</a:t>
            </a:r>
          </a:p>
          <a:p>
            <a:pPr marL="0" indent="0">
              <a:buNone/>
            </a:pPr>
            <a:r>
              <a:rPr lang="en-US" sz="1900" dirty="0"/>
              <a:t>lst1 = ['device1','device2']</a:t>
            </a:r>
          </a:p>
          <a:p>
            <a:pPr marL="0" indent="0">
              <a:buNone/>
            </a:pPr>
            <a:r>
              <a:rPr lang="en-US" sz="1900" dirty="0"/>
              <a:t>lst2 = ['error', 'ok']</a:t>
            </a:r>
          </a:p>
          <a:p>
            <a:pPr marL="0" indent="0">
              <a:buNone/>
            </a:pPr>
            <a:r>
              <a:rPr lang="en-US" sz="1900" dirty="0"/>
              <a:t>with open('readings', 'w') as file:</a:t>
            </a:r>
          </a:p>
          <a:p>
            <a:pPr marL="0" indent="0">
              <a:buNone/>
            </a:pPr>
            <a:r>
              <a:rPr lang="en-US" sz="1900" dirty="0"/>
              <a:t>    for num in range(10):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i</a:t>
            </a:r>
            <a:r>
              <a:rPr lang="en-US" sz="1900" dirty="0"/>
              <a:t> = </a:t>
            </a:r>
            <a:r>
              <a:rPr lang="en-US" sz="1900" dirty="0" err="1"/>
              <a:t>random.randint</a:t>
            </a:r>
            <a:r>
              <a:rPr lang="en-US" sz="1900" dirty="0"/>
              <a:t>(0,1)</a:t>
            </a:r>
          </a:p>
          <a:p>
            <a:pPr marL="0" indent="0">
              <a:buNone/>
            </a:pPr>
            <a:r>
              <a:rPr lang="en-US" sz="1900" dirty="0"/>
              <a:t>        j = </a:t>
            </a:r>
            <a:r>
              <a:rPr lang="en-US" sz="1900" dirty="0" err="1"/>
              <a:t>random.randint</a:t>
            </a:r>
            <a:r>
              <a:rPr lang="en-US" sz="1900" dirty="0"/>
              <a:t>(0,1)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time.sleep</a:t>
            </a:r>
            <a:r>
              <a:rPr lang="en-US" sz="1900" dirty="0"/>
              <a:t>(1)</a:t>
            </a:r>
          </a:p>
          <a:p>
            <a:pPr marL="0" indent="0">
              <a:buNone/>
            </a:pPr>
            <a:r>
              <a:rPr lang="en-US" sz="1900" dirty="0"/>
              <a:t>        </a:t>
            </a:r>
            <a:r>
              <a:rPr lang="en-US" sz="1900" dirty="0" err="1"/>
              <a:t>file.write</a:t>
            </a:r>
            <a:r>
              <a:rPr lang="en-US" sz="1900" dirty="0"/>
              <a:t>('\n{"device":'+'"'+lst1[</a:t>
            </a:r>
            <a:r>
              <a:rPr lang="en-US" sz="1900" dirty="0" err="1"/>
              <a:t>i</a:t>
            </a:r>
            <a:r>
              <a:rPr lang="en-US" sz="1900" dirty="0"/>
              <a:t>]+'"'+',"status":'+'"'+lst2[j]+'"}')</a:t>
            </a:r>
          </a:p>
          <a:p>
            <a:pPr marL="0" indent="0">
              <a:buNone/>
            </a:pPr>
            <a:r>
              <a:rPr lang="en-US" sz="1900" dirty="0"/>
              <a:t>print("Execution ends")</a:t>
            </a:r>
          </a:p>
        </p:txBody>
      </p:sp>
    </p:spTree>
    <p:extLst>
      <p:ext uri="{BB962C8B-B14F-4D97-AF65-F5344CB8AC3E}">
        <p14:creationId xmlns:p14="http://schemas.microsoft.com/office/powerpoint/2010/main" val="16573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Sample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7EFD-EE2A-5F42-BB4D-1C363DA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{"device":"device1", "status":"error"}</a:t>
            </a:r>
          </a:p>
          <a:p>
            <a:pPr marL="0" indent="0">
              <a:buNone/>
            </a:pPr>
            <a:r>
              <a:rPr lang="en-US" sz="2400"/>
              <a:t> {"device":"device1", "status":"error"} </a:t>
            </a:r>
          </a:p>
          <a:p>
            <a:pPr marL="0" indent="0">
              <a:buNone/>
            </a:pPr>
            <a:r>
              <a:rPr lang="en-US" sz="2400"/>
              <a:t>{"device":"device2", "status":"ok"} </a:t>
            </a:r>
          </a:p>
          <a:p>
            <a:pPr marL="0" indent="0">
              <a:buNone/>
            </a:pPr>
            <a:r>
              <a:rPr lang="en-US" sz="2400"/>
              <a:t>{"device":"device1", "status":"ok"} </a:t>
            </a:r>
          </a:p>
          <a:p>
            <a:pPr marL="0" indent="0">
              <a:buNone/>
            </a:pPr>
            <a:r>
              <a:rPr lang="en-US" sz="2400"/>
              <a:t>{"device":"device1", "status":"error"} </a:t>
            </a:r>
          </a:p>
          <a:p>
            <a:pPr marL="0" indent="0">
              <a:buNone/>
            </a:pPr>
            <a:r>
              <a:rPr lang="en-US" sz="2400"/>
              <a:t>{"device":"device1", "status":"error"} </a:t>
            </a:r>
          </a:p>
          <a:p>
            <a:pPr marL="0" indent="0">
              <a:buNone/>
            </a:pPr>
            <a:r>
              <a:rPr lang="en-US" sz="2400"/>
              <a:t>{"device":"device2", "status":"error"} </a:t>
            </a:r>
          </a:p>
          <a:p>
            <a:pPr marL="0" indent="0">
              <a:buNone/>
            </a:pPr>
            <a:r>
              <a:rPr lang="en-US" sz="2400"/>
              <a:t>{"device":"device1", "status":"error"} </a:t>
            </a:r>
          </a:p>
          <a:p>
            <a:pPr marL="0" indent="0">
              <a:buNone/>
            </a:pPr>
            <a:r>
              <a:rPr lang="en-US" sz="2400"/>
              <a:t>{"device":"device2", "status":"ok"} </a:t>
            </a:r>
          </a:p>
          <a:p>
            <a:pPr marL="0" indent="0">
              <a:buNone/>
            </a:pPr>
            <a:r>
              <a:rPr lang="en-US" sz="2400"/>
              <a:t>{"device":"device1", "status":"error"}</a:t>
            </a:r>
          </a:p>
        </p:txBody>
      </p:sp>
    </p:spTree>
    <p:extLst>
      <p:ext uri="{BB962C8B-B14F-4D97-AF65-F5344CB8AC3E}">
        <p14:creationId xmlns:p14="http://schemas.microsoft.com/office/powerpoint/2010/main" val="229097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F98-E416-DA45-9B51-EC463BA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Trigger Spark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39B-4DA9-D04B-8BFD-8C732B3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job monitors incoming logs in the Azure Storage location</a:t>
            </a:r>
          </a:p>
          <a:p>
            <a:r>
              <a:rPr lang="en-US" sz="2400" dirty="0"/>
              <a:t>Monitoring happens in Real-Time</a:t>
            </a:r>
          </a:p>
        </p:txBody>
      </p:sp>
    </p:spTree>
    <p:extLst>
      <p:ext uri="{BB962C8B-B14F-4D97-AF65-F5344CB8AC3E}">
        <p14:creationId xmlns:p14="http://schemas.microsoft.com/office/powerpoint/2010/main" val="9896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AF98-E416-DA45-9B51-EC463BA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Pipeline the logs to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039B-4DA9-D04B-8BFD-8C732B3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Once the Spark job is triggered, logs can be transferred to the storage location.</a:t>
            </a:r>
          </a:p>
          <a:p>
            <a:r>
              <a:rPr lang="en-US" sz="2400" dirty="0"/>
              <a:t>Wait 30-45 seconds before querying.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21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760B-73AF-7147-B971-53C51EC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>
            <a:normAutofit/>
          </a:bodyPr>
          <a:lstStyle/>
          <a:p>
            <a:r>
              <a:rPr lang="en-US" dirty="0"/>
              <a:t>Query the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A15A-BE10-BB4A-9C30-C20376C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624568"/>
            <a:ext cx="6324598" cy="5412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spark job stores the data where the logs have “error” keyword in the table created in memory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%%</a:t>
            </a:r>
            <a:r>
              <a:rPr lang="en-US" sz="2400" dirty="0" err="1"/>
              <a:t>sql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* from </a:t>
            </a:r>
            <a:r>
              <a:rPr lang="en-US" sz="2400" dirty="0" err="1"/>
              <a:t>streamtest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96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BD0E-4A04-3340-9884-82769405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6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97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kern="1200" dirty="0"/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B52E887D-6B96-4692-9656-08AC633574B1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Database">
            <a:extLst>
              <a:ext uri="{FF2B5EF4-FFF2-40B4-BE49-F238E27FC236}">
                <a16:creationId xmlns:a16="http://schemas.microsoft.com/office/drawing/2014/main" id="{4942D29B-BC13-404E-9CF5-910A6C43692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16" name="Rectangle 15" descr="Robot">
            <a:extLst>
              <a:ext uri="{FF2B5EF4-FFF2-40B4-BE49-F238E27FC236}">
                <a16:creationId xmlns:a16="http://schemas.microsoft.com/office/drawing/2014/main" id="{6CEDE89B-11E2-4A81-83DA-870038DFA0F0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 descr="User">
            <a:extLst>
              <a:ext uri="{FF2B5EF4-FFF2-40B4-BE49-F238E27FC236}">
                <a16:creationId xmlns:a16="http://schemas.microsoft.com/office/drawing/2014/main" id="{AF71476D-3FE3-4D6C-85D7-EFF1D976AA45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18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AE02095-1AF9-4967-ADDC-4AA02ADFD215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B52E887D-6B96-4692-9656-08AC633574B1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Database">
            <a:extLst>
              <a:ext uri="{FF2B5EF4-FFF2-40B4-BE49-F238E27FC236}">
                <a16:creationId xmlns:a16="http://schemas.microsoft.com/office/drawing/2014/main" id="{4942D29B-BC13-404E-9CF5-910A6C43692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16" name="Rectangle 15" descr="Robot">
            <a:extLst>
              <a:ext uri="{FF2B5EF4-FFF2-40B4-BE49-F238E27FC236}">
                <a16:creationId xmlns:a16="http://schemas.microsoft.com/office/drawing/2014/main" id="{6CEDE89B-11E2-4A81-83DA-870038DFA0F0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 descr="User">
            <a:extLst>
              <a:ext uri="{FF2B5EF4-FFF2-40B4-BE49-F238E27FC236}">
                <a16:creationId xmlns:a16="http://schemas.microsoft.com/office/drawing/2014/main" id="{AF71476D-3FE3-4D6C-85D7-EFF1D976AA45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259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AE02095-1AF9-4967-ADDC-4AA02ADFD215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3DBF17-98CC-4D8D-A1AD-2020F95D5392}"/>
              </a:ext>
            </a:extLst>
          </p:cNvPr>
          <p:cNvGrpSpPr/>
          <p:nvPr/>
        </p:nvGrpSpPr>
        <p:grpSpPr>
          <a:xfrm>
            <a:off x="3450210" y="3121695"/>
            <a:ext cx="1090494" cy="1090494"/>
            <a:chOff x="3450210" y="3121695"/>
            <a:chExt cx="1090494" cy="1090494"/>
          </a:xfrm>
        </p:grpSpPr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A2F2269F-445A-4578-AE5C-086AB36B26E9}"/>
                </a:ext>
              </a:extLst>
            </p:cNvPr>
            <p:cNvSpPr/>
            <p:nvPr/>
          </p:nvSpPr>
          <p:spPr>
            <a:xfrm>
              <a:off x="3450210" y="3121695"/>
              <a:ext cx="1090494" cy="1090494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Rectangle 8" descr="Document">
              <a:extLst>
                <a:ext uri="{FF2B5EF4-FFF2-40B4-BE49-F238E27FC236}">
                  <a16:creationId xmlns:a16="http://schemas.microsoft.com/office/drawing/2014/main" id="{B52E887D-6B96-4692-9656-08AC633574B1}"/>
                </a:ext>
              </a:extLst>
            </p:cNvPr>
            <p:cNvSpPr/>
            <p:nvPr/>
          </p:nvSpPr>
          <p:spPr>
            <a:xfrm>
              <a:off x="3682611" y="3354095"/>
              <a:ext cx="625693" cy="62569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DE5745-A3D6-4250-BDFC-F5FB4F6FAC64}"/>
              </a:ext>
            </a:extLst>
          </p:cNvPr>
          <p:cNvSpPr/>
          <p:nvPr/>
        </p:nvSpPr>
        <p:spPr>
          <a:xfrm>
            <a:off x="3101610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Log Generation</a:t>
            </a:r>
            <a:endParaRPr lang="en-US" sz="1500" kern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DAA17E-E421-4CF3-BF81-BC0FEC5BC786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86B434-7204-4A93-83E9-B6C84C1AF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1105F127-0FAC-4DC7-917D-B90EEAEF40E2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ctangle 13" descr="Computer">
            <a:extLst>
              <a:ext uri="{FF2B5EF4-FFF2-40B4-BE49-F238E27FC236}">
                <a16:creationId xmlns:a16="http://schemas.microsoft.com/office/drawing/2014/main" id="{E0FD9763-5C1C-42E5-8186-70E4B5D2F6C7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24D14-CB7F-4C6B-BEF7-01D4EDE08B18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16" name="Rectangle 15" descr="Document">
            <a:extLst>
              <a:ext uri="{FF2B5EF4-FFF2-40B4-BE49-F238E27FC236}">
                <a16:creationId xmlns:a16="http://schemas.microsoft.com/office/drawing/2014/main" id="{66F35442-1629-427D-A345-CA0204551BF9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 descr="Database">
            <a:extLst>
              <a:ext uri="{FF2B5EF4-FFF2-40B4-BE49-F238E27FC236}">
                <a16:creationId xmlns:a16="http://schemas.microsoft.com/office/drawing/2014/main" id="{1A302654-2C1E-4A01-8747-5A781CDBCE94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18" name="Rectangle 17" descr="Robot">
            <a:extLst>
              <a:ext uri="{FF2B5EF4-FFF2-40B4-BE49-F238E27FC236}">
                <a16:creationId xmlns:a16="http://schemas.microsoft.com/office/drawing/2014/main" id="{B733284D-5D59-4BDE-A08B-A381ED12338E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Rectangle 18" descr="User">
            <a:extLst>
              <a:ext uri="{FF2B5EF4-FFF2-40B4-BE49-F238E27FC236}">
                <a16:creationId xmlns:a16="http://schemas.microsoft.com/office/drawing/2014/main" id="{52F73F39-A098-4471-BDB1-096E69DAC976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379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AE02095-1AF9-4967-ADDC-4AA02ADFD215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2F2269F-445A-4578-AE5C-086AB36B26E9}"/>
              </a:ext>
            </a:extLst>
          </p:cNvPr>
          <p:cNvSpPr/>
          <p:nvPr/>
        </p:nvSpPr>
        <p:spPr>
          <a:xfrm>
            <a:off x="3450210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B52E887D-6B96-4692-9656-08AC633574B1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DE5745-A3D6-4250-BDFC-F5FB4F6FAC64}"/>
              </a:ext>
            </a:extLst>
          </p:cNvPr>
          <p:cNvSpPr/>
          <p:nvPr/>
        </p:nvSpPr>
        <p:spPr>
          <a:xfrm>
            <a:off x="3101610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Log Generation</a:t>
            </a:r>
            <a:endParaRPr lang="en-US" sz="1500" kern="1200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EE6F2E6-DC7A-4235-AF28-B9052A4D70CE}"/>
              </a:ext>
            </a:extLst>
          </p:cNvPr>
          <p:cNvSpPr/>
          <p:nvPr/>
        </p:nvSpPr>
        <p:spPr>
          <a:xfrm>
            <a:off x="5550752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Database">
            <a:extLst>
              <a:ext uri="{FF2B5EF4-FFF2-40B4-BE49-F238E27FC236}">
                <a16:creationId xmlns:a16="http://schemas.microsoft.com/office/drawing/2014/main" id="{4942D29B-BC13-404E-9CF5-910A6C43692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C719C-DCD2-4806-B957-F0EAFA8A6768}"/>
              </a:ext>
            </a:extLst>
          </p:cNvPr>
          <p:cNvSpPr/>
          <p:nvPr/>
        </p:nvSpPr>
        <p:spPr>
          <a:xfrm>
            <a:off x="5202152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Pipeline the logs to Azure Storage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F61CE8C-F3FB-4C9E-B4CD-A898FC576823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39B84-1CB2-4CC9-9020-9E424FDDC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A5981156-BB3A-4102-ADB4-9F0CCDA44211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Rectangle 16" descr="Computer">
            <a:extLst>
              <a:ext uri="{FF2B5EF4-FFF2-40B4-BE49-F238E27FC236}">
                <a16:creationId xmlns:a16="http://schemas.microsoft.com/office/drawing/2014/main" id="{25F861FC-559C-4E12-9A69-FC2AB6FB6CF1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3ECD6B-5B30-4B25-AF98-5E345122CB25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19" name="Rectangle 18" descr="Document">
            <a:extLst>
              <a:ext uri="{FF2B5EF4-FFF2-40B4-BE49-F238E27FC236}">
                <a16:creationId xmlns:a16="http://schemas.microsoft.com/office/drawing/2014/main" id="{18241130-0A2F-4481-8284-C3202F4B34FD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Database">
            <a:extLst>
              <a:ext uri="{FF2B5EF4-FFF2-40B4-BE49-F238E27FC236}">
                <a16:creationId xmlns:a16="http://schemas.microsoft.com/office/drawing/2014/main" id="{67A0931D-0671-4639-BED3-FBFD9276F48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21" name="Rectangle 20" descr="Robot">
            <a:extLst>
              <a:ext uri="{FF2B5EF4-FFF2-40B4-BE49-F238E27FC236}">
                <a16:creationId xmlns:a16="http://schemas.microsoft.com/office/drawing/2014/main" id="{B17230B3-AC9D-4D4E-80A7-DC5C5135CC97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 descr="User">
            <a:extLst>
              <a:ext uri="{FF2B5EF4-FFF2-40B4-BE49-F238E27FC236}">
                <a16:creationId xmlns:a16="http://schemas.microsoft.com/office/drawing/2014/main" id="{D3411AA1-E4AB-4022-AE30-C83614F198CF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8240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AE02095-1AF9-4967-ADDC-4AA02ADFD215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2F2269F-445A-4578-AE5C-086AB36B26E9}"/>
              </a:ext>
            </a:extLst>
          </p:cNvPr>
          <p:cNvSpPr/>
          <p:nvPr/>
        </p:nvSpPr>
        <p:spPr>
          <a:xfrm>
            <a:off x="3450210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B52E887D-6B96-4692-9656-08AC633574B1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DE5745-A3D6-4250-BDFC-F5FB4F6FAC64}"/>
              </a:ext>
            </a:extLst>
          </p:cNvPr>
          <p:cNvSpPr/>
          <p:nvPr/>
        </p:nvSpPr>
        <p:spPr>
          <a:xfrm>
            <a:off x="3101610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Log Generation</a:t>
            </a:r>
            <a:endParaRPr lang="en-US" sz="1500" kern="1200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EE6F2E6-DC7A-4235-AF28-B9052A4D70CE}"/>
              </a:ext>
            </a:extLst>
          </p:cNvPr>
          <p:cNvSpPr/>
          <p:nvPr/>
        </p:nvSpPr>
        <p:spPr>
          <a:xfrm>
            <a:off x="5550752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Database">
            <a:extLst>
              <a:ext uri="{FF2B5EF4-FFF2-40B4-BE49-F238E27FC236}">
                <a16:creationId xmlns:a16="http://schemas.microsoft.com/office/drawing/2014/main" id="{4942D29B-BC13-404E-9CF5-910A6C43692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C719C-DCD2-4806-B957-F0EAFA8A6768}"/>
              </a:ext>
            </a:extLst>
          </p:cNvPr>
          <p:cNvSpPr/>
          <p:nvPr/>
        </p:nvSpPr>
        <p:spPr>
          <a:xfrm>
            <a:off x="5202152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Pipeline the logs to Azure Storage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F277BA5B-AB5B-4509-BF20-3527454F5814}"/>
              </a:ext>
            </a:extLst>
          </p:cNvPr>
          <p:cNvSpPr/>
          <p:nvPr/>
        </p:nvSpPr>
        <p:spPr>
          <a:xfrm>
            <a:off x="7651294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Robot">
            <a:extLst>
              <a:ext uri="{FF2B5EF4-FFF2-40B4-BE49-F238E27FC236}">
                <a16:creationId xmlns:a16="http://schemas.microsoft.com/office/drawing/2014/main" id="{6CEDE89B-11E2-4A81-83DA-870038DFA0F0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C22DF0-BE42-46A5-B17A-6EB428859377}"/>
              </a:ext>
            </a:extLst>
          </p:cNvPr>
          <p:cNvSpPr/>
          <p:nvPr/>
        </p:nvSpPr>
        <p:spPr>
          <a:xfrm>
            <a:off x="7302694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Trigger the Spark Streaming job for monitoring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3058D3-1E50-46DD-9906-123F03D75DD1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CE9439-6145-45E8-8F27-C187BF28C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89552BD-BEB4-4F59-B81B-2B6D61A6E592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Computer">
            <a:extLst>
              <a:ext uri="{FF2B5EF4-FFF2-40B4-BE49-F238E27FC236}">
                <a16:creationId xmlns:a16="http://schemas.microsoft.com/office/drawing/2014/main" id="{90FB4CEF-B304-497D-BAB1-DEA018430768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450422-8BEF-415E-9AAB-78951288DCA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22" name="Rectangle 21" descr="Document">
            <a:extLst>
              <a:ext uri="{FF2B5EF4-FFF2-40B4-BE49-F238E27FC236}">
                <a16:creationId xmlns:a16="http://schemas.microsoft.com/office/drawing/2014/main" id="{68FEC0D7-E416-42A7-9B3D-26D32B04A6CF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ctangle 22" descr="Database">
            <a:extLst>
              <a:ext uri="{FF2B5EF4-FFF2-40B4-BE49-F238E27FC236}">
                <a16:creationId xmlns:a16="http://schemas.microsoft.com/office/drawing/2014/main" id="{738E071A-8D85-4FF7-9912-2F0B7404770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24" name="Rectangle 23" descr="Robot">
            <a:extLst>
              <a:ext uri="{FF2B5EF4-FFF2-40B4-BE49-F238E27FC236}">
                <a16:creationId xmlns:a16="http://schemas.microsoft.com/office/drawing/2014/main" id="{52D90839-2E7D-44CC-8B66-501C0C05422D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User">
            <a:extLst>
              <a:ext uri="{FF2B5EF4-FFF2-40B4-BE49-F238E27FC236}">
                <a16:creationId xmlns:a16="http://schemas.microsoft.com/office/drawing/2014/main" id="{9BBA0E25-26C0-490F-A380-B201E6155FC4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4529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E32-4FB4-AE40-8DD7-FDA616A7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AE02095-1AF9-4967-ADDC-4AA02ADFD215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6" name="Rectangle 5" descr="Computer">
            <a:extLst>
              <a:ext uri="{FF2B5EF4-FFF2-40B4-BE49-F238E27FC236}">
                <a16:creationId xmlns:a16="http://schemas.microsoft.com/office/drawing/2014/main" id="{FF773695-6C32-4440-8CAB-99DE0636E419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86C6B8-4E1A-4F57-B312-8006C98A4B7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2F2269F-445A-4578-AE5C-086AB36B26E9}"/>
              </a:ext>
            </a:extLst>
          </p:cNvPr>
          <p:cNvSpPr/>
          <p:nvPr/>
        </p:nvSpPr>
        <p:spPr>
          <a:xfrm>
            <a:off x="3450210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9" name="Rectangle 8" descr="Document">
            <a:extLst>
              <a:ext uri="{FF2B5EF4-FFF2-40B4-BE49-F238E27FC236}">
                <a16:creationId xmlns:a16="http://schemas.microsoft.com/office/drawing/2014/main" id="{B52E887D-6B96-4692-9656-08AC633574B1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DE5745-A3D6-4250-BDFC-F5FB4F6FAC64}"/>
              </a:ext>
            </a:extLst>
          </p:cNvPr>
          <p:cNvSpPr/>
          <p:nvPr/>
        </p:nvSpPr>
        <p:spPr>
          <a:xfrm>
            <a:off x="3101610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Log Generation</a:t>
            </a:r>
            <a:endParaRPr lang="en-US" sz="1500" kern="1200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8EE6F2E6-DC7A-4235-AF28-B9052A4D70CE}"/>
              </a:ext>
            </a:extLst>
          </p:cNvPr>
          <p:cNvSpPr/>
          <p:nvPr/>
        </p:nvSpPr>
        <p:spPr>
          <a:xfrm>
            <a:off x="5550752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2" name="Rectangle 11" descr="Database">
            <a:extLst>
              <a:ext uri="{FF2B5EF4-FFF2-40B4-BE49-F238E27FC236}">
                <a16:creationId xmlns:a16="http://schemas.microsoft.com/office/drawing/2014/main" id="{4942D29B-BC13-404E-9CF5-910A6C43692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C719C-DCD2-4806-B957-F0EAFA8A6768}"/>
              </a:ext>
            </a:extLst>
          </p:cNvPr>
          <p:cNvSpPr/>
          <p:nvPr/>
        </p:nvSpPr>
        <p:spPr>
          <a:xfrm>
            <a:off x="5202152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Pipeline the logs to Azure Storage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F277BA5B-AB5B-4509-BF20-3527454F5814}"/>
              </a:ext>
            </a:extLst>
          </p:cNvPr>
          <p:cNvSpPr/>
          <p:nvPr/>
        </p:nvSpPr>
        <p:spPr>
          <a:xfrm>
            <a:off x="7651294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tangle 15" descr="Robot">
            <a:extLst>
              <a:ext uri="{FF2B5EF4-FFF2-40B4-BE49-F238E27FC236}">
                <a16:creationId xmlns:a16="http://schemas.microsoft.com/office/drawing/2014/main" id="{6CEDE89B-11E2-4A81-83DA-870038DFA0F0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C22DF0-BE42-46A5-B17A-6EB428859377}"/>
              </a:ext>
            </a:extLst>
          </p:cNvPr>
          <p:cNvSpPr/>
          <p:nvPr/>
        </p:nvSpPr>
        <p:spPr>
          <a:xfrm>
            <a:off x="7302694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Trigger the Spark Streaming job for monitoring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3058D3-1E50-46DD-9906-123F03D75DD1}"/>
              </a:ext>
            </a:extLst>
          </p:cNvPr>
          <p:cNvSpPr txBox="1">
            <a:spLocks/>
          </p:cNvSpPr>
          <p:nvPr/>
        </p:nvSpPr>
        <p:spPr>
          <a:xfrm>
            <a:off x="870204" y="606564"/>
            <a:ext cx="10451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Workflow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CE9439-6145-45E8-8F27-C187BF28C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89552BD-BEB4-4F59-B81B-2B6D61A6E592}"/>
              </a:ext>
            </a:extLst>
          </p:cNvPr>
          <p:cNvSpPr/>
          <p:nvPr/>
        </p:nvSpPr>
        <p:spPr>
          <a:xfrm>
            <a:off x="1349668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0" name="Rectangle 19" descr="Computer">
            <a:extLst>
              <a:ext uri="{FF2B5EF4-FFF2-40B4-BE49-F238E27FC236}">
                <a16:creationId xmlns:a16="http://schemas.microsoft.com/office/drawing/2014/main" id="{90FB4CEF-B304-497D-BAB1-DEA018430768}"/>
              </a:ext>
            </a:extLst>
          </p:cNvPr>
          <p:cNvSpPr/>
          <p:nvPr/>
        </p:nvSpPr>
        <p:spPr>
          <a:xfrm>
            <a:off x="1582069" y="3354095"/>
            <a:ext cx="625693" cy="62569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450422-8BEF-415E-9AAB-78951288DCA1}"/>
              </a:ext>
            </a:extLst>
          </p:cNvPr>
          <p:cNvSpPr/>
          <p:nvPr/>
        </p:nvSpPr>
        <p:spPr>
          <a:xfrm>
            <a:off x="1001068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/>
              <a:t>Cluster Creation</a:t>
            </a:r>
          </a:p>
        </p:txBody>
      </p:sp>
      <p:sp>
        <p:nvSpPr>
          <p:cNvPr id="22" name="Rectangle 21" descr="Document">
            <a:extLst>
              <a:ext uri="{FF2B5EF4-FFF2-40B4-BE49-F238E27FC236}">
                <a16:creationId xmlns:a16="http://schemas.microsoft.com/office/drawing/2014/main" id="{68FEC0D7-E416-42A7-9B3D-26D32B04A6CF}"/>
              </a:ext>
            </a:extLst>
          </p:cNvPr>
          <p:cNvSpPr/>
          <p:nvPr/>
        </p:nvSpPr>
        <p:spPr>
          <a:xfrm>
            <a:off x="3682611" y="3354095"/>
            <a:ext cx="625693" cy="62569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Rectangle 22" descr="Database">
            <a:extLst>
              <a:ext uri="{FF2B5EF4-FFF2-40B4-BE49-F238E27FC236}">
                <a16:creationId xmlns:a16="http://schemas.microsoft.com/office/drawing/2014/main" id="{738E071A-8D85-4FF7-9912-2F0B74047701}"/>
              </a:ext>
            </a:extLst>
          </p:cNvPr>
          <p:cNvSpPr/>
          <p:nvPr/>
        </p:nvSpPr>
        <p:spPr>
          <a:xfrm>
            <a:off x="5768862" y="3354095"/>
            <a:ext cx="625693" cy="62569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24" name="Rectangle 23" descr="Robot">
            <a:extLst>
              <a:ext uri="{FF2B5EF4-FFF2-40B4-BE49-F238E27FC236}">
                <a16:creationId xmlns:a16="http://schemas.microsoft.com/office/drawing/2014/main" id="{52D90839-2E7D-44CC-8B66-501C0C05422D}"/>
              </a:ext>
            </a:extLst>
          </p:cNvPr>
          <p:cNvSpPr/>
          <p:nvPr/>
        </p:nvSpPr>
        <p:spPr>
          <a:xfrm>
            <a:off x="7883695" y="3354095"/>
            <a:ext cx="625693" cy="62569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Rectangle 24" descr="User">
            <a:extLst>
              <a:ext uri="{FF2B5EF4-FFF2-40B4-BE49-F238E27FC236}">
                <a16:creationId xmlns:a16="http://schemas.microsoft.com/office/drawing/2014/main" id="{9BBA0E25-26C0-490F-A380-B201E6155FC4}"/>
              </a:ext>
            </a:extLst>
          </p:cNvPr>
          <p:cNvSpPr/>
          <p:nvPr/>
        </p:nvSpPr>
        <p:spPr>
          <a:xfrm>
            <a:off x="9984237" y="3354095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AF81A4BD-5E75-47B5-A3BC-9D17304B8A3C}"/>
              </a:ext>
            </a:extLst>
          </p:cNvPr>
          <p:cNvSpPr/>
          <p:nvPr/>
        </p:nvSpPr>
        <p:spPr>
          <a:xfrm>
            <a:off x="9904235" y="3121695"/>
            <a:ext cx="1090494" cy="1090494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7" name="Rectangle 26" descr="User">
            <a:extLst>
              <a:ext uri="{FF2B5EF4-FFF2-40B4-BE49-F238E27FC236}">
                <a16:creationId xmlns:a16="http://schemas.microsoft.com/office/drawing/2014/main" id="{641CA7B7-C68D-4A58-8500-3CB6E9CEE6DA}"/>
              </a:ext>
            </a:extLst>
          </p:cNvPr>
          <p:cNvSpPr/>
          <p:nvPr/>
        </p:nvSpPr>
        <p:spPr>
          <a:xfrm>
            <a:off x="10136636" y="3354094"/>
            <a:ext cx="625693" cy="62569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9677A8-E73B-4930-A12E-9D19E4D48EAA}"/>
              </a:ext>
            </a:extLst>
          </p:cNvPr>
          <p:cNvSpPr/>
          <p:nvPr/>
        </p:nvSpPr>
        <p:spPr>
          <a:xfrm>
            <a:off x="9403236" y="4551851"/>
            <a:ext cx="1787695" cy="715078"/>
          </a:xfrm>
          <a:custGeom>
            <a:avLst/>
            <a:gdLst>
              <a:gd name="connsiteX0" fmla="*/ 0 w 1787695"/>
              <a:gd name="connsiteY0" fmla="*/ 0 h 715078"/>
              <a:gd name="connsiteX1" fmla="*/ 1787695 w 1787695"/>
              <a:gd name="connsiteY1" fmla="*/ 0 h 715078"/>
              <a:gd name="connsiteX2" fmla="*/ 1787695 w 1787695"/>
              <a:gd name="connsiteY2" fmla="*/ 715078 h 715078"/>
              <a:gd name="connsiteX3" fmla="*/ 0 w 1787695"/>
              <a:gd name="connsiteY3" fmla="*/ 715078 h 715078"/>
              <a:gd name="connsiteX4" fmla="*/ 0 w 1787695"/>
              <a:gd name="connsiteY4" fmla="*/ 0 h 71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695" h="715078">
                <a:moveTo>
                  <a:pt x="0" y="0"/>
                </a:moveTo>
                <a:lnTo>
                  <a:pt x="1787695" y="0"/>
                </a:lnTo>
                <a:lnTo>
                  <a:pt x="1787695" y="715078"/>
                </a:lnTo>
                <a:lnTo>
                  <a:pt x="0" y="71507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500" kern="1200" dirty="0"/>
              <a:t>Query the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3917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Cluster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187DB-8072-B146-95A3-BB733947A579}"/>
              </a:ext>
            </a:extLst>
          </p:cNvPr>
          <p:cNvGrpSpPr/>
          <p:nvPr/>
        </p:nvGrpSpPr>
        <p:grpSpPr>
          <a:xfrm>
            <a:off x="1995374" y="3014187"/>
            <a:ext cx="8201251" cy="1063125"/>
            <a:chOff x="1995374" y="3014187"/>
            <a:chExt cx="8201251" cy="1063125"/>
          </a:xfrm>
        </p:grpSpPr>
        <p:sp>
          <p:nvSpPr>
            <p:cNvPr id="6" name="Rectangle 5" descr="Cloud">
              <a:extLst>
                <a:ext uri="{FF2B5EF4-FFF2-40B4-BE49-F238E27FC236}">
                  <a16:creationId xmlns:a16="http://schemas.microsoft.com/office/drawing/2014/main" id="{819E855F-6C1A-8346-8FC2-FE350DE723C8}"/>
                </a:ext>
              </a:extLst>
            </p:cNvPr>
            <p:cNvSpPr/>
            <p:nvPr/>
          </p:nvSpPr>
          <p:spPr>
            <a:xfrm>
              <a:off x="1995374" y="3014187"/>
              <a:ext cx="1063125" cy="10631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Box">
              <a:extLst>
                <a:ext uri="{FF2B5EF4-FFF2-40B4-BE49-F238E27FC236}">
                  <a16:creationId xmlns:a16="http://schemas.microsoft.com/office/drawing/2014/main" id="{1EB07A7C-6838-E446-A84D-A2F1ED789D22}"/>
                </a:ext>
              </a:extLst>
            </p:cNvPr>
            <p:cNvSpPr/>
            <p:nvPr/>
          </p:nvSpPr>
          <p:spPr>
            <a:xfrm>
              <a:off x="5564437" y="3014187"/>
              <a:ext cx="1063125" cy="106312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Processor">
              <a:extLst>
                <a:ext uri="{FF2B5EF4-FFF2-40B4-BE49-F238E27FC236}">
                  <a16:creationId xmlns:a16="http://schemas.microsoft.com/office/drawing/2014/main" id="{93D18BE1-4CC8-684D-B675-09F1BE32B27B}"/>
                </a:ext>
              </a:extLst>
            </p:cNvPr>
            <p:cNvSpPr/>
            <p:nvPr/>
          </p:nvSpPr>
          <p:spPr>
            <a:xfrm>
              <a:off x="9133500" y="3014187"/>
              <a:ext cx="1063125" cy="106312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48299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0EF-1085-2C47-8FC9-C0DA3F1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Cluster Creation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187DB-8072-B146-95A3-BB733947A579}"/>
              </a:ext>
            </a:extLst>
          </p:cNvPr>
          <p:cNvGrpSpPr/>
          <p:nvPr/>
        </p:nvGrpSpPr>
        <p:grpSpPr>
          <a:xfrm>
            <a:off x="1008187" y="2619312"/>
            <a:ext cx="9188438" cy="3150000"/>
            <a:chOff x="1008187" y="2619312"/>
            <a:chExt cx="9188438" cy="315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2E1587-AF08-2C4D-BE6C-21CF57A53E17}"/>
                </a:ext>
              </a:extLst>
            </p:cNvPr>
            <p:cNvSpPr/>
            <p:nvPr/>
          </p:nvSpPr>
          <p:spPr>
            <a:xfrm>
              <a:off x="1600499" y="2619312"/>
              <a:ext cx="1852875" cy="1852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ctangle 5" descr="Cloud">
              <a:extLst>
                <a:ext uri="{FF2B5EF4-FFF2-40B4-BE49-F238E27FC236}">
                  <a16:creationId xmlns:a16="http://schemas.microsoft.com/office/drawing/2014/main" id="{819E855F-6C1A-8346-8FC2-FE350DE723C8}"/>
                </a:ext>
              </a:extLst>
            </p:cNvPr>
            <p:cNvSpPr/>
            <p:nvPr/>
          </p:nvSpPr>
          <p:spPr>
            <a:xfrm>
              <a:off x="1995374" y="3014187"/>
              <a:ext cx="1063125" cy="106312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B95BB5C-B393-4E4B-A51F-687B5DB0BC89}"/>
                </a:ext>
              </a:extLst>
            </p:cNvPr>
            <p:cNvSpPr/>
            <p:nvPr/>
          </p:nvSpPr>
          <p:spPr>
            <a:xfrm>
              <a:off x="1008187" y="5049312"/>
              <a:ext cx="3037500" cy="720000"/>
            </a:xfrm>
            <a:custGeom>
              <a:avLst/>
              <a:gdLst>
                <a:gd name="connsiteX0" fmla="*/ 0 w 3037500"/>
                <a:gd name="connsiteY0" fmla="*/ 0 h 720000"/>
                <a:gd name="connsiteX1" fmla="*/ 3037500 w 3037500"/>
                <a:gd name="connsiteY1" fmla="*/ 0 h 720000"/>
                <a:gd name="connsiteX2" fmla="*/ 3037500 w 3037500"/>
                <a:gd name="connsiteY2" fmla="*/ 720000 h 720000"/>
                <a:gd name="connsiteX3" fmla="*/ 0 w 3037500"/>
                <a:gd name="connsiteY3" fmla="*/ 720000 h 720000"/>
                <a:gd name="connsiteX4" fmla="*/ 0 w 30375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500" h="720000">
                  <a:moveTo>
                    <a:pt x="0" y="0"/>
                  </a:moveTo>
                  <a:lnTo>
                    <a:pt x="3037500" y="0"/>
                  </a:lnTo>
                  <a:lnTo>
                    <a:pt x="30375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1022350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2300" dirty="0"/>
                <a:t>Create a Resource on Azure – Spark Cluster</a:t>
              </a:r>
            </a:p>
          </p:txBody>
        </p:sp>
        <p:sp>
          <p:nvSpPr>
            <p:cNvPr id="9" name="Rectangle 8" descr="Box">
              <a:extLst>
                <a:ext uri="{FF2B5EF4-FFF2-40B4-BE49-F238E27FC236}">
                  <a16:creationId xmlns:a16="http://schemas.microsoft.com/office/drawing/2014/main" id="{1EB07A7C-6838-E446-A84D-A2F1ED789D22}"/>
                </a:ext>
              </a:extLst>
            </p:cNvPr>
            <p:cNvSpPr/>
            <p:nvPr/>
          </p:nvSpPr>
          <p:spPr>
            <a:xfrm>
              <a:off x="5564437" y="3014187"/>
              <a:ext cx="1063125" cy="1063125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 descr="Processor">
              <a:extLst>
                <a:ext uri="{FF2B5EF4-FFF2-40B4-BE49-F238E27FC236}">
                  <a16:creationId xmlns:a16="http://schemas.microsoft.com/office/drawing/2014/main" id="{93D18BE1-4CC8-684D-B675-09F1BE32B27B}"/>
                </a:ext>
              </a:extLst>
            </p:cNvPr>
            <p:cNvSpPr/>
            <p:nvPr/>
          </p:nvSpPr>
          <p:spPr>
            <a:xfrm>
              <a:off x="9133500" y="3014187"/>
              <a:ext cx="1063125" cy="1063125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6602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Real-Time Streaming Analytics</vt:lpstr>
      <vt:lpstr>Workflow</vt:lpstr>
      <vt:lpstr>Workflow</vt:lpstr>
      <vt:lpstr>Workflow</vt:lpstr>
      <vt:lpstr>Workflow</vt:lpstr>
      <vt:lpstr>Workflow</vt:lpstr>
      <vt:lpstr>Workflow</vt:lpstr>
      <vt:lpstr>Cluster Creation</vt:lpstr>
      <vt:lpstr>Cluster Creation</vt:lpstr>
      <vt:lpstr>Cluster Creation</vt:lpstr>
      <vt:lpstr>Cluster Creation</vt:lpstr>
      <vt:lpstr>Create Log Generator file</vt:lpstr>
      <vt:lpstr>Sample Logs</vt:lpstr>
      <vt:lpstr>Trigger Spark Job</vt:lpstr>
      <vt:lpstr>Pipeline the logs to Azure Storage</vt:lpstr>
      <vt:lpstr>Query the transactions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Streaming Analytics</dc:title>
  <dc:creator>Sagar Somenedi Lakshmipathy</dc:creator>
  <cp:lastModifiedBy>Sagar Somenedi Lakshmipathy</cp:lastModifiedBy>
  <cp:revision>1</cp:revision>
  <dcterms:created xsi:type="dcterms:W3CDTF">2019-11-18T05:45:59Z</dcterms:created>
  <dcterms:modified xsi:type="dcterms:W3CDTF">2019-11-18T05:46:01Z</dcterms:modified>
</cp:coreProperties>
</file>