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74" r:id="rId3"/>
    <p:sldId id="265" r:id="rId4"/>
    <p:sldId id="275" r:id="rId5"/>
    <p:sldId id="278" r:id="rId6"/>
    <p:sldId id="277" r:id="rId7"/>
    <p:sldId id="276" r:id="rId8"/>
    <p:sldId id="279" r:id="rId9"/>
    <p:sldId id="27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A92B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86" d="100"/>
          <a:sy n="86" d="100"/>
        </p:scale>
        <p:origin x="-102" y="-7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4/22/2021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 xmlns:p14="http://schemas.microsoft.com/office/powerpoint/2010/main"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1D35BD-5840-4ACE-82CD-F1A9B6F2FF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6DE5226C-FE22-4228-BB1C-E7EFB5B8E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F02FC1E5-1806-490F-A32D-F59D312B7971}"/>
              </a:ext>
            </a:extLst>
          </p:cNvPr>
          <p:cNvSpPr>
            <a:spLocks noGrp="1"/>
          </p:cNvSpPr>
          <p:nvPr>
            <p:ph type="dt" sz="half" idx="10"/>
          </p:nvPr>
        </p:nvSpPr>
        <p:spPr/>
        <p:txBody>
          <a:bodyPr/>
          <a:lstStyle/>
          <a:p>
            <a:fld id="{9F59DDF5-D33F-42CB-8E16-7466BB8DFC27}" type="datetimeFigureOut">
              <a:rPr lang="en-US" smtClean="0"/>
              <a:pPr/>
              <a:t>4/22/2021</a:t>
            </a:fld>
            <a:endParaRPr lang="en-US"/>
          </a:p>
        </p:txBody>
      </p:sp>
      <p:sp>
        <p:nvSpPr>
          <p:cNvPr id="5" name="Footer Placeholder 4">
            <a:extLst>
              <a:ext uri="{FF2B5EF4-FFF2-40B4-BE49-F238E27FC236}">
                <a16:creationId xmlns="" xmlns:a16="http://schemas.microsoft.com/office/drawing/2014/main" id="{CEFDC17C-402E-4C6A-9D91-1E0D68CD9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3D8B9A7-9B40-4604-B62E-CFC932DE79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223209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309BF1-23FB-4CEA-8667-062A40577F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54D7D981-FA64-4EF3-A1AE-D39768965A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E9809D3-ADDE-4409-AB15-400904A2D19A}"/>
              </a:ext>
            </a:extLst>
          </p:cNvPr>
          <p:cNvSpPr>
            <a:spLocks noGrp="1"/>
          </p:cNvSpPr>
          <p:nvPr>
            <p:ph type="dt" sz="half" idx="10"/>
          </p:nvPr>
        </p:nvSpPr>
        <p:spPr/>
        <p:txBody>
          <a:bodyPr/>
          <a:lstStyle/>
          <a:p>
            <a:fld id="{9F59DDF5-D33F-42CB-8E16-7466BB8DFC27}" type="datetimeFigureOut">
              <a:rPr lang="en-US" smtClean="0"/>
              <a:pPr/>
              <a:t>4/22/2021</a:t>
            </a:fld>
            <a:endParaRPr lang="en-US"/>
          </a:p>
        </p:txBody>
      </p:sp>
      <p:sp>
        <p:nvSpPr>
          <p:cNvPr id="5" name="Footer Placeholder 4">
            <a:extLst>
              <a:ext uri="{FF2B5EF4-FFF2-40B4-BE49-F238E27FC236}">
                <a16:creationId xmlns="" xmlns:a16="http://schemas.microsoft.com/office/drawing/2014/main" id="{17DE37D2-F7DA-45F4-B780-49E471585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D20DBCD-47F6-4A78-9B63-890C9B68942C}"/>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1929885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9F8A6CA6-76CF-42DB-A89D-147DCAAA31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9012728A-FE79-4274-BF1D-DEB5E9339E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C40F784-B990-4B12-B8E8-644C75318B2E}"/>
              </a:ext>
            </a:extLst>
          </p:cNvPr>
          <p:cNvSpPr>
            <a:spLocks noGrp="1"/>
          </p:cNvSpPr>
          <p:nvPr>
            <p:ph type="dt" sz="half" idx="10"/>
          </p:nvPr>
        </p:nvSpPr>
        <p:spPr/>
        <p:txBody>
          <a:bodyPr/>
          <a:lstStyle/>
          <a:p>
            <a:fld id="{9F59DDF5-D33F-42CB-8E16-7466BB8DFC27}" type="datetimeFigureOut">
              <a:rPr lang="en-US" smtClean="0"/>
              <a:pPr/>
              <a:t>4/22/2021</a:t>
            </a:fld>
            <a:endParaRPr lang="en-US"/>
          </a:p>
        </p:txBody>
      </p:sp>
      <p:sp>
        <p:nvSpPr>
          <p:cNvPr id="5" name="Footer Placeholder 4">
            <a:extLst>
              <a:ext uri="{FF2B5EF4-FFF2-40B4-BE49-F238E27FC236}">
                <a16:creationId xmlns="" xmlns:a16="http://schemas.microsoft.com/office/drawing/2014/main" id="{8CC04032-0D30-41D7-B43E-D6E0D955D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2933762-5D52-4B1E-AA54-E5539DEBECEF}"/>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4197441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125DE0-F2C0-4705-B170-4C1F9FB5D7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2F71D7CC-BC1B-41C4-B8B2-4C7FE3535A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E12548D-5787-4208-A3EA-2785B5875303}"/>
              </a:ext>
            </a:extLst>
          </p:cNvPr>
          <p:cNvSpPr>
            <a:spLocks noGrp="1"/>
          </p:cNvSpPr>
          <p:nvPr>
            <p:ph type="dt" sz="half" idx="10"/>
          </p:nvPr>
        </p:nvSpPr>
        <p:spPr/>
        <p:txBody>
          <a:bodyPr/>
          <a:lstStyle/>
          <a:p>
            <a:fld id="{9F59DDF5-D33F-42CB-8E16-7466BB8DFC27}" type="datetimeFigureOut">
              <a:rPr lang="en-US" smtClean="0"/>
              <a:pPr/>
              <a:t>4/22/2021</a:t>
            </a:fld>
            <a:endParaRPr lang="en-US"/>
          </a:p>
        </p:txBody>
      </p:sp>
      <p:sp>
        <p:nvSpPr>
          <p:cNvPr id="5" name="Footer Placeholder 4">
            <a:extLst>
              <a:ext uri="{FF2B5EF4-FFF2-40B4-BE49-F238E27FC236}">
                <a16:creationId xmlns="" xmlns:a16="http://schemas.microsoft.com/office/drawing/2014/main" id="{56A97C58-C114-49DC-9DC8-DA78FDD28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49D818A-4B03-4A7E-9E7C-CDDAE6287824}"/>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295998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8D49B8-F244-4107-AA64-480918A8B7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4B442220-E9BC-4AB9-B17E-1432FCC8C2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C48E3F51-0102-4A10-9615-3BA272B8AF43}"/>
              </a:ext>
            </a:extLst>
          </p:cNvPr>
          <p:cNvSpPr>
            <a:spLocks noGrp="1"/>
          </p:cNvSpPr>
          <p:nvPr>
            <p:ph type="dt" sz="half" idx="10"/>
          </p:nvPr>
        </p:nvSpPr>
        <p:spPr/>
        <p:txBody>
          <a:bodyPr/>
          <a:lstStyle/>
          <a:p>
            <a:fld id="{9F59DDF5-D33F-42CB-8E16-7466BB8DFC27}" type="datetimeFigureOut">
              <a:rPr lang="en-US" smtClean="0"/>
              <a:pPr/>
              <a:t>4/22/2021</a:t>
            </a:fld>
            <a:endParaRPr lang="en-US"/>
          </a:p>
        </p:txBody>
      </p:sp>
      <p:sp>
        <p:nvSpPr>
          <p:cNvPr id="5" name="Footer Placeholder 4">
            <a:extLst>
              <a:ext uri="{FF2B5EF4-FFF2-40B4-BE49-F238E27FC236}">
                <a16:creationId xmlns="" xmlns:a16="http://schemas.microsoft.com/office/drawing/2014/main" id="{696563C4-CBD3-4AC5-B968-CF5EE7395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359EF2B-E555-423B-A49B-A5BF239B1509}"/>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3102700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C854C3-F254-43C0-A84A-DF678D6DA1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35B99CB4-BEA7-46A8-A57D-0C0A607CB8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E474A656-2369-46CA-8396-3D34158CB8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0C75C530-D5B8-47BA-B47D-D56C3D39223E}"/>
              </a:ext>
            </a:extLst>
          </p:cNvPr>
          <p:cNvSpPr>
            <a:spLocks noGrp="1"/>
          </p:cNvSpPr>
          <p:nvPr>
            <p:ph type="dt" sz="half" idx="10"/>
          </p:nvPr>
        </p:nvSpPr>
        <p:spPr/>
        <p:txBody>
          <a:bodyPr/>
          <a:lstStyle/>
          <a:p>
            <a:fld id="{9F59DDF5-D33F-42CB-8E16-7466BB8DFC27}" type="datetimeFigureOut">
              <a:rPr lang="en-US" smtClean="0"/>
              <a:pPr/>
              <a:t>4/22/2021</a:t>
            </a:fld>
            <a:endParaRPr lang="en-US"/>
          </a:p>
        </p:txBody>
      </p:sp>
      <p:sp>
        <p:nvSpPr>
          <p:cNvPr id="6" name="Footer Placeholder 5">
            <a:extLst>
              <a:ext uri="{FF2B5EF4-FFF2-40B4-BE49-F238E27FC236}">
                <a16:creationId xmlns="" xmlns:a16="http://schemas.microsoft.com/office/drawing/2014/main" id="{C7E3DDD1-EA81-4FC7-9CE8-6C58CBAAE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88E2639-812F-4802-8159-AC491A967B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2466889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44A95C-3089-4BBD-BE58-7CDD43DCA5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7683D1BD-8EEE-4108-8CE7-5FF96D81BD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EAE3FB4C-EE8C-4F60-BDAF-95F7AC9DC8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2906AD9D-8E51-4968-B956-552B2E604C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C942085-40EC-4928-912D-A8AAB276F1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85D85C9A-408E-4FF5-B667-7FA2525C0F8D}"/>
              </a:ext>
            </a:extLst>
          </p:cNvPr>
          <p:cNvSpPr>
            <a:spLocks noGrp="1"/>
          </p:cNvSpPr>
          <p:nvPr>
            <p:ph type="dt" sz="half" idx="10"/>
          </p:nvPr>
        </p:nvSpPr>
        <p:spPr/>
        <p:txBody>
          <a:bodyPr/>
          <a:lstStyle/>
          <a:p>
            <a:fld id="{9F59DDF5-D33F-42CB-8E16-7466BB8DFC27}" type="datetimeFigureOut">
              <a:rPr lang="en-US" smtClean="0"/>
              <a:pPr/>
              <a:t>4/22/2021</a:t>
            </a:fld>
            <a:endParaRPr lang="en-US"/>
          </a:p>
        </p:txBody>
      </p:sp>
      <p:sp>
        <p:nvSpPr>
          <p:cNvPr id="8" name="Footer Placeholder 7">
            <a:extLst>
              <a:ext uri="{FF2B5EF4-FFF2-40B4-BE49-F238E27FC236}">
                <a16:creationId xmlns="" xmlns:a16="http://schemas.microsoft.com/office/drawing/2014/main" id="{B057A230-1FF7-4EC7-8FD7-13C009500B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BAA1A9B1-CDFC-497A-9D66-9CCCF46920D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48675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4FA51C-126C-4666-903A-1EF2DFF235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62F69193-DB2A-4E12-8817-E6587A66B7FF}"/>
              </a:ext>
            </a:extLst>
          </p:cNvPr>
          <p:cNvSpPr>
            <a:spLocks noGrp="1"/>
          </p:cNvSpPr>
          <p:nvPr>
            <p:ph type="dt" sz="half" idx="10"/>
          </p:nvPr>
        </p:nvSpPr>
        <p:spPr/>
        <p:txBody>
          <a:bodyPr/>
          <a:lstStyle/>
          <a:p>
            <a:fld id="{9F59DDF5-D33F-42CB-8E16-7466BB8DFC27}" type="datetimeFigureOut">
              <a:rPr lang="en-US" smtClean="0"/>
              <a:pPr/>
              <a:t>4/22/2021</a:t>
            </a:fld>
            <a:endParaRPr lang="en-US"/>
          </a:p>
        </p:txBody>
      </p:sp>
      <p:sp>
        <p:nvSpPr>
          <p:cNvPr id="4" name="Footer Placeholder 3">
            <a:extLst>
              <a:ext uri="{FF2B5EF4-FFF2-40B4-BE49-F238E27FC236}">
                <a16:creationId xmlns="" xmlns:a16="http://schemas.microsoft.com/office/drawing/2014/main" id="{B32C1ACD-E937-4FA1-A10E-C2471077B2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D8764E26-4370-433B-95E9-3A5A438AF755}"/>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225126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D14C951E-E7CC-4F01-94D7-EE5B9DD35C3F}"/>
              </a:ext>
            </a:extLst>
          </p:cNvPr>
          <p:cNvSpPr>
            <a:spLocks noGrp="1"/>
          </p:cNvSpPr>
          <p:nvPr>
            <p:ph type="dt" sz="half" idx="10"/>
          </p:nvPr>
        </p:nvSpPr>
        <p:spPr/>
        <p:txBody>
          <a:bodyPr/>
          <a:lstStyle/>
          <a:p>
            <a:fld id="{9F59DDF5-D33F-42CB-8E16-7466BB8DFC27}" type="datetimeFigureOut">
              <a:rPr lang="en-US" smtClean="0"/>
              <a:pPr/>
              <a:t>4/22/2021</a:t>
            </a:fld>
            <a:endParaRPr lang="en-US"/>
          </a:p>
        </p:txBody>
      </p:sp>
      <p:sp>
        <p:nvSpPr>
          <p:cNvPr id="3" name="Footer Placeholder 2">
            <a:extLst>
              <a:ext uri="{FF2B5EF4-FFF2-40B4-BE49-F238E27FC236}">
                <a16:creationId xmlns="" xmlns:a16="http://schemas.microsoft.com/office/drawing/2014/main" id="{B084C1BD-3325-402B-86F2-C90AC69BDA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62C6D064-67D1-4F46-A8E1-08DF4ED5AC67}"/>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1443356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DC41FD-59D2-4328-9DC3-43E674E00C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5121CEC8-8010-4503-AD91-9ADBEDAD18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4DD50FAE-0BFD-4A83-8E74-87EB96285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9ADC5F9-2F54-4533-8CF8-6C43FC1FC0DF}"/>
              </a:ext>
            </a:extLst>
          </p:cNvPr>
          <p:cNvSpPr>
            <a:spLocks noGrp="1"/>
          </p:cNvSpPr>
          <p:nvPr>
            <p:ph type="dt" sz="half" idx="10"/>
          </p:nvPr>
        </p:nvSpPr>
        <p:spPr/>
        <p:txBody>
          <a:bodyPr/>
          <a:lstStyle/>
          <a:p>
            <a:fld id="{9F59DDF5-D33F-42CB-8E16-7466BB8DFC27}" type="datetimeFigureOut">
              <a:rPr lang="en-US" smtClean="0"/>
              <a:pPr/>
              <a:t>4/22/2021</a:t>
            </a:fld>
            <a:endParaRPr lang="en-US"/>
          </a:p>
        </p:txBody>
      </p:sp>
      <p:sp>
        <p:nvSpPr>
          <p:cNvPr id="6" name="Footer Placeholder 5">
            <a:extLst>
              <a:ext uri="{FF2B5EF4-FFF2-40B4-BE49-F238E27FC236}">
                <a16:creationId xmlns="" xmlns:a16="http://schemas.microsoft.com/office/drawing/2014/main" id="{5FC9CE0D-1363-4FA3-B747-B41C32E6EF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E2D8965-9F3A-4F80-85DE-B17DF5F0B221}"/>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2501851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6B90D2-7C8E-457F-8EAE-E631FD6236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8E3BCD0F-66B6-49C1-B2D6-EC146B234C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7B08FD95-E878-43DC-9CB4-65C8A548A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851845E-EEB1-4A14-A776-89D23CDBA86C}"/>
              </a:ext>
            </a:extLst>
          </p:cNvPr>
          <p:cNvSpPr>
            <a:spLocks noGrp="1"/>
          </p:cNvSpPr>
          <p:nvPr>
            <p:ph type="dt" sz="half" idx="10"/>
          </p:nvPr>
        </p:nvSpPr>
        <p:spPr/>
        <p:txBody>
          <a:bodyPr/>
          <a:lstStyle/>
          <a:p>
            <a:fld id="{9F59DDF5-D33F-42CB-8E16-7466BB8DFC27}" type="datetimeFigureOut">
              <a:rPr lang="en-US" smtClean="0"/>
              <a:pPr/>
              <a:t>4/22/2021</a:t>
            </a:fld>
            <a:endParaRPr lang="en-US"/>
          </a:p>
        </p:txBody>
      </p:sp>
      <p:sp>
        <p:nvSpPr>
          <p:cNvPr id="6" name="Footer Placeholder 5">
            <a:extLst>
              <a:ext uri="{FF2B5EF4-FFF2-40B4-BE49-F238E27FC236}">
                <a16:creationId xmlns="" xmlns:a16="http://schemas.microsoft.com/office/drawing/2014/main" id="{4F0E8321-CE00-4D0C-81FE-CC81BB74E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B955C62-63E1-4B2F-BB4A-0E352271DFDA}"/>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4257184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625">
              <a:srgbClr val="B5C7E7"/>
            </a:gs>
            <a:gs pos="6250">
              <a:srgbClr val="BECEEA"/>
            </a:gs>
            <a:gs pos="100000">
              <a:srgbClr val="D1DCF0"/>
            </a:gs>
            <a:gs pos="60000">
              <a:schemeClr val="accent1">
                <a:lumMod val="5000"/>
                <a:lumOff val="95000"/>
              </a:schemeClr>
            </a:gs>
            <a:gs pos="100000">
              <a:schemeClr val="accent1">
                <a:lumMod val="45000"/>
                <a:lumOff val="55000"/>
              </a:schemeClr>
            </a:gs>
            <a:gs pos="35000">
              <a:schemeClr val="bg1"/>
            </a:gs>
            <a:gs pos="100000">
              <a:schemeClr val="accent1">
                <a:lumMod val="30000"/>
                <a:lumOff val="70000"/>
              </a:schemeClr>
            </a:gs>
          </a:gsLst>
          <a:path path="rect">
            <a:fillToRect t="100000" r="100000"/>
          </a:path>
          <a:tileRect l="-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DA417729-EAAF-49E5-9459-F6986CF6A7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F407D502-8A23-4B1E-87FD-EF6E95C60B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8514BE1-A63A-4E10-ABE1-86AC114AFB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pPr/>
              <a:t>4/22/2021</a:t>
            </a:fld>
            <a:endParaRPr lang="en-US"/>
          </a:p>
        </p:txBody>
      </p:sp>
      <p:sp>
        <p:nvSpPr>
          <p:cNvPr id="5" name="Footer Placeholder 4">
            <a:extLst>
              <a:ext uri="{FF2B5EF4-FFF2-40B4-BE49-F238E27FC236}">
                <a16:creationId xmlns="" xmlns:a16="http://schemas.microsoft.com/office/drawing/2014/main" id="{780997EC-4EB3-4837-B2A0-1ACF4CCF0B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832BCC0E-AB9B-433E-87A1-D8FEC03770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2460740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7" name="Rectangle 6">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01A603F7-17A2-4539-A2F5-2D940EAD4BD0}"/>
              </a:ext>
            </a:extLst>
          </p:cNvPr>
          <p:cNvSpPr txBox="1"/>
          <p:nvPr/>
        </p:nvSpPr>
        <p:spPr>
          <a:xfrm>
            <a:off x="110840" y="1567586"/>
            <a:ext cx="11984182" cy="3847207"/>
          </a:xfrm>
          <a:prstGeom prst="rect">
            <a:avLst/>
          </a:prstGeom>
          <a:noFill/>
        </p:spPr>
        <p:txBody>
          <a:bodyPr wrap="square" rtlCol="0">
            <a:spAutoFit/>
          </a:bodyPr>
          <a:lstStyle/>
          <a:p>
            <a:pPr algn="ctr">
              <a:spcBef>
                <a:spcPct val="0"/>
              </a:spcBef>
              <a:defRPr/>
            </a:pPr>
            <a:r>
              <a:rPr lang="en-US" sz="2400" b="1" dirty="0" smtClean="0">
                <a:solidFill>
                  <a:schemeClr val="tx2">
                    <a:lumMod val="60000"/>
                    <a:lumOff val="40000"/>
                  </a:schemeClr>
                </a:solidFill>
                <a:latin typeface="Times New Roman" panose="02020603050405020304" pitchFamily="18" charset="0"/>
                <a:cs typeface="Times New Roman" panose="02020603050405020304" pitchFamily="18" charset="0"/>
              </a:rPr>
              <a:t>MALICIOUS  APPLICATION  DETECTION  USING  SVM</a:t>
            </a:r>
            <a:endParaRPr lang="en-US" sz="2400" b="1" dirty="0" smtClean="0">
              <a:solidFill>
                <a:schemeClr val="tx2">
                  <a:lumMod val="60000"/>
                  <a:lumOff val="40000"/>
                </a:schemeClr>
              </a:solidFill>
              <a:latin typeface="Times New Roman" panose="02020603050405020304" pitchFamily="18" charset="0"/>
              <a:cs typeface="Times New Roman" panose="02020603050405020304" pitchFamily="18" charset="0"/>
            </a:endParaRPr>
          </a:p>
          <a:p>
            <a:pPr algn="ctr">
              <a:spcBef>
                <a:spcPct val="0"/>
              </a:spcBef>
              <a:defRPr/>
            </a:pPr>
            <a:endParaRPr lang="en-US" sz="2800" b="1" dirty="0" smtClean="0">
              <a:latin typeface="Times New Roman" panose="02020603050405020304" pitchFamily="18" charset="0"/>
              <a:cs typeface="Times New Roman" panose="02020603050405020304" pitchFamily="18" charset="0"/>
            </a:endParaRPr>
          </a:p>
          <a:p>
            <a:pPr algn="ctr">
              <a:spcBef>
                <a:spcPct val="0"/>
              </a:spcBef>
              <a:defRPr/>
            </a:pPr>
            <a:r>
              <a:rPr lang="en-US" sz="2400" b="1" dirty="0" smtClean="0">
                <a:latin typeface="Times New Roman" pitchFamily="18" charset="0"/>
                <a:cs typeface="Times New Roman" pitchFamily="18" charset="0"/>
              </a:rPr>
              <a:t>Date: </a:t>
            </a:r>
            <a:r>
              <a:rPr lang="en-US" sz="2400" b="1" dirty="0" smtClean="0">
                <a:latin typeface="Times New Roman" pitchFamily="18" charset="0"/>
                <a:cs typeface="Times New Roman" pitchFamily="18" charset="0"/>
              </a:rPr>
              <a:t>23 </a:t>
            </a:r>
            <a:r>
              <a:rPr lang="en-US" sz="2400" b="1" dirty="0" smtClean="0">
                <a:latin typeface="Times New Roman" pitchFamily="18" charset="0"/>
                <a:cs typeface="Times New Roman" pitchFamily="18" charset="0"/>
              </a:rPr>
              <a:t>April 2021</a:t>
            </a:r>
          </a:p>
          <a:p>
            <a:pPr algn="ctr">
              <a:spcBef>
                <a:spcPct val="0"/>
              </a:spcBef>
              <a:defRPr/>
            </a:pPr>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A.MEGHANA : 17WH1A0558</a:t>
            </a:r>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K.KRISHNA SIRI : 17WH1A0560</a:t>
            </a:r>
          </a:p>
          <a:p>
            <a:r>
              <a:rPr lang="en-US" sz="2400" b="1" dirty="0" smtClean="0">
                <a:latin typeface="Times New Roman" pitchFamily="18" charset="0"/>
                <a:cs typeface="Times New Roman" pitchFamily="18" charset="0"/>
              </a:rPr>
              <a:t>B.CHINMAI : 17WH1A0506</a:t>
            </a:r>
          </a:p>
          <a:p>
            <a:r>
              <a:rPr lang="en-US" sz="2400" b="1" dirty="0" smtClean="0">
                <a:latin typeface="Times New Roman" pitchFamily="18" charset="0"/>
                <a:cs typeface="Times New Roman" pitchFamily="18" charset="0"/>
              </a:rPr>
              <a:t>					</a:t>
            </a:r>
          </a:p>
          <a:p>
            <a:r>
              <a:rPr lang="en-US" sz="2400" b="1" dirty="0" smtClean="0">
                <a:latin typeface="Times New Roman" pitchFamily="18" charset="0"/>
                <a:cs typeface="Times New Roman" pitchFamily="18" charset="0"/>
              </a:rPr>
              <a:t>					    	                Internal </a:t>
            </a:r>
            <a:r>
              <a:rPr lang="en-US" sz="2400" b="1" dirty="0" smtClean="0">
                <a:latin typeface="Times New Roman" pitchFamily="18" charset="0"/>
                <a:cs typeface="Times New Roman" pitchFamily="18" charset="0"/>
              </a:rPr>
              <a:t>Guide: </a:t>
            </a:r>
            <a:r>
              <a:rPr lang="en-US" sz="2400" b="1" dirty="0" smtClean="0">
                <a:latin typeface="Times New Roman" pitchFamily="18" charset="0"/>
                <a:cs typeface="Times New Roman" pitchFamily="18" charset="0"/>
              </a:rPr>
              <a:t>Dr. G. NAGA SATISH</a:t>
            </a:r>
          </a:p>
          <a:p>
            <a:pPr algn="ctr"/>
            <a:r>
              <a:rPr lang="en-IN" sz="2400" b="1" dirty="0" smtClean="0">
                <a:latin typeface="Times New Roman" pitchFamily="18" charset="0"/>
                <a:cs typeface="Times New Roman" pitchFamily="18" charset="0"/>
              </a:rPr>
              <a:t>         				          </a:t>
            </a:r>
            <a:r>
              <a:rPr lang="en-IN" sz="24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Designation     : </a:t>
            </a:r>
            <a:r>
              <a:rPr lang="en-US" sz="2400" b="1" dirty="0" smtClean="0">
                <a:latin typeface="Times New Roman" pitchFamily="18" charset="0"/>
                <a:cs typeface="Times New Roman" pitchFamily="18" charset="0"/>
              </a:rPr>
              <a:t>Professor</a:t>
            </a:r>
            <a:endParaRPr lang="en-US" sz="3200" b="1" dirty="0" smtClean="0">
              <a:latin typeface="Times New Roman" pitchFamily="18" charset="0"/>
              <a:cs typeface="Times New Roman" pitchFamily="18" charset="0"/>
            </a:endParaRPr>
          </a:p>
        </p:txBody>
      </p:sp>
      <p:sp>
        <p:nvSpPr>
          <p:cNvPr id="6" name="Title 1"/>
          <p:cNvSpPr txBox="1">
            <a:spLocks/>
          </p:cNvSpPr>
          <p:nvPr/>
        </p:nvSpPr>
        <p:spPr>
          <a:xfrm>
            <a:off x="263236" y="3810000"/>
            <a:ext cx="11762509" cy="2590800"/>
          </a:xfrm>
          <a:prstGeom prst="rect">
            <a:avLst/>
          </a:prstGeom>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r>
              <a:rPr lang="en-US" sz="2000" b="1" dirty="0" smtClean="0">
                <a:latin typeface="Times New Roman" pitchFamily="18" charset="0"/>
                <a:cs typeface="Times New Roman" pitchFamily="18" charset="0"/>
              </a:rPr>
              <a:t>    </a:t>
            </a:r>
          </a:p>
          <a:p>
            <a:endParaRPr kumimoji="0" lang="en-US" sz="20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8" name="Rectangle 7"/>
          <p:cNvSpPr/>
          <p:nvPr/>
        </p:nvSpPr>
        <p:spPr>
          <a:xfrm>
            <a:off x="0" y="6040581"/>
            <a:ext cx="12191999" cy="461665"/>
          </a:xfrm>
          <a:prstGeom prst="rect">
            <a:avLst/>
          </a:prstGeom>
        </p:spPr>
        <p:txBody>
          <a:bodyPr wrap="square">
            <a:spAutoFit/>
          </a:bodyPr>
          <a:lstStyle/>
          <a:p>
            <a:pPr algn="ctr"/>
            <a:r>
              <a:rPr lang="en-US" sz="2400" b="1" dirty="0" smtClean="0">
                <a:latin typeface="Times New Roman" panose="02020603050405020304" pitchFamily="18" charset="0"/>
                <a:cs typeface="Times New Roman" panose="02020603050405020304" pitchFamily="18" charset="0"/>
              </a:rPr>
              <a:t>Department of Computer Science &amp; Engineering</a:t>
            </a:r>
          </a:p>
        </p:txBody>
      </p:sp>
    </p:spTree>
    <p:extLst>
      <p:ext uri="{BB962C8B-B14F-4D97-AF65-F5344CB8AC3E}">
        <p14:creationId xmlns="" xmlns:p14="http://schemas.microsoft.com/office/powerpoint/2010/main" val="382051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7">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itle 6"/>
          <p:cNvSpPr>
            <a:spLocks noGrp="1"/>
          </p:cNvSpPr>
          <p:nvPr>
            <p:ph type="ctrTitle"/>
          </p:nvPr>
        </p:nvSpPr>
        <p:spPr>
          <a:xfrm>
            <a:off x="182878" y="1280160"/>
            <a:ext cx="11090367" cy="561703"/>
          </a:xfrm>
        </p:spPr>
        <p:txBody>
          <a:bodyPr>
            <a:noAutofit/>
          </a:bodyPr>
          <a:lstStyle/>
          <a:p>
            <a:r>
              <a:rPr lang="en-US" sz="4000" dirty="0" smtClean="0">
                <a:latin typeface="Times New Roman" pitchFamily="18" charset="0"/>
                <a:cs typeface="Times New Roman" pitchFamily="18" charset="0"/>
              </a:rPr>
              <a:t>Abstract</a:t>
            </a:r>
            <a:endParaRPr lang="en-IN" sz="4000" dirty="0">
              <a:latin typeface="Times New Roman" pitchFamily="18" charset="0"/>
              <a:cs typeface="Times New Roman" pitchFamily="18" charset="0"/>
            </a:endParaRPr>
          </a:p>
        </p:txBody>
      </p:sp>
      <p:sp>
        <p:nvSpPr>
          <p:cNvPr id="10" name="Subtitle 9"/>
          <p:cNvSpPr>
            <a:spLocks noGrp="1"/>
          </p:cNvSpPr>
          <p:nvPr>
            <p:ph type="subTitle" idx="1"/>
          </p:nvPr>
        </p:nvSpPr>
        <p:spPr>
          <a:xfrm>
            <a:off x="391885" y="1998617"/>
            <a:ext cx="10959737" cy="4376057"/>
          </a:xfrm>
        </p:spPr>
        <p:txBody>
          <a:bodyPr>
            <a:normAutofit/>
          </a:bodyPr>
          <a:lstStyle/>
          <a:p>
            <a:pPr algn="l"/>
            <a:r>
              <a:rPr lang="en-IN" dirty="0" smtClean="0">
                <a:latin typeface="Times New Roman" pitchFamily="18" charset="0"/>
                <a:cs typeface="Times New Roman" pitchFamily="18" charset="0"/>
              </a:rPr>
              <a:t>In recent years, the usages of smart phones are increasing steadily and also growth of Android application users are increasing. Due to growth of Android application user, some intruder are creating malicious android application as tool to steal the sensitive data and identity theft / fraud mobile bank, mobile wallets. There are so many malicious applications detection tools and software are available. But an effectively and efficiently malicious applications detection tools needed to tackle and handle new complex malicious apps created by intruder or hackers. We came up with idea of using machine learning approaches for detecting the malicious android application. First we have to gather dataset of past malicious apps as training set and with the help of Support vector machine algorithm and decision tree algorithm make up </a:t>
            </a:r>
            <a:r>
              <a:rPr lang="en-IN" dirty="0" err="1" smtClean="0">
                <a:latin typeface="Times New Roman" pitchFamily="18" charset="0"/>
                <a:cs typeface="Times New Roman" pitchFamily="18" charset="0"/>
              </a:rPr>
              <a:t>comparsion</a:t>
            </a:r>
            <a:r>
              <a:rPr lang="en-IN" dirty="0" smtClean="0">
                <a:latin typeface="Times New Roman" pitchFamily="18" charset="0"/>
                <a:cs typeface="Times New Roman" pitchFamily="18" charset="0"/>
              </a:rPr>
              <a:t> with training dataset and trained dataset we can predict the malware android apps </a:t>
            </a:r>
            <a:r>
              <a:rPr lang="en-IN" dirty="0" err="1" smtClean="0">
                <a:latin typeface="Times New Roman" pitchFamily="18" charset="0"/>
                <a:cs typeface="Times New Roman" pitchFamily="18" charset="0"/>
              </a:rPr>
              <a:t>upto</a:t>
            </a:r>
            <a:r>
              <a:rPr lang="en-IN" dirty="0" smtClean="0">
                <a:latin typeface="Times New Roman" pitchFamily="18" charset="0"/>
                <a:cs typeface="Times New Roman" pitchFamily="18" charset="0"/>
              </a:rPr>
              <a:t> 93.2 % unknown / New malware mobile application.</a:t>
            </a:r>
          </a:p>
          <a:p>
            <a:endParaRPr lang="en-IN" dirty="0"/>
          </a:p>
        </p:txBody>
      </p:sp>
    </p:spTree>
    <p:extLst>
      <p:ext uri="{BB962C8B-B14F-4D97-AF65-F5344CB8AC3E}">
        <p14:creationId xmlns="" xmlns:p14="http://schemas.microsoft.com/office/powerpoint/2010/main" val="36837017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object 5">
            <a:extLst>
              <a:ext uri="{FF2B5EF4-FFF2-40B4-BE49-F238E27FC236}">
                <a16:creationId xmlns="" xmlns:a16="http://schemas.microsoft.com/office/drawing/2014/main" id="{AF288278-6600-44E7-A88A-5086B87F447C}"/>
              </a:ext>
            </a:extLst>
          </p:cNvPr>
          <p:cNvSpPr txBox="1">
            <a:spLocks/>
          </p:cNvSpPr>
          <p:nvPr/>
        </p:nvSpPr>
        <p:spPr bwMode="auto">
          <a:xfrm>
            <a:off x="53119" y="92883"/>
            <a:ext cx="9746235" cy="629018"/>
          </a:xfrm>
          <a:prstGeom prst="rect">
            <a:avLst/>
          </a:prstGeom>
          <a:noFill/>
          <a:ln w="9525">
            <a:noFill/>
            <a:miter lim="800000"/>
            <a:headEnd/>
            <a:tailEnd/>
          </a:ln>
        </p:spPr>
        <p:txBody>
          <a:bodyPr vert="horz" wrap="square" lIns="0" tIns="13335"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12700" marR="0" lvl="0" indent="0" algn="l" defTabSz="914400" rtl="0" eaLnBrk="0" fontAlgn="base" latinLnBrk="0" hangingPunct="0">
              <a:lnSpc>
                <a:spcPct val="100000"/>
              </a:lnSpc>
              <a:spcBef>
                <a:spcPts val="105"/>
              </a:spcBef>
              <a:spcAft>
                <a:spcPct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Why Should I Study </a:t>
            </a:r>
            <a:r>
              <a:rPr lang="en-US" sz="4000" dirty="0" smtClean="0">
                <a:solidFill>
                  <a:srgbClr val="C00000"/>
                </a:solidFill>
                <a:latin typeface="Times New Roman" panose="02020603050405020304" pitchFamily="18" charset="0"/>
                <a:cs typeface="Times New Roman" panose="02020603050405020304" pitchFamily="18" charset="0"/>
              </a:rPr>
              <a:t>this course?</a:t>
            </a:r>
            <a:endPar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 xmlns:a16="http://schemas.microsoft.com/office/drawing/2014/main" id="{42E61EB3-2F18-4619-AD2A-886155B0A477}"/>
              </a:ext>
            </a:extLst>
          </p:cNvPr>
          <p:cNvSpPr txBox="1"/>
          <p:nvPr/>
        </p:nvSpPr>
        <p:spPr>
          <a:xfrm>
            <a:off x="165517" y="1343854"/>
            <a:ext cx="11862360" cy="492443"/>
          </a:xfrm>
          <a:prstGeom prst="rect">
            <a:avLst/>
          </a:prstGeom>
          <a:noFill/>
        </p:spPr>
        <p:txBody>
          <a:bodyPr wrap="square" rtlCol="0">
            <a:spAutoFit/>
          </a:bodyPr>
          <a:lstStyle/>
          <a:p>
            <a:pPr lvl="0"/>
            <a:r>
              <a:rPr lang="en-US" sz="2600" b="1" dirty="0" smtClean="0">
                <a:latin typeface="Times New Roman" panose="02020603050405020304" pitchFamily="18" charset="0"/>
                <a:cs typeface="Times New Roman" panose="02020603050405020304" pitchFamily="18" charset="0"/>
              </a:rPr>
              <a:t>Examples</a:t>
            </a:r>
            <a:endParaRPr lang="en-US" sz="2600" b="1"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15" name="Title 14"/>
          <p:cNvSpPr>
            <a:spLocks noGrp="1"/>
          </p:cNvSpPr>
          <p:nvPr>
            <p:ph type="title"/>
          </p:nvPr>
        </p:nvSpPr>
        <p:spPr>
          <a:xfrm>
            <a:off x="451556" y="1106311"/>
            <a:ext cx="10882831" cy="609600"/>
          </a:xfrm>
        </p:spPr>
        <p:txBody>
          <a:bodyPr>
            <a:normAutofit fontScale="90000"/>
          </a:bodyPr>
          <a:lstStyle/>
          <a:p>
            <a:r>
              <a:rPr lang="en-US" sz="2400" dirty="0" smtClean="0">
                <a:latin typeface="Times New Roman" pitchFamily="18" charset="0"/>
                <a:cs typeface="Times New Roman" pitchFamily="18" charset="0"/>
              </a:rPr>
              <a:t>                                                                  </a:t>
            </a:r>
            <a:r>
              <a:rPr lang="en-US" sz="4000" dirty="0" smtClean="0">
                <a:latin typeface="Times New Roman" pitchFamily="18" charset="0"/>
                <a:cs typeface="Times New Roman" pitchFamily="18" charset="0"/>
              </a:rPr>
              <a:t>Dataset</a:t>
            </a:r>
            <a:endParaRPr lang="en-IN" sz="4000" dirty="0">
              <a:latin typeface="Times New Roman" pitchFamily="18" charset="0"/>
              <a:cs typeface="Times New Roman" pitchFamily="18" charset="0"/>
            </a:endParaRPr>
          </a:p>
        </p:txBody>
      </p:sp>
      <p:sp>
        <p:nvSpPr>
          <p:cNvPr id="16" name="Text Placeholder 15"/>
          <p:cNvSpPr>
            <a:spLocks noGrp="1"/>
          </p:cNvSpPr>
          <p:nvPr>
            <p:ph type="body" idx="1"/>
          </p:nvPr>
        </p:nvSpPr>
        <p:spPr>
          <a:xfrm>
            <a:off x="451556" y="1806222"/>
            <a:ext cx="10895893" cy="4572000"/>
          </a:xfrm>
        </p:spPr>
        <p:txBody>
          <a:bodyPr>
            <a:normAutofit/>
          </a:bodyPr>
          <a:lstStyle/>
          <a:p>
            <a:r>
              <a:rPr lang="en-US" sz="2600" dirty="0" smtClean="0">
                <a:solidFill>
                  <a:schemeClr val="tx1"/>
                </a:solidFill>
                <a:latin typeface="Times New Roman" pitchFamily="18" charset="0"/>
                <a:cs typeface="Times New Roman" pitchFamily="18" charset="0"/>
              </a:rPr>
              <a:t>             </a:t>
            </a:r>
            <a:endParaRPr lang="en-US" sz="2600" dirty="0" smtClean="0">
              <a:solidFill>
                <a:schemeClr val="tx1"/>
              </a:solidFill>
              <a:latin typeface="Times New Roman" pitchFamily="18" charset="0"/>
              <a:cs typeface="Times New Roman" pitchFamily="18" charset="0"/>
            </a:endParaRPr>
          </a:p>
        </p:txBody>
      </p:sp>
      <p:graphicFrame>
        <p:nvGraphicFramePr>
          <p:cNvPr id="11" name="Table 10"/>
          <p:cNvGraphicFramePr>
            <a:graphicFrameLocks noGrp="1"/>
          </p:cNvGraphicFramePr>
          <p:nvPr/>
        </p:nvGraphicFramePr>
        <p:xfrm>
          <a:off x="1365956" y="1896535"/>
          <a:ext cx="9358489" cy="4162586"/>
        </p:xfrm>
        <a:graphic>
          <a:graphicData uri="http://schemas.openxmlformats.org/drawingml/2006/table">
            <a:tbl>
              <a:tblPr firstRow="1" bandRow="1">
                <a:tableStyleId>{5C22544A-7EE6-4342-B048-85BDC9FD1C3A}</a:tableStyleId>
              </a:tblPr>
              <a:tblGrid>
                <a:gridCol w="2713841"/>
                <a:gridCol w="6644648"/>
              </a:tblGrid>
              <a:tr h="668064">
                <a:tc>
                  <a:txBody>
                    <a:bodyPr/>
                    <a:lstStyle/>
                    <a:p>
                      <a:r>
                        <a:rPr lang="en-US" dirty="0" smtClean="0"/>
                        <a:t>Attribute</a:t>
                      </a:r>
                      <a:endParaRPr lang="en-IN" dirty="0"/>
                    </a:p>
                  </a:txBody>
                  <a:tcPr/>
                </a:tc>
                <a:tc>
                  <a:txBody>
                    <a:bodyPr/>
                    <a:lstStyle/>
                    <a:p>
                      <a:r>
                        <a:rPr lang="en-US" dirty="0" smtClean="0"/>
                        <a:t>Description</a:t>
                      </a:r>
                      <a:endParaRPr lang="en-IN" dirty="0"/>
                    </a:p>
                  </a:txBody>
                  <a:tcPr/>
                </a:tc>
              </a:tr>
              <a:tr h="668064">
                <a:tc>
                  <a:txBody>
                    <a:bodyPr/>
                    <a:lstStyle/>
                    <a:p>
                      <a:r>
                        <a:rPr lang="en-US" dirty="0" err="1" smtClean="0"/>
                        <a:t>cpu</a:t>
                      </a:r>
                      <a:r>
                        <a:rPr lang="en-US" dirty="0" smtClean="0"/>
                        <a:t>-usage</a:t>
                      </a:r>
                      <a:endParaRPr lang="en-IN" dirty="0"/>
                    </a:p>
                  </a:txBody>
                  <a:tcPr/>
                </a:tc>
                <a:tc>
                  <a:txBody>
                    <a:bodyPr/>
                    <a:lstStyle/>
                    <a:p>
                      <a:r>
                        <a:rPr lang="en-US" dirty="0" smtClean="0"/>
                        <a:t>CPU utilization</a:t>
                      </a:r>
                      <a:endParaRPr lang="en-IN" dirty="0"/>
                    </a:p>
                  </a:txBody>
                  <a:tcPr/>
                </a:tc>
              </a:tr>
              <a:tr h="668064">
                <a:tc>
                  <a:txBody>
                    <a:bodyPr/>
                    <a:lstStyle/>
                    <a:p>
                      <a:r>
                        <a:rPr lang="en-US" dirty="0" smtClean="0"/>
                        <a:t>context-switch</a:t>
                      </a:r>
                      <a:endParaRPr lang="en-IN" dirty="0"/>
                    </a:p>
                  </a:txBody>
                  <a:tcPr/>
                </a:tc>
                <a:tc>
                  <a:txBody>
                    <a:bodyPr/>
                    <a:lstStyle/>
                    <a:p>
                      <a:r>
                        <a:rPr lang="en-US" dirty="0" smtClean="0"/>
                        <a:t>The process of storing the state</a:t>
                      </a:r>
                      <a:r>
                        <a:rPr lang="en-US" baseline="0" dirty="0" smtClean="0"/>
                        <a:t> of a process or thread</a:t>
                      </a:r>
                      <a:endParaRPr lang="en-IN" dirty="0"/>
                    </a:p>
                  </a:txBody>
                  <a:tcPr/>
                </a:tc>
              </a:tr>
              <a:tr h="668064">
                <a:tc>
                  <a:txBody>
                    <a:bodyPr/>
                    <a:lstStyle/>
                    <a:p>
                      <a:r>
                        <a:rPr lang="en-US" dirty="0" err="1" smtClean="0"/>
                        <a:t>cpu</a:t>
                      </a:r>
                      <a:r>
                        <a:rPr lang="en-US" dirty="0" smtClean="0"/>
                        <a:t>-migration</a:t>
                      </a:r>
                      <a:endParaRPr lang="en-IN" dirty="0"/>
                    </a:p>
                  </a:txBody>
                  <a:tcPr/>
                </a:tc>
                <a:tc>
                  <a:txBody>
                    <a:bodyPr/>
                    <a:lstStyle/>
                    <a:p>
                      <a:r>
                        <a:rPr lang="en-US" dirty="0" smtClean="0"/>
                        <a:t>Moving a virtual CPU</a:t>
                      </a:r>
                      <a:r>
                        <a:rPr lang="en-US" baseline="0" dirty="0" smtClean="0"/>
                        <a:t> from one queue to another</a:t>
                      </a:r>
                      <a:endParaRPr lang="en-IN" dirty="0"/>
                    </a:p>
                  </a:txBody>
                  <a:tcPr/>
                </a:tc>
              </a:tr>
              <a:tr h="745165">
                <a:tc>
                  <a:txBody>
                    <a:bodyPr/>
                    <a:lstStyle/>
                    <a:p>
                      <a:r>
                        <a:rPr lang="en-US" dirty="0" smtClean="0"/>
                        <a:t>page-faults</a:t>
                      </a:r>
                      <a:endParaRPr lang="en-IN" dirty="0"/>
                    </a:p>
                  </a:txBody>
                  <a:tcPr/>
                </a:tc>
                <a:tc>
                  <a:txBody>
                    <a:bodyPr/>
                    <a:lstStyle/>
                    <a:p>
                      <a:r>
                        <a:rPr lang="en-US" dirty="0" smtClean="0"/>
                        <a:t>It occurs when a program attempts to access</a:t>
                      </a:r>
                      <a:r>
                        <a:rPr lang="en-US" baseline="0" dirty="0" smtClean="0"/>
                        <a:t> a block of memory that is not stored in RAM</a:t>
                      </a:r>
                      <a:endParaRPr lang="en-IN" dirty="0"/>
                    </a:p>
                  </a:txBody>
                  <a:tcPr/>
                </a:tc>
              </a:tr>
              <a:tr h="745165">
                <a:tc>
                  <a:txBody>
                    <a:bodyPr/>
                    <a:lstStyle/>
                    <a:p>
                      <a:r>
                        <a:rPr lang="en-US" dirty="0" smtClean="0"/>
                        <a:t>cycles-GHz</a:t>
                      </a:r>
                      <a:endParaRPr lang="en-IN" dirty="0"/>
                    </a:p>
                  </a:txBody>
                  <a:tcPr/>
                </a:tc>
                <a:tc>
                  <a:txBody>
                    <a:bodyPr/>
                    <a:lstStyle/>
                    <a:p>
                      <a:r>
                        <a:rPr lang="en-US" dirty="0" smtClean="0"/>
                        <a:t>Clock speed is the rate at which a processor</a:t>
                      </a:r>
                      <a:r>
                        <a:rPr lang="en-US" baseline="0" dirty="0" smtClean="0"/>
                        <a:t> can complete a processing cycle. It is typically measured in gigahertz</a:t>
                      </a:r>
                      <a:endParaRPr lang="en-IN" dirty="0"/>
                    </a:p>
                  </a:txBody>
                  <a:tcPr/>
                </a:tc>
              </a:tr>
            </a:tbl>
          </a:graphicData>
        </a:graphic>
      </p:graphicFrame>
    </p:spTree>
    <p:extLst>
      <p:ext uri="{BB962C8B-B14F-4D97-AF65-F5344CB8AC3E}">
        <p14:creationId xmlns="" xmlns:p14="http://schemas.microsoft.com/office/powerpoint/2010/main"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7">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itle 6"/>
          <p:cNvSpPr>
            <a:spLocks noGrp="1"/>
          </p:cNvSpPr>
          <p:nvPr>
            <p:ph type="ctrTitle"/>
          </p:nvPr>
        </p:nvSpPr>
        <p:spPr>
          <a:xfrm>
            <a:off x="182878" y="1079654"/>
            <a:ext cx="11090367" cy="506775"/>
          </a:xfrm>
        </p:spPr>
        <p:txBody>
          <a:bodyPr>
            <a:noAutofit/>
          </a:bodyPr>
          <a:lstStyle/>
          <a:p>
            <a:r>
              <a:rPr lang="en-US" sz="3600" dirty="0" smtClean="0">
                <a:latin typeface="Times New Roman" pitchFamily="18" charset="0"/>
                <a:cs typeface="Times New Roman" pitchFamily="18" charset="0"/>
              </a:rPr>
              <a:t>Architecture</a:t>
            </a:r>
            <a:endParaRPr lang="en-IN" sz="3600" dirty="0">
              <a:latin typeface="Times New Roman" pitchFamily="18" charset="0"/>
              <a:cs typeface="Times New Roman" pitchFamily="18" charset="0"/>
            </a:endParaRPr>
          </a:p>
        </p:txBody>
      </p:sp>
      <p:sp>
        <p:nvSpPr>
          <p:cNvPr id="10" name="Subtitle 9"/>
          <p:cNvSpPr>
            <a:spLocks noGrp="1"/>
          </p:cNvSpPr>
          <p:nvPr>
            <p:ph type="subTitle" idx="1"/>
          </p:nvPr>
        </p:nvSpPr>
        <p:spPr>
          <a:xfrm>
            <a:off x="391885" y="1998617"/>
            <a:ext cx="10959737" cy="4376057"/>
          </a:xfrm>
        </p:spPr>
        <p:txBody>
          <a:bodyPr>
            <a:normAutofit/>
          </a:bodyPr>
          <a:lstStyle/>
          <a:p>
            <a:r>
              <a:rPr lang="en-US" dirty="0" smtClean="0"/>
              <a:t>n</a:t>
            </a:r>
            <a:endParaRPr lang="en-IN" dirty="0"/>
          </a:p>
        </p:txBody>
      </p:sp>
      <p:pic>
        <p:nvPicPr>
          <p:cNvPr id="1026" name="Picture 2" descr="C:\Users\User\Desktop\project pic.jpg"/>
          <p:cNvPicPr>
            <a:picLocks noChangeAspect="1" noChangeArrowheads="1"/>
          </p:cNvPicPr>
          <p:nvPr/>
        </p:nvPicPr>
        <p:blipFill>
          <a:blip r:embed="rId3"/>
          <a:srcRect/>
          <a:stretch>
            <a:fillRect/>
          </a:stretch>
        </p:blipFill>
        <p:spPr bwMode="auto">
          <a:xfrm>
            <a:off x="2372823" y="1619480"/>
            <a:ext cx="7189817" cy="4738884"/>
          </a:xfrm>
          <a:prstGeom prst="rect">
            <a:avLst/>
          </a:prstGeom>
          <a:noFill/>
        </p:spPr>
      </p:pic>
    </p:spTree>
    <p:extLst>
      <p:ext uri="{BB962C8B-B14F-4D97-AF65-F5344CB8AC3E}">
        <p14:creationId xmlns="" xmlns:p14="http://schemas.microsoft.com/office/powerpoint/2010/main" val="36837017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7">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itle 6"/>
          <p:cNvSpPr>
            <a:spLocks noGrp="1"/>
          </p:cNvSpPr>
          <p:nvPr>
            <p:ph type="title"/>
          </p:nvPr>
        </p:nvSpPr>
        <p:spPr>
          <a:xfrm>
            <a:off x="683046" y="1090670"/>
            <a:ext cx="10670754" cy="600018"/>
          </a:xfrm>
        </p:spPr>
        <p:txBody>
          <a:bodyPr>
            <a:noAutofit/>
          </a:bodyPr>
          <a:lstStyle/>
          <a:p>
            <a:r>
              <a:rPr lang="en-US" sz="4000" dirty="0" smtClean="0">
                <a:latin typeface="Times New Roman" pitchFamily="18" charset="0"/>
                <a:cs typeface="Times New Roman" pitchFamily="18" charset="0"/>
              </a:rPr>
              <a:t>                            Technology Stack</a:t>
            </a:r>
            <a:endParaRPr lang="en-IN" sz="4000" dirty="0">
              <a:latin typeface="Times New Roman" pitchFamily="18" charset="0"/>
              <a:cs typeface="Times New Roman" pitchFamily="18" charset="0"/>
            </a:endParaRPr>
          </a:p>
        </p:txBody>
      </p:sp>
      <p:sp>
        <p:nvSpPr>
          <p:cNvPr id="13" name="Content Placeholder 12"/>
          <p:cNvSpPr>
            <a:spLocks noGrp="1"/>
          </p:cNvSpPr>
          <p:nvPr>
            <p:ph idx="1"/>
          </p:nvPr>
        </p:nvSpPr>
        <p:spPr>
          <a:xfrm>
            <a:off x="705080" y="1839817"/>
            <a:ext cx="10648720" cy="4337146"/>
          </a:xfrm>
        </p:spPr>
        <p:txBody>
          <a:bodyPr>
            <a:normAutofit lnSpcReduction="10000"/>
          </a:bodyPr>
          <a:lstStyle/>
          <a:p>
            <a:pPr>
              <a:buFont typeface="Wingdings" pitchFamily="2" charset="2"/>
              <a:buChar char="Ø"/>
            </a:pPr>
            <a:r>
              <a:rPr lang="en-US" dirty="0" err="1" smtClean="0"/>
              <a:t>s</a:t>
            </a:r>
            <a:r>
              <a:rPr lang="en-US" dirty="0" err="1" smtClean="0"/>
              <a:t>vm</a:t>
            </a:r>
            <a:endParaRPr lang="en-US" dirty="0" smtClean="0"/>
          </a:p>
          <a:p>
            <a:pPr>
              <a:buFont typeface="Wingdings" pitchFamily="2" charset="2"/>
              <a:buChar char="Ø"/>
            </a:pPr>
            <a:r>
              <a:rPr lang="en-US" dirty="0" smtClean="0"/>
              <a:t>python</a:t>
            </a:r>
          </a:p>
          <a:p>
            <a:pPr>
              <a:buNone/>
            </a:pPr>
            <a:r>
              <a:rPr lang="en-US" dirty="0" smtClean="0"/>
              <a:t> </a:t>
            </a:r>
            <a:endParaRPr lang="en-US" dirty="0" smtClean="0"/>
          </a:p>
          <a:p>
            <a:pPr>
              <a:buNone/>
            </a:pPr>
            <a:r>
              <a:rPr lang="en-US" dirty="0" smtClean="0"/>
              <a:t>Libraries Used:</a:t>
            </a:r>
          </a:p>
          <a:p>
            <a:r>
              <a:rPr lang="en-US" dirty="0" err="1" smtClean="0"/>
              <a:t>Numpy</a:t>
            </a:r>
            <a:endParaRPr lang="en-US" dirty="0" smtClean="0"/>
          </a:p>
          <a:p>
            <a:r>
              <a:rPr lang="en-US" dirty="0" err="1" smtClean="0"/>
              <a:t>Matplotlib</a:t>
            </a:r>
            <a:endParaRPr lang="en-US" dirty="0" smtClean="0"/>
          </a:p>
          <a:p>
            <a:r>
              <a:rPr lang="en-US" dirty="0" smtClean="0"/>
              <a:t>Pandas</a:t>
            </a:r>
          </a:p>
          <a:p>
            <a:r>
              <a:rPr lang="en-US" dirty="0" err="1" smtClean="0"/>
              <a:t>Seaborn</a:t>
            </a:r>
            <a:endParaRPr lang="en-US" dirty="0" smtClean="0"/>
          </a:p>
          <a:p>
            <a:r>
              <a:rPr lang="en-US" dirty="0" err="1" smtClean="0"/>
              <a:t>Sklearn</a:t>
            </a:r>
            <a:endParaRPr lang="en-US" dirty="0" smtClean="0"/>
          </a:p>
        </p:txBody>
      </p:sp>
    </p:spTree>
    <p:extLst>
      <p:ext uri="{BB962C8B-B14F-4D97-AF65-F5344CB8AC3E}">
        <p14:creationId xmlns="" xmlns:p14="http://schemas.microsoft.com/office/powerpoint/2010/main" val="36837017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7">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itle 6"/>
          <p:cNvSpPr>
            <a:spLocks noGrp="1"/>
          </p:cNvSpPr>
          <p:nvPr>
            <p:ph type="ctrTitle"/>
          </p:nvPr>
        </p:nvSpPr>
        <p:spPr>
          <a:xfrm>
            <a:off x="308472" y="1134738"/>
            <a:ext cx="10964773" cy="506776"/>
          </a:xfrm>
        </p:spPr>
        <p:txBody>
          <a:bodyPr>
            <a:normAutofit fontScale="90000"/>
          </a:bodyPr>
          <a:lstStyle/>
          <a:p>
            <a:r>
              <a:rPr lang="en-US" sz="4000" dirty="0" smtClean="0">
                <a:latin typeface="Times New Roman" pitchFamily="18" charset="0"/>
                <a:cs typeface="Times New Roman" pitchFamily="18" charset="0"/>
              </a:rPr>
              <a:t>Use</a:t>
            </a:r>
            <a:r>
              <a:rPr lang="en-US" sz="2800" dirty="0" smtClean="0">
                <a:latin typeface="Times New Roman" pitchFamily="18" charset="0"/>
                <a:cs typeface="Times New Roman" pitchFamily="18" charset="0"/>
              </a:rPr>
              <a:t> </a:t>
            </a:r>
            <a:r>
              <a:rPr lang="en-US" sz="4000" dirty="0" smtClean="0">
                <a:latin typeface="Times New Roman" pitchFamily="18" charset="0"/>
                <a:cs typeface="Times New Roman" pitchFamily="18" charset="0"/>
              </a:rPr>
              <a:t>cases</a:t>
            </a:r>
            <a:endParaRPr lang="en-IN" sz="4000" dirty="0">
              <a:latin typeface="Times New Roman" pitchFamily="18" charset="0"/>
              <a:cs typeface="Times New Roman" pitchFamily="18" charset="0"/>
            </a:endParaRPr>
          </a:p>
        </p:txBody>
      </p:sp>
      <p:sp>
        <p:nvSpPr>
          <p:cNvPr id="10" name="Subtitle 9"/>
          <p:cNvSpPr>
            <a:spLocks noGrp="1"/>
          </p:cNvSpPr>
          <p:nvPr>
            <p:ph type="subTitle" idx="1"/>
          </p:nvPr>
        </p:nvSpPr>
        <p:spPr>
          <a:xfrm>
            <a:off x="242371" y="1784734"/>
            <a:ext cx="11164335" cy="4567908"/>
          </a:xfrm>
        </p:spPr>
        <p:txBody>
          <a:bodyPr>
            <a:normAutofit/>
          </a:bodyPr>
          <a:lstStyle/>
          <a:p>
            <a:r>
              <a:rPr lang="en-US" dirty="0" err="1" smtClean="0"/>
              <a:t>nj</a:t>
            </a:r>
            <a:endParaRPr lang="en-IN" dirty="0"/>
          </a:p>
        </p:txBody>
      </p:sp>
      <p:pic>
        <p:nvPicPr>
          <p:cNvPr id="11" name="Picture 10"/>
          <p:cNvPicPr/>
          <p:nvPr/>
        </p:nvPicPr>
        <p:blipFill>
          <a:blip r:embed="rId3"/>
          <a:stretch>
            <a:fillRect/>
          </a:stretch>
        </p:blipFill>
        <p:spPr>
          <a:xfrm>
            <a:off x="2170324" y="1773716"/>
            <a:ext cx="7304182" cy="4572000"/>
          </a:xfrm>
          <a:prstGeom prst="rect">
            <a:avLst/>
          </a:prstGeom>
        </p:spPr>
      </p:pic>
    </p:spTree>
    <p:extLst>
      <p:ext uri="{BB962C8B-B14F-4D97-AF65-F5344CB8AC3E}">
        <p14:creationId xmlns="" xmlns:p14="http://schemas.microsoft.com/office/powerpoint/2010/main" val="36837017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7">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itle 6"/>
          <p:cNvSpPr>
            <a:spLocks noGrp="1"/>
          </p:cNvSpPr>
          <p:nvPr>
            <p:ph type="ctrTitle"/>
          </p:nvPr>
        </p:nvSpPr>
        <p:spPr>
          <a:xfrm>
            <a:off x="182878" y="1280160"/>
            <a:ext cx="11090367" cy="561703"/>
          </a:xfrm>
        </p:spPr>
        <p:txBody>
          <a:bodyPr>
            <a:normAutofit fontScale="90000"/>
          </a:bodyPr>
          <a:lstStyle/>
          <a:p>
            <a:r>
              <a:rPr lang="en-US" sz="2800" dirty="0" smtClean="0">
                <a:latin typeface="Times New Roman" pitchFamily="18" charset="0"/>
                <a:cs typeface="Times New Roman" pitchFamily="18" charset="0"/>
              </a:rPr>
              <a:t>       </a:t>
            </a:r>
            <a:r>
              <a:rPr lang="en-US" sz="3600" dirty="0" smtClean="0">
                <a:latin typeface="Times New Roman" pitchFamily="18" charset="0"/>
                <a:cs typeface="Times New Roman" pitchFamily="18" charset="0"/>
              </a:rPr>
              <a:t>System Requirements</a:t>
            </a:r>
            <a:endParaRPr lang="en-IN" sz="3600" dirty="0">
              <a:latin typeface="Times New Roman" pitchFamily="18" charset="0"/>
              <a:cs typeface="Times New Roman" pitchFamily="18" charset="0"/>
            </a:endParaRPr>
          </a:p>
        </p:txBody>
      </p:sp>
      <p:sp>
        <p:nvSpPr>
          <p:cNvPr id="10" name="Subtitle 9"/>
          <p:cNvSpPr>
            <a:spLocks noGrp="1"/>
          </p:cNvSpPr>
          <p:nvPr>
            <p:ph type="subTitle" idx="1"/>
          </p:nvPr>
        </p:nvSpPr>
        <p:spPr>
          <a:xfrm>
            <a:off x="391885" y="1998617"/>
            <a:ext cx="10959737" cy="4376057"/>
          </a:xfrm>
        </p:spPr>
        <p:txBody>
          <a:bodyPr>
            <a:normAutofit/>
          </a:bodyPr>
          <a:lstStyle/>
          <a:p>
            <a:r>
              <a:rPr lang="en-US" dirty="0" smtClean="0"/>
              <a:t>VF</a:t>
            </a:r>
            <a:endParaRPr lang="en-IN" dirty="0"/>
          </a:p>
        </p:txBody>
      </p:sp>
      <p:graphicFrame>
        <p:nvGraphicFramePr>
          <p:cNvPr id="11" name="Table 10"/>
          <p:cNvGraphicFramePr>
            <a:graphicFrameLocks noGrp="1"/>
          </p:cNvGraphicFramePr>
          <p:nvPr/>
        </p:nvGraphicFramePr>
        <p:xfrm>
          <a:off x="2622014" y="2016088"/>
          <a:ext cx="6819440" cy="3931920"/>
        </p:xfrm>
        <a:graphic>
          <a:graphicData uri="http://schemas.openxmlformats.org/drawingml/2006/table">
            <a:tbl>
              <a:tblPr firstRow="1" bandRow="1">
                <a:tableStyleId>{5C22544A-7EE6-4342-B048-85BDC9FD1C3A}</a:tableStyleId>
              </a:tblPr>
              <a:tblGrid>
                <a:gridCol w="2332755"/>
                <a:gridCol w="4486685"/>
              </a:tblGrid>
              <a:tr h="447080">
                <a:tc>
                  <a:txBody>
                    <a:bodyPr/>
                    <a:lstStyle/>
                    <a:p>
                      <a:r>
                        <a:rPr lang="en-US" sz="2400" dirty="0" smtClean="0">
                          <a:latin typeface="Times New Roman" pitchFamily="18" charset="0"/>
                          <a:cs typeface="Times New Roman" pitchFamily="18" charset="0"/>
                        </a:rPr>
                        <a:t>Environment</a:t>
                      </a:r>
                      <a:endParaRPr lang="en-IN"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      </a:t>
                      </a:r>
                      <a:r>
                        <a:rPr lang="en-US" sz="2400" baseline="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Specifications</a:t>
                      </a:r>
                      <a:endParaRPr lang="en-IN" sz="2400" dirty="0">
                        <a:latin typeface="Times New Roman" pitchFamily="18" charset="0"/>
                        <a:cs typeface="Times New Roman" pitchFamily="18" charset="0"/>
                      </a:endParaRPr>
                    </a:p>
                  </a:txBody>
                  <a:tcPr/>
                </a:tc>
              </a:tr>
              <a:tr h="1162407">
                <a:tc>
                  <a:txBody>
                    <a:bodyPr/>
                    <a:lstStyle/>
                    <a:p>
                      <a:r>
                        <a:rPr lang="en-US" sz="2400" dirty="0" smtClean="0">
                          <a:latin typeface="Times New Roman" pitchFamily="18" charset="0"/>
                          <a:cs typeface="Times New Roman" pitchFamily="18" charset="0"/>
                        </a:rPr>
                        <a:t>Hardware</a:t>
                      </a:r>
                      <a:endParaRPr lang="en-IN" sz="2400" dirty="0">
                        <a:latin typeface="Times New Roman" pitchFamily="18" charset="0"/>
                        <a:cs typeface="Times New Roman" pitchFamily="18" charset="0"/>
                      </a:endParaRPr>
                    </a:p>
                  </a:txBody>
                  <a:tcPr/>
                </a:tc>
                <a:tc>
                  <a:txBody>
                    <a:bodyPr/>
                    <a:lstStyle/>
                    <a:p>
                      <a:pPr lvl="0"/>
                      <a:r>
                        <a:rPr lang="en-IN" sz="2400" kern="1200" dirty="0" smtClean="0">
                          <a:solidFill>
                            <a:schemeClr val="dk1"/>
                          </a:solidFill>
                          <a:latin typeface="Times New Roman" pitchFamily="18" charset="0"/>
                          <a:ea typeface="+mn-ea"/>
                          <a:cs typeface="Times New Roman" pitchFamily="18" charset="0"/>
                        </a:rPr>
                        <a:t>Windows 7,8,10 64 bit</a:t>
                      </a:r>
                    </a:p>
                    <a:p>
                      <a:pPr lvl="0"/>
                      <a:r>
                        <a:rPr lang="en-IN" sz="2400" kern="1200" dirty="0" smtClean="0">
                          <a:solidFill>
                            <a:schemeClr val="dk1"/>
                          </a:solidFill>
                          <a:latin typeface="Times New Roman" pitchFamily="18" charset="0"/>
                          <a:ea typeface="+mn-ea"/>
                          <a:cs typeface="Times New Roman" pitchFamily="18" charset="0"/>
                        </a:rPr>
                        <a:t>RAM 4GB</a:t>
                      </a:r>
                    </a:p>
                    <a:p>
                      <a:endParaRPr lang="en-IN" sz="2400" dirty="0">
                        <a:latin typeface="Times New Roman" pitchFamily="18" charset="0"/>
                        <a:cs typeface="Times New Roman" pitchFamily="18" charset="0"/>
                      </a:endParaRPr>
                    </a:p>
                  </a:txBody>
                  <a:tcPr/>
                </a:tc>
              </a:tr>
              <a:tr h="2235398">
                <a:tc>
                  <a:txBody>
                    <a:bodyPr/>
                    <a:lstStyle/>
                    <a:p>
                      <a:r>
                        <a:rPr lang="en-US" sz="2400" dirty="0" smtClean="0">
                          <a:latin typeface="Times New Roman" pitchFamily="18" charset="0"/>
                          <a:cs typeface="Times New Roman" pitchFamily="18" charset="0"/>
                        </a:rPr>
                        <a:t>Software</a:t>
                      </a:r>
                      <a:endParaRPr lang="en-IN" sz="2400" dirty="0">
                        <a:latin typeface="Times New Roman" pitchFamily="18" charset="0"/>
                        <a:cs typeface="Times New Roman" pitchFamily="18" charset="0"/>
                      </a:endParaRPr>
                    </a:p>
                  </a:txBody>
                  <a:tcPr/>
                </a:tc>
                <a:tc>
                  <a:txBody>
                    <a:bodyPr/>
                    <a:lstStyle/>
                    <a:p>
                      <a:pPr lvl="0"/>
                      <a:r>
                        <a:rPr lang="en-IN" sz="2400" kern="1200" dirty="0" smtClean="0">
                          <a:solidFill>
                            <a:schemeClr val="dk1"/>
                          </a:solidFill>
                          <a:latin typeface="Times New Roman" pitchFamily="18" charset="0"/>
                          <a:ea typeface="+mn-ea"/>
                          <a:cs typeface="Times New Roman" pitchFamily="18" charset="0"/>
                        </a:rPr>
                        <a:t>Data Set</a:t>
                      </a:r>
                    </a:p>
                    <a:p>
                      <a:pPr lvl="0"/>
                      <a:r>
                        <a:rPr lang="en-IN" sz="2400" kern="1200" dirty="0" smtClean="0">
                          <a:solidFill>
                            <a:schemeClr val="dk1"/>
                          </a:solidFill>
                          <a:latin typeface="Times New Roman" pitchFamily="18" charset="0"/>
                          <a:ea typeface="+mn-ea"/>
                          <a:cs typeface="Times New Roman" pitchFamily="18" charset="0"/>
                        </a:rPr>
                        <a:t>Python</a:t>
                      </a:r>
                      <a:r>
                        <a:rPr lang="en-IN" sz="2400" kern="1200" baseline="0" dirty="0" smtClean="0">
                          <a:solidFill>
                            <a:schemeClr val="dk1"/>
                          </a:solidFill>
                          <a:latin typeface="Times New Roman" pitchFamily="18" charset="0"/>
                          <a:ea typeface="+mn-ea"/>
                          <a:cs typeface="Times New Roman" pitchFamily="18" charset="0"/>
                        </a:rPr>
                        <a:t>  </a:t>
                      </a:r>
                      <a:r>
                        <a:rPr lang="en-IN" sz="2400" kern="1200" dirty="0" smtClean="0">
                          <a:solidFill>
                            <a:schemeClr val="dk1"/>
                          </a:solidFill>
                          <a:latin typeface="Times New Roman" pitchFamily="18" charset="0"/>
                          <a:ea typeface="+mn-ea"/>
                          <a:cs typeface="Times New Roman" pitchFamily="18" charset="0"/>
                        </a:rPr>
                        <a:t>Algorithms</a:t>
                      </a:r>
                    </a:p>
                    <a:p>
                      <a:pPr lvl="0"/>
                      <a:r>
                        <a:rPr lang="en-IN" sz="2400" kern="1200" dirty="0" smtClean="0">
                          <a:solidFill>
                            <a:schemeClr val="dk1"/>
                          </a:solidFill>
                          <a:latin typeface="Times New Roman" pitchFamily="18" charset="0"/>
                          <a:ea typeface="+mn-ea"/>
                          <a:cs typeface="Times New Roman" pitchFamily="18" charset="0"/>
                        </a:rPr>
                        <a:t>Naive </a:t>
                      </a:r>
                      <a:r>
                        <a:rPr lang="en-IN" sz="2400" kern="1200" dirty="0" err="1" smtClean="0">
                          <a:solidFill>
                            <a:schemeClr val="dk1"/>
                          </a:solidFill>
                          <a:latin typeface="Times New Roman" pitchFamily="18" charset="0"/>
                          <a:ea typeface="+mn-ea"/>
                          <a:cs typeface="Times New Roman" pitchFamily="18" charset="0"/>
                        </a:rPr>
                        <a:t>Bayes</a:t>
                      </a:r>
                      <a:endParaRPr lang="en-IN" sz="2400" kern="1200" dirty="0" smtClean="0">
                        <a:solidFill>
                          <a:schemeClr val="dk1"/>
                        </a:solidFill>
                        <a:latin typeface="Times New Roman" pitchFamily="18" charset="0"/>
                        <a:ea typeface="+mn-ea"/>
                        <a:cs typeface="Times New Roman" pitchFamily="18" charset="0"/>
                      </a:endParaRPr>
                    </a:p>
                    <a:p>
                      <a:pPr lvl="0"/>
                      <a:r>
                        <a:rPr lang="en-IN" sz="2400" kern="1200" dirty="0" smtClean="0">
                          <a:solidFill>
                            <a:schemeClr val="dk1"/>
                          </a:solidFill>
                          <a:latin typeface="Times New Roman" pitchFamily="18" charset="0"/>
                          <a:ea typeface="+mn-ea"/>
                          <a:cs typeface="Times New Roman" pitchFamily="18" charset="0"/>
                        </a:rPr>
                        <a:t>Random forest</a:t>
                      </a:r>
                    </a:p>
                    <a:p>
                      <a:pPr lvl="0"/>
                      <a:r>
                        <a:rPr lang="en-IN" sz="2400" kern="1200" dirty="0" smtClean="0">
                          <a:solidFill>
                            <a:schemeClr val="dk1"/>
                          </a:solidFill>
                          <a:latin typeface="Times New Roman" pitchFamily="18" charset="0"/>
                          <a:ea typeface="+mn-ea"/>
                          <a:cs typeface="Times New Roman" pitchFamily="18" charset="0"/>
                        </a:rPr>
                        <a:t>SVM</a:t>
                      </a:r>
                    </a:p>
                    <a:p>
                      <a:endParaRPr lang="en-IN" sz="2400" dirty="0">
                        <a:latin typeface="Times New Roman" pitchFamily="18" charset="0"/>
                        <a:cs typeface="Times New Roman" pitchFamily="18" charset="0"/>
                      </a:endParaRPr>
                    </a:p>
                  </a:txBody>
                  <a:tcPr/>
                </a:tc>
              </a:tr>
            </a:tbl>
          </a:graphicData>
        </a:graphic>
      </p:graphicFrame>
    </p:spTree>
    <p:extLst>
      <p:ext uri="{BB962C8B-B14F-4D97-AF65-F5344CB8AC3E}">
        <p14:creationId xmlns="" xmlns:p14="http://schemas.microsoft.com/office/powerpoint/2010/main" val="36837017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7">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itle 6"/>
          <p:cNvSpPr>
            <a:spLocks noGrp="1"/>
          </p:cNvSpPr>
          <p:nvPr>
            <p:ph type="title"/>
          </p:nvPr>
        </p:nvSpPr>
        <p:spPr>
          <a:xfrm>
            <a:off x="892366" y="1189822"/>
            <a:ext cx="10461434" cy="500866"/>
          </a:xfrm>
        </p:spPr>
        <p:txBody>
          <a:bodyPr>
            <a:normAutofit fontScale="90000"/>
          </a:bodyPr>
          <a:lstStyle/>
          <a:p>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en-US" sz="4000" dirty="0" smtClean="0">
                <a:latin typeface="Times New Roman" pitchFamily="18" charset="0"/>
                <a:cs typeface="Times New Roman" pitchFamily="18" charset="0"/>
              </a:rPr>
              <a:t>References</a:t>
            </a:r>
            <a:endParaRPr lang="en-IN" sz="4000" dirty="0">
              <a:latin typeface="Times New Roman" pitchFamily="18" charset="0"/>
              <a:cs typeface="Times New Roman" pitchFamily="18" charset="0"/>
            </a:endParaRPr>
          </a:p>
        </p:txBody>
      </p:sp>
      <p:sp>
        <p:nvSpPr>
          <p:cNvPr id="11" name="Content Placeholder 10"/>
          <p:cNvSpPr>
            <a:spLocks noGrp="1"/>
          </p:cNvSpPr>
          <p:nvPr>
            <p:ph idx="1"/>
          </p:nvPr>
        </p:nvSpPr>
        <p:spPr>
          <a:xfrm>
            <a:off x="430576" y="1990878"/>
            <a:ext cx="10515600" cy="4351338"/>
          </a:xfrm>
        </p:spPr>
        <p:txBody>
          <a:bodyPr>
            <a:normAutofit/>
          </a:bodyPr>
          <a:lstStyle/>
          <a:p>
            <a:pPr>
              <a:buNone/>
            </a:pPr>
            <a:r>
              <a:rPr lang="en-US" sz="2600" dirty="0" smtClean="0">
                <a:latin typeface="Times New Roman" pitchFamily="18" charset="0"/>
                <a:cs typeface="Times New Roman" pitchFamily="18" charset="0"/>
              </a:rPr>
              <a:t>1. A. P. Felt, K. Greenwood, and D. Wagner, “The </a:t>
            </a:r>
            <a:r>
              <a:rPr lang="en-US" sz="2600" dirty="0" err="1" smtClean="0">
                <a:latin typeface="Times New Roman" pitchFamily="18" charset="0"/>
                <a:cs typeface="Times New Roman" pitchFamily="18" charset="0"/>
              </a:rPr>
              <a:t>eﬀectiveness</a:t>
            </a:r>
            <a:r>
              <a:rPr lang="en-US" sz="2600" dirty="0" smtClean="0">
                <a:latin typeface="Times New Roman" pitchFamily="18" charset="0"/>
                <a:cs typeface="Times New Roman" pitchFamily="18" charset="0"/>
              </a:rPr>
              <a:t> of install-time permission systems for third-party applications”,2010. </a:t>
            </a:r>
            <a:endParaRPr lang="en-IN" sz="2600" dirty="0" smtClean="0">
              <a:latin typeface="Times New Roman" pitchFamily="18" charset="0"/>
              <a:cs typeface="Times New Roman" pitchFamily="18" charset="0"/>
            </a:endParaRPr>
          </a:p>
          <a:p>
            <a:pPr>
              <a:buNone/>
            </a:pPr>
            <a:r>
              <a:rPr lang="en-US" sz="2600" dirty="0" smtClean="0">
                <a:latin typeface="Times New Roman" pitchFamily="18" charset="0"/>
                <a:cs typeface="Times New Roman" pitchFamily="18" charset="0"/>
              </a:rPr>
              <a:t>2. B. P. </a:t>
            </a:r>
            <a:r>
              <a:rPr lang="en-US" sz="2600" dirty="0" err="1" smtClean="0">
                <a:latin typeface="Times New Roman" pitchFamily="18" charset="0"/>
                <a:cs typeface="Times New Roman" pitchFamily="18" charset="0"/>
              </a:rPr>
              <a:t>Sarma</a:t>
            </a:r>
            <a:r>
              <a:rPr lang="en-US" sz="2600" dirty="0" smtClean="0">
                <a:latin typeface="Times New Roman" pitchFamily="18" charset="0"/>
                <a:cs typeface="Times New Roman" pitchFamily="18" charset="0"/>
              </a:rPr>
              <a:t>, N. Li, C. Gates, R. </a:t>
            </a:r>
            <a:r>
              <a:rPr lang="en-US" sz="2600" dirty="0" err="1" smtClean="0">
                <a:latin typeface="Times New Roman" pitchFamily="18" charset="0"/>
                <a:cs typeface="Times New Roman" pitchFamily="18" charset="0"/>
              </a:rPr>
              <a:t>Potharaju</a:t>
            </a:r>
            <a:r>
              <a:rPr lang="en-US" sz="2600" dirty="0" smtClean="0">
                <a:latin typeface="Times New Roman" pitchFamily="18" charset="0"/>
                <a:cs typeface="Times New Roman" pitchFamily="18" charset="0"/>
              </a:rPr>
              <a:t>, C. Nita-</a:t>
            </a:r>
            <a:r>
              <a:rPr lang="en-US" sz="2600" dirty="0" err="1" smtClean="0">
                <a:latin typeface="Times New Roman" pitchFamily="18" charset="0"/>
                <a:cs typeface="Times New Roman" pitchFamily="18" charset="0"/>
              </a:rPr>
              <a:t>Rotaru</a:t>
            </a:r>
            <a:r>
              <a:rPr lang="en-US" sz="2600" dirty="0" smtClean="0">
                <a:latin typeface="Times New Roman" pitchFamily="18" charset="0"/>
                <a:cs typeface="Times New Roman" pitchFamily="18" charset="0"/>
              </a:rPr>
              <a:t>, and I. Molloy, “Android permissions: a perspective combining risks and </a:t>
            </a:r>
            <a:r>
              <a:rPr lang="en-US" sz="2600" dirty="0" err="1" smtClean="0">
                <a:latin typeface="Times New Roman" pitchFamily="18" charset="0"/>
                <a:cs typeface="Times New Roman" pitchFamily="18" charset="0"/>
              </a:rPr>
              <a:t>beneﬁts</a:t>
            </a:r>
            <a:r>
              <a:rPr lang="en-US" sz="26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2012.</a:t>
            </a:r>
            <a:endParaRPr lang="en-IN" sz="2600" dirty="0" smtClean="0">
              <a:latin typeface="Times New Roman" pitchFamily="18" charset="0"/>
              <a:cs typeface="Times New Roman" pitchFamily="18" charset="0"/>
            </a:endParaRPr>
          </a:p>
          <a:p>
            <a:pPr>
              <a:buNone/>
            </a:pPr>
            <a:r>
              <a:rPr lang="en-US" sz="2600" dirty="0" smtClean="0">
                <a:latin typeface="Times New Roman" pitchFamily="18" charset="0"/>
                <a:cs typeface="Times New Roman" pitchFamily="18" charset="0"/>
              </a:rPr>
              <a:t>3</a:t>
            </a:r>
            <a:r>
              <a:rPr lang="en-US" sz="2600" dirty="0" smtClean="0">
                <a:latin typeface="Times New Roman" pitchFamily="18" charset="0"/>
                <a:cs typeface="Times New Roman" pitchFamily="18" charset="0"/>
              </a:rPr>
              <a:t>. Y. Zhou and X. Jiang, “Dissecting android malware: Characterization and </a:t>
            </a:r>
            <a:r>
              <a:rPr lang="en-US" sz="2600" dirty="0" smtClean="0">
                <a:latin typeface="Times New Roman" pitchFamily="18" charset="0"/>
                <a:cs typeface="Times New Roman" pitchFamily="18" charset="0"/>
              </a:rPr>
              <a:t>evolution”,</a:t>
            </a:r>
            <a:r>
              <a:rPr lang="en-US" sz="2600" dirty="0" smtClean="0">
                <a:latin typeface="Times New Roman" pitchFamily="18" charset="0"/>
                <a:cs typeface="Times New Roman" pitchFamily="18" charset="0"/>
              </a:rPr>
              <a:t>2012.</a:t>
            </a:r>
            <a:endParaRPr lang="en-IN" sz="2600" dirty="0" smtClean="0">
              <a:latin typeface="Times New Roman" pitchFamily="18" charset="0"/>
              <a:cs typeface="Times New Roman" pitchFamily="18" charset="0"/>
            </a:endParaRPr>
          </a:p>
          <a:p>
            <a:pPr>
              <a:buNone/>
            </a:pPr>
            <a:r>
              <a:rPr lang="en-US" sz="2600" dirty="0" smtClean="0">
                <a:latin typeface="Times New Roman" pitchFamily="18" charset="0"/>
                <a:cs typeface="Times New Roman" pitchFamily="18" charset="0"/>
              </a:rPr>
              <a:t>4</a:t>
            </a:r>
            <a:r>
              <a:rPr lang="en-US" sz="2600" dirty="0" smtClean="0">
                <a:latin typeface="Times New Roman" pitchFamily="18" charset="0"/>
                <a:cs typeface="Times New Roman" pitchFamily="18" charset="0"/>
              </a:rPr>
              <a:t>. V. </a:t>
            </a:r>
            <a:r>
              <a:rPr lang="en-US" sz="2600" dirty="0" err="1" smtClean="0">
                <a:latin typeface="Times New Roman" pitchFamily="18" charset="0"/>
                <a:cs typeface="Times New Roman" pitchFamily="18" charset="0"/>
              </a:rPr>
              <a:t>Rastogi</a:t>
            </a:r>
            <a:r>
              <a:rPr lang="en-US" sz="2600" dirty="0" smtClean="0">
                <a:latin typeface="Times New Roman" pitchFamily="18" charset="0"/>
                <a:cs typeface="Times New Roman" pitchFamily="18" charset="0"/>
              </a:rPr>
              <a:t>, Y. Chen, and X. Jiang, “</a:t>
            </a:r>
            <a:r>
              <a:rPr lang="en-US" sz="2600" dirty="0" err="1" smtClean="0">
                <a:latin typeface="Times New Roman" pitchFamily="18" charset="0"/>
                <a:cs typeface="Times New Roman" pitchFamily="18" charset="0"/>
              </a:rPr>
              <a:t>Droidchameleon</a:t>
            </a:r>
            <a:r>
              <a:rPr lang="en-US" sz="2600" dirty="0" smtClean="0">
                <a:latin typeface="Times New Roman" pitchFamily="18" charset="0"/>
                <a:cs typeface="Times New Roman" pitchFamily="18" charset="0"/>
              </a:rPr>
              <a:t>: evaluating android anti-malware against transformation </a:t>
            </a:r>
            <a:r>
              <a:rPr lang="en-US" sz="2600" dirty="0" smtClean="0">
                <a:latin typeface="Times New Roman" pitchFamily="18" charset="0"/>
                <a:cs typeface="Times New Roman" pitchFamily="18" charset="0"/>
              </a:rPr>
              <a:t>attacks”, </a:t>
            </a:r>
            <a:r>
              <a:rPr lang="en-US" sz="2600" dirty="0" smtClean="0">
                <a:latin typeface="Times New Roman" pitchFamily="18" charset="0"/>
                <a:cs typeface="Times New Roman" pitchFamily="18" charset="0"/>
              </a:rPr>
              <a:t>2013. </a:t>
            </a:r>
            <a:endParaRPr lang="en-IN" sz="2600" dirty="0" smtClean="0">
              <a:latin typeface="Times New Roman" pitchFamily="18" charset="0"/>
              <a:cs typeface="Times New Roman" pitchFamily="18" charset="0"/>
            </a:endParaRPr>
          </a:p>
          <a:p>
            <a:pPr>
              <a:buNone/>
            </a:pPr>
            <a:r>
              <a:rPr lang="en-US" sz="2600" dirty="0" smtClean="0">
                <a:latin typeface="Times New Roman" pitchFamily="18" charset="0"/>
                <a:cs typeface="Times New Roman" pitchFamily="18" charset="0"/>
              </a:rPr>
              <a:t>5. G. </a:t>
            </a:r>
            <a:r>
              <a:rPr lang="en-US" sz="2600" dirty="0" err="1" smtClean="0">
                <a:latin typeface="Times New Roman" pitchFamily="18" charset="0"/>
                <a:cs typeface="Times New Roman" pitchFamily="18" charset="0"/>
              </a:rPr>
              <a:t>Canfora</a:t>
            </a:r>
            <a:r>
              <a:rPr lang="en-US" sz="2600" dirty="0" smtClean="0">
                <a:latin typeface="Times New Roman" pitchFamily="18" charset="0"/>
                <a:cs typeface="Times New Roman" pitchFamily="18" charset="0"/>
              </a:rPr>
              <a:t>, F. </a:t>
            </a:r>
            <a:r>
              <a:rPr lang="en-US" sz="2600" dirty="0" err="1" smtClean="0">
                <a:latin typeface="Times New Roman" pitchFamily="18" charset="0"/>
                <a:cs typeface="Times New Roman" pitchFamily="18" charset="0"/>
              </a:rPr>
              <a:t>Mercaldo</a:t>
            </a:r>
            <a:r>
              <a:rPr lang="en-US" sz="2600" dirty="0" smtClean="0">
                <a:latin typeface="Times New Roman" pitchFamily="18" charset="0"/>
                <a:cs typeface="Times New Roman" pitchFamily="18" charset="0"/>
              </a:rPr>
              <a:t>, and C. A. </a:t>
            </a:r>
            <a:r>
              <a:rPr lang="en-US" sz="2600" dirty="0" err="1" smtClean="0">
                <a:latin typeface="Times New Roman" pitchFamily="18" charset="0"/>
                <a:cs typeface="Times New Roman" pitchFamily="18" charset="0"/>
              </a:rPr>
              <a:t>Visaggio</a:t>
            </a:r>
            <a:r>
              <a:rPr lang="en-US" sz="2600" dirty="0" smtClean="0">
                <a:latin typeface="Times New Roman" pitchFamily="18" charset="0"/>
                <a:cs typeface="Times New Roman" pitchFamily="18" charset="0"/>
              </a:rPr>
              <a:t>, “A </a:t>
            </a:r>
            <a:r>
              <a:rPr lang="en-US" sz="2600" dirty="0" err="1" smtClean="0">
                <a:latin typeface="Times New Roman" pitchFamily="18" charset="0"/>
                <a:cs typeface="Times New Roman" pitchFamily="18" charset="0"/>
              </a:rPr>
              <a:t>classiﬁer</a:t>
            </a:r>
            <a:r>
              <a:rPr lang="en-US" sz="2600" dirty="0" smtClean="0">
                <a:latin typeface="Times New Roman" pitchFamily="18" charset="0"/>
                <a:cs typeface="Times New Roman" pitchFamily="18" charset="0"/>
              </a:rPr>
              <a:t> of malicious android </a:t>
            </a:r>
            <a:r>
              <a:rPr lang="en-US" sz="2600" dirty="0" smtClean="0">
                <a:latin typeface="Times New Roman" pitchFamily="18" charset="0"/>
                <a:cs typeface="Times New Roman" pitchFamily="18" charset="0"/>
              </a:rPr>
              <a:t>applications”, </a:t>
            </a:r>
            <a:r>
              <a:rPr lang="en-US" sz="2600" dirty="0" smtClean="0">
                <a:latin typeface="Times New Roman" pitchFamily="18" charset="0"/>
                <a:cs typeface="Times New Roman" pitchFamily="18" charset="0"/>
              </a:rPr>
              <a:t>2013.</a:t>
            </a:r>
            <a:endParaRPr lang="en-IN" sz="2600" dirty="0" smtClean="0">
              <a:latin typeface="Times New Roman" pitchFamily="18" charset="0"/>
              <a:cs typeface="Times New Roman" pitchFamily="18" charset="0"/>
            </a:endParaRPr>
          </a:p>
          <a:p>
            <a:endParaRPr lang="en-IN" dirty="0"/>
          </a:p>
        </p:txBody>
      </p:sp>
    </p:spTree>
    <p:extLst>
      <p:ext uri="{BB962C8B-B14F-4D97-AF65-F5344CB8AC3E}">
        <p14:creationId xmlns="" xmlns:p14="http://schemas.microsoft.com/office/powerpoint/2010/main" val="36837017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7">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 xmlns:a16="http://schemas.microsoft.com/office/drawing/2014/main" id="{17767876-16B2-4096-AA5A-BEE8532517FB}"/>
              </a:ext>
            </a:extLst>
          </p:cNvPr>
          <p:cNvSpPr txBox="1"/>
          <p:nvPr/>
        </p:nvSpPr>
        <p:spPr>
          <a:xfrm>
            <a:off x="888591" y="2875002"/>
            <a:ext cx="10712567" cy="1107996"/>
          </a:xfrm>
          <a:prstGeom prst="rect">
            <a:avLst/>
          </a:prstGeom>
          <a:noFill/>
        </p:spPr>
        <p:txBody>
          <a:bodyPr wrap="square" rtlCol="0">
            <a:spAutoFit/>
          </a:bodyPr>
          <a:lstStyle/>
          <a:p>
            <a:pPr lvl="0" algn="ctr"/>
            <a:r>
              <a:rPr lang="en-US" sz="6600" b="1" dirty="0">
                <a:latin typeface="Times New Roman" panose="02020603050405020304" pitchFamily="18" charset="0"/>
                <a:cs typeface="Times New Roman" panose="02020603050405020304" pitchFamily="18" charset="0"/>
              </a:rPr>
              <a:t>Thankyou</a:t>
            </a:r>
          </a:p>
        </p:txBody>
      </p:sp>
    </p:spTree>
    <p:extLst>
      <p:ext uri="{BB962C8B-B14F-4D97-AF65-F5344CB8AC3E}">
        <p14:creationId xmlns="" xmlns:p14="http://schemas.microsoft.com/office/powerpoint/2010/main"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1540</TotalTime>
  <Words>524</Words>
  <Application>Microsoft Office PowerPoint</Application>
  <PresentationFormat>Custom</PresentationFormat>
  <Paragraphs>74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Abstract</vt:lpstr>
      <vt:lpstr>                                                                  Dataset</vt:lpstr>
      <vt:lpstr>Architecture</vt:lpstr>
      <vt:lpstr>                            Technology Stack</vt:lpstr>
      <vt:lpstr>Use cases</vt:lpstr>
      <vt:lpstr>       System Requirements</vt:lpstr>
      <vt:lpstr>                                            References</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User</cp:lastModifiedBy>
  <cp:revision>189</cp:revision>
  <dcterms:created xsi:type="dcterms:W3CDTF">2020-08-08T03:55:20Z</dcterms:created>
  <dcterms:modified xsi:type="dcterms:W3CDTF">2021-04-22T12:13:16Z</dcterms:modified>
</cp:coreProperties>
</file>