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256" r:id="rId2"/>
    <p:sldId id="265" r:id="rId3"/>
    <p:sldId id="279" r:id="rId4"/>
    <p:sldId id="278" r:id="rId5"/>
    <p:sldId id="280" r:id="rId6"/>
    <p:sldId id="282" r:id="rId7"/>
    <p:sldId id="281" r:id="rId8"/>
    <p:sldId id="277" r:id="rId9"/>
    <p:sldId id="273" r:id="rId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3A92B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734" autoAdjust="0"/>
    <p:restoredTop sz="94660"/>
  </p:normalViewPr>
  <p:slideViewPr>
    <p:cSldViewPr snapToGrid="0">
      <p:cViewPr varScale="1">
        <p:scale>
          <a:sx n="91" d="100"/>
          <a:sy n="91" d="100"/>
        </p:scale>
        <p:origin x="1253" y="6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CF0CD3-7997-4CA3-8B74-26388476E0D6}" type="datetimeFigureOut">
              <a:rPr lang="en-US" smtClean="0"/>
              <a:pPr/>
              <a:t>6/3/2021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D3822A-EF8E-435C-B47D-30EC9DE8728E}" type="slidenum">
              <a:rPr lang="en-US" smtClean="0"/>
              <a:pPr/>
              <a:t>‹#›</a:t>
            </a:fld>
            <a:endParaRPr lang="en-US"/>
          </a:p>
        </p:txBody>
      </p:sp>
    </p:spTree>
    <p:extLst>
      <p:ext uri="{BB962C8B-B14F-4D97-AF65-F5344CB8AC3E}">
        <p14:creationId xmlns:p14="http://schemas.microsoft.com/office/powerpoint/2010/main" val="81860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F59DDF5-D33F-42CB-8E16-7466BB8DFC27}" type="datetimeFigureOut">
              <a:rPr lang="en-US" smtClean="0"/>
              <a:pPr/>
              <a:t>6/3/2021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30764345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59DDF5-D33F-42CB-8E16-7466BB8DFC27}" type="datetimeFigureOut">
              <a:rPr lang="en-US" smtClean="0"/>
              <a:pPr/>
              <a:t>6/3/2021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31097324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59DDF5-D33F-42CB-8E16-7466BB8DFC27}" type="datetimeFigureOut">
              <a:rPr lang="en-US" smtClean="0"/>
              <a:pPr/>
              <a:t>6/3/2021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19303287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59DDF5-D33F-42CB-8E16-7466BB8DFC27}" type="datetimeFigureOut">
              <a:rPr lang="en-US" smtClean="0"/>
              <a:pPr/>
              <a:t>6/3/2021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28489878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F59DDF5-D33F-42CB-8E16-7466BB8DFC27}" type="datetimeFigureOut">
              <a:rPr lang="en-US" smtClean="0"/>
              <a:pPr/>
              <a:t>6/3/2021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37385156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F59DDF5-D33F-42CB-8E16-7466BB8DFC27}" type="datetimeFigureOut">
              <a:rPr lang="en-US" smtClean="0"/>
              <a:pPr/>
              <a:t>6/3/2021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1950189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F59DDF5-D33F-42CB-8E16-7466BB8DFC27}" type="datetimeFigureOut">
              <a:rPr lang="en-US" smtClean="0"/>
              <a:pPr/>
              <a:t>6/3/2021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22831524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F59DDF5-D33F-42CB-8E16-7466BB8DFC27}" type="datetimeFigureOut">
              <a:rPr lang="en-US" smtClean="0"/>
              <a:pPr/>
              <a:t>6/3/2021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27849205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59DDF5-D33F-42CB-8E16-7466BB8DFC27}" type="datetimeFigureOut">
              <a:rPr lang="en-US" smtClean="0"/>
              <a:pPr/>
              <a:t>6/3/2021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29194723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F59DDF5-D33F-42CB-8E16-7466BB8DFC27}" type="datetimeFigureOut">
              <a:rPr lang="en-US" smtClean="0"/>
              <a:pPr/>
              <a:t>6/3/2021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34813008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F59DDF5-D33F-42CB-8E16-7466BB8DFC27}" type="datetimeFigureOut">
              <a:rPr lang="en-US" smtClean="0"/>
              <a:pPr/>
              <a:t>6/3/2021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21024112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59DDF5-D33F-42CB-8E16-7466BB8DFC27}" type="datetimeFigureOut">
              <a:rPr lang="en-US" smtClean="0"/>
              <a:pPr/>
              <a:t>6/3/2021</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963275-8587-4EEF-A5E5-8D742DA55544}" type="slidenum">
              <a:rPr lang="en-US" smtClean="0"/>
              <a:pPr/>
              <a:t>‹#›</a:t>
            </a:fld>
            <a:endParaRPr lang="en-US"/>
          </a:p>
        </p:txBody>
      </p:sp>
    </p:spTree>
    <p:extLst>
      <p:ext uri="{BB962C8B-B14F-4D97-AF65-F5344CB8AC3E}">
        <p14:creationId xmlns:p14="http://schemas.microsoft.com/office/powerpoint/2010/main" val="30698300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hyperlink" Target="https://www.kaggle.com/nymikapasnoori/signature-forgery-detection"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7E2363A-538A-412C-AFF4-BC747894AEA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itle 1"/>
          <p:cNvSpPr txBox="1">
            <a:spLocks/>
          </p:cNvSpPr>
          <p:nvPr/>
        </p:nvSpPr>
        <p:spPr>
          <a:xfrm>
            <a:off x="161059" y="3706208"/>
            <a:ext cx="8821882" cy="1943100"/>
          </a:xfrm>
          <a:prstGeom prst="rect">
            <a:avLst/>
          </a:prstGeom>
        </p:spPr>
        <p:txBody>
          <a:bodyPr vert="horz" lIns="68580" tIns="34290" rIns="68580" bIns="34290" rtlCol="0" anchor="t" anchorCtr="0">
            <a:noAutofit/>
          </a:bodyPr>
          <a:lstStyle/>
          <a:p>
            <a:pPr algn="ctr" defTabSz="685783">
              <a:spcBef>
                <a:spcPct val="0"/>
              </a:spcBef>
              <a:defRPr/>
            </a:pPr>
            <a:endParaRPr lang="en-US" sz="1500" b="1" dirty="0">
              <a:latin typeface="Times New Roman" pitchFamily="18" charset="0"/>
              <a:ea typeface="+mj-ea"/>
              <a:cs typeface="Times New Roman" pitchFamily="18" charset="0"/>
            </a:endParaRPr>
          </a:p>
          <a:p>
            <a:r>
              <a:rPr lang="en-US" sz="1500" b="1" dirty="0">
                <a:latin typeface="Times New Roman" pitchFamily="18" charset="0"/>
                <a:cs typeface="Times New Roman" pitchFamily="18" charset="0"/>
              </a:rPr>
              <a:t>    </a:t>
            </a:r>
          </a:p>
          <a:p>
            <a:endParaRPr lang="en-US" sz="1500" b="1" dirty="0">
              <a:latin typeface="Times New Roman" pitchFamily="18" charset="0"/>
              <a:ea typeface="+mj-ea"/>
              <a:cs typeface="Times New Roman" pitchFamily="18" charset="0"/>
            </a:endParaRPr>
          </a:p>
        </p:txBody>
      </p:sp>
      <p:sp>
        <p:nvSpPr>
          <p:cNvPr id="9" name="Title 1">
            <a:extLst>
              <a:ext uri="{FF2B5EF4-FFF2-40B4-BE49-F238E27FC236}">
                <a16:creationId xmlns:a16="http://schemas.microsoft.com/office/drawing/2014/main" id="{F44EB96B-5E08-462C-B15A-F8DACB5C5418}"/>
              </a:ext>
            </a:extLst>
          </p:cNvPr>
          <p:cNvSpPr txBox="1">
            <a:spLocks/>
          </p:cNvSpPr>
          <p:nvPr/>
        </p:nvSpPr>
        <p:spPr>
          <a:xfrm>
            <a:off x="0" y="969819"/>
            <a:ext cx="9144000" cy="4073236"/>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20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lang="en-US" sz="2000" b="1" dirty="0">
              <a:latin typeface="Times New Roman" pitchFamily="18" charset="0"/>
              <a:ea typeface="+mj-ea"/>
              <a:cs typeface="Times New Roman" pitchFamily="18"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20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lang="en-US" sz="2000" b="1" dirty="0">
              <a:latin typeface="Times New Roman" pitchFamily="18" charset="0"/>
              <a:ea typeface="+mj-ea"/>
              <a:cs typeface="Times New Roman" pitchFamily="18"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20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a:p>
            <a:pPr algn="ctr">
              <a:spcBef>
                <a:spcPct val="0"/>
              </a:spcBef>
              <a:defRPr/>
            </a:pPr>
            <a:r>
              <a:rPr kumimoji="0" lang="en-US" sz="24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rPr>
              <a:t>Department of Computer Science and Engineering</a:t>
            </a:r>
          </a:p>
          <a:p>
            <a:pPr algn="ctr">
              <a:spcBef>
                <a:spcPct val="0"/>
              </a:spcBef>
              <a:defRPr/>
            </a:pPr>
            <a:endParaRPr lang="en-US" sz="2400" b="1" i="0" dirty="0">
              <a:solidFill>
                <a:srgbClr val="333333"/>
              </a:solidFill>
              <a:effectLst/>
              <a:latin typeface="Times New Roman" panose="02020603050405020304" pitchFamily="18" charset="0"/>
              <a:cs typeface="Times New Roman" panose="02020603050405020304" pitchFamily="18"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b="1" dirty="0">
                <a:latin typeface="Times New Roman" panose="02020603050405020304" pitchFamily="18" charset="0"/>
                <a:cs typeface="Times New Roman" panose="02020603050405020304" pitchFamily="18" charset="0"/>
              </a:rPr>
              <a:t>Offline Signature Forgery Detection</a:t>
            </a:r>
            <a:endParaRPr lang="en-US" sz="3200" b="1" dirty="0">
              <a:latin typeface="Times New Roman" pitchFamily="18" charset="0"/>
              <a:ea typeface="+mj-ea"/>
              <a:cs typeface="Times New Roman" pitchFamily="18"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r>
              <a:rPr lang="en-US" sz="2000" b="1" dirty="0">
                <a:latin typeface="Times New Roman" pitchFamily="18" charset="0"/>
                <a:ea typeface="+mj-ea"/>
                <a:cs typeface="Times New Roman" pitchFamily="18" charset="0"/>
              </a:rPr>
              <a:t>Date: 09 April 2021</a:t>
            </a:r>
            <a:endParaRPr kumimoji="0" lang="en-US" sz="20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lang="en-US" sz="2000" b="1" dirty="0">
              <a:latin typeface="Times New Roman" pitchFamily="18" charset="0"/>
              <a:ea typeface="+mj-ea"/>
              <a:cs typeface="Times New Roman" pitchFamily="18" charset="0"/>
            </a:endParaRPr>
          </a:p>
          <a:p>
            <a:r>
              <a:rPr lang="en-US" sz="2000" b="1" dirty="0">
                <a:latin typeface="Times New Roman" pitchFamily="18" charset="0"/>
                <a:cs typeface="Times New Roman" pitchFamily="18" charset="0"/>
              </a:rPr>
              <a:t> </a:t>
            </a:r>
          </a:p>
          <a:p>
            <a:r>
              <a:rPr lang="en-US" b="1" dirty="0">
                <a:latin typeface="Times New Roman" panose="02020603050405020304" pitchFamily="18" charset="0"/>
                <a:cs typeface="Times New Roman" pitchFamily="18" charset="0"/>
              </a:rPr>
              <a:t>    Hari Prasanna Addanki    : 17wh1a05b2                 </a:t>
            </a:r>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Sudhasree</a:t>
            </a:r>
            <a:r>
              <a:rPr lang="en-US" b="1" dirty="0">
                <a:latin typeface="Times New Roman" panose="02020603050405020304" pitchFamily="18" charset="0"/>
                <a:cs typeface="Times New Roman" panose="02020603050405020304" pitchFamily="18" charset="0"/>
              </a:rPr>
              <a:t> Gajjela              : 18wh5a0522</a:t>
            </a:r>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Anila</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Prathipati</a:t>
            </a:r>
            <a:r>
              <a:rPr lang="en-US" b="1" dirty="0">
                <a:latin typeface="Times New Roman" panose="02020603050405020304" pitchFamily="18" charset="0"/>
                <a:cs typeface="Times New Roman" panose="02020603050405020304" pitchFamily="18" charset="0"/>
              </a:rPr>
              <a:t>                 : 17wh1a0577</a:t>
            </a:r>
          </a:p>
          <a:p>
            <a:pPr algn="ctr"/>
            <a:endParaRPr lang="en-US" sz="2000" b="1"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		    	                 						</a:t>
            </a:r>
            <a:r>
              <a:rPr lang="en-US" b="1" dirty="0">
                <a:latin typeface="Times New Roman" pitchFamily="18" charset="0"/>
                <a:cs typeface="Times New Roman" pitchFamily="18" charset="0"/>
              </a:rPr>
              <a:t>Internal Guide: </a:t>
            </a:r>
            <a:r>
              <a:rPr lang="en-IN" b="1" i="0" dirty="0">
                <a:solidFill>
                  <a:srgbClr val="000000"/>
                </a:solidFill>
                <a:effectLst/>
                <a:latin typeface="Times New Roman" panose="02020603050405020304" pitchFamily="18" charset="0"/>
              </a:rPr>
              <a:t>Ms. B. </a:t>
            </a:r>
            <a:r>
              <a:rPr lang="en-IN" b="1" i="0" dirty="0" err="1">
                <a:solidFill>
                  <a:srgbClr val="000000"/>
                </a:solidFill>
                <a:effectLst/>
                <a:latin typeface="Times New Roman" panose="02020603050405020304" pitchFamily="18" charset="0"/>
              </a:rPr>
              <a:t>Nagaveni</a:t>
            </a:r>
            <a:endParaRPr lang="en-US" b="1" dirty="0">
              <a:latin typeface="Times New Roman" pitchFamily="18" charset="0"/>
              <a:cs typeface="Times New Roman" pitchFamily="18" charset="0"/>
            </a:endParaRPr>
          </a:p>
          <a:p>
            <a:pPr algn="ctr"/>
            <a:r>
              <a:rPr lang="en-IN" sz="2000" b="1" dirty="0">
                <a:latin typeface="Times New Roman" pitchFamily="18" charset="0"/>
                <a:cs typeface="Times New Roman" pitchFamily="18" charset="0"/>
              </a:rPr>
              <a:t> 			       					  	    </a:t>
            </a:r>
            <a:r>
              <a:rPr lang="en-US" b="1" dirty="0">
                <a:latin typeface="Times New Roman" pitchFamily="18" charset="0"/>
                <a:cs typeface="Times New Roman" pitchFamily="18" charset="0"/>
              </a:rPr>
              <a:t>Designation : Associate Professor</a:t>
            </a:r>
          </a:p>
          <a:p>
            <a:endParaRPr kumimoji="0" lang="en-US" sz="20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spTree>
    <p:extLst>
      <p:ext uri="{BB962C8B-B14F-4D97-AF65-F5344CB8AC3E}">
        <p14:creationId xmlns:p14="http://schemas.microsoft.com/office/powerpoint/2010/main" val="38205192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3EEF54A9-FCDD-4893-B9EF-E07B9B5564C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97577" y="809837"/>
            <a:ext cx="806585" cy="806585"/>
          </a:xfrm>
          <a:prstGeom prst="rect">
            <a:avLst/>
          </a:prstGeom>
          <a:noFill/>
          <a:extLst>
            <a:ext uri="{909E8E84-426E-40DD-AFC4-6F175D3DCCD1}">
              <a14:hiddenFill xmlns:a14="http://schemas.microsoft.com/office/drawing/2010/main">
                <a:solidFill>
                  <a:srgbClr val="FFFFFF"/>
                </a:solidFill>
              </a14:hiddenFill>
            </a:ext>
          </a:extLst>
        </p:spPr>
      </p:pic>
      <p:sp>
        <p:nvSpPr>
          <p:cNvPr id="10" name="object 5">
            <a:extLst>
              <a:ext uri="{FF2B5EF4-FFF2-40B4-BE49-F238E27FC236}">
                <a16:creationId xmlns:a16="http://schemas.microsoft.com/office/drawing/2014/main" id="{AF288278-6600-44E7-A88A-5086B87F447C}"/>
              </a:ext>
            </a:extLst>
          </p:cNvPr>
          <p:cNvSpPr txBox="1">
            <a:spLocks/>
          </p:cNvSpPr>
          <p:nvPr/>
        </p:nvSpPr>
        <p:spPr bwMode="auto">
          <a:xfrm>
            <a:off x="39841" y="926911"/>
            <a:ext cx="7309676" cy="471764"/>
          </a:xfrm>
          <a:prstGeom prst="rect">
            <a:avLst/>
          </a:prstGeom>
          <a:noFill/>
          <a:ln w="9525">
            <a:noFill/>
            <a:miter lim="800000"/>
            <a:headEnd/>
            <a:tailEnd/>
          </a:ln>
        </p:spPr>
        <p:txBody>
          <a:bodyPr vert="horz" wrap="square" lIns="0" tIns="10001" rIns="0" bIns="0" numCol="1" rtlCol="0" anchor="ctr" anchorCtr="0" compatLnSpc="1">
            <a:prstTxWarp prst="textNoShape">
              <a:avLst/>
            </a:prstTxWarp>
            <a:spAutoFit/>
          </a:bodyPr>
          <a:lstStyle>
            <a:lvl1pPr algn="l" rtl="0" eaLnBrk="0" fontAlgn="base" hangingPunct="0">
              <a:spcBef>
                <a:spcPct val="0"/>
              </a:spcBef>
              <a:spcAft>
                <a:spcPct val="0"/>
              </a:spcAft>
              <a:defRPr sz="4600" b="1" kern="1200">
                <a:solidFill>
                  <a:srgbClr val="FFD03B"/>
                </a:solidFill>
                <a:latin typeface="+mj-lt"/>
                <a:ea typeface="+mj-ea"/>
                <a:cs typeface="+mj-cs"/>
              </a:defRPr>
            </a:lvl1pPr>
            <a:lvl2pPr algn="l" rtl="0" eaLnBrk="0" fontAlgn="base" hangingPunct="0">
              <a:spcBef>
                <a:spcPct val="0"/>
              </a:spcBef>
              <a:spcAft>
                <a:spcPct val="0"/>
              </a:spcAft>
              <a:defRPr sz="4600" b="1">
                <a:solidFill>
                  <a:srgbClr val="FFD03B"/>
                </a:solidFill>
                <a:latin typeface="Franklin Gothic Book" pitchFamily="34" charset="0"/>
              </a:defRPr>
            </a:lvl2pPr>
            <a:lvl3pPr algn="l" rtl="0" eaLnBrk="0" fontAlgn="base" hangingPunct="0">
              <a:spcBef>
                <a:spcPct val="0"/>
              </a:spcBef>
              <a:spcAft>
                <a:spcPct val="0"/>
              </a:spcAft>
              <a:defRPr sz="4600" b="1">
                <a:solidFill>
                  <a:srgbClr val="FFD03B"/>
                </a:solidFill>
                <a:latin typeface="Franklin Gothic Book" pitchFamily="34" charset="0"/>
              </a:defRPr>
            </a:lvl3pPr>
            <a:lvl4pPr algn="l" rtl="0" eaLnBrk="0" fontAlgn="base" hangingPunct="0">
              <a:spcBef>
                <a:spcPct val="0"/>
              </a:spcBef>
              <a:spcAft>
                <a:spcPct val="0"/>
              </a:spcAft>
              <a:defRPr sz="4600" b="1">
                <a:solidFill>
                  <a:srgbClr val="FFD03B"/>
                </a:solidFill>
                <a:latin typeface="Franklin Gothic Book" pitchFamily="34" charset="0"/>
              </a:defRPr>
            </a:lvl4pPr>
            <a:lvl5pPr algn="l" rtl="0" eaLnBrk="0" fontAlgn="base" hangingPunct="0">
              <a:spcBef>
                <a:spcPct val="0"/>
              </a:spcBef>
              <a:spcAft>
                <a:spcPct val="0"/>
              </a:spcAft>
              <a:defRPr sz="4600" b="1">
                <a:solidFill>
                  <a:srgbClr val="FFD03B"/>
                </a:solidFill>
                <a:latin typeface="Franklin Gothic Book" pitchFamily="34" charset="0"/>
              </a:defRPr>
            </a:lvl5pPr>
            <a:lvl6pPr marL="457200" algn="l" rtl="0" fontAlgn="base">
              <a:spcBef>
                <a:spcPct val="0"/>
              </a:spcBef>
              <a:spcAft>
                <a:spcPct val="0"/>
              </a:spcAft>
              <a:defRPr sz="4600">
                <a:solidFill>
                  <a:srgbClr val="FFD03B"/>
                </a:solidFill>
                <a:latin typeface="Franklin Gothic Book" pitchFamily="34" charset="0"/>
              </a:defRPr>
            </a:lvl6pPr>
            <a:lvl7pPr marL="914400" algn="l" rtl="0" fontAlgn="base">
              <a:spcBef>
                <a:spcPct val="0"/>
              </a:spcBef>
              <a:spcAft>
                <a:spcPct val="0"/>
              </a:spcAft>
              <a:defRPr sz="4600">
                <a:solidFill>
                  <a:srgbClr val="FFD03B"/>
                </a:solidFill>
                <a:latin typeface="Franklin Gothic Book" pitchFamily="34" charset="0"/>
              </a:defRPr>
            </a:lvl7pPr>
            <a:lvl8pPr marL="1371600" algn="l" rtl="0" fontAlgn="base">
              <a:spcBef>
                <a:spcPct val="0"/>
              </a:spcBef>
              <a:spcAft>
                <a:spcPct val="0"/>
              </a:spcAft>
              <a:defRPr sz="4600">
                <a:solidFill>
                  <a:srgbClr val="FFD03B"/>
                </a:solidFill>
                <a:latin typeface="Franklin Gothic Book" pitchFamily="34" charset="0"/>
              </a:defRPr>
            </a:lvl8pPr>
            <a:lvl9pPr marL="1828800" algn="l" rtl="0" fontAlgn="base">
              <a:spcBef>
                <a:spcPct val="0"/>
              </a:spcBef>
              <a:spcAft>
                <a:spcPct val="0"/>
              </a:spcAft>
              <a:defRPr sz="4600">
                <a:solidFill>
                  <a:srgbClr val="FFD03B"/>
                </a:solidFill>
                <a:latin typeface="Franklin Gothic Book" pitchFamily="34" charset="0"/>
              </a:defRPr>
            </a:lvl9pPr>
          </a:lstStyle>
          <a:p>
            <a:pPr marL="9525" defTabSz="685783">
              <a:spcBef>
                <a:spcPts val="79"/>
              </a:spcBef>
              <a:defRPr/>
            </a:pPr>
            <a:r>
              <a:rPr lang="en-US" sz="3000" dirty="0">
                <a:solidFill>
                  <a:srgbClr val="C00000"/>
                </a:solidFill>
                <a:latin typeface="Times New Roman" panose="02020603050405020304" pitchFamily="18" charset="0"/>
                <a:cs typeface="Times New Roman" panose="02020603050405020304" pitchFamily="18" charset="0"/>
              </a:rPr>
              <a:t>Why Should I Study this course?</a:t>
            </a:r>
          </a:p>
        </p:txBody>
      </p:sp>
      <p:sp>
        <p:nvSpPr>
          <p:cNvPr id="17" name="TextBox 16">
            <a:extLst>
              <a:ext uri="{FF2B5EF4-FFF2-40B4-BE49-F238E27FC236}">
                <a16:creationId xmlns:a16="http://schemas.microsoft.com/office/drawing/2014/main" id="{42E61EB3-2F18-4619-AD2A-886155B0A477}"/>
              </a:ext>
            </a:extLst>
          </p:cNvPr>
          <p:cNvSpPr txBox="1"/>
          <p:nvPr/>
        </p:nvSpPr>
        <p:spPr>
          <a:xfrm>
            <a:off x="124138" y="1865145"/>
            <a:ext cx="8896770" cy="392415"/>
          </a:xfrm>
          <a:prstGeom prst="rect">
            <a:avLst/>
          </a:prstGeom>
          <a:noFill/>
        </p:spPr>
        <p:txBody>
          <a:bodyPr wrap="square" rtlCol="0">
            <a:spAutoFit/>
          </a:bodyPr>
          <a:lstStyle/>
          <a:p>
            <a:pPr lvl="0"/>
            <a:r>
              <a:rPr lang="en-US" sz="1950" b="1" dirty="0">
                <a:latin typeface="Times New Roman" panose="02020603050405020304" pitchFamily="18" charset="0"/>
                <a:cs typeface="Times New Roman" panose="02020603050405020304" pitchFamily="18" charset="0"/>
              </a:rPr>
              <a:t>Examples</a:t>
            </a:r>
          </a:p>
        </p:txBody>
      </p:sp>
      <p:sp>
        <p:nvSpPr>
          <p:cNvPr id="8" name="Rectangle 7">
            <a:extLst>
              <a:ext uri="{FF2B5EF4-FFF2-40B4-BE49-F238E27FC236}">
                <a16:creationId xmlns:a16="http://schemas.microsoft.com/office/drawing/2014/main" id="{BCB1A7F4-10E9-4679-8443-2185CAB50292}"/>
              </a:ext>
            </a:extLst>
          </p:cNvPr>
          <p:cNvSpPr/>
          <p:nvPr/>
        </p:nvSpPr>
        <p:spPr>
          <a:xfrm>
            <a:off x="0" y="5792935"/>
            <a:ext cx="9144000" cy="207818"/>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
        <p:nvSpPr>
          <p:cNvPr id="9" name="Rectangle 8">
            <a:extLst>
              <a:ext uri="{FF2B5EF4-FFF2-40B4-BE49-F238E27FC236}">
                <a16:creationId xmlns:a16="http://schemas.microsoft.com/office/drawing/2014/main" id="{8CBB8F91-3261-41D8-94CB-22FBE8683557}"/>
              </a:ext>
            </a:extLst>
          </p:cNvPr>
          <p:cNvSpPr/>
          <p:nvPr/>
        </p:nvSpPr>
        <p:spPr>
          <a:xfrm>
            <a:off x="0" y="1515756"/>
            <a:ext cx="9144000" cy="4808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b="1" dirty="0">
              <a:solidFill>
                <a:srgbClr val="FFFFFF"/>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1" name="TextBox 10"/>
          <p:cNvSpPr txBox="1"/>
          <p:nvPr/>
        </p:nvSpPr>
        <p:spPr>
          <a:xfrm>
            <a:off x="817692" y="207608"/>
            <a:ext cx="6712527" cy="769441"/>
          </a:xfrm>
          <a:prstGeom prst="rect">
            <a:avLst/>
          </a:prstGeom>
          <a:noFill/>
        </p:spPr>
        <p:txBody>
          <a:bodyPr wrap="square" rtlCol="0">
            <a:spAutoFit/>
          </a:bodyPr>
          <a:lstStyle/>
          <a:p>
            <a:pPr algn="ctr"/>
            <a:r>
              <a:rPr lang="en-US" sz="4400" dirty="0">
                <a:latin typeface="Times New Roman" panose="02020603050405020304" pitchFamily="18" charset="0"/>
                <a:cs typeface="Times New Roman" panose="02020603050405020304" pitchFamily="18" charset="0"/>
              </a:rPr>
              <a:t>Abstract</a:t>
            </a:r>
            <a:endParaRPr lang="en-US" sz="4400" b="1" dirty="0">
              <a:solidFill>
                <a:srgbClr val="FF0000"/>
              </a:solidFill>
              <a:latin typeface="Times New Roman" pitchFamily="18" charset="0"/>
              <a:cs typeface="Times New Roman" pitchFamily="18" charset="0"/>
            </a:endParaRPr>
          </a:p>
        </p:txBody>
      </p:sp>
      <p:sp>
        <p:nvSpPr>
          <p:cNvPr id="13" name="TextBox 12"/>
          <p:cNvSpPr txBox="1"/>
          <p:nvPr/>
        </p:nvSpPr>
        <p:spPr>
          <a:xfrm>
            <a:off x="1309253" y="2967335"/>
            <a:ext cx="6712527" cy="461665"/>
          </a:xfrm>
          <a:prstGeom prst="rect">
            <a:avLst/>
          </a:prstGeom>
          <a:noFill/>
        </p:spPr>
        <p:txBody>
          <a:bodyPr wrap="square" rtlCol="0">
            <a:spAutoFit/>
          </a:bodyPr>
          <a:lstStyle/>
          <a:p>
            <a:pPr algn="ctr"/>
            <a:endParaRPr lang="en-US" sz="2400" b="1" dirty="0">
              <a:solidFill>
                <a:srgbClr val="FF0000"/>
              </a:solidFill>
              <a:latin typeface="Times New Roman" pitchFamily="18" charset="0"/>
              <a:cs typeface="Times New Roman" pitchFamily="18" charset="0"/>
            </a:endParaRPr>
          </a:p>
        </p:txBody>
      </p:sp>
      <p:sp>
        <p:nvSpPr>
          <p:cNvPr id="12" name="Content Placeholder 2">
            <a:extLst>
              <a:ext uri="{FF2B5EF4-FFF2-40B4-BE49-F238E27FC236}">
                <a16:creationId xmlns:a16="http://schemas.microsoft.com/office/drawing/2014/main" id="{CE0218CE-C284-4F9D-BFD3-AA12156F80D5}"/>
              </a:ext>
            </a:extLst>
          </p:cNvPr>
          <p:cNvSpPr txBox="1">
            <a:spLocks/>
          </p:cNvSpPr>
          <p:nvPr/>
        </p:nvSpPr>
        <p:spPr>
          <a:xfrm>
            <a:off x="318782" y="1540923"/>
            <a:ext cx="8514825" cy="3534143"/>
          </a:xfrm>
          <a:prstGeom prst="rect">
            <a:avLst/>
          </a:prstGeom>
        </p:spPr>
        <p:txBody>
          <a:bodyPr vert="horz" lIns="68580" tIns="34290" rIns="68580" bIns="3429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lnSpc>
                <a:spcPct val="150000"/>
              </a:lnSpc>
            </a:pPr>
            <a:r>
              <a:rPr lang="en-US" sz="1800" dirty="0">
                <a:solidFill>
                  <a:srgbClr val="333333"/>
                </a:solidFill>
                <a:latin typeface="Times New Roman" panose="02020603050405020304" pitchFamily="18" charset="0"/>
                <a:cs typeface="Times New Roman" panose="02020603050405020304" pitchFamily="18" charset="0"/>
              </a:rPr>
              <a:t>Signature forgery is one among the most frequently committed frauds. This drives cooperates and business organizations to several huge consequences which might include financial or reputational losses. In this respect, signature verification is quite crucial. </a:t>
            </a:r>
          </a:p>
          <a:p>
            <a:pPr algn="just">
              <a:lnSpc>
                <a:spcPct val="150000"/>
              </a:lnSpc>
            </a:pPr>
            <a:r>
              <a:rPr lang="en-US" sz="1800" dirty="0">
                <a:solidFill>
                  <a:srgbClr val="333333"/>
                </a:solidFill>
                <a:latin typeface="Times New Roman" panose="02020603050405020304" pitchFamily="18" charset="0"/>
                <a:cs typeface="Times New Roman" panose="02020603050405020304" pitchFamily="18" charset="0"/>
              </a:rPr>
              <a:t>Therefore, this project aims to build a model that recognizes whether the given input is genuine or forged. This is implemented by checking the geometrical features, statistical features and history of orientation gradient. These are the primary areas of concern basing on which the classifier detects whether the given input is fraudulent or genuine.</a:t>
            </a:r>
          </a:p>
        </p:txBody>
      </p:sp>
    </p:spTree>
    <p:extLst>
      <p:ext uri="{BB962C8B-B14F-4D97-AF65-F5344CB8AC3E}">
        <p14:creationId xmlns:p14="http://schemas.microsoft.com/office/powerpoint/2010/main" val="36837017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3EEF54A9-FCDD-4893-B9EF-E07B9B5564C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97577" y="809837"/>
            <a:ext cx="806585" cy="806585"/>
          </a:xfrm>
          <a:prstGeom prst="rect">
            <a:avLst/>
          </a:prstGeom>
          <a:noFill/>
          <a:extLst>
            <a:ext uri="{909E8E84-426E-40DD-AFC4-6F175D3DCCD1}">
              <a14:hiddenFill xmlns:a14="http://schemas.microsoft.com/office/drawing/2010/main">
                <a:solidFill>
                  <a:srgbClr val="FFFFFF"/>
                </a:solidFill>
              </a14:hiddenFill>
            </a:ext>
          </a:extLst>
        </p:spPr>
      </p:pic>
      <p:sp>
        <p:nvSpPr>
          <p:cNvPr id="10" name="object 5">
            <a:extLst>
              <a:ext uri="{FF2B5EF4-FFF2-40B4-BE49-F238E27FC236}">
                <a16:creationId xmlns:a16="http://schemas.microsoft.com/office/drawing/2014/main" id="{AF288278-6600-44E7-A88A-5086B87F447C}"/>
              </a:ext>
            </a:extLst>
          </p:cNvPr>
          <p:cNvSpPr txBox="1">
            <a:spLocks/>
          </p:cNvSpPr>
          <p:nvPr/>
        </p:nvSpPr>
        <p:spPr bwMode="auto">
          <a:xfrm>
            <a:off x="39841" y="926911"/>
            <a:ext cx="7309676" cy="471764"/>
          </a:xfrm>
          <a:prstGeom prst="rect">
            <a:avLst/>
          </a:prstGeom>
          <a:noFill/>
          <a:ln w="9525">
            <a:noFill/>
            <a:miter lim="800000"/>
            <a:headEnd/>
            <a:tailEnd/>
          </a:ln>
        </p:spPr>
        <p:txBody>
          <a:bodyPr vert="horz" wrap="square" lIns="0" tIns="10001" rIns="0" bIns="0" numCol="1" rtlCol="0" anchor="ctr" anchorCtr="0" compatLnSpc="1">
            <a:prstTxWarp prst="textNoShape">
              <a:avLst/>
            </a:prstTxWarp>
            <a:spAutoFit/>
          </a:bodyPr>
          <a:lstStyle>
            <a:lvl1pPr algn="l" rtl="0" eaLnBrk="0" fontAlgn="base" hangingPunct="0">
              <a:spcBef>
                <a:spcPct val="0"/>
              </a:spcBef>
              <a:spcAft>
                <a:spcPct val="0"/>
              </a:spcAft>
              <a:defRPr sz="4600" b="1" kern="1200">
                <a:solidFill>
                  <a:srgbClr val="FFD03B"/>
                </a:solidFill>
                <a:latin typeface="+mj-lt"/>
                <a:ea typeface="+mj-ea"/>
                <a:cs typeface="+mj-cs"/>
              </a:defRPr>
            </a:lvl1pPr>
            <a:lvl2pPr algn="l" rtl="0" eaLnBrk="0" fontAlgn="base" hangingPunct="0">
              <a:spcBef>
                <a:spcPct val="0"/>
              </a:spcBef>
              <a:spcAft>
                <a:spcPct val="0"/>
              </a:spcAft>
              <a:defRPr sz="4600" b="1">
                <a:solidFill>
                  <a:srgbClr val="FFD03B"/>
                </a:solidFill>
                <a:latin typeface="Franklin Gothic Book" pitchFamily="34" charset="0"/>
              </a:defRPr>
            </a:lvl2pPr>
            <a:lvl3pPr algn="l" rtl="0" eaLnBrk="0" fontAlgn="base" hangingPunct="0">
              <a:spcBef>
                <a:spcPct val="0"/>
              </a:spcBef>
              <a:spcAft>
                <a:spcPct val="0"/>
              </a:spcAft>
              <a:defRPr sz="4600" b="1">
                <a:solidFill>
                  <a:srgbClr val="FFD03B"/>
                </a:solidFill>
                <a:latin typeface="Franklin Gothic Book" pitchFamily="34" charset="0"/>
              </a:defRPr>
            </a:lvl3pPr>
            <a:lvl4pPr algn="l" rtl="0" eaLnBrk="0" fontAlgn="base" hangingPunct="0">
              <a:spcBef>
                <a:spcPct val="0"/>
              </a:spcBef>
              <a:spcAft>
                <a:spcPct val="0"/>
              </a:spcAft>
              <a:defRPr sz="4600" b="1">
                <a:solidFill>
                  <a:srgbClr val="FFD03B"/>
                </a:solidFill>
                <a:latin typeface="Franklin Gothic Book" pitchFamily="34" charset="0"/>
              </a:defRPr>
            </a:lvl4pPr>
            <a:lvl5pPr algn="l" rtl="0" eaLnBrk="0" fontAlgn="base" hangingPunct="0">
              <a:spcBef>
                <a:spcPct val="0"/>
              </a:spcBef>
              <a:spcAft>
                <a:spcPct val="0"/>
              </a:spcAft>
              <a:defRPr sz="4600" b="1">
                <a:solidFill>
                  <a:srgbClr val="FFD03B"/>
                </a:solidFill>
                <a:latin typeface="Franklin Gothic Book" pitchFamily="34" charset="0"/>
              </a:defRPr>
            </a:lvl5pPr>
            <a:lvl6pPr marL="457200" algn="l" rtl="0" fontAlgn="base">
              <a:spcBef>
                <a:spcPct val="0"/>
              </a:spcBef>
              <a:spcAft>
                <a:spcPct val="0"/>
              </a:spcAft>
              <a:defRPr sz="4600">
                <a:solidFill>
                  <a:srgbClr val="FFD03B"/>
                </a:solidFill>
                <a:latin typeface="Franklin Gothic Book" pitchFamily="34" charset="0"/>
              </a:defRPr>
            </a:lvl6pPr>
            <a:lvl7pPr marL="914400" algn="l" rtl="0" fontAlgn="base">
              <a:spcBef>
                <a:spcPct val="0"/>
              </a:spcBef>
              <a:spcAft>
                <a:spcPct val="0"/>
              </a:spcAft>
              <a:defRPr sz="4600">
                <a:solidFill>
                  <a:srgbClr val="FFD03B"/>
                </a:solidFill>
                <a:latin typeface="Franklin Gothic Book" pitchFamily="34" charset="0"/>
              </a:defRPr>
            </a:lvl7pPr>
            <a:lvl8pPr marL="1371600" algn="l" rtl="0" fontAlgn="base">
              <a:spcBef>
                <a:spcPct val="0"/>
              </a:spcBef>
              <a:spcAft>
                <a:spcPct val="0"/>
              </a:spcAft>
              <a:defRPr sz="4600">
                <a:solidFill>
                  <a:srgbClr val="FFD03B"/>
                </a:solidFill>
                <a:latin typeface="Franklin Gothic Book" pitchFamily="34" charset="0"/>
              </a:defRPr>
            </a:lvl8pPr>
            <a:lvl9pPr marL="1828800" algn="l" rtl="0" fontAlgn="base">
              <a:spcBef>
                <a:spcPct val="0"/>
              </a:spcBef>
              <a:spcAft>
                <a:spcPct val="0"/>
              </a:spcAft>
              <a:defRPr sz="4600">
                <a:solidFill>
                  <a:srgbClr val="FFD03B"/>
                </a:solidFill>
                <a:latin typeface="Franklin Gothic Book" pitchFamily="34" charset="0"/>
              </a:defRPr>
            </a:lvl9pPr>
          </a:lstStyle>
          <a:p>
            <a:pPr marL="9525" defTabSz="685783">
              <a:spcBef>
                <a:spcPts val="79"/>
              </a:spcBef>
              <a:defRPr/>
            </a:pPr>
            <a:r>
              <a:rPr lang="en-US" sz="3000" dirty="0">
                <a:solidFill>
                  <a:srgbClr val="C00000"/>
                </a:solidFill>
                <a:latin typeface="Times New Roman" panose="02020603050405020304" pitchFamily="18" charset="0"/>
                <a:cs typeface="Times New Roman" panose="02020603050405020304" pitchFamily="18" charset="0"/>
              </a:rPr>
              <a:t>Why Should I Study this course?</a:t>
            </a:r>
          </a:p>
        </p:txBody>
      </p:sp>
      <p:sp>
        <p:nvSpPr>
          <p:cNvPr id="17" name="TextBox 16">
            <a:extLst>
              <a:ext uri="{FF2B5EF4-FFF2-40B4-BE49-F238E27FC236}">
                <a16:creationId xmlns:a16="http://schemas.microsoft.com/office/drawing/2014/main" id="{42E61EB3-2F18-4619-AD2A-886155B0A477}"/>
              </a:ext>
            </a:extLst>
          </p:cNvPr>
          <p:cNvSpPr txBox="1"/>
          <p:nvPr/>
        </p:nvSpPr>
        <p:spPr>
          <a:xfrm>
            <a:off x="124138" y="1865145"/>
            <a:ext cx="8896770" cy="392415"/>
          </a:xfrm>
          <a:prstGeom prst="rect">
            <a:avLst/>
          </a:prstGeom>
          <a:noFill/>
        </p:spPr>
        <p:txBody>
          <a:bodyPr wrap="square" rtlCol="0">
            <a:spAutoFit/>
          </a:bodyPr>
          <a:lstStyle/>
          <a:p>
            <a:pPr lvl="0"/>
            <a:r>
              <a:rPr lang="en-US" sz="1950" b="1" dirty="0">
                <a:latin typeface="Times New Roman" panose="02020603050405020304" pitchFamily="18" charset="0"/>
                <a:cs typeface="Times New Roman" panose="02020603050405020304" pitchFamily="18" charset="0"/>
              </a:rPr>
              <a:t>Examples</a:t>
            </a:r>
          </a:p>
        </p:txBody>
      </p:sp>
      <p:sp>
        <p:nvSpPr>
          <p:cNvPr id="8" name="Rectangle 7">
            <a:extLst>
              <a:ext uri="{FF2B5EF4-FFF2-40B4-BE49-F238E27FC236}">
                <a16:creationId xmlns:a16="http://schemas.microsoft.com/office/drawing/2014/main" id="{BCB1A7F4-10E9-4679-8443-2185CAB50292}"/>
              </a:ext>
            </a:extLst>
          </p:cNvPr>
          <p:cNvSpPr/>
          <p:nvPr/>
        </p:nvSpPr>
        <p:spPr>
          <a:xfrm>
            <a:off x="0" y="5792935"/>
            <a:ext cx="9144000" cy="207818"/>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
        <p:nvSpPr>
          <p:cNvPr id="9" name="Rectangle 8">
            <a:extLst>
              <a:ext uri="{FF2B5EF4-FFF2-40B4-BE49-F238E27FC236}">
                <a16:creationId xmlns:a16="http://schemas.microsoft.com/office/drawing/2014/main" id="{8CBB8F91-3261-41D8-94CB-22FBE8683557}"/>
              </a:ext>
            </a:extLst>
          </p:cNvPr>
          <p:cNvSpPr/>
          <p:nvPr/>
        </p:nvSpPr>
        <p:spPr>
          <a:xfrm>
            <a:off x="0" y="1515756"/>
            <a:ext cx="9144000" cy="4808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b="1" dirty="0">
              <a:solidFill>
                <a:srgbClr val="FFFFFF"/>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1" name="TextBox 10"/>
          <p:cNvSpPr txBox="1"/>
          <p:nvPr/>
        </p:nvSpPr>
        <p:spPr>
          <a:xfrm>
            <a:off x="792525" y="157470"/>
            <a:ext cx="6712527" cy="769441"/>
          </a:xfrm>
          <a:prstGeom prst="rect">
            <a:avLst/>
          </a:prstGeom>
          <a:noFill/>
        </p:spPr>
        <p:txBody>
          <a:bodyPr wrap="square" rtlCol="0">
            <a:spAutoFit/>
          </a:bodyPr>
          <a:lstStyle/>
          <a:p>
            <a:pPr algn="ctr"/>
            <a:r>
              <a:rPr lang="en-US" sz="4400" dirty="0">
                <a:latin typeface="Times New Roman" panose="02020603050405020304" pitchFamily="18" charset="0"/>
                <a:cs typeface="Times New Roman" panose="02020603050405020304" pitchFamily="18" charset="0"/>
              </a:rPr>
              <a:t>Dataset</a:t>
            </a:r>
            <a:endParaRPr lang="en-US" sz="4400" b="1" dirty="0">
              <a:solidFill>
                <a:srgbClr val="FF0000"/>
              </a:solidFill>
              <a:latin typeface="Times New Roman" pitchFamily="18" charset="0"/>
              <a:cs typeface="Times New Roman" pitchFamily="18" charset="0"/>
            </a:endParaRPr>
          </a:p>
        </p:txBody>
      </p:sp>
      <p:sp>
        <p:nvSpPr>
          <p:cNvPr id="13" name="TextBox 12"/>
          <p:cNvSpPr txBox="1"/>
          <p:nvPr/>
        </p:nvSpPr>
        <p:spPr>
          <a:xfrm>
            <a:off x="1309253" y="2967335"/>
            <a:ext cx="6712527" cy="461665"/>
          </a:xfrm>
          <a:prstGeom prst="rect">
            <a:avLst/>
          </a:prstGeom>
          <a:noFill/>
        </p:spPr>
        <p:txBody>
          <a:bodyPr wrap="square" rtlCol="0">
            <a:spAutoFit/>
          </a:bodyPr>
          <a:lstStyle/>
          <a:p>
            <a:pPr algn="ctr"/>
            <a:endParaRPr lang="en-US" sz="2400" b="1" dirty="0">
              <a:solidFill>
                <a:srgbClr val="FF0000"/>
              </a:solidFill>
              <a:latin typeface="Times New Roman" pitchFamily="18" charset="0"/>
              <a:cs typeface="Times New Roman" pitchFamily="18" charset="0"/>
            </a:endParaRPr>
          </a:p>
        </p:txBody>
      </p:sp>
      <p:sp>
        <p:nvSpPr>
          <p:cNvPr id="3" name="TextBox 2">
            <a:extLst>
              <a:ext uri="{FF2B5EF4-FFF2-40B4-BE49-F238E27FC236}">
                <a16:creationId xmlns:a16="http://schemas.microsoft.com/office/drawing/2014/main" id="{65A59AB9-89C4-4DFB-8311-AFE6B170DC01}"/>
              </a:ext>
            </a:extLst>
          </p:cNvPr>
          <p:cNvSpPr txBox="1"/>
          <p:nvPr/>
        </p:nvSpPr>
        <p:spPr>
          <a:xfrm>
            <a:off x="900378" y="2061352"/>
            <a:ext cx="7530275" cy="3170099"/>
          </a:xfrm>
          <a:prstGeom prst="rect">
            <a:avLst/>
          </a:prstGeom>
          <a:noFill/>
        </p:spPr>
        <p:txBody>
          <a:bodyPr wrap="square" rtlCol="0">
            <a:spAutoFit/>
          </a:bodyPr>
          <a:lstStyle/>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dataset we are using is “handwritten signatures”</a:t>
            </a:r>
          </a:p>
          <a:p>
            <a:pPr marL="285750" indent="-285750" algn="just">
              <a:buFont typeface="Arial" panose="020B0604020202020204" pitchFamily="34" charset="0"/>
              <a:buChar char="•"/>
            </a:pPr>
            <a:r>
              <a:rPr lang="en-US" sz="2000" b="0" i="0" dirty="0">
                <a:solidFill>
                  <a:srgbClr val="000000"/>
                </a:solidFill>
                <a:effectLst/>
                <a:latin typeface="Times New Roman" panose="02020603050405020304" pitchFamily="18" charset="0"/>
                <a:cs typeface="Times New Roman" panose="02020603050405020304" pitchFamily="18" charset="0"/>
              </a:rPr>
              <a:t>The data set is divided into 4 sets having both – genuine and fraud signatures separately.</a:t>
            </a: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This contains 1021 files.</a:t>
            </a: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This contains the genuine and forged signatures of 30 people. Each person has 5 genuine signatures and 5 forged signatures of the others.</a:t>
            </a:r>
            <a:endParaRPr lang="en-IN" sz="2000" b="0" i="0" dirty="0">
              <a:solidFill>
                <a:srgbClr val="000000"/>
              </a:solidFill>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This dataset is extracted from ICDAR 2011.</a:t>
            </a: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dataset 2 is “</a:t>
            </a:r>
            <a:r>
              <a:rPr lang="en-US" sz="2000" dirty="0" err="1">
                <a:latin typeface="Times New Roman" panose="02020603050405020304" pitchFamily="18" charset="0"/>
                <a:cs typeface="Times New Roman" panose="02020603050405020304" pitchFamily="18" charset="0"/>
              </a:rPr>
              <a:t>Signature_verification_dataset</a:t>
            </a:r>
            <a:r>
              <a:rPr lang="en-US" sz="2000" dirty="0">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a:t>
            </a:r>
            <a:r>
              <a:rPr lang="en-US" sz="2000" b="0" i="0" dirty="0">
                <a:effectLst/>
                <a:latin typeface="Times New Roman" panose="02020603050405020304" pitchFamily="18" charset="0"/>
                <a:cs typeface="Times New Roman" panose="02020603050405020304" pitchFamily="18" charset="0"/>
              </a:rPr>
              <a:t>If possible this dataset als</a:t>
            </a:r>
            <a:r>
              <a:rPr lang="en-US" sz="2000" dirty="0">
                <a:latin typeface="Times New Roman" panose="02020603050405020304" pitchFamily="18" charset="0"/>
                <a:cs typeface="Times New Roman" panose="02020603050405020304" pitchFamily="18" charset="0"/>
              </a:rPr>
              <a:t>o be merged to obtain a dataset of 3000 images.</a:t>
            </a:r>
            <a:endParaRPr lang="en-US" sz="2000" b="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19367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3EEF54A9-FCDD-4893-B9EF-E07B9B5564C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97577" y="809837"/>
            <a:ext cx="806585" cy="806585"/>
          </a:xfrm>
          <a:prstGeom prst="rect">
            <a:avLst/>
          </a:prstGeom>
          <a:noFill/>
          <a:extLst>
            <a:ext uri="{909E8E84-426E-40DD-AFC4-6F175D3DCCD1}">
              <a14:hiddenFill xmlns:a14="http://schemas.microsoft.com/office/drawing/2010/main">
                <a:solidFill>
                  <a:srgbClr val="FFFFFF"/>
                </a:solidFill>
              </a14:hiddenFill>
            </a:ext>
          </a:extLst>
        </p:spPr>
      </p:pic>
      <p:sp>
        <p:nvSpPr>
          <p:cNvPr id="10" name="object 5">
            <a:extLst>
              <a:ext uri="{FF2B5EF4-FFF2-40B4-BE49-F238E27FC236}">
                <a16:creationId xmlns:a16="http://schemas.microsoft.com/office/drawing/2014/main" id="{AF288278-6600-44E7-A88A-5086B87F447C}"/>
              </a:ext>
            </a:extLst>
          </p:cNvPr>
          <p:cNvSpPr txBox="1">
            <a:spLocks/>
          </p:cNvSpPr>
          <p:nvPr/>
        </p:nvSpPr>
        <p:spPr bwMode="auto">
          <a:xfrm>
            <a:off x="39841" y="926911"/>
            <a:ext cx="7309676" cy="471764"/>
          </a:xfrm>
          <a:prstGeom prst="rect">
            <a:avLst/>
          </a:prstGeom>
          <a:noFill/>
          <a:ln w="9525">
            <a:noFill/>
            <a:miter lim="800000"/>
            <a:headEnd/>
            <a:tailEnd/>
          </a:ln>
        </p:spPr>
        <p:txBody>
          <a:bodyPr vert="horz" wrap="square" lIns="0" tIns="10001" rIns="0" bIns="0" numCol="1" rtlCol="0" anchor="ctr" anchorCtr="0" compatLnSpc="1">
            <a:prstTxWarp prst="textNoShape">
              <a:avLst/>
            </a:prstTxWarp>
            <a:spAutoFit/>
          </a:bodyPr>
          <a:lstStyle>
            <a:lvl1pPr algn="l" rtl="0" eaLnBrk="0" fontAlgn="base" hangingPunct="0">
              <a:spcBef>
                <a:spcPct val="0"/>
              </a:spcBef>
              <a:spcAft>
                <a:spcPct val="0"/>
              </a:spcAft>
              <a:defRPr sz="4600" b="1" kern="1200">
                <a:solidFill>
                  <a:srgbClr val="FFD03B"/>
                </a:solidFill>
                <a:latin typeface="+mj-lt"/>
                <a:ea typeface="+mj-ea"/>
                <a:cs typeface="+mj-cs"/>
              </a:defRPr>
            </a:lvl1pPr>
            <a:lvl2pPr algn="l" rtl="0" eaLnBrk="0" fontAlgn="base" hangingPunct="0">
              <a:spcBef>
                <a:spcPct val="0"/>
              </a:spcBef>
              <a:spcAft>
                <a:spcPct val="0"/>
              </a:spcAft>
              <a:defRPr sz="4600" b="1">
                <a:solidFill>
                  <a:srgbClr val="FFD03B"/>
                </a:solidFill>
                <a:latin typeface="Franklin Gothic Book" pitchFamily="34" charset="0"/>
              </a:defRPr>
            </a:lvl2pPr>
            <a:lvl3pPr algn="l" rtl="0" eaLnBrk="0" fontAlgn="base" hangingPunct="0">
              <a:spcBef>
                <a:spcPct val="0"/>
              </a:spcBef>
              <a:spcAft>
                <a:spcPct val="0"/>
              </a:spcAft>
              <a:defRPr sz="4600" b="1">
                <a:solidFill>
                  <a:srgbClr val="FFD03B"/>
                </a:solidFill>
                <a:latin typeface="Franklin Gothic Book" pitchFamily="34" charset="0"/>
              </a:defRPr>
            </a:lvl3pPr>
            <a:lvl4pPr algn="l" rtl="0" eaLnBrk="0" fontAlgn="base" hangingPunct="0">
              <a:spcBef>
                <a:spcPct val="0"/>
              </a:spcBef>
              <a:spcAft>
                <a:spcPct val="0"/>
              </a:spcAft>
              <a:defRPr sz="4600" b="1">
                <a:solidFill>
                  <a:srgbClr val="FFD03B"/>
                </a:solidFill>
                <a:latin typeface="Franklin Gothic Book" pitchFamily="34" charset="0"/>
              </a:defRPr>
            </a:lvl4pPr>
            <a:lvl5pPr algn="l" rtl="0" eaLnBrk="0" fontAlgn="base" hangingPunct="0">
              <a:spcBef>
                <a:spcPct val="0"/>
              </a:spcBef>
              <a:spcAft>
                <a:spcPct val="0"/>
              </a:spcAft>
              <a:defRPr sz="4600" b="1">
                <a:solidFill>
                  <a:srgbClr val="FFD03B"/>
                </a:solidFill>
                <a:latin typeface="Franklin Gothic Book" pitchFamily="34" charset="0"/>
              </a:defRPr>
            </a:lvl5pPr>
            <a:lvl6pPr marL="457200" algn="l" rtl="0" fontAlgn="base">
              <a:spcBef>
                <a:spcPct val="0"/>
              </a:spcBef>
              <a:spcAft>
                <a:spcPct val="0"/>
              </a:spcAft>
              <a:defRPr sz="4600">
                <a:solidFill>
                  <a:srgbClr val="FFD03B"/>
                </a:solidFill>
                <a:latin typeface="Franklin Gothic Book" pitchFamily="34" charset="0"/>
              </a:defRPr>
            </a:lvl6pPr>
            <a:lvl7pPr marL="914400" algn="l" rtl="0" fontAlgn="base">
              <a:spcBef>
                <a:spcPct val="0"/>
              </a:spcBef>
              <a:spcAft>
                <a:spcPct val="0"/>
              </a:spcAft>
              <a:defRPr sz="4600">
                <a:solidFill>
                  <a:srgbClr val="FFD03B"/>
                </a:solidFill>
                <a:latin typeface="Franklin Gothic Book" pitchFamily="34" charset="0"/>
              </a:defRPr>
            </a:lvl7pPr>
            <a:lvl8pPr marL="1371600" algn="l" rtl="0" fontAlgn="base">
              <a:spcBef>
                <a:spcPct val="0"/>
              </a:spcBef>
              <a:spcAft>
                <a:spcPct val="0"/>
              </a:spcAft>
              <a:defRPr sz="4600">
                <a:solidFill>
                  <a:srgbClr val="FFD03B"/>
                </a:solidFill>
                <a:latin typeface="Franklin Gothic Book" pitchFamily="34" charset="0"/>
              </a:defRPr>
            </a:lvl8pPr>
            <a:lvl9pPr marL="1828800" algn="l" rtl="0" fontAlgn="base">
              <a:spcBef>
                <a:spcPct val="0"/>
              </a:spcBef>
              <a:spcAft>
                <a:spcPct val="0"/>
              </a:spcAft>
              <a:defRPr sz="4600">
                <a:solidFill>
                  <a:srgbClr val="FFD03B"/>
                </a:solidFill>
                <a:latin typeface="Franklin Gothic Book" pitchFamily="34" charset="0"/>
              </a:defRPr>
            </a:lvl9pPr>
          </a:lstStyle>
          <a:p>
            <a:pPr marL="9525" defTabSz="685783">
              <a:spcBef>
                <a:spcPts val="79"/>
              </a:spcBef>
              <a:defRPr/>
            </a:pPr>
            <a:r>
              <a:rPr lang="en-US" sz="3000" dirty="0">
                <a:solidFill>
                  <a:srgbClr val="C00000"/>
                </a:solidFill>
                <a:latin typeface="Times New Roman" panose="02020603050405020304" pitchFamily="18" charset="0"/>
                <a:cs typeface="Times New Roman" panose="02020603050405020304" pitchFamily="18" charset="0"/>
              </a:rPr>
              <a:t>Why Should I Study this course?</a:t>
            </a:r>
          </a:p>
        </p:txBody>
      </p:sp>
      <p:sp>
        <p:nvSpPr>
          <p:cNvPr id="17" name="TextBox 16">
            <a:extLst>
              <a:ext uri="{FF2B5EF4-FFF2-40B4-BE49-F238E27FC236}">
                <a16:creationId xmlns:a16="http://schemas.microsoft.com/office/drawing/2014/main" id="{42E61EB3-2F18-4619-AD2A-886155B0A477}"/>
              </a:ext>
            </a:extLst>
          </p:cNvPr>
          <p:cNvSpPr txBox="1"/>
          <p:nvPr/>
        </p:nvSpPr>
        <p:spPr>
          <a:xfrm>
            <a:off x="124138" y="1865145"/>
            <a:ext cx="8896770" cy="392415"/>
          </a:xfrm>
          <a:prstGeom prst="rect">
            <a:avLst/>
          </a:prstGeom>
          <a:noFill/>
        </p:spPr>
        <p:txBody>
          <a:bodyPr wrap="square" rtlCol="0">
            <a:spAutoFit/>
          </a:bodyPr>
          <a:lstStyle/>
          <a:p>
            <a:pPr lvl="0"/>
            <a:r>
              <a:rPr lang="en-US" sz="1950" b="1" dirty="0">
                <a:latin typeface="Times New Roman" panose="02020603050405020304" pitchFamily="18" charset="0"/>
                <a:cs typeface="Times New Roman" panose="02020603050405020304" pitchFamily="18" charset="0"/>
              </a:rPr>
              <a:t>Examples</a:t>
            </a:r>
          </a:p>
        </p:txBody>
      </p:sp>
      <p:sp>
        <p:nvSpPr>
          <p:cNvPr id="8" name="Rectangle 7">
            <a:extLst>
              <a:ext uri="{FF2B5EF4-FFF2-40B4-BE49-F238E27FC236}">
                <a16:creationId xmlns:a16="http://schemas.microsoft.com/office/drawing/2014/main" id="{BCB1A7F4-10E9-4679-8443-2185CAB50292}"/>
              </a:ext>
            </a:extLst>
          </p:cNvPr>
          <p:cNvSpPr/>
          <p:nvPr/>
        </p:nvSpPr>
        <p:spPr>
          <a:xfrm>
            <a:off x="0" y="5792935"/>
            <a:ext cx="9144000" cy="207818"/>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
        <p:nvSpPr>
          <p:cNvPr id="9" name="Rectangle 8">
            <a:extLst>
              <a:ext uri="{FF2B5EF4-FFF2-40B4-BE49-F238E27FC236}">
                <a16:creationId xmlns:a16="http://schemas.microsoft.com/office/drawing/2014/main" id="{8CBB8F91-3261-41D8-94CB-22FBE8683557}"/>
              </a:ext>
            </a:extLst>
          </p:cNvPr>
          <p:cNvSpPr/>
          <p:nvPr/>
        </p:nvSpPr>
        <p:spPr>
          <a:xfrm>
            <a:off x="0" y="1515756"/>
            <a:ext cx="9144000" cy="4808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b="1" dirty="0">
              <a:solidFill>
                <a:srgbClr val="FFFFFF"/>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1" name="TextBox 10"/>
          <p:cNvSpPr txBox="1"/>
          <p:nvPr/>
        </p:nvSpPr>
        <p:spPr>
          <a:xfrm>
            <a:off x="834470" y="207608"/>
            <a:ext cx="6712527" cy="769441"/>
          </a:xfrm>
          <a:prstGeom prst="rect">
            <a:avLst/>
          </a:prstGeom>
          <a:noFill/>
        </p:spPr>
        <p:txBody>
          <a:bodyPr wrap="square" rtlCol="0">
            <a:spAutoFit/>
          </a:bodyPr>
          <a:lstStyle/>
          <a:p>
            <a:pPr algn="ctr"/>
            <a:r>
              <a:rPr lang="en-US" sz="4400" dirty="0">
                <a:latin typeface="Times New Roman" panose="02020603050405020304" pitchFamily="18" charset="0"/>
                <a:cs typeface="Times New Roman" panose="02020603050405020304" pitchFamily="18" charset="0"/>
              </a:rPr>
              <a:t>Project Flow</a:t>
            </a:r>
            <a:endParaRPr lang="en-US" sz="4400" b="1" dirty="0">
              <a:solidFill>
                <a:srgbClr val="FF0000"/>
              </a:solidFill>
              <a:latin typeface="Times New Roman" pitchFamily="18" charset="0"/>
              <a:cs typeface="Times New Roman" pitchFamily="18" charset="0"/>
            </a:endParaRPr>
          </a:p>
        </p:txBody>
      </p:sp>
      <p:sp>
        <p:nvSpPr>
          <p:cNvPr id="13" name="TextBox 12"/>
          <p:cNvSpPr txBox="1"/>
          <p:nvPr/>
        </p:nvSpPr>
        <p:spPr>
          <a:xfrm>
            <a:off x="1309253" y="2967335"/>
            <a:ext cx="6712527" cy="461665"/>
          </a:xfrm>
          <a:prstGeom prst="rect">
            <a:avLst/>
          </a:prstGeom>
          <a:noFill/>
        </p:spPr>
        <p:txBody>
          <a:bodyPr wrap="square" rtlCol="0">
            <a:spAutoFit/>
          </a:bodyPr>
          <a:lstStyle/>
          <a:p>
            <a:pPr algn="ctr"/>
            <a:endParaRPr lang="en-US" sz="2400" b="1" dirty="0">
              <a:solidFill>
                <a:srgbClr val="FF0000"/>
              </a:solidFill>
              <a:latin typeface="Times New Roman" pitchFamily="18" charset="0"/>
              <a:cs typeface="Times New Roman" pitchFamily="18" charset="0"/>
            </a:endParaRPr>
          </a:p>
        </p:txBody>
      </p:sp>
      <p:sp>
        <p:nvSpPr>
          <p:cNvPr id="12" name="Content Placeholder 2">
            <a:extLst>
              <a:ext uri="{FF2B5EF4-FFF2-40B4-BE49-F238E27FC236}">
                <a16:creationId xmlns:a16="http://schemas.microsoft.com/office/drawing/2014/main" id="{CE0218CE-C284-4F9D-BFD3-AA12156F80D5}"/>
              </a:ext>
            </a:extLst>
          </p:cNvPr>
          <p:cNvSpPr txBox="1">
            <a:spLocks/>
          </p:cNvSpPr>
          <p:nvPr/>
        </p:nvSpPr>
        <p:spPr>
          <a:xfrm>
            <a:off x="292893" y="1515756"/>
            <a:ext cx="8558213" cy="3534143"/>
          </a:xfrm>
          <a:prstGeom prst="rect">
            <a:avLst/>
          </a:prstGeom>
        </p:spPr>
        <p:txBody>
          <a:bodyPr vert="horz" lIns="68580" tIns="34290" rIns="68580" bIns="3429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lnSpc>
                <a:spcPct val="150000"/>
              </a:lnSpc>
            </a:pPr>
            <a:endParaRPr lang="en-US" sz="1800" dirty="0">
              <a:solidFill>
                <a:srgbClr val="333333"/>
              </a:solidFill>
              <a:latin typeface="Times New Roman" panose="02020603050405020304" pitchFamily="18" charset="0"/>
              <a:cs typeface="Times New Roman" panose="02020603050405020304" pitchFamily="18" charset="0"/>
            </a:endParaRPr>
          </a:p>
        </p:txBody>
      </p:sp>
      <p:grpSp>
        <p:nvGrpSpPr>
          <p:cNvPr id="29" name="Group 28">
            <a:extLst>
              <a:ext uri="{FF2B5EF4-FFF2-40B4-BE49-F238E27FC236}">
                <a16:creationId xmlns:a16="http://schemas.microsoft.com/office/drawing/2014/main" id="{21EE7215-2DEE-4E9E-9065-59B68406D4A1}"/>
              </a:ext>
            </a:extLst>
          </p:cNvPr>
          <p:cNvGrpSpPr/>
          <p:nvPr/>
        </p:nvGrpSpPr>
        <p:grpSpPr>
          <a:xfrm>
            <a:off x="2902375" y="1509677"/>
            <a:ext cx="3029074" cy="4479094"/>
            <a:chOff x="2709428" y="1509677"/>
            <a:chExt cx="3029074" cy="4479094"/>
          </a:xfrm>
        </p:grpSpPr>
        <p:sp>
          <p:nvSpPr>
            <p:cNvPr id="3" name="Rectangle 2">
              <a:extLst>
                <a:ext uri="{FF2B5EF4-FFF2-40B4-BE49-F238E27FC236}">
                  <a16:creationId xmlns:a16="http://schemas.microsoft.com/office/drawing/2014/main" id="{5FD42E0B-17C5-4C87-A830-3D5FC9162677}"/>
                </a:ext>
              </a:extLst>
            </p:cNvPr>
            <p:cNvSpPr/>
            <p:nvPr/>
          </p:nvSpPr>
          <p:spPr>
            <a:xfrm>
              <a:off x="2709644" y="1509677"/>
              <a:ext cx="3028858" cy="5580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Times New Roman" panose="02020603050405020304" pitchFamily="18" charset="0"/>
                  <a:cs typeface="Times New Roman" panose="02020603050405020304" pitchFamily="18" charset="0"/>
                </a:rPr>
                <a:t>Text image</a:t>
              </a:r>
            </a:p>
          </p:txBody>
        </p:sp>
        <p:sp>
          <p:nvSpPr>
            <p:cNvPr id="18" name="Rectangle 17">
              <a:extLst>
                <a:ext uri="{FF2B5EF4-FFF2-40B4-BE49-F238E27FC236}">
                  <a16:creationId xmlns:a16="http://schemas.microsoft.com/office/drawing/2014/main" id="{8956FD22-846A-4BB6-8279-2DFBB5F90948}"/>
                </a:ext>
              </a:extLst>
            </p:cNvPr>
            <p:cNvSpPr/>
            <p:nvPr/>
          </p:nvSpPr>
          <p:spPr>
            <a:xfrm>
              <a:off x="2709428" y="2252977"/>
              <a:ext cx="3028858" cy="5580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Times New Roman" panose="02020603050405020304" pitchFamily="18" charset="0"/>
                  <a:cs typeface="Times New Roman" panose="02020603050405020304" pitchFamily="18" charset="0"/>
                </a:rPr>
                <a:t>Pre-processing</a:t>
              </a:r>
            </a:p>
          </p:txBody>
        </p:sp>
        <p:sp>
          <p:nvSpPr>
            <p:cNvPr id="19" name="Rectangle 18">
              <a:extLst>
                <a:ext uri="{FF2B5EF4-FFF2-40B4-BE49-F238E27FC236}">
                  <a16:creationId xmlns:a16="http://schemas.microsoft.com/office/drawing/2014/main" id="{500E105B-81B5-4B41-AFCA-E95903DCED06}"/>
                </a:ext>
              </a:extLst>
            </p:cNvPr>
            <p:cNvSpPr/>
            <p:nvPr/>
          </p:nvSpPr>
          <p:spPr>
            <a:xfrm>
              <a:off x="2709428" y="3003709"/>
              <a:ext cx="3028858" cy="5580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Times New Roman" panose="02020603050405020304" pitchFamily="18" charset="0"/>
                  <a:cs typeface="Times New Roman" panose="02020603050405020304" pitchFamily="18" charset="0"/>
                </a:rPr>
                <a:t>Feature extraction</a:t>
              </a:r>
            </a:p>
          </p:txBody>
        </p:sp>
        <p:sp>
          <p:nvSpPr>
            <p:cNvPr id="20" name="Rectangle 19">
              <a:extLst>
                <a:ext uri="{FF2B5EF4-FFF2-40B4-BE49-F238E27FC236}">
                  <a16:creationId xmlns:a16="http://schemas.microsoft.com/office/drawing/2014/main" id="{B6FFF7F3-AB03-44B8-B415-768DD02DBF8E}"/>
                </a:ext>
              </a:extLst>
            </p:cNvPr>
            <p:cNvSpPr/>
            <p:nvPr/>
          </p:nvSpPr>
          <p:spPr>
            <a:xfrm>
              <a:off x="2709428" y="3777843"/>
              <a:ext cx="3028858" cy="5580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Times New Roman" panose="02020603050405020304" pitchFamily="18" charset="0"/>
                  <a:cs typeface="Times New Roman" panose="02020603050405020304" pitchFamily="18" charset="0"/>
                </a:rPr>
                <a:t>Classification</a:t>
              </a:r>
            </a:p>
          </p:txBody>
        </p:sp>
        <p:sp>
          <p:nvSpPr>
            <p:cNvPr id="21" name="Rectangle 20">
              <a:extLst>
                <a:ext uri="{FF2B5EF4-FFF2-40B4-BE49-F238E27FC236}">
                  <a16:creationId xmlns:a16="http://schemas.microsoft.com/office/drawing/2014/main" id="{915E3193-392D-4039-A7BD-9CD805D1B06B}"/>
                </a:ext>
              </a:extLst>
            </p:cNvPr>
            <p:cNvSpPr/>
            <p:nvPr/>
          </p:nvSpPr>
          <p:spPr>
            <a:xfrm>
              <a:off x="2709428" y="4540383"/>
              <a:ext cx="3028858" cy="5580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Times New Roman" panose="02020603050405020304" pitchFamily="18" charset="0"/>
                  <a:cs typeface="Times New Roman" panose="02020603050405020304" pitchFamily="18" charset="0"/>
                </a:rPr>
                <a:t>Forgery Detection</a:t>
              </a:r>
            </a:p>
          </p:txBody>
        </p:sp>
        <p:sp>
          <p:nvSpPr>
            <p:cNvPr id="6" name="Oval 5">
              <a:extLst>
                <a:ext uri="{FF2B5EF4-FFF2-40B4-BE49-F238E27FC236}">
                  <a16:creationId xmlns:a16="http://schemas.microsoft.com/office/drawing/2014/main" id="{F822A4A0-2182-468E-ADD7-86A243CAF0C0}"/>
                </a:ext>
              </a:extLst>
            </p:cNvPr>
            <p:cNvSpPr/>
            <p:nvPr/>
          </p:nvSpPr>
          <p:spPr>
            <a:xfrm>
              <a:off x="2910872" y="5309263"/>
              <a:ext cx="2659526" cy="6795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Times New Roman" panose="02020603050405020304" pitchFamily="18" charset="0"/>
                  <a:cs typeface="Times New Roman" panose="02020603050405020304" pitchFamily="18" charset="0"/>
                </a:rPr>
                <a:t>Accuracy</a:t>
              </a:r>
            </a:p>
          </p:txBody>
        </p:sp>
        <p:cxnSp>
          <p:nvCxnSpPr>
            <p:cNvPr id="26" name="Straight Arrow Connector 25">
              <a:extLst>
                <a:ext uri="{FF2B5EF4-FFF2-40B4-BE49-F238E27FC236}">
                  <a16:creationId xmlns:a16="http://schemas.microsoft.com/office/drawing/2014/main" id="{41FF97F0-59C1-4267-9B8F-BC0220A07B68}"/>
                </a:ext>
              </a:extLst>
            </p:cNvPr>
            <p:cNvCxnSpPr/>
            <p:nvPr/>
          </p:nvCxnSpPr>
          <p:spPr>
            <a:xfrm>
              <a:off x="4203317" y="2067768"/>
              <a:ext cx="0" cy="1846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E3DC0060-D5E1-4BCD-A46A-44FBFD406BA8}"/>
                </a:ext>
              </a:extLst>
            </p:cNvPr>
            <p:cNvCxnSpPr>
              <a:cxnSpLocks/>
            </p:cNvCxnSpPr>
            <p:nvPr/>
          </p:nvCxnSpPr>
          <p:spPr>
            <a:xfrm>
              <a:off x="4223857" y="2811068"/>
              <a:ext cx="0" cy="1846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E37C561D-5FCD-4DA1-B607-E78A5A5A2395}"/>
                </a:ext>
              </a:extLst>
            </p:cNvPr>
            <p:cNvCxnSpPr>
              <a:cxnSpLocks/>
            </p:cNvCxnSpPr>
            <p:nvPr/>
          </p:nvCxnSpPr>
          <p:spPr>
            <a:xfrm>
              <a:off x="4223857" y="3570189"/>
              <a:ext cx="0" cy="1846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2610C5AC-8551-4C78-A5EC-2D21910AB59F}"/>
                </a:ext>
              </a:extLst>
            </p:cNvPr>
            <p:cNvCxnSpPr/>
            <p:nvPr/>
          </p:nvCxnSpPr>
          <p:spPr>
            <a:xfrm>
              <a:off x="4223857" y="4344323"/>
              <a:ext cx="0" cy="1846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6F010A11-684F-4433-9480-102BE1D540AB}"/>
                </a:ext>
              </a:extLst>
            </p:cNvPr>
            <p:cNvCxnSpPr/>
            <p:nvPr/>
          </p:nvCxnSpPr>
          <p:spPr>
            <a:xfrm>
              <a:off x="4223857" y="5098474"/>
              <a:ext cx="0" cy="1846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6213150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3EEF54A9-FCDD-4893-B9EF-E07B9B5564C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97577" y="809837"/>
            <a:ext cx="806585" cy="806585"/>
          </a:xfrm>
          <a:prstGeom prst="rect">
            <a:avLst/>
          </a:prstGeom>
          <a:noFill/>
          <a:extLst>
            <a:ext uri="{909E8E84-426E-40DD-AFC4-6F175D3DCCD1}">
              <a14:hiddenFill xmlns:a14="http://schemas.microsoft.com/office/drawing/2010/main">
                <a:solidFill>
                  <a:srgbClr val="FFFFFF"/>
                </a:solidFill>
              </a14:hiddenFill>
            </a:ext>
          </a:extLst>
        </p:spPr>
      </p:pic>
      <p:sp>
        <p:nvSpPr>
          <p:cNvPr id="10" name="object 5">
            <a:extLst>
              <a:ext uri="{FF2B5EF4-FFF2-40B4-BE49-F238E27FC236}">
                <a16:creationId xmlns:a16="http://schemas.microsoft.com/office/drawing/2014/main" id="{AF288278-6600-44E7-A88A-5086B87F447C}"/>
              </a:ext>
            </a:extLst>
          </p:cNvPr>
          <p:cNvSpPr txBox="1">
            <a:spLocks/>
          </p:cNvSpPr>
          <p:nvPr/>
        </p:nvSpPr>
        <p:spPr bwMode="auto">
          <a:xfrm>
            <a:off x="39841" y="926911"/>
            <a:ext cx="7309676" cy="471764"/>
          </a:xfrm>
          <a:prstGeom prst="rect">
            <a:avLst/>
          </a:prstGeom>
          <a:noFill/>
          <a:ln w="9525">
            <a:noFill/>
            <a:miter lim="800000"/>
            <a:headEnd/>
            <a:tailEnd/>
          </a:ln>
        </p:spPr>
        <p:txBody>
          <a:bodyPr vert="horz" wrap="square" lIns="0" tIns="10001" rIns="0" bIns="0" numCol="1" rtlCol="0" anchor="ctr" anchorCtr="0" compatLnSpc="1">
            <a:prstTxWarp prst="textNoShape">
              <a:avLst/>
            </a:prstTxWarp>
            <a:spAutoFit/>
          </a:bodyPr>
          <a:lstStyle>
            <a:lvl1pPr algn="l" rtl="0" eaLnBrk="0" fontAlgn="base" hangingPunct="0">
              <a:spcBef>
                <a:spcPct val="0"/>
              </a:spcBef>
              <a:spcAft>
                <a:spcPct val="0"/>
              </a:spcAft>
              <a:defRPr sz="4600" b="1" kern="1200">
                <a:solidFill>
                  <a:srgbClr val="FFD03B"/>
                </a:solidFill>
                <a:latin typeface="+mj-lt"/>
                <a:ea typeface="+mj-ea"/>
                <a:cs typeface="+mj-cs"/>
              </a:defRPr>
            </a:lvl1pPr>
            <a:lvl2pPr algn="l" rtl="0" eaLnBrk="0" fontAlgn="base" hangingPunct="0">
              <a:spcBef>
                <a:spcPct val="0"/>
              </a:spcBef>
              <a:spcAft>
                <a:spcPct val="0"/>
              </a:spcAft>
              <a:defRPr sz="4600" b="1">
                <a:solidFill>
                  <a:srgbClr val="FFD03B"/>
                </a:solidFill>
                <a:latin typeface="Franklin Gothic Book" pitchFamily="34" charset="0"/>
              </a:defRPr>
            </a:lvl2pPr>
            <a:lvl3pPr algn="l" rtl="0" eaLnBrk="0" fontAlgn="base" hangingPunct="0">
              <a:spcBef>
                <a:spcPct val="0"/>
              </a:spcBef>
              <a:spcAft>
                <a:spcPct val="0"/>
              </a:spcAft>
              <a:defRPr sz="4600" b="1">
                <a:solidFill>
                  <a:srgbClr val="FFD03B"/>
                </a:solidFill>
                <a:latin typeface="Franklin Gothic Book" pitchFamily="34" charset="0"/>
              </a:defRPr>
            </a:lvl3pPr>
            <a:lvl4pPr algn="l" rtl="0" eaLnBrk="0" fontAlgn="base" hangingPunct="0">
              <a:spcBef>
                <a:spcPct val="0"/>
              </a:spcBef>
              <a:spcAft>
                <a:spcPct val="0"/>
              </a:spcAft>
              <a:defRPr sz="4600" b="1">
                <a:solidFill>
                  <a:srgbClr val="FFD03B"/>
                </a:solidFill>
                <a:latin typeface="Franklin Gothic Book" pitchFamily="34" charset="0"/>
              </a:defRPr>
            </a:lvl4pPr>
            <a:lvl5pPr algn="l" rtl="0" eaLnBrk="0" fontAlgn="base" hangingPunct="0">
              <a:spcBef>
                <a:spcPct val="0"/>
              </a:spcBef>
              <a:spcAft>
                <a:spcPct val="0"/>
              </a:spcAft>
              <a:defRPr sz="4600" b="1">
                <a:solidFill>
                  <a:srgbClr val="FFD03B"/>
                </a:solidFill>
                <a:latin typeface="Franklin Gothic Book" pitchFamily="34" charset="0"/>
              </a:defRPr>
            </a:lvl5pPr>
            <a:lvl6pPr marL="457200" algn="l" rtl="0" fontAlgn="base">
              <a:spcBef>
                <a:spcPct val="0"/>
              </a:spcBef>
              <a:spcAft>
                <a:spcPct val="0"/>
              </a:spcAft>
              <a:defRPr sz="4600">
                <a:solidFill>
                  <a:srgbClr val="FFD03B"/>
                </a:solidFill>
                <a:latin typeface="Franklin Gothic Book" pitchFamily="34" charset="0"/>
              </a:defRPr>
            </a:lvl6pPr>
            <a:lvl7pPr marL="914400" algn="l" rtl="0" fontAlgn="base">
              <a:spcBef>
                <a:spcPct val="0"/>
              </a:spcBef>
              <a:spcAft>
                <a:spcPct val="0"/>
              </a:spcAft>
              <a:defRPr sz="4600">
                <a:solidFill>
                  <a:srgbClr val="FFD03B"/>
                </a:solidFill>
                <a:latin typeface="Franklin Gothic Book" pitchFamily="34" charset="0"/>
              </a:defRPr>
            </a:lvl7pPr>
            <a:lvl8pPr marL="1371600" algn="l" rtl="0" fontAlgn="base">
              <a:spcBef>
                <a:spcPct val="0"/>
              </a:spcBef>
              <a:spcAft>
                <a:spcPct val="0"/>
              </a:spcAft>
              <a:defRPr sz="4600">
                <a:solidFill>
                  <a:srgbClr val="FFD03B"/>
                </a:solidFill>
                <a:latin typeface="Franklin Gothic Book" pitchFamily="34" charset="0"/>
              </a:defRPr>
            </a:lvl8pPr>
            <a:lvl9pPr marL="1828800" algn="l" rtl="0" fontAlgn="base">
              <a:spcBef>
                <a:spcPct val="0"/>
              </a:spcBef>
              <a:spcAft>
                <a:spcPct val="0"/>
              </a:spcAft>
              <a:defRPr sz="4600">
                <a:solidFill>
                  <a:srgbClr val="FFD03B"/>
                </a:solidFill>
                <a:latin typeface="Franklin Gothic Book" pitchFamily="34" charset="0"/>
              </a:defRPr>
            </a:lvl9pPr>
          </a:lstStyle>
          <a:p>
            <a:pPr marL="9525" defTabSz="685783">
              <a:spcBef>
                <a:spcPts val="79"/>
              </a:spcBef>
              <a:defRPr/>
            </a:pPr>
            <a:r>
              <a:rPr lang="en-US" sz="3000" dirty="0">
                <a:solidFill>
                  <a:srgbClr val="C00000"/>
                </a:solidFill>
                <a:latin typeface="Times New Roman" panose="02020603050405020304" pitchFamily="18" charset="0"/>
                <a:cs typeface="Times New Roman" panose="02020603050405020304" pitchFamily="18" charset="0"/>
              </a:rPr>
              <a:t>Why Should I Study this course?</a:t>
            </a:r>
          </a:p>
        </p:txBody>
      </p:sp>
      <p:sp>
        <p:nvSpPr>
          <p:cNvPr id="17" name="TextBox 16">
            <a:extLst>
              <a:ext uri="{FF2B5EF4-FFF2-40B4-BE49-F238E27FC236}">
                <a16:creationId xmlns:a16="http://schemas.microsoft.com/office/drawing/2014/main" id="{42E61EB3-2F18-4619-AD2A-886155B0A477}"/>
              </a:ext>
            </a:extLst>
          </p:cNvPr>
          <p:cNvSpPr txBox="1"/>
          <p:nvPr/>
        </p:nvSpPr>
        <p:spPr>
          <a:xfrm>
            <a:off x="124138" y="1865145"/>
            <a:ext cx="8896770" cy="392415"/>
          </a:xfrm>
          <a:prstGeom prst="rect">
            <a:avLst/>
          </a:prstGeom>
          <a:noFill/>
        </p:spPr>
        <p:txBody>
          <a:bodyPr wrap="square" rtlCol="0">
            <a:spAutoFit/>
          </a:bodyPr>
          <a:lstStyle/>
          <a:p>
            <a:pPr lvl="0"/>
            <a:r>
              <a:rPr lang="en-US" sz="1950" b="1" dirty="0">
                <a:latin typeface="Times New Roman" panose="02020603050405020304" pitchFamily="18" charset="0"/>
                <a:cs typeface="Times New Roman" panose="02020603050405020304" pitchFamily="18" charset="0"/>
              </a:rPr>
              <a:t>Examples</a:t>
            </a:r>
          </a:p>
        </p:txBody>
      </p:sp>
      <p:sp>
        <p:nvSpPr>
          <p:cNvPr id="8" name="Rectangle 7">
            <a:extLst>
              <a:ext uri="{FF2B5EF4-FFF2-40B4-BE49-F238E27FC236}">
                <a16:creationId xmlns:a16="http://schemas.microsoft.com/office/drawing/2014/main" id="{BCB1A7F4-10E9-4679-8443-2185CAB50292}"/>
              </a:ext>
            </a:extLst>
          </p:cNvPr>
          <p:cNvSpPr/>
          <p:nvPr/>
        </p:nvSpPr>
        <p:spPr>
          <a:xfrm>
            <a:off x="0" y="5792935"/>
            <a:ext cx="9144000" cy="207818"/>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
        <p:nvSpPr>
          <p:cNvPr id="9" name="Rectangle 8">
            <a:extLst>
              <a:ext uri="{FF2B5EF4-FFF2-40B4-BE49-F238E27FC236}">
                <a16:creationId xmlns:a16="http://schemas.microsoft.com/office/drawing/2014/main" id="{8CBB8F91-3261-41D8-94CB-22FBE8683557}"/>
              </a:ext>
            </a:extLst>
          </p:cNvPr>
          <p:cNvSpPr/>
          <p:nvPr/>
        </p:nvSpPr>
        <p:spPr>
          <a:xfrm>
            <a:off x="0" y="1515756"/>
            <a:ext cx="9144000" cy="4808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b="1" dirty="0">
              <a:solidFill>
                <a:srgbClr val="FFFFFF"/>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1" name="TextBox 10"/>
          <p:cNvSpPr txBox="1"/>
          <p:nvPr/>
        </p:nvSpPr>
        <p:spPr>
          <a:xfrm>
            <a:off x="1111020" y="101899"/>
            <a:ext cx="6712527" cy="769441"/>
          </a:xfrm>
          <a:prstGeom prst="rect">
            <a:avLst/>
          </a:prstGeom>
          <a:noFill/>
        </p:spPr>
        <p:txBody>
          <a:bodyPr wrap="square" rtlCol="0">
            <a:spAutoFit/>
          </a:bodyPr>
          <a:lstStyle/>
          <a:p>
            <a:pPr algn="ctr"/>
            <a:r>
              <a:rPr lang="en-US" sz="4400" b="1" dirty="0">
                <a:latin typeface="Times New Roman" pitchFamily="18" charset="0"/>
                <a:cs typeface="Times New Roman" pitchFamily="18" charset="0"/>
              </a:rPr>
              <a:t>Progress till now</a:t>
            </a:r>
          </a:p>
        </p:txBody>
      </p:sp>
      <p:sp>
        <p:nvSpPr>
          <p:cNvPr id="13" name="TextBox 12"/>
          <p:cNvSpPr txBox="1"/>
          <p:nvPr/>
        </p:nvSpPr>
        <p:spPr>
          <a:xfrm>
            <a:off x="1309253" y="2967335"/>
            <a:ext cx="6712527" cy="461665"/>
          </a:xfrm>
          <a:prstGeom prst="rect">
            <a:avLst/>
          </a:prstGeom>
          <a:noFill/>
        </p:spPr>
        <p:txBody>
          <a:bodyPr wrap="square" rtlCol="0">
            <a:spAutoFit/>
          </a:bodyPr>
          <a:lstStyle/>
          <a:p>
            <a:pPr algn="ctr"/>
            <a:endParaRPr lang="en-US" sz="2400" b="1" dirty="0">
              <a:solidFill>
                <a:srgbClr val="FF0000"/>
              </a:solidFill>
              <a:latin typeface="Times New Roman" pitchFamily="18" charset="0"/>
              <a:cs typeface="Times New Roman" pitchFamily="18" charset="0"/>
            </a:endParaRPr>
          </a:p>
        </p:txBody>
      </p:sp>
      <p:sp>
        <p:nvSpPr>
          <p:cNvPr id="12" name="Content Placeholder 2">
            <a:extLst>
              <a:ext uri="{FF2B5EF4-FFF2-40B4-BE49-F238E27FC236}">
                <a16:creationId xmlns:a16="http://schemas.microsoft.com/office/drawing/2014/main" id="{CE0218CE-C284-4F9D-BFD3-AA12156F80D5}"/>
              </a:ext>
            </a:extLst>
          </p:cNvPr>
          <p:cNvSpPr txBox="1">
            <a:spLocks/>
          </p:cNvSpPr>
          <p:nvPr/>
        </p:nvSpPr>
        <p:spPr>
          <a:xfrm>
            <a:off x="342903" y="1917734"/>
            <a:ext cx="8558213" cy="3534143"/>
          </a:xfrm>
          <a:prstGeom prst="rect">
            <a:avLst/>
          </a:prstGeom>
        </p:spPr>
        <p:txBody>
          <a:bodyPr vert="horz" lIns="68580" tIns="34290" rIns="68580" bIns="3429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endParaRPr lang="en-IN" sz="18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D6E87B1F-5BC7-41F4-A0DD-DF3AA51DC489}"/>
              </a:ext>
            </a:extLst>
          </p:cNvPr>
          <p:cNvSpPr txBox="1"/>
          <p:nvPr/>
        </p:nvSpPr>
        <p:spPr>
          <a:xfrm>
            <a:off x="864066" y="1493240"/>
            <a:ext cx="7298422" cy="4524315"/>
          </a:xfrm>
          <a:prstGeom prst="rect">
            <a:avLst/>
          </a:prstGeom>
          <a:noFill/>
        </p:spPr>
        <p:txBody>
          <a:bodyPr wrap="square" rtlCol="0">
            <a:spAutoFit/>
          </a:bodyPr>
          <a:lstStyle/>
          <a:p>
            <a:r>
              <a:rPr lang="en-IN" dirty="0"/>
              <a:t>We have taken </a:t>
            </a:r>
            <a:r>
              <a:rPr lang="en-IN" dirty="0" err="1"/>
              <a:t>taken</a:t>
            </a:r>
            <a:r>
              <a:rPr lang="en-IN" dirty="0"/>
              <a:t> reference from the following site - </a:t>
            </a:r>
            <a:r>
              <a:rPr lang="en-IN" dirty="0">
                <a:hlinkClick r:id="rId4"/>
              </a:rPr>
              <a:t>https://www.kaggle.com/nymikapasnoori/signature-forgery-detection</a:t>
            </a:r>
            <a:r>
              <a:rPr lang="en-IN" dirty="0"/>
              <a:t> </a:t>
            </a:r>
          </a:p>
          <a:p>
            <a:endParaRPr lang="en-IN" dirty="0"/>
          </a:p>
          <a:p>
            <a:r>
              <a:rPr lang="en-IN" dirty="0"/>
              <a:t>Validation Split – 20%</a:t>
            </a:r>
          </a:p>
          <a:p>
            <a:endParaRPr lang="en-IN" dirty="0"/>
          </a:p>
          <a:p>
            <a:r>
              <a:rPr lang="en-IN" dirty="0"/>
              <a:t>Model used – Sequential (layers added – Convolutional 2D, </a:t>
            </a:r>
            <a:r>
              <a:rPr lang="en-IN" dirty="0" err="1"/>
              <a:t>MaxPooling</a:t>
            </a:r>
            <a:r>
              <a:rPr lang="en-IN" dirty="0"/>
              <a:t>, Dense layer)</a:t>
            </a:r>
          </a:p>
          <a:p>
            <a:endParaRPr lang="en-IN" dirty="0"/>
          </a:p>
          <a:p>
            <a:r>
              <a:rPr lang="en-IN" dirty="0"/>
              <a:t>Optimizer used – Adam optimizer</a:t>
            </a:r>
          </a:p>
          <a:p>
            <a:endParaRPr lang="en-IN" dirty="0"/>
          </a:p>
          <a:p>
            <a:r>
              <a:rPr lang="en-IN" dirty="0"/>
              <a:t>Activation function – </a:t>
            </a:r>
            <a:r>
              <a:rPr lang="en-IN" dirty="0" err="1"/>
              <a:t>relu</a:t>
            </a:r>
            <a:endParaRPr lang="en-IN" dirty="0"/>
          </a:p>
          <a:p>
            <a:endParaRPr lang="en-IN" dirty="0"/>
          </a:p>
          <a:p>
            <a:r>
              <a:rPr lang="en-IN" dirty="0"/>
              <a:t>Loss function – binary cross entropy</a:t>
            </a:r>
          </a:p>
          <a:p>
            <a:endParaRPr lang="en-IN" dirty="0"/>
          </a:p>
          <a:p>
            <a:r>
              <a:rPr lang="en-IN" dirty="0"/>
              <a:t>Metrics - accuracy</a:t>
            </a:r>
          </a:p>
          <a:p>
            <a:endParaRPr lang="en-IN" dirty="0"/>
          </a:p>
        </p:txBody>
      </p:sp>
    </p:spTree>
    <p:extLst>
      <p:ext uri="{BB962C8B-B14F-4D97-AF65-F5344CB8AC3E}">
        <p14:creationId xmlns:p14="http://schemas.microsoft.com/office/powerpoint/2010/main" val="16936538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3EEF54A9-FCDD-4893-B9EF-E07B9B5564C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97577" y="809837"/>
            <a:ext cx="806585" cy="806585"/>
          </a:xfrm>
          <a:prstGeom prst="rect">
            <a:avLst/>
          </a:prstGeom>
          <a:noFill/>
          <a:extLst>
            <a:ext uri="{909E8E84-426E-40DD-AFC4-6F175D3DCCD1}">
              <a14:hiddenFill xmlns:a14="http://schemas.microsoft.com/office/drawing/2010/main">
                <a:solidFill>
                  <a:srgbClr val="FFFFFF"/>
                </a:solidFill>
              </a14:hiddenFill>
            </a:ext>
          </a:extLst>
        </p:spPr>
      </p:pic>
      <p:sp>
        <p:nvSpPr>
          <p:cNvPr id="10" name="object 5">
            <a:extLst>
              <a:ext uri="{FF2B5EF4-FFF2-40B4-BE49-F238E27FC236}">
                <a16:creationId xmlns:a16="http://schemas.microsoft.com/office/drawing/2014/main" id="{AF288278-6600-44E7-A88A-5086B87F447C}"/>
              </a:ext>
            </a:extLst>
          </p:cNvPr>
          <p:cNvSpPr txBox="1">
            <a:spLocks/>
          </p:cNvSpPr>
          <p:nvPr/>
        </p:nvSpPr>
        <p:spPr bwMode="auto">
          <a:xfrm>
            <a:off x="39841" y="926911"/>
            <a:ext cx="7309676" cy="471764"/>
          </a:xfrm>
          <a:prstGeom prst="rect">
            <a:avLst/>
          </a:prstGeom>
          <a:noFill/>
          <a:ln w="9525">
            <a:noFill/>
            <a:miter lim="800000"/>
            <a:headEnd/>
            <a:tailEnd/>
          </a:ln>
        </p:spPr>
        <p:txBody>
          <a:bodyPr vert="horz" wrap="square" lIns="0" tIns="10001" rIns="0" bIns="0" numCol="1" rtlCol="0" anchor="ctr" anchorCtr="0" compatLnSpc="1">
            <a:prstTxWarp prst="textNoShape">
              <a:avLst/>
            </a:prstTxWarp>
            <a:spAutoFit/>
          </a:bodyPr>
          <a:lstStyle>
            <a:lvl1pPr algn="l" rtl="0" eaLnBrk="0" fontAlgn="base" hangingPunct="0">
              <a:spcBef>
                <a:spcPct val="0"/>
              </a:spcBef>
              <a:spcAft>
                <a:spcPct val="0"/>
              </a:spcAft>
              <a:defRPr sz="4600" b="1" kern="1200">
                <a:solidFill>
                  <a:srgbClr val="FFD03B"/>
                </a:solidFill>
                <a:latin typeface="+mj-lt"/>
                <a:ea typeface="+mj-ea"/>
                <a:cs typeface="+mj-cs"/>
              </a:defRPr>
            </a:lvl1pPr>
            <a:lvl2pPr algn="l" rtl="0" eaLnBrk="0" fontAlgn="base" hangingPunct="0">
              <a:spcBef>
                <a:spcPct val="0"/>
              </a:spcBef>
              <a:spcAft>
                <a:spcPct val="0"/>
              </a:spcAft>
              <a:defRPr sz="4600" b="1">
                <a:solidFill>
                  <a:srgbClr val="FFD03B"/>
                </a:solidFill>
                <a:latin typeface="Franklin Gothic Book" pitchFamily="34" charset="0"/>
              </a:defRPr>
            </a:lvl2pPr>
            <a:lvl3pPr algn="l" rtl="0" eaLnBrk="0" fontAlgn="base" hangingPunct="0">
              <a:spcBef>
                <a:spcPct val="0"/>
              </a:spcBef>
              <a:spcAft>
                <a:spcPct val="0"/>
              </a:spcAft>
              <a:defRPr sz="4600" b="1">
                <a:solidFill>
                  <a:srgbClr val="FFD03B"/>
                </a:solidFill>
                <a:latin typeface="Franklin Gothic Book" pitchFamily="34" charset="0"/>
              </a:defRPr>
            </a:lvl3pPr>
            <a:lvl4pPr algn="l" rtl="0" eaLnBrk="0" fontAlgn="base" hangingPunct="0">
              <a:spcBef>
                <a:spcPct val="0"/>
              </a:spcBef>
              <a:spcAft>
                <a:spcPct val="0"/>
              </a:spcAft>
              <a:defRPr sz="4600" b="1">
                <a:solidFill>
                  <a:srgbClr val="FFD03B"/>
                </a:solidFill>
                <a:latin typeface="Franklin Gothic Book" pitchFamily="34" charset="0"/>
              </a:defRPr>
            </a:lvl4pPr>
            <a:lvl5pPr algn="l" rtl="0" eaLnBrk="0" fontAlgn="base" hangingPunct="0">
              <a:spcBef>
                <a:spcPct val="0"/>
              </a:spcBef>
              <a:spcAft>
                <a:spcPct val="0"/>
              </a:spcAft>
              <a:defRPr sz="4600" b="1">
                <a:solidFill>
                  <a:srgbClr val="FFD03B"/>
                </a:solidFill>
                <a:latin typeface="Franklin Gothic Book" pitchFamily="34" charset="0"/>
              </a:defRPr>
            </a:lvl5pPr>
            <a:lvl6pPr marL="457200" algn="l" rtl="0" fontAlgn="base">
              <a:spcBef>
                <a:spcPct val="0"/>
              </a:spcBef>
              <a:spcAft>
                <a:spcPct val="0"/>
              </a:spcAft>
              <a:defRPr sz="4600">
                <a:solidFill>
                  <a:srgbClr val="FFD03B"/>
                </a:solidFill>
                <a:latin typeface="Franklin Gothic Book" pitchFamily="34" charset="0"/>
              </a:defRPr>
            </a:lvl6pPr>
            <a:lvl7pPr marL="914400" algn="l" rtl="0" fontAlgn="base">
              <a:spcBef>
                <a:spcPct val="0"/>
              </a:spcBef>
              <a:spcAft>
                <a:spcPct val="0"/>
              </a:spcAft>
              <a:defRPr sz="4600">
                <a:solidFill>
                  <a:srgbClr val="FFD03B"/>
                </a:solidFill>
                <a:latin typeface="Franklin Gothic Book" pitchFamily="34" charset="0"/>
              </a:defRPr>
            </a:lvl7pPr>
            <a:lvl8pPr marL="1371600" algn="l" rtl="0" fontAlgn="base">
              <a:spcBef>
                <a:spcPct val="0"/>
              </a:spcBef>
              <a:spcAft>
                <a:spcPct val="0"/>
              </a:spcAft>
              <a:defRPr sz="4600">
                <a:solidFill>
                  <a:srgbClr val="FFD03B"/>
                </a:solidFill>
                <a:latin typeface="Franklin Gothic Book" pitchFamily="34" charset="0"/>
              </a:defRPr>
            </a:lvl8pPr>
            <a:lvl9pPr marL="1828800" algn="l" rtl="0" fontAlgn="base">
              <a:spcBef>
                <a:spcPct val="0"/>
              </a:spcBef>
              <a:spcAft>
                <a:spcPct val="0"/>
              </a:spcAft>
              <a:defRPr sz="4600">
                <a:solidFill>
                  <a:srgbClr val="FFD03B"/>
                </a:solidFill>
                <a:latin typeface="Franklin Gothic Book" pitchFamily="34" charset="0"/>
              </a:defRPr>
            </a:lvl9pPr>
          </a:lstStyle>
          <a:p>
            <a:pPr marL="9525" defTabSz="685783">
              <a:spcBef>
                <a:spcPts val="79"/>
              </a:spcBef>
              <a:defRPr/>
            </a:pPr>
            <a:r>
              <a:rPr lang="en-US" sz="3000" dirty="0">
                <a:solidFill>
                  <a:srgbClr val="C00000"/>
                </a:solidFill>
                <a:latin typeface="Times New Roman" panose="02020603050405020304" pitchFamily="18" charset="0"/>
                <a:cs typeface="Times New Roman" panose="02020603050405020304" pitchFamily="18" charset="0"/>
              </a:rPr>
              <a:t>Why Should I Study this course?</a:t>
            </a:r>
          </a:p>
        </p:txBody>
      </p:sp>
      <p:sp>
        <p:nvSpPr>
          <p:cNvPr id="17" name="TextBox 16">
            <a:extLst>
              <a:ext uri="{FF2B5EF4-FFF2-40B4-BE49-F238E27FC236}">
                <a16:creationId xmlns:a16="http://schemas.microsoft.com/office/drawing/2014/main" id="{42E61EB3-2F18-4619-AD2A-886155B0A477}"/>
              </a:ext>
            </a:extLst>
          </p:cNvPr>
          <p:cNvSpPr txBox="1"/>
          <p:nvPr/>
        </p:nvSpPr>
        <p:spPr>
          <a:xfrm>
            <a:off x="124138" y="1865145"/>
            <a:ext cx="8896770" cy="392415"/>
          </a:xfrm>
          <a:prstGeom prst="rect">
            <a:avLst/>
          </a:prstGeom>
          <a:noFill/>
        </p:spPr>
        <p:txBody>
          <a:bodyPr wrap="square" rtlCol="0">
            <a:spAutoFit/>
          </a:bodyPr>
          <a:lstStyle/>
          <a:p>
            <a:pPr lvl="0"/>
            <a:r>
              <a:rPr lang="en-US" sz="1950" b="1" dirty="0">
                <a:latin typeface="Times New Roman" panose="02020603050405020304" pitchFamily="18" charset="0"/>
                <a:cs typeface="Times New Roman" panose="02020603050405020304" pitchFamily="18" charset="0"/>
              </a:rPr>
              <a:t>Examples</a:t>
            </a:r>
          </a:p>
        </p:txBody>
      </p:sp>
      <p:sp>
        <p:nvSpPr>
          <p:cNvPr id="8" name="Rectangle 7">
            <a:extLst>
              <a:ext uri="{FF2B5EF4-FFF2-40B4-BE49-F238E27FC236}">
                <a16:creationId xmlns:a16="http://schemas.microsoft.com/office/drawing/2014/main" id="{BCB1A7F4-10E9-4679-8443-2185CAB50292}"/>
              </a:ext>
            </a:extLst>
          </p:cNvPr>
          <p:cNvSpPr/>
          <p:nvPr/>
        </p:nvSpPr>
        <p:spPr>
          <a:xfrm>
            <a:off x="0" y="5792935"/>
            <a:ext cx="9144000" cy="207818"/>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
        <p:nvSpPr>
          <p:cNvPr id="9" name="Rectangle 8">
            <a:extLst>
              <a:ext uri="{FF2B5EF4-FFF2-40B4-BE49-F238E27FC236}">
                <a16:creationId xmlns:a16="http://schemas.microsoft.com/office/drawing/2014/main" id="{8CBB8F91-3261-41D8-94CB-22FBE8683557}"/>
              </a:ext>
            </a:extLst>
          </p:cNvPr>
          <p:cNvSpPr/>
          <p:nvPr/>
        </p:nvSpPr>
        <p:spPr>
          <a:xfrm>
            <a:off x="0" y="1515756"/>
            <a:ext cx="9144000" cy="4808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b="1" dirty="0">
              <a:solidFill>
                <a:srgbClr val="FFFFFF"/>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1" name="TextBox 10"/>
          <p:cNvSpPr txBox="1"/>
          <p:nvPr/>
        </p:nvSpPr>
        <p:spPr>
          <a:xfrm>
            <a:off x="1111020" y="101899"/>
            <a:ext cx="6712527" cy="769441"/>
          </a:xfrm>
          <a:prstGeom prst="rect">
            <a:avLst/>
          </a:prstGeom>
          <a:noFill/>
        </p:spPr>
        <p:txBody>
          <a:bodyPr wrap="square" rtlCol="0">
            <a:spAutoFit/>
          </a:bodyPr>
          <a:lstStyle/>
          <a:p>
            <a:pPr algn="ctr"/>
            <a:r>
              <a:rPr lang="en-US" sz="4400" b="1" dirty="0">
                <a:latin typeface="Times New Roman" pitchFamily="18" charset="0"/>
                <a:cs typeface="Times New Roman" pitchFamily="18" charset="0"/>
              </a:rPr>
              <a:t>Tasks yet to be done</a:t>
            </a:r>
          </a:p>
        </p:txBody>
      </p:sp>
      <p:sp>
        <p:nvSpPr>
          <p:cNvPr id="13" name="TextBox 12"/>
          <p:cNvSpPr txBox="1"/>
          <p:nvPr/>
        </p:nvSpPr>
        <p:spPr>
          <a:xfrm>
            <a:off x="1309253" y="2967335"/>
            <a:ext cx="6712527" cy="461665"/>
          </a:xfrm>
          <a:prstGeom prst="rect">
            <a:avLst/>
          </a:prstGeom>
          <a:noFill/>
        </p:spPr>
        <p:txBody>
          <a:bodyPr wrap="square" rtlCol="0">
            <a:spAutoFit/>
          </a:bodyPr>
          <a:lstStyle/>
          <a:p>
            <a:pPr algn="ctr"/>
            <a:endParaRPr lang="en-US" sz="2400" b="1" dirty="0">
              <a:solidFill>
                <a:srgbClr val="FF0000"/>
              </a:solidFill>
              <a:latin typeface="Times New Roman" pitchFamily="18" charset="0"/>
              <a:cs typeface="Times New Roman" pitchFamily="18" charset="0"/>
            </a:endParaRPr>
          </a:p>
        </p:txBody>
      </p:sp>
      <p:sp>
        <p:nvSpPr>
          <p:cNvPr id="12" name="Content Placeholder 2">
            <a:extLst>
              <a:ext uri="{FF2B5EF4-FFF2-40B4-BE49-F238E27FC236}">
                <a16:creationId xmlns:a16="http://schemas.microsoft.com/office/drawing/2014/main" id="{CE0218CE-C284-4F9D-BFD3-AA12156F80D5}"/>
              </a:ext>
            </a:extLst>
          </p:cNvPr>
          <p:cNvSpPr txBox="1">
            <a:spLocks/>
          </p:cNvSpPr>
          <p:nvPr/>
        </p:nvSpPr>
        <p:spPr>
          <a:xfrm>
            <a:off x="342903" y="1917734"/>
            <a:ext cx="8558213" cy="3534143"/>
          </a:xfrm>
          <a:prstGeom prst="rect">
            <a:avLst/>
          </a:prstGeom>
        </p:spPr>
        <p:txBody>
          <a:bodyPr vert="horz" lIns="68580" tIns="34290" rIns="68580" bIns="3429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endParaRPr lang="en-IN" sz="18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D6E87B1F-5BC7-41F4-A0DD-DF3AA51DC489}"/>
              </a:ext>
            </a:extLst>
          </p:cNvPr>
          <p:cNvSpPr txBox="1"/>
          <p:nvPr/>
        </p:nvSpPr>
        <p:spPr>
          <a:xfrm>
            <a:off x="864066" y="1493240"/>
            <a:ext cx="7298422" cy="2031325"/>
          </a:xfrm>
          <a:prstGeom prst="rect">
            <a:avLst/>
          </a:prstGeom>
          <a:noFill/>
        </p:spPr>
        <p:txBody>
          <a:bodyPr wrap="square" rtlCol="0">
            <a:spAutoFit/>
          </a:bodyPr>
          <a:lstStyle/>
          <a:p>
            <a:pPr marL="285750" indent="-285750">
              <a:buFont typeface="Arial" panose="020B0604020202020204" pitchFamily="34" charset="0"/>
              <a:buChar char="•"/>
            </a:pPr>
            <a:r>
              <a:rPr lang="en-IN" dirty="0"/>
              <a:t>We still have to add the output accuracy.</a:t>
            </a:r>
          </a:p>
          <a:p>
            <a:endParaRPr lang="en-IN" dirty="0"/>
          </a:p>
          <a:p>
            <a:pPr marL="285750" indent="-285750">
              <a:buFont typeface="Arial" panose="020B0604020202020204" pitchFamily="34" charset="0"/>
              <a:buChar char="•"/>
            </a:pPr>
            <a:r>
              <a:rPr lang="en-IN" dirty="0"/>
              <a:t>If possible have to merge the dataset accordingly.</a:t>
            </a:r>
          </a:p>
          <a:p>
            <a:endParaRPr lang="en-IN" dirty="0"/>
          </a:p>
          <a:p>
            <a:pPr marL="285750" indent="-285750">
              <a:buFont typeface="Arial" panose="020B0604020202020204" pitchFamily="34" charset="0"/>
              <a:buChar char="•"/>
            </a:pPr>
            <a:r>
              <a:rPr lang="en-IN" dirty="0"/>
              <a:t>Use other classifiers other than this which would yield efficient results.</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If possible add few signatures that we could collect.</a:t>
            </a:r>
          </a:p>
        </p:txBody>
      </p:sp>
    </p:spTree>
    <p:extLst>
      <p:ext uri="{BB962C8B-B14F-4D97-AF65-F5344CB8AC3E}">
        <p14:creationId xmlns:p14="http://schemas.microsoft.com/office/powerpoint/2010/main" val="42788322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3EEF54A9-FCDD-4893-B9EF-E07B9B5564C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97577" y="809837"/>
            <a:ext cx="806585" cy="806585"/>
          </a:xfrm>
          <a:prstGeom prst="rect">
            <a:avLst/>
          </a:prstGeom>
          <a:noFill/>
          <a:extLst>
            <a:ext uri="{909E8E84-426E-40DD-AFC4-6F175D3DCCD1}">
              <a14:hiddenFill xmlns:a14="http://schemas.microsoft.com/office/drawing/2010/main">
                <a:solidFill>
                  <a:srgbClr val="FFFFFF"/>
                </a:solidFill>
              </a14:hiddenFill>
            </a:ext>
          </a:extLst>
        </p:spPr>
      </p:pic>
      <p:sp>
        <p:nvSpPr>
          <p:cNvPr id="10" name="object 5">
            <a:extLst>
              <a:ext uri="{FF2B5EF4-FFF2-40B4-BE49-F238E27FC236}">
                <a16:creationId xmlns:a16="http://schemas.microsoft.com/office/drawing/2014/main" id="{AF288278-6600-44E7-A88A-5086B87F447C}"/>
              </a:ext>
            </a:extLst>
          </p:cNvPr>
          <p:cNvSpPr txBox="1">
            <a:spLocks/>
          </p:cNvSpPr>
          <p:nvPr/>
        </p:nvSpPr>
        <p:spPr bwMode="auto">
          <a:xfrm>
            <a:off x="39841" y="926911"/>
            <a:ext cx="7309676" cy="471764"/>
          </a:xfrm>
          <a:prstGeom prst="rect">
            <a:avLst/>
          </a:prstGeom>
          <a:noFill/>
          <a:ln w="9525">
            <a:noFill/>
            <a:miter lim="800000"/>
            <a:headEnd/>
            <a:tailEnd/>
          </a:ln>
        </p:spPr>
        <p:txBody>
          <a:bodyPr vert="horz" wrap="square" lIns="0" tIns="10001" rIns="0" bIns="0" numCol="1" rtlCol="0" anchor="ctr" anchorCtr="0" compatLnSpc="1">
            <a:prstTxWarp prst="textNoShape">
              <a:avLst/>
            </a:prstTxWarp>
            <a:spAutoFit/>
          </a:bodyPr>
          <a:lstStyle>
            <a:lvl1pPr algn="l" rtl="0" eaLnBrk="0" fontAlgn="base" hangingPunct="0">
              <a:spcBef>
                <a:spcPct val="0"/>
              </a:spcBef>
              <a:spcAft>
                <a:spcPct val="0"/>
              </a:spcAft>
              <a:defRPr sz="4600" b="1" kern="1200">
                <a:solidFill>
                  <a:srgbClr val="FFD03B"/>
                </a:solidFill>
                <a:latin typeface="+mj-lt"/>
                <a:ea typeface="+mj-ea"/>
                <a:cs typeface="+mj-cs"/>
              </a:defRPr>
            </a:lvl1pPr>
            <a:lvl2pPr algn="l" rtl="0" eaLnBrk="0" fontAlgn="base" hangingPunct="0">
              <a:spcBef>
                <a:spcPct val="0"/>
              </a:spcBef>
              <a:spcAft>
                <a:spcPct val="0"/>
              </a:spcAft>
              <a:defRPr sz="4600" b="1">
                <a:solidFill>
                  <a:srgbClr val="FFD03B"/>
                </a:solidFill>
                <a:latin typeface="Franklin Gothic Book" pitchFamily="34" charset="0"/>
              </a:defRPr>
            </a:lvl2pPr>
            <a:lvl3pPr algn="l" rtl="0" eaLnBrk="0" fontAlgn="base" hangingPunct="0">
              <a:spcBef>
                <a:spcPct val="0"/>
              </a:spcBef>
              <a:spcAft>
                <a:spcPct val="0"/>
              </a:spcAft>
              <a:defRPr sz="4600" b="1">
                <a:solidFill>
                  <a:srgbClr val="FFD03B"/>
                </a:solidFill>
                <a:latin typeface="Franklin Gothic Book" pitchFamily="34" charset="0"/>
              </a:defRPr>
            </a:lvl3pPr>
            <a:lvl4pPr algn="l" rtl="0" eaLnBrk="0" fontAlgn="base" hangingPunct="0">
              <a:spcBef>
                <a:spcPct val="0"/>
              </a:spcBef>
              <a:spcAft>
                <a:spcPct val="0"/>
              </a:spcAft>
              <a:defRPr sz="4600" b="1">
                <a:solidFill>
                  <a:srgbClr val="FFD03B"/>
                </a:solidFill>
                <a:latin typeface="Franklin Gothic Book" pitchFamily="34" charset="0"/>
              </a:defRPr>
            </a:lvl4pPr>
            <a:lvl5pPr algn="l" rtl="0" eaLnBrk="0" fontAlgn="base" hangingPunct="0">
              <a:spcBef>
                <a:spcPct val="0"/>
              </a:spcBef>
              <a:spcAft>
                <a:spcPct val="0"/>
              </a:spcAft>
              <a:defRPr sz="4600" b="1">
                <a:solidFill>
                  <a:srgbClr val="FFD03B"/>
                </a:solidFill>
                <a:latin typeface="Franklin Gothic Book" pitchFamily="34" charset="0"/>
              </a:defRPr>
            </a:lvl5pPr>
            <a:lvl6pPr marL="457200" algn="l" rtl="0" fontAlgn="base">
              <a:spcBef>
                <a:spcPct val="0"/>
              </a:spcBef>
              <a:spcAft>
                <a:spcPct val="0"/>
              </a:spcAft>
              <a:defRPr sz="4600">
                <a:solidFill>
                  <a:srgbClr val="FFD03B"/>
                </a:solidFill>
                <a:latin typeface="Franklin Gothic Book" pitchFamily="34" charset="0"/>
              </a:defRPr>
            </a:lvl6pPr>
            <a:lvl7pPr marL="914400" algn="l" rtl="0" fontAlgn="base">
              <a:spcBef>
                <a:spcPct val="0"/>
              </a:spcBef>
              <a:spcAft>
                <a:spcPct val="0"/>
              </a:spcAft>
              <a:defRPr sz="4600">
                <a:solidFill>
                  <a:srgbClr val="FFD03B"/>
                </a:solidFill>
                <a:latin typeface="Franklin Gothic Book" pitchFamily="34" charset="0"/>
              </a:defRPr>
            </a:lvl7pPr>
            <a:lvl8pPr marL="1371600" algn="l" rtl="0" fontAlgn="base">
              <a:spcBef>
                <a:spcPct val="0"/>
              </a:spcBef>
              <a:spcAft>
                <a:spcPct val="0"/>
              </a:spcAft>
              <a:defRPr sz="4600">
                <a:solidFill>
                  <a:srgbClr val="FFD03B"/>
                </a:solidFill>
                <a:latin typeface="Franklin Gothic Book" pitchFamily="34" charset="0"/>
              </a:defRPr>
            </a:lvl8pPr>
            <a:lvl9pPr marL="1828800" algn="l" rtl="0" fontAlgn="base">
              <a:spcBef>
                <a:spcPct val="0"/>
              </a:spcBef>
              <a:spcAft>
                <a:spcPct val="0"/>
              </a:spcAft>
              <a:defRPr sz="4600">
                <a:solidFill>
                  <a:srgbClr val="FFD03B"/>
                </a:solidFill>
                <a:latin typeface="Franklin Gothic Book" pitchFamily="34" charset="0"/>
              </a:defRPr>
            </a:lvl9pPr>
          </a:lstStyle>
          <a:p>
            <a:pPr marL="9525" defTabSz="685783">
              <a:spcBef>
                <a:spcPts val="79"/>
              </a:spcBef>
              <a:defRPr/>
            </a:pPr>
            <a:r>
              <a:rPr lang="en-US" sz="3000" dirty="0">
                <a:solidFill>
                  <a:srgbClr val="C00000"/>
                </a:solidFill>
                <a:latin typeface="Times New Roman" panose="02020603050405020304" pitchFamily="18" charset="0"/>
                <a:cs typeface="Times New Roman" panose="02020603050405020304" pitchFamily="18" charset="0"/>
              </a:rPr>
              <a:t>Why Should I Study this course?</a:t>
            </a:r>
          </a:p>
        </p:txBody>
      </p:sp>
      <p:sp>
        <p:nvSpPr>
          <p:cNvPr id="17" name="TextBox 16">
            <a:extLst>
              <a:ext uri="{FF2B5EF4-FFF2-40B4-BE49-F238E27FC236}">
                <a16:creationId xmlns:a16="http://schemas.microsoft.com/office/drawing/2014/main" id="{42E61EB3-2F18-4619-AD2A-886155B0A477}"/>
              </a:ext>
            </a:extLst>
          </p:cNvPr>
          <p:cNvSpPr txBox="1"/>
          <p:nvPr/>
        </p:nvSpPr>
        <p:spPr>
          <a:xfrm>
            <a:off x="124138" y="1865145"/>
            <a:ext cx="8896770" cy="392415"/>
          </a:xfrm>
          <a:prstGeom prst="rect">
            <a:avLst/>
          </a:prstGeom>
          <a:noFill/>
        </p:spPr>
        <p:txBody>
          <a:bodyPr wrap="square" rtlCol="0">
            <a:spAutoFit/>
          </a:bodyPr>
          <a:lstStyle/>
          <a:p>
            <a:pPr lvl="0"/>
            <a:r>
              <a:rPr lang="en-US" sz="1950" b="1" dirty="0">
                <a:latin typeface="Times New Roman" panose="02020603050405020304" pitchFamily="18" charset="0"/>
                <a:cs typeface="Times New Roman" panose="02020603050405020304" pitchFamily="18" charset="0"/>
              </a:rPr>
              <a:t>Examples</a:t>
            </a:r>
          </a:p>
        </p:txBody>
      </p:sp>
      <p:sp>
        <p:nvSpPr>
          <p:cNvPr id="8" name="Rectangle 7">
            <a:extLst>
              <a:ext uri="{FF2B5EF4-FFF2-40B4-BE49-F238E27FC236}">
                <a16:creationId xmlns:a16="http://schemas.microsoft.com/office/drawing/2014/main" id="{BCB1A7F4-10E9-4679-8443-2185CAB50292}"/>
              </a:ext>
            </a:extLst>
          </p:cNvPr>
          <p:cNvSpPr/>
          <p:nvPr/>
        </p:nvSpPr>
        <p:spPr>
          <a:xfrm>
            <a:off x="0" y="5792935"/>
            <a:ext cx="9144000" cy="207818"/>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
        <p:nvSpPr>
          <p:cNvPr id="9" name="Rectangle 8">
            <a:extLst>
              <a:ext uri="{FF2B5EF4-FFF2-40B4-BE49-F238E27FC236}">
                <a16:creationId xmlns:a16="http://schemas.microsoft.com/office/drawing/2014/main" id="{8CBB8F91-3261-41D8-94CB-22FBE8683557}"/>
              </a:ext>
            </a:extLst>
          </p:cNvPr>
          <p:cNvSpPr/>
          <p:nvPr/>
        </p:nvSpPr>
        <p:spPr>
          <a:xfrm>
            <a:off x="0" y="1515756"/>
            <a:ext cx="9144000" cy="4808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b="1" dirty="0">
              <a:solidFill>
                <a:srgbClr val="FFFFFF"/>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2" name="Content Placeholder 2">
            <a:extLst>
              <a:ext uri="{FF2B5EF4-FFF2-40B4-BE49-F238E27FC236}">
                <a16:creationId xmlns:a16="http://schemas.microsoft.com/office/drawing/2014/main" id="{CE0218CE-C284-4F9D-BFD3-AA12156F80D5}"/>
              </a:ext>
            </a:extLst>
          </p:cNvPr>
          <p:cNvSpPr txBox="1">
            <a:spLocks/>
          </p:cNvSpPr>
          <p:nvPr/>
        </p:nvSpPr>
        <p:spPr>
          <a:xfrm>
            <a:off x="342903" y="1917734"/>
            <a:ext cx="8558213" cy="3534143"/>
          </a:xfrm>
          <a:prstGeom prst="rect">
            <a:avLst/>
          </a:prstGeom>
        </p:spPr>
        <p:txBody>
          <a:bodyPr vert="horz" lIns="68580" tIns="34290" rIns="68580" bIns="3429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endParaRPr lang="en-IN" sz="18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136B8E4B-7E93-4A64-9B0C-6D26702A3E96}"/>
              </a:ext>
            </a:extLst>
          </p:cNvPr>
          <p:cNvSpPr txBox="1"/>
          <p:nvPr/>
        </p:nvSpPr>
        <p:spPr>
          <a:xfrm>
            <a:off x="2915228" y="2727198"/>
            <a:ext cx="3250682" cy="1569660"/>
          </a:xfrm>
          <a:prstGeom prst="rect">
            <a:avLst/>
          </a:prstGeom>
          <a:noFill/>
        </p:spPr>
        <p:txBody>
          <a:bodyPr wrap="square" rtlCol="0">
            <a:spAutoFit/>
          </a:bodyPr>
          <a:lstStyle/>
          <a:p>
            <a:r>
              <a:rPr lang="en-US" sz="9600" dirty="0">
                <a:latin typeface="Times New Roman" panose="02020603050405020304" pitchFamily="18" charset="0"/>
                <a:cs typeface="Times New Roman" panose="02020603050405020304" pitchFamily="18" charset="0"/>
              </a:rPr>
              <a:t>Demo</a:t>
            </a:r>
          </a:p>
        </p:txBody>
      </p:sp>
    </p:spTree>
    <p:extLst>
      <p:ext uri="{BB962C8B-B14F-4D97-AF65-F5344CB8AC3E}">
        <p14:creationId xmlns:p14="http://schemas.microsoft.com/office/powerpoint/2010/main" val="1521259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3EEF54A9-FCDD-4893-B9EF-E07B9B5564C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97577" y="809837"/>
            <a:ext cx="806585" cy="806585"/>
          </a:xfrm>
          <a:prstGeom prst="rect">
            <a:avLst/>
          </a:prstGeom>
          <a:noFill/>
          <a:extLst>
            <a:ext uri="{909E8E84-426E-40DD-AFC4-6F175D3DCCD1}">
              <a14:hiddenFill xmlns:a14="http://schemas.microsoft.com/office/drawing/2010/main">
                <a:solidFill>
                  <a:srgbClr val="FFFFFF"/>
                </a:solidFill>
              </a14:hiddenFill>
            </a:ext>
          </a:extLst>
        </p:spPr>
      </p:pic>
      <p:sp>
        <p:nvSpPr>
          <p:cNvPr id="10" name="object 5">
            <a:extLst>
              <a:ext uri="{FF2B5EF4-FFF2-40B4-BE49-F238E27FC236}">
                <a16:creationId xmlns:a16="http://schemas.microsoft.com/office/drawing/2014/main" id="{AF288278-6600-44E7-A88A-5086B87F447C}"/>
              </a:ext>
            </a:extLst>
          </p:cNvPr>
          <p:cNvSpPr txBox="1">
            <a:spLocks/>
          </p:cNvSpPr>
          <p:nvPr/>
        </p:nvSpPr>
        <p:spPr bwMode="auto">
          <a:xfrm>
            <a:off x="39841" y="926911"/>
            <a:ext cx="7309676" cy="471764"/>
          </a:xfrm>
          <a:prstGeom prst="rect">
            <a:avLst/>
          </a:prstGeom>
          <a:noFill/>
          <a:ln w="9525">
            <a:noFill/>
            <a:miter lim="800000"/>
            <a:headEnd/>
            <a:tailEnd/>
          </a:ln>
        </p:spPr>
        <p:txBody>
          <a:bodyPr vert="horz" wrap="square" lIns="0" tIns="10001" rIns="0" bIns="0" numCol="1" rtlCol="0" anchor="ctr" anchorCtr="0" compatLnSpc="1">
            <a:prstTxWarp prst="textNoShape">
              <a:avLst/>
            </a:prstTxWarp>
            <a:spAutoFit/>
          </a:bodyPr>
          <a:lstStyle>
            <a:lvl1pPr algn="l" rtl="0" eaLnBrk="0" fontAlgn="base" hangingPunct="0">
              <a:spcBef>
                <a:spcPct val="0"/>
              </a:spcBef>
              <a:spcAft>
                <a:spcPct val="0"/>
              </a:spcAft>
              <a:defRPr sz="4600" b="1" kern="1200">
                <a:solidFill>
                  <a:srgbClr val="FFD03B"/>
                </a:solidFill>
                <a:latin typeface="+mj-lt"/>
                <a:ea typeface="+mj-ea"/>
                <a:cs typeface="+mj-cs"/>
              </a:defRPr>
            </a:lvl1pPr>
            <a:lvl2pPr algn="l" rtl="0" eaLnBrk="0" fontAlgn="base" hangingPunct="0">
              <a:spcBef>
                <a:spcPct val="0"/>
              </a:spcBef>
              <a:spcAft>
                <a:spcPct val="0"/>
              </a:spcAft>
              <a:defRPr sz="4600" b="1">
                <a:solidFill>
                  <a:srgbClr val="FFD03B"/>
                </a:solidFill>
                <a:latin typeface="Franklin Gothic Book" pitchFamily="34" charset="0"/>
              </a:defRPr>
            </a:lvl2pPr>
            <a:lvl3pPr algn="l" rtl="0" eaLnBrk="0" fontAlgn="base" hangingPunct="0">
              <a:spcBef>
                <a:spcPct val="0"/>
              </a:spcBef>
              <a:spcAft>
                <a:spcPct val="0"/>
              </a:spcAft>
              <a:defRPr sz="4600" b="1">
                <a:solidFill>
                  <a:srgbClr val="FFD03B"/>
                </a:solidFill>
                <a:latin typeface="Franklin Gothic Book" pitchFamily="34" charset="0"/>
              </a:defRPr>
            </a:lvl3pPr>
            <a:lvl4pPr algn="l" rtl="0" eaLnBrk="0" fontAlgn="base" hangingPunct="0">
              <a:spcBef>
                <a:spcPct val="0"/>
              </a:spcBef>
              <a:spcAft>
                <a:spcPct val="0"/>
              </a:spcAft>
              <a:defRPr sz="4600" b="1">
                <a:solidFill>
                  <a:srgbClr val="FFD03B"/>
                </a:solidFill>
                <a:latin typeface="Franklin Gothic Book" pitchFamily="34" charset="0"/>
              </a:defRPr>
            </a:lvl4pPr>
            <a:lvl5pPr algn="l" rtl="0" eaLnBrk="0" fontAlgn="base" hangingPunct="0">
              <a:spcBef>
                <a:spcPct val="0"/>
              </a:spcBef>
              <a:spcAft>
                <a:spcPct val="0"/>
              </a:spcAft>
              <a:defRPr sz="4600" b="1">
                <a:solidFill>
                  <a:srgbClr val="FFD03B"/>
                </a:solidFill>
                <a:latin typeface="Franklin Gothic Book" pitchFamily="34" charset="0"/>
              </a:defRPr>
            </a:lvl5pPr>
            <a:lvl6pPr marL="457200" algn="l" rtl="0" fontAlgn="base">
              <a:spcBef>
                <a:spcPct val="0"/>
              </a:spcBef>
              <a:spcAft>
                <a:spcPct val="0"/>
              </a:spcAft>
              <a:defRPr sz="4600">
                <a:solidFill>
                  <a:srgbClr val="FFD03B"/>
                </a:solidFill>
                <a:latin typeface="Franklin Gothic Book" pitchFamily="34" charset="0"/>
              </a:defRPr>
            </a:lvl6pPr>
            <a:lvl7pPr marL="914400" algn="l" rtl="0" fontAlgn="base">
              <a:spcBef>
                <a:spcPct val="0"/>
              </a:spcBef>
              <a:spcAft>
                <a:spcPct val="0"/>
              </a:spcAft>
              <a:defRPr sz="4600">
                <a:solidFill>
                  <a:srgbClr val="FFD03B"/>
                </a:solidFill>
                <a:latin typeface="Franklin Gothic Book" pitchFamily="34" charset="0"/>
              </a:defRPr>
            </a:lvl7pPr>
            <a:lvl8pPr marL="1371600" algn="l" rtl="0" fontAlgn="base">
              <a:spcBef>
                <a:spcPct val="0"/>
              </a:spcBef>
              <a:spcAft>
                <a:spcPct val="0"/>
              </a:spcAft>
              <a:defRPr sz="4600">
                <a:solidFill>
                  <a:srgbClr val="FFD03B"/>
                </a:solidFill>
                <a:latin typeface="Franklin Gothic Book" pitchFamily="34" charset="0"/>
              </a:defRPr>
            </a:lvl8pPr>
            <a:lvl9pPr marL="1828800" algn="l" rtl="0" fontAlgn="base">
              <a:spcBef>
                <a:spcPct val="0"/>
              </a:spcBef>
              <a:spcAft>
                <a:spcPct val="0"/>
              </a:spcAft>
              <a:defRPr sz="4600">
                <a:solidFill>
                  <a:srgbClr val="FFD03B"/>
                </a:solidFill>
                <a:latin typeface="Franklin Gothic Book" pitchFamily="34" charset="0"/>
              </a:defRPr>
            </a:lvl9pPr>
          </a:lstStyle>
          <a:p>
            <a:pPr marL="9525" defTabSz="685783">
              <a:spcBef>
                <a:spcPts val="79"/>
              </a:spcBef>
              <a:defRPr/>
            </a:pPr>
            <a:r>
              <a:rPr lang="en-US" sz="3000" dirty="0">
                <a:solidFill>
                  <a:srgbClr val="C00000"/>
                </a:solidFill>
                <a:latin typeface="Times New Roman" panose="02020603050405020304" pitchFamily="18" charset="0"/>
                <a:cs typeface="Times New Roman" panose="02020603050405020304" pitchFamily="18" charset="0"/>
              </a:rPr>
              <a:t>Why Should I Study this course?</a:t>
            </a:r>
          </a:p>
        </p:txBody>
      </p:sp>
      <p:sp>
        <p:nvSpPr>
          <p:cNvPr id="17" name="TextBox 16">
            <a:extLst>
              <a:ext uri="{FF2B5EF4-FFF2-40B4-BE49-F238E27FC236}">
                <a16:creationId xmlns:a16="http://schemas.microsoft.com/office/drawing/2014/main" id="{42E61EB3-2F18-4619-AD2A-886155B0A477}"/>
              </a:ext>
            </a:extLst>
          </p:cNvPr>
          <p:cNvSpPr txBox="1"/>
          <p:nvPr/>
        </p:nvSpPr>
        <p:spPr>
          <a:xfrm>
            <a:off x="124138" y="1865145"/>
            <a:ext cx="8896770" cy="392415"/>
          </a:xfrm>
          <a:prstGeom prst="rect">
            <a:avLst/>
          </a:prstGeom>
          <a:noFill/>
        </p:spPr>
        <p:txBody>
          <a:bodyPr wrap="square" rtlCol="0">
            <a:spAutoFit/>
          </a:bodyPr>
          <a:lstStyle/>
          <a:p>
            <a:pPr lvl="0"/>
            <a:r>
              <a:rPr lang="en-US" sz="1950" b="1" dirty="0">
                <a:latin typeface="Times New Roman" panose="02020603050405020304" pitchFamily="18" charset="0"/>
                <a:cs typeface="Times New Roman" panose="02020603050405020304" pitchFamily="18" charset="0"/>
              </a:rPr>
              <a:t>Examples</a:t>
            </a:r>
          </a:p>
        </p:txBody>
      </p:sp>
      <p:sp>
        <p:nvSpPr>
          <p:cNvPr id="8" name="Rectangle 7">
            <a:extLst>
              <a:ext uri="{FF2B5EF4-FFF2-40B4-BE49-F238E27FC236}">
                <a16:creationId xmlns:a16="http://schemas.microsoft.com/office/drawing/2014/main" id="{BCB1A7F4-10E9-4679-8443-2185CAB50292}"/>
              </a:ext>
            </a:extLst>
          </p:cNvPr>
          <p:cNvSpPr/>
          <p:nvPr/>
        </p:nvSpPr>
        <p:spPr>
          <a:xfrm>
            <a:off x="0" y="5792935"/>
            <a:ext cx="9144000" cy="207818"/>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
        <p:nvSpPr>
          <p:cNvPr id="9" name="Rectangle 8">
            <a:extLst>
              <a:ext uri="{FF2B5EF4-FFF2-40B4-BE49-F238E27FC236}">
                <a16:creationId xmlns:a16="http://schemas.microsoft.com/office/drawing/2014/main" id="{8CBB8F91-3261-41D8-94CB-22FBE8683557}"/>
              </a:ext>
            </a:extLst>
          </p:cNvPr>
          <p:cNvSpPr/>
          <p:nvPr/>
        </p:nvSpPr>
        <p:spPr>
          <a:xfrm>
            <a:off x="0" y="1515756"/>
            <a:ext cx="9144000" cy="4808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b="1" dirty="0">
              <a:solidFill>
                <a:srgbClr val="FFFFFF"/>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1" name="TextBox 10"/>
          <p:cNvSpPr txBox="1"/>
          <p:nvPr/>
        </p:nvSpPr>
        <p:spPr>
          <a:xfrm>
            <a:off x="1111020" y="104884"/>
            <a:ext cx="6712527" cy="769441"/>
          </a:xfrm>
          <a:prstGeom prst="rect">
            <a:avLst/>
          </a:prstGeom>
          <a:noFill/>
        </p:spPr>
        <p:txBody>
          <a:bodyPr wrap="square" rtlCol="0">
            <a:spAutoFit/>
          </a:bodyPr>
          <a:lstStyle/>
          <a:p>
            <a:pPr algn="ctr"/>
            <a:r>
              <a:rPr lang="en-US" sz="4400" b="1" dirty="0">
                <a:latin typeface="Times New Roman" pitchFamily="18" charset="0"/>
                <a:cs typeface="Times New Roman" pitchFamily="18" charset="0"/>
              </a:rPr>
              <a:t>References</a:t>
            </a:r>
          </a:p>
        </p:txBody>
      </p:sp>
      <p:sp>
        <p:nvSpPr>
          <p:cNvPr id="13" name="TextBox 12"/>
          <p:cNvSpPr txBox="1"/>
          <p:nvPr/>
        </p:nvSpPr>
        <p:spPr>
          <a:xfrm>
            <a:off x="1309253" y="2967335"/>
            <a:ext cx="6712527" cy="461665"/>
          </a:xfrm>
          <a:prstGeom prst="rect">
            <a:avLst/>
          </a:prstGeom>
          <a:noFill/>
        </p:spPr>
        <p:txBody>
          <a:bodyPr wrap="square" rtlCol="0">
            <a:spAutoFit/>
          </a:bodyPr>
          <a:lstStyle/>
          <a:p>
            <a:pPr algn="ctr"/>
            <a:endParaRPr lang="en-US" sz="2400" b="1" dirty="0">
              <a:solidFill>
                <a:srgbClr val="FF0000"/>
              </a:solidFill>
              <a:latin typeface="Times New Roman" pitchFamily="18" charset="0"/>
              <a:cs typeface="Times New Roman" pitchFamily="18" charset="0"/>
            </a:endParaRPr>
          </a:p>
        </p:txBody>
      </p:sp>
      <p:sp>
        <p:nvSpPr>
          <p:cNvPr id="12" name="Content Placeholder 2">
            <a:extLst>
              <a:ext uri="{FF2B5EF4-FFF2-40B4-BE49-F238E27FC236}">
                <a16:creationId xmlns:a16="http://schemas.microsoft.com/office/drawing/2014/main" id="{CE0218CE-C284-4F9D-BFD3-AA12156F80D5}"/>
              </a:ext>
            </a:extLst>
          </p:cNvPr>
          <p:cNvSpPr txBox="1">
            <a:spLocks/>
          </p:cNvSpPr>
          <p:nvPr/>
        </p:nvSpPr>
        <p:spPr>
          <a:xfrm>
            <a:off x="342903" y="1917734"/>
            <a:ext cx="8558213" cy="3534143"/>
          </a:xfrm>
          <a:prstGeom prst="rect">
            <a:avLst/>
          </a:prstGeom>
        </p:spPr>
        <p:txBody>
          <a:bodyPr vert="horz" lIns="68580" tIns="34290" rIns="68580" bIns="3429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endParaRPr lang="en-IN" sz="18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F10254C9-2DAB-45C4-B8BA-E3D3FD34C3E9}"/>
              </a:ext>
            </a:extLst>
          </p:cNvPr>
          <p:cNvSpPr txBox="1"/>
          <p:nvPr/>
        </p:nvSpPr>
        <p:spPr>
          <a:xfrm>
            <a:off x="342902" y="1738249"/>
            <a:ext cx="8458195" cy="3693319"/>
          </a:xfrm>
          <a:prstGeom prst="rect">
            <a:avLst/>
          </a:prstGeom>
          <a:noFill/>
        </p:spPr>
        <p:txBody>
          <a:bodyPr wrap="square" rtlCol="0" anchor="ctr">
            <a:spAutoFit/>
          </a:bodyPr>
          <a:lstStyle/>
          <a:p>
            <a:pPr marL="342900" indent="-342900" algn="just">
              <a:buFont typeface="+mj-lt"/>
              <a:buAutoNum type="arabicPeriod"/>
            </a:pPr>
            <a:r>
              <a:rPr lang="en-IN" dirty="0" err="1">
                <a:latin typeface="Times New Roman" panose="02020603050405020304" pitchFamily="18" charset="0"/>
                <a:cs typeface="Times New Roman" panose="02020603050405020304" pitchFamily="18" charset="0"/>
              </a:rPr>
              <a:t>Taraggy</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Mghanim</a:t>
            </a:r>
            <a:r>
              <a:rPr lang="en-IN" dirty="0">
                <a:latin typeface="Times New Roman" panose="02020603050405020304" pitchFamily="18" charset="0"/>
                <a:cs typeface="Times New Roman" panose="02020603050405020304" pitchFamily="18" charset="0"/>
              </a:rPr>
              <a:t> and Ayman </a:t>
            </a:r>
            <a:r>
              <a:rPr lang="en-IN" dirty="0" err="1">
                <a:latin typeface="Times New Roman" panose="02020603050405020304" pitchFamily="18" charset="0"/>
                <a:cs typeface="Times New Roman" panose="02020603050405020304" pitchFamily="18" charset="0"/>
              </a:rPr>
              <a:t>MNabil</a:t>
            </a:r>
            <a:r>
              <a:rPr lang="en-IN"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Offline Signature Verification and Forgery Detection Approach</a:t>
            </a:r>
            <a:r>
              <a:rPr lang="en-IN" dirty="0">
                <a:latin typeface="Times New Roman" panose="02020603050405020304" pitchFamily="18" charset="0"/>
                <a:cs typeface="Times New Roman" panose="02020603050405020304" pitchFamily="18" charset="0"/>
              </a:rPr>
              <a:t>”, IEEE 2018 – base paper.</a:t>
            </a:r>
          </a:p>
          <a:p>
            <a:pPr marL="342900" indent="-342900" algn="just">
              <a:buFont typeface="+mj-lt"/>
              <a:buAutoNum type="arabicPeriod"/>
            </a:pPr>
            <a:r>
              <a:rPr lang="en-US" dirty="0" err="1">
                <a:latin typeface="Times New Roman" panose="02020603050405020304" pitchFamily="18" charset="0"/>
                <a:cs typeface="Times New Roman" panose="02020603050405020304" pitchFamily="18" charset="0"/>
              </a:rPr>
              <a:t>Sjerome</a:t>
            </a:r>
            <a:r>
              <a:rPr lang="en-US" dirty="0">
                <a:latin typeface="Times New Roman" panose="02020603050405020304" pitchFamily="18" charset="0"/>
                <a:cs typeface="Times New Roman" panose="02020603050405020304" pitchFamily="18" charset="0"/>
              </a:rPr>
              <a:t> Gideon, Anurag </a:t>
            </a:r>
            <a:r>
              <a:rPr lang="en-US" dirty="0" err="1">
                <a:latin typeface="Times New Roman" panose="02020603050405020304" pitchFamily="18" charset="0"/>
                <a:cs typeface="Times New Roman" panose="02020603050405020304" pitchFamily="18" charset="0"/>
              </a:rPr>
              <a:t>Kandulna</a:t>
            </a:r>
            <a:r>
              <a:rPr lang="en-US" dirty="0">
                <a:latin typeface="Times New Roman" panose="02020603050405020304" pitchFamily="18" charset="0"/>
                <a:cs typeface="Times New Roman" panose="02020603050405020304" pitchFamily="18" charset="0"/>
              </a:rPr>
              <a:t>, Aron Abhishek </a:t>
            </a:r>
            <a:r>
              <a:rPr lang="en-US" dirty="0" err="1">
                <a:latin typeface="Times New Roman" panose="02020603050405020304" pitchFamily="18" charset="0"/>
                <a:cs typeface="Times New Roman" panose="02020603050405020304" pitchFamily="18" charset="0"/>
              </a:rPr>
              <a:t>Kujur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Kumudha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Raimond</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Handwritten signature forgery detection using convolutional neural networks</a:t>
            </a:r>
            <a:r>
              <a:rPr lang="en-US" dirty="0">
                <a:latin typeface="Times New Roman" panose="02020603050405020304" pitchFamily="18" charset="0"/>
                <a:cs typeface="Times New Roman" panose="02020603050405020304" pitchFamily="18" charset="0"/>
              </a:rPr>
              <a:t>”, published at the 8</a:t>
            </a:r>
            <a:r>
              <a:rPr lang="en-US" baseline="30000" dirty="0">
                <a:latin typeface="Times New Roman" panose="02020603050405020304" pitchFamily="18" charset="0"/>
                <a:cs typeface="Times New Roman" panose="02020603050405020304" pitchFamily="18" charset="0"/>
              </a:rPr>
              <a:t>th</a:t>
            </a:r>
            <a:r>
              <a:rPr lang="en-US" dirty="0">
                <a:latin typeface="Times New Roman" panose="02020603050405020304" pitchFamily="18" charset="0"/>
                <a:cs typeface="Times New Roman" panose="02020603050405020304" pitchFamily="18" charset="0"/>
              </a:rPr>
              <a:t> international conference on advances of computing and communication 2018.</a:t>
            </a:r>
          </a:p>
          <a:p>
            <a:pPr marL="342900" indent="-342900" algn="just">
              <a:buFont typeface="+mj-lt"/>
              <a:buAutoNum type="arabicPeriod"/>
            </a:pPr>
            <a:r>
              <a:rPr lang="en-US" dirty="0">
                <a:latin typeface="Times New Roman" panose="02020603050405020304" pitchFamily="18" charset="0"/>
                <a:cs typeface="Times New Roman" panose="02020603050405020304" pitchFamily="18" charset="0"/>
              </a:rPr>
              <a:t>Sung-Hyuk Cha and Charles C. </a:t>
            </a:r>
            <a:r>
              <a:rPr lang="en-US" dirty="0" err="1">
                <a:latin typeface="Times New Roman" panose="02020603050405020304" pitchFamily="18" charset="0"/>
                <a:cs typeface="Times New Roman" panose="02020603050405020304" pitchFamily="18" charset="0"/>
              </a:rPr>
              <a:t>Tappert</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Automatic Detection of Handwriting Forgery</a:t>
            </a:r>
            <a:r>
              <a:rPr lang="en-US" dirty="0">
                <a:latin typeface="Times New Roman" panose="02020603050405020304" pitchFamily="18" charset="0"/>
                <a:cs typeface="Times New Roman" panose="02020603050405020304" pitchFamily="18" charset="0"/>
              </a:rPr>
              <a:t>”, IEEE 2002.</a:t>
            </a:r>
            <a:endParaRPr lang="en-IN" dirty="0">
              <a:latin typeface="Times New Roman" panose="02020603050405020304" pitchFamily="18" charset="0"/>
              <a:cs typeface="Times New Roman" panose="02020603050405020304" pitchFamily="18" charset="0"/>
            </a:endParaRPr>
          </a:p>
          <a:p>
            <a:pPr marL="342900" indent="-342900" algn="just">
              <a:buFont typeface="+mj-lt"/>
              <a:buAutoNum type="arabicPeriod"/>
            </a:pPr>
            <a:r>
              <a:rPr lang="en-IN" dirty="0" err="1">
                <a:latin typeface="Times New Roman" panose="02020603050405020304" pitchFamily="18" charset="0"/>
                <a:cs typeface="Times New Roman" panose="02020603050405020304" pitchFamily="18" charset="0"/>
              </a:rPr>
              <a:t>Naouel</a:t>
            </a:r>
            <a:r>
              <a:rPr lang="en-IN" dirty="0">
                <a:latin typeface="Times New Roman" panose="02020603050405020304" pitchFamily="18" charset="0"/>
                <a:cs typeface="Times New Roman" panose="02020603050405020304" pitchFamily="18" charset="0"/>
              </a:rPr>
              <a:t> Arab, </a:t>
            </a:r>
            <a:r>
              <a:rPr lang="en-IN" dirty="0" err="1">
                <a:latin typeface="Times New Roman" panose="02020603050405020304" pitchFamily="18" charset="0"/>
                <a:cs typeface="Times New Roman" panose="02020603050405020304" pitchFamily="18" charset="0"/>
              </a:rPr>
              <a:t>Hassiba</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Nemmour</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Youcef</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Chibani</a:t>
            </a:r>
            <a:r>
              <a:rPr lang="en-IN"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New Local Difference Feature for Off-Line Handwritten Signature Verification </a:t>
            </a:r>
            <a:r>
              <a:rPr lang="en-IN" dirty="0">
                <a:latin typeface="Times New Roman" panose="02020603050405020304" pitchFamily="18" charset="0"/>
                <a:cs typeface="Times New Roman" panose="02020603050405020304" pitchFamily="18" charset="0"/>
              </a:rPr>
              <a:t>”, IEEE 2019.</a:t>
            </a:r>
          </a:p>
          <a:p>
            <a:pPr marL="342900" indent="-342900" algn="just">
              <a:buFont typeface="+mj-lt"/>
              <a:buAutoNum type="arabicPeriod"/>
            </a:pPr>
            <a:r>
              <a:rPr lang="en-US" dirty="0">
                <a:latin typeface="Times New Roman" panose="02020603050405020304" pitchFamily="18" charset="0"/>
                <a:cs typeface="Times New Roman" panose="02020603050405020304" pitchFamily="18" charset="0"/>
              </a:rPr>
              <a:t>J. Hu, Y. Chen, “</a:t>
            </a:r>
            <a:r>
              <a:rPr lang="en-US" b="1" dirty="0">
                <a:latin typeface="Times New Roman" panose="02020603050405020304" pitchFamily="18" charset="0"/>
                <a:cs typeface="Times New Roman" panose="02020603050405020304" pitchFamily="18" charset="0"/>
              </a:rPr>
              <a:t>Offline signature verification using real </a:t>
            </a:r>
            <a:r>
              <a:rPr lang="en-US" b="1" dirty="0" err="1">
                <a:latin typeface="Times New Roman" panose="02020603050405020304" pitchFamily="18" charset="0"/>
                <a:cs typeface="Times New Roman" panose="02020603050405020304" pitchFamily="18" charset="0"/>
              </a:rPr>
              <a:t>adaboost</a:t>
            </a:r>
            <a:r>
              <a:rPr lang="en-US" b="1" dirty="0">
                <a:latin typeface="Times New Roman" panose="02020603050405020304" pitchFamily="18" charset="0"/>
                <a:cs typeface="Times New Roman" panose="02020603050405020304" pitchFamily="18" charset="0"/>
              </a:rPr>
              <a:t> classifier combination of pseudo-dynamic features, in: Document Analysis and Recognition (ICDAR)”, </a:t>
            </a:r>
            <a:r>
              <a:rPr lang="en-US" dirty="0">
                <a:latin typeface="Times New Roman" panose="02020603050405020304" pitchFamily="18" charset="0"/>
                <a:cs typeface="Times New Roman" panose="02020603050405020304" pitchFamily="18" charset="0"/>
              </a:rPr>
              <a:t>2013 12th International Conference on, IEEE, 2013</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715447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10211BB-C25B-4A2F-A277-6E0D7CD8397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7" name="TextBox 6">
            <a:extLst>
              <a:ext uri="{FF2B5EF4-FFF2-40B4-BE49-F238E27FC236}">
                <a16:creationId xmlns:a16="http://schemas.microsoft.com/office/drawing/2014/main" id="{17767876-16B2-4096-AA5A-BEE8532517FB}"/>
              </a:ext>
            </a:extLst>
          </p:cNvPr>
          <p:cNvSpPr txBox="1"/>
          <p:nvPr/>
        </p:nvSpPr>
        <p:spPr>
          <a:xfrm>
            <a:off x="666447" y="3013502"/>
            <a:ext cx="8034425" cy="854080"/>
          </a:xfrm>
          <a:prstGeom prst="rect">
            <a:avLst/>
          </a:prstGeom>
          <a:noFill/>
        </p:spPr>
        <p:txBody>
          <a:bodyPr wrap="square" rtlCol="0">
            <a:spAutoFit/>
          </a:bodyPr>
          <a:lstStyle/>
          <a:p>
            <a:pPr lvl="0" algn="ctr"/>
            <a:r>
              <a:rPr lang="en-US" sz="4950" b="1" dirty="0">
                <a:latin typeface="Times New Roman" panose="02020603050405020304" pitchFamily="18" charset="0"/>
                <a:cs typeface="Times New Roman" panose="02020603050405020304" pitchFamily="18" charset="0"/>
              </a:rPr>
              <a:t>Thankyou</a:t>
            </a:r>
          </a:p>
        </p:txBody>
      </p:sp>
    </p:spTree>
    <p:extLst>
      <p:ext uri="{BB962C8B-B14F-4D97-AF65-F5344CB8AC3E}">
        <p14:creationId xmlns:p14="http://schemas.microsoft.com/office/powerpoint/2010/main" val="368370173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4031</TotalTime>
  <Words>626</Words>
  <Application>Microsoft Office PowerPoint</Application>
  <PresentationFormat>On-screen Show (4:3)</PresentationFormat>
  <Paragraphs>88</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Srinivasa Reddy Konda</dc:creator>
  <cp:lastModifiedBy>Hari Prasanna</cp:lastModifiedBy>
  <cp:revision>218</cp:revision>
  <dcterms:created xsi:type="dcterms:W3CDTF">2020-08-08T03:55:20Z</dcterms:created>
  <dcterms:modified xsi:type="dcterms:W3CDTF">2021-06-03T07:03:44Z</dcterms:modified>
</cp:coreProperties>
</file>