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4" r:id="rId4"/>
    <p:sldId id="275" r:id="rId5"/>
    <p:sldId id="276"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78" d="100"/>
          <a:sy n="78" d="100"/>
        </p:scale>
        <p:origin x="10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4/9/2021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4/9/2021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Analyzing Music Trends and Recommendations</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08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Harshini Nandi                 : 17wh1a05a9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Yamini MNS          	    : 17wh1a05a7</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Akshitha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Marumudi</a:t>
            </a:r>
            <a:r>
              <a:rPr lang="en-US" b="1" dirty="0">
                <a:latin typeface="Times New Roman" panose="02020603050405020304" pitchFamily="18" charset="0"/>
                <a:cs typeface="Times New Roman" panose="02020603050405020304" pitchFamily="18" charset="0"/>
              </a:rPr>
              <a:t>         : 17wh5a0568</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US" b="1" dirty="0" err="1">
                <a:latin typeface="Times New Roman" pitchFamily="18" charset="0"/>
                <a:cs typeface="Times New Roman" pitchFamily="18" charset="0"/>
              </a:rPr>
              <a:t>Ms</a:t>
            </a:r>
            <a:r>
              <a:rPr lang="en-US" b="1" dirty="0">
                <a:latin typeface="Times New Roman" pitchFamily="18" charset="0"/>
                <a:cs typeface="Times New Roman" pitchFamily="18" charset="0"/>
              </a:rPr>
              <a:t> A. </a:t>
            </a:r>
            <a:r>
              <a:rPr lang="en-US" b="1" dirty="0" err="1">
                <a:latin typeface="Times New Roman" pitchFamily="18" charset="0"/>
                <a:cs typeface="Times New Roman" pitchFamily="18" charset="0"/>
              </a:rPr>
              <a:t>Kranthi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0594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700" dirty="0">
                <a:latin typeface="Times New Roman" panose="02020603050405020304" pitchFamily="18" charset="0"/>
                <a:cs typeface="Times New Roman" panose="02020603050405020304" pitchFamily="18" charset="0"/>
              </a:rPr>
              <a:t>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 By using music recommender system, the music provider can predict and then offer the appropriate songs to their users based on the characteristics of the music that has been heard previously. </a:t>
            </a:r>
          </a:p>
          <a:p>
            <a:pPr algn="just">
              <a:lnSpc>
                <a:spcPct val="150000"/>
              </a:lnSpc>
            </a:pPr>
            <a:r>
              <a:rPr lang="en-US" sz="1700" dirty="0">
                <a:latin typeface="Times New Roman" panose="02020603050405020304" pitchFamily="18" charset="0"/>
                <a:cs typeface="Times New Roman" panose="02020603050405020304" pitchFamily="18" charset="0"/>
              </a:rPr>
              <a:t>The project develops a music recommender system that can give recommendations based on similarity of features on audio listened by the user. This study uses Collaborative Filtering for feature extraction and similarity distance to look similarity between </a:t>
            </a:r>
            <a:r>
              <a:rPr lang="en-US" sz="1700">
                <a:latin typeface="Times New Roman" panose="02020603050405020304" pitchFamily="18" charset="0"/>
                <a:cs typeface="Times New Roman" panose="02020603050405020304" pitchFamily="18" charset="0"/>
              </a:rPr>
              <a:t>features.</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latin typeface="Times New Roman" pitchFamily="18" charset="0"/>
              <a:ea typeface="+mn-ea"/>
              <a:cs typeface="Times New Roman" pitchFamily="18" charset="0"/>
            </a:endParaRP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Music Recommender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Recommender System is a software tool and algorithm that gives recommendations for items that is most interesting to a user. Recommendations is related to many kinds of real applications, such as what commodities are purchased, what songs is listened, or what latest news is read.</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Method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can be done by following Collaborative Filtering.</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Collaborative Filtering is a technique that can filter out items that a user might like on the basis of reactions by similar users.</a:t>
            </a:r>
          </a:p>
          <a:p>
            <a:pPr algn="l"/>
            <a:endParaRPr lang="en-US" sz="1800" dirty="0">
              <a:latin typeface="Times New Roman" panose="02020603050405020304" pitchFamily="18" charset="0"/>
              <a:cs typeface="Times New Roman" panose="02020603050405020304" pitchFamily="18" charset="0"/>
            </a:endParaRPr>
          </a:p>
          <a:p>
            <a:br>
              <a:rPr lang="en-US" sz="1800" dirty="0"/>
            </a:b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System Requirements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00B86447-9894-4EEF-82F0-1F9FA5741D3E}"/>
              </a:ext>
            </a:extLst>
          </p:cNvPr>
          <p:cNvGraphicFramePr>
            <a:graphicFrameLocks noGrp="1"/>
          </p:cNvGraphicFramePr>
          <p:nvPr>
            <p:extLst>
              <p:ext uri="{D42A27DB-BD31-4B8C-83A1-F6EECF244321}">
                <p14:modId xmlns:p14="http://schemas.microsoft.com/office/powerpoint/2010/main" val="2304659239"/>
              </p:ext>
            </p:extLst>
          </p:nvPr>
        </p:nvGraphicFramePr>
        <p:xfrm>
          <a:off x="1466850" y="1616421"/>
          <a:ext cx="7028960" cy="4123926"/>
        </p:xfrm>
        <a:graphic>
          <a:graphicData uri="http://schemas.openxmlformats.org/drawingml/2006/table">
            <a:tbl>
              <a:tblPr firstRow="1" bandRow="1">
                <a:tableStyleId>{F5AB1C69-6EDB-4FF4-983F-18BD219EF322}</a:tableStyleId>
              </a:tblPr>
              <a:tblGrid>
                <a:gridCol w="3495447">
                  <a:extLst>
                    <a:ext uri="{9D8B030D-6E8A-4147-A177-3AD203B41FA5}">
                      <a16:colId xmlns:a16="http://schemas.microsoft.com/office/drawing/2014/main" val="2296071756"/>
                    </a:ext>
                  </a:extLst>
                </a:gridCol>
                <a:gridCol w="3533513">
                  <a:extLst>
                    <a:ext uri="{9D8B030D-6E8A-4147-A177-3AD203B41FA5}">
                      <a16:colId xmlns:a16="http://schemas.microsoft.com/office/drawing/2014/main" val="3122023618"/>
                    </a:ext>
                  </a:extLst>
                </a:gridCol>
              </a:tblGrid>
              <a:tr h="742962">
                <a:tc>
                  <a:txBody>
                    <a:bodyPr/>
                    <a:lstStyle/>
                    <a:p>
                      <a:pPr algn="ctr"/>
                      <a:r>
                        <a:rPr lang="en-US" sz="2800" dirty="0"/>
                        <a:t>Environment</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a:t>Specifications</a:t>
                      </a:r>
                      <a:endParaRPr lang="en-IN"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5835142"/>
                  </a:ext>
                </a:extLst>
              </a:tr>
              <a:tr h="563494">
                <a:tc rowSpan="3">
                  <a:txBody>
                    <a:bodyPr/>
                    <a:lstStyle/>
                    <a:p>
                      <a:pPr lvl="0" algn="ctr"/>
                      <a:r>
                        <a:rPr lang="en-US" sz="2800" dirty="0"/>
                        <a:t>Hardware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2GB Storage space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30031905"/>
                  </a:ext>
                </a:extLst>
              </a:tr>
              <a:tr h="563494">
                <a:tc vMerge="1">
                  <a:txBody>
                    <a:bodyPr/>
                    <a:lstStyle/>
                    <a:p>
                      <a:endParaRPr lang="en-IN" dirty="0"/>
                    </a:p>
                  </a:txBody>
                  <a:tcPr/>
                </a:tc>
                <a:tc>
                  <a:txBody>
                    <a:bodyPr/>
                    <a:lstStyle/>
                    <a:p>
                      <a:pPr algn="ctr"/>
                      <a:r>
                        <a:rPr lang="en-US" dirty="0"/>
                        <a:t>2GB RAM</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9608233"/>
                  </a:ext>
                </a:extLst>
              </a:tr>
              <a:tr h="563494">
                <a:tc vMerge="1">
                  <a:txBody>
                    <a:bodyPr/>
                    <a:lstStyle/>
                    <a:p>
                      <a:endParaRPr lang="en-IN" dirty="0"/>
                    </a:p>
                  </a:txBody>
                  <a:tcPr/>
                </a:tc>
                <a:tc>
                  <a:txBody>
                    <a:bodyPr/>
                    <a:lstStyle/>
                    <a:p>
                      <a:pPr algn="ctr"/>
                      <a:r>
                        <a:rPr lang="en-US" dirty="0"/>
                        <a:t>Intel I5 Core Processor</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747573"/>
                  </a:ext>
                </a:extLst>
              </a:tr>
              <a:tr h="563494">
                <a:tc rowSpan="3">
                  <a:txBody>
                    <a:bodyPr/>
                    <a:lstStyle/>
                    <a:p>
                      <a:pPr algn="ctr"/>
                      <a:r>
                        <a:rPr lang="en-US" sz="2800" dirty="0"/>
                        <a:t>Software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Python Libraries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6723412"/>
                  </a:ext>
                </a:extLst>
              </a:tr>
              <a:tr h="563494">
                <a:tc vMerge="1">
                  <a:txBody>
                    <a:bodyPr/>
                    <a:lstStyle/>
                    <a:p>
                      <a:endParaRPr lang="en-IN" dirty="0"/>
                    </a:p>
                  </a:txBody>
                  <a:tcPr/>
                </a:tc>
                <a:tc>
                  <a:txBody>
                    <a:bodyPr/>
                    <a:lstStyle/>
                    <a:p>
                      <a:pPr algn="ctr"/>
                      <a:r>
                        <a:rPr lang="en-US" baseline="0" dirty="0"/>
                        <a:t>OS: Any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1908906"/>
                  </a:ext>
                </a:extLst>
              </a:tr>
              <a:tr h="563494">
                <a:tc vMerge="1">
                  <a:txBody>
                    <a:bodyPr/>
                    <a:lstStyle/>
                    <a:p>
                      <a:endParaRPr lang="en-IN" dirty="0"/>
                    </a:p>
                  </a:txBody>
                  <a:tcPr/>
                </a:tc>
                <a:tc>
                  <a:txBody>
                    <a:bodyPr/>
                    <a:lstStyle/>
                    <a:p>
                      <a:pPr algn="ctr"/>
                      <a:r>
                        <a:rPr lang="en-US" dirty="0"/>
                        <a:t>Google </a:t>
                      </a:r>
                      <a:r>
                        <a:rPr lang="en-US" dirty="0" err="1"/>
                        <a:t>Colab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835667"/>
                  </a:ext>
                </a:extLst>
              </a:tr>
            </a:tbl>
          </a:graphicData>
        </a:graphic>
      </p:graphicFrame>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Timeline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538E4BA4-2ABD-41CF-BD62-3A6AD11CBD38}"/>
              </a:ext>
            </a:extLst>
          </p:cNvPr>
          <p:cNvGraphicFramePr>
            <a:graphicFrameLocks noGrp="1"/>
          </p:cNvGraphicFramePr>
          <p:nvPr>
            <p:extLst>
              <p:ext uri="{D42A27DB-BD31-4B8C-83A1-F6EECF244321}">
                <p14:modId xmlns:p14="http://schemas.microsoft.com/office/powerpoint/2010/main" val="2361912646"/>
              </p:ext>
            </p:extLst>
          </p:nvPr>
        </p:nvGraphicFramePr>
        <p:xfrm>
          <a:off x="123092" y="979209"/>
          <a:ext cx="8896770" cy="5385345"/>
        </p:xfrm>
        <a:graphic>
          <a:graphicData uri="http://schemas.openxmlformats.org/drawingml/2006/table">
            <a:tbl>
              <a:tblPr firstRow="1" bandRow="1">
                <a:tableStyleId>{93296810-A885-4BE3-A3E7-6D5BEEA58F35}</a:tableStyleId>
              </a:tblPr>
              <a:tblGrid>
                <a:gridCol w="4312984">
                  <a:extLst>
                    <a:ext uri="{9D8B030D-6E8A-4147-A177-3AD203B41FA5}">
                      <a16:colId xmlns:a16="http://schemas.microsoft.com/office/drawing/2014/main" val="3058426626"/>
                    </a:ext>
                  </a:extLst>
                </a:gridCol>
                <a:gridCol w="4583786">
                  <a:extLst>
                    <a:ext uri="{9D8B030D-6E8A-4147-A177-3AD203B41FA5}">
                      <a16:colId xmlns:a16="http://schemas.microsoft.com/office/drawing/2014/main" val="131585980"/>
                    </a:ext>
                  </a:extLst>
                </a:gridCol>
              </a:tblGrid>
              <a:tr h="451871">
                <a:tc>
                  <a:txBody>
                    <a:bodyPr/>
                    <a:lstStyle/>
                    <a:p>
                      <a:pPr algn="ctr"/>
                      <a:r>
                        <a:rPr lang="en-US" sz="2400" dirty="0"/>
                        <a:t>Review </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t>Excepted Completion</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244620"/>
                  </a:ext>
                </a:extLst>
              </a:tr>
              <a:tr h="1849535">
                <a:tc>
                  <a:txBody>
                    <a:bodyPr/>
                    <a:lstStyle/>
                    <a:p>
                      <a:pPr algn="ctr"/>
                      <a:r>
                        <a:rPr lang="en-US" sz="2000" dirty="0"/>
                        <a:t> Review 0</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Requirements </a:t>
                      </a:r>
                    </a:p>
                    <a:p>
                      <a:pPr marL="800100" indent="-342900" algn="l">
                        <a:lnSpc>
                          <a:spcPct val="150000"/>
                        </a:lnSpc>
                        <a:spcAft>
                          <a:spcPts val="0"/>
                        </a:spcAft>
                        <a:buFont typeface="Arial" panose="020B0604020202020204" pitchFamily="34" charset="0"/>
                        <a:buChar char="•"/>
                      </a:pPr>
                      <a:r>
                        <a:rPr lang="en-US" sz="2000" dirty="0"/>
                        <a:t>Specification</a:t>
                      </a:r>
                    </a:p>
                    <a:p>
                      <a:pPr marL="800100" indent="-342900" algn="l">
                        <a:lnSpc>
                          <a:spcPct val="150000"/>
                        </a:lnSpc>
                        <a:spcAft>
                          <a:spcPts val="0"/>
                        </a:spcAft>
                        <a:buFont typeface="Arial" panose="020B0604020202020204" pitchFamily="34" charset="0"/>
                        <a:buChar char="•"/>
                      </a:pPr>
                      <a:r>
                        <a:rPr lang="en-US" sz="2000" dirty="0"/>
                        <a:t>Details</a:t>
                      </a:r>
                      <a:r>
                        <a:rPr lang="en-US" sz="2000" baseline="0" dirty="0"/>
                        <a:t> </a:t>
                      </a:r>
                      <a:r>
                        <a:rPr lang="en-US" sz="2000" dirty="0"/>
                        <a:t>of Features</a:t>
                      </a:r>
                    </a:p>
                    <a:p>
                      <a:pPr marL="800100" indent="-342900" algn="l">
                        <a:lnSpc>
                          <a:spcPct val="150000"/>
                        </a:lnSpc>
                        <a:spcAft>
                          <a:spcPts val="0"/>
                        </a:spcAft>
                        <a:buFont typeface="Arial" panose="020B0604020202020204" pitchFamily="34" charset="0"/>
                        <a:buChar char="•"/>
                      </a:pPr>
                      <a:r>
                        <a:rPr lang="en-US" sz="2000" dirty="0"/>
                        <a:t>Base paper and references</a:t>
                      </a:r>
                      <a:endParaRPr lang="en-US" sz="2000" dirty="0">
                        <a:latin typeface="Times New Roman" pitchFamily="18" charset="0"/>
                        <a:ea typeface="Calibri"/>
                        <a:cs typeface="Times New Roman" pitchFamily="18" charset="0"/>
                      </a:endParaRPr>
                    </a:p>
                  </a:txBody>
                  <a:tcPr anchor="ctr"/>
                </a:tc>
                <a:extLst>
                  <a:ext uri="{0D108BD9-81ED-4DB2-BD59-A6C34878D82A}">
                    <a16:rowId xmlns:a16="http://schemas.microsoft.com/office/drawing/2014/main" val="240514561"/>
                  </a:ext>
                </a:extLst>
              </a:tr>
              <a:tr h="1746160">
                <a:tc>
                  <a:txBody>
                    <a:bodyPr/>
                    <a:lstStyle/>
                    <a:p>
                      <a:pPr algn="ctr"/>
                      <a:r>
                        <a:rPr lang="en-US" sz="2000" dirty="0"/>
                        <a:t>Review 1</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Data</a:t>
                      </a:r>
                      <a:r>
                        <a:rPr lang="en-US" sz="2000" baseline="0" dirty="0"/>
                        <a:t> preprocessing </a:t>
                      </a:r>
                    </a:p>
                    <a:p>
                      <a:pPr marL="800100" indent="-342900" algn="l">
                        <a:lnSpc>
                          <a:spcPct val="150000"/>
                        </a:lnSpc>
                        <a:spcAft>
                          <a:spcPts val="0"/>
                        </a:spcAft>
                        <a:buFont typeface="Arial" panose="020B0604020202020204" pitchFamily="34" charset="0"/>
                        <a:buChar char="•"/>
                      </a:pPr>
                      <a:r>
                        <a:rPr lang="en-US" sz="2000" baseline="0" dirty="0"/>
                        <a:t>Recommendation Engine Analysis</a:t>
                      </a:r>
                    </a:p>
                    <a:p>
                      <a:pPr marL="800100" indent="-342900" algn="l">
                        <a:lnSpc>
                          <a:spcPct val="150000"/>
                        </a:lnSpc>
                        <a:spcAft>
                          <a:spcPts val="0"/>
                        </a:spcAft>
                        <a:buFont typeface="Arial" panose="020B0604020202020204" pitchFamily="34" charset="0"/>
                        <a:buChar char="•"/>
                      </a:pPr>
                      <a:r>
                        <a:rPr lang="en-US" sz="2000" baseline="0" dirty="0">
                          <a:latin typeface="Times New Roman" pitchFamily="18" charset="0"/>
                          <a:ea typeface="Calibri"/>
                          <a:cs typeface="Times New Roman" pitchFamily="18" charset="0"/>
                        </a:rPr>
                        <a:t>Recommendation Model</a:t>
                      </a:r>
                      <a:endParaRPr lang="en-US" sz="2000" dirty="0">
                        <a:latin typeface="Times New Roman" pitchFamily="18" charset="0"/>
                        <a:ea typeface="Calibri"/>
                        <a:cs typeface="Times New Roman" pitchFamily="18" charset="0"/>
                      </a:endParaRPr>
                    </a:p>
                  </a:txBody>
                  <a:tcPr/>
                </a:tc>
                <a:extLst>
                  <a:ext uri="{0D108BD9-81ED-4DB2-BD59-A6C34878D82A}">
                    <a16:rowId xmlns:a16="http://schemas.microsoft.com/office/drawing/2014/main" val="2983204517"/>
                  </a:ext>
                </a:extLst>
              </a:tr>
              <a:tr h="1295364">
                <a:tc>
                  <a:txBody>
                    <a:bodyPr/>
                    <a:lstStyle/>
                    <a:p>
                      <a:pPr algn="ctr"/>
                      <a:r>
                        <a:rPr lang="en-US" sz="2000" dirty="0"/>
                        <a:t>Review 2</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lvl="1" indent="-342900">
                        <a:buFont typeface="Arial" panose="020B0604020202020204" pitchFamily="34" charset="0"/>
                        <a:buChar char="•"/>
                      </a:pPr>
                      <a:r>
                        <a:rPr lang="en-US" sz="2000" dirty="0"/>
                        <a:t>Complete Implementation</a:t>
                      </a:r>
                    </a:p>
                    <a:p>
                      <a:pPr marL="800100" lvl="1" indent="-342900">
                        <a:buFont typeface="Arial" panose="020B0604020202020204" pitchFamily="34" charset="0"/>
                        <a:buChar char="•"/>
                      </a:pPr>
                      <a:r>
                        <a:rPr lang="en-US" sz="2000" dirty="0"/>
                        <a:t>Scope of working with large datasets</a:t>
                      </a:r>
                    </a:p>
                    <a:p>
                      <a:pPr marL="800100" lvl="1" indent="-342900">
                        <a:buFont typeface="Arial" panose="020B0604020202020204" pitchFamily="34" charset="0"/>
                        <a:buChar char="•"/>
                      </a:pPr>
                      <a:r>
                        <a:rPr lang="en-US" sz="2000" dirty="0"/>
                        <a:t>Report for the Project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791876" y="999479"/>
            <a:ext cx="7334250" cy="5355312"/>
          </a:xfrm>
          <a:prstGeom prst="rect">
            <a:avLst/>
          </a:prstGeom>
          <a:noFill/>
        </p:spPr>
        <p:txBody>
          <a:bodyPr wrap="square" rtlCol="0" anchor="ctr">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RUI CHEN 1,2, QINGYI HUA1 , YAN-SHUO CHANG3 , BO WANG1,4, LEI ZHANG5 , AND XIANGJIE KONG 6 , (Senior Member, IEEE)</a:t>
            </a:r>
            <a:r>
              <a:rPr lang="en-US"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Collaborative Filtering-Based Recommender Systems, </a:t>
            </a:r>
            <a:r>
              <a:rPr lang="en-US" b="1" i="0" dirty="0">
                <a:effectLst/>
                <a:latin typeface="Times New Roman" panose="02020603050405020304" pitchFamily="18" charset="0"/>
                <a:cs typeface="Times New Roman" panose="02020603050405020304" pitchFamily="18" charset="0"/>
              </a:rPr>
              <a:t>IEEE Co</a:t>
            </a:r>
            <a:r>
              <a:rPr lang="en-US" b="1" dirty="0">
                <a:latin typeface="Times New Roman" panose="02020603050405020304" pitchFamily="18" charset="0"/>
                <a:cs typeface="Times New Roman" panose="02020603050405020304" pitchFamily="18" charset="0"/>
              </a:rPr>
              <a:t>nference in 2018.</a:t>
            </a:r>
            <a:r>
              <a:rPr lang="en-IN" dirty="0">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(Base paper)</a:t>
            </a:r>
          </a:p>
          <a:p>
            <a:pPr marL="342900" indent="-342900" algn="just">
              <a:buFont typeface="+mj-lt"/>
              <a:buAutoNum type="arabicPeriod"/>
            </a:pPr>
            <a:r>
              <a:rPr lang="en-US" b="0" i="0" dirty="0" err="1">
                <a:effectLst/>
                <a:latin typeface="Times New Roman" panose="02020603050405020304" pitchFamily="18" charset="0"/>
                <a:cs typeface="Times New Roman" panose="02020603050405020304" pitchFamily="18" charset="0"/>
              </a:rPr>
              <a:t>Deldjoo</a:t>
            </a:r>
            <a:r>
              <a:rPr lang="en-US" b="0" i="0" dirty="0">
                <a:effectLst/>
                <a:latin typeface="Times New Roman" panose="02020603050405020304" pitchFamily="18" charset="0"/>
                <a:cs typeface="Times New Roman" panose="02020603050405020304" pitchFamily="18" charset="0"/>
              </a:rPr>
              <a:t> Y, </a:t>
            </a:r>
            <a:r>
              <a:rPr lang="en-US" b="0" i="0" dirty="0" err="1">
                <a:effectLst/>
                <a:latin typeface="Times New Roman" panose="02020603050405020304" pitchFamily="18" charset="0"/>
                <a:cs typeface="Times New Roman" panose="02020603050405020304" pitchFamily="18" charset="0"/>
              </a:rPr>
              <a:t>Cremonesi</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Schedl</a:t>
            </a:r>
            <a:r>
              <a:rPr lang="en-US" b="0" i="0" dirty="0">
                <a:effectLst/>
                <a:latin typeface="Times New Roman" panose="02020603050405020304" pitchFamily="18" charset="0"/>
                <a:cs typeface="Times New Roman" panose="02020603050405020304" pitchFamily="18" charset="0"/>
              </a:rPr>
              <a:t> M, </a:t>
            </a:r>
            <a:r>
              <a:rPr lang="en-US" b="0" i="0" dirty="0" err="1">
                <a:effectLst/>
                <a:latin typeface="Times New Roman" panose="02020603050405020304" pitchFamily="18" charset="0"/>
                <a:cs typeface="Times New Roman" panose="02020603050405020304" pitchFamily="18" charset="0"/>
              </a:rPr>
              <a:t>Quadrana</a:t>
            </a:r>
            <a:r>
              <a:rPr lang="en-US" b="0" i="0" dirty="0">
                <a:effectLst/>
                <a:latin typeface="Times New Roman" panose="02020603050405020304" pitchFamily="18" charset="0"/>
                <a:cs typeface="Times New Roman" panose="02020603050405020304" pitchFamily="18" charset="0"/>
              </a:rPr>
              <a:t> M The effect of different video summarization models on the quality of video recommendation based on low-level visual features. (2017).</a:t>
            </a:r>
            <a:endParaRPr lang="es-ES"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Lee JH, </a:t>
            </a:r>
            <a:r>
              <a:rPr lang="en-US" b="0" i="0" dirty="0" err="1">
                <a:effectLst/>
                <a:latin typeface="Times New Roman" panose="02020603050405020304" pitchFamily="18" charset="0"/>
                <a:cs typeface="Times New Roman" panose="02020603050405020304" pitchFamily="18" charset="0"/>
              </a:rPr>
              <a:t>Wishkoski</a:t>
            </a:r>
            <a:r>
              <a:rPr lang="en-US" b="0" i="0" dirty="0">
                <a:effectLst/>
                <a:latin typeface="Times New Roman" panose="02020603050405020304" pitchFamily="18" charset="0"/>
                <a:cs typeface="Times New Roman" panose="02020603050405020304" pitchFamily="18" charset="0"/>
              </a:rPr>
              <a:t> R, Aase L, </a:t>
            </a:r>
            <a:r>
              <a:rPr lang="en-US" b="0" i="0" dirty="0" err="1">
                <a:effectLst/>
                <a:latin typeface="Times New Roman" panose="02020603050405020304" pitchFamily="18" charset="0"/>
                <a:cs typeface="Times New Roman" panose="02020603050405020304" pitchFamily="18" charset="0"/>
              </a:rPr>
              <a:t>Meas</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Hubbles</a:t>
            </a:r>
            <a:r>
              <a:rPr lang="en-US" b="0" i="0" dirty="0">
                <a:effectLst/>
                <a:latin typeface="Times New Roman" panose="02020603050405020304" pitchFamily="18" charset="0"/>
                <a:cs typeface="Times New Roman" panose="02020603050405020304" pitchFamily="18" charset="0"/>
              </a:rPr>
              <a:t> C Understanding users of cloud music services: selection factors, management and access behavior, and perceptions. (2017) </a:t>
            </a: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Schäfer T, </a:t>
            </a:r>
            <a:r>
              <a:rPr lang="en-US" b="0" i="0" dirty="0" err="1">
                <a:effectLst/>
                <a:latin typeface="Times New Roman" panose="02020603050405020304" pitchFamily="18" charset="0"/>
                <a:cs typeface="Times New Roman" panose="02020603050405020304" pitchFamily="18" charset="0"/>
              </a:rPr>
              <a:t>Mehlhorn</a:t>
            </a:r>
            <a:r>
              <a:rPr lang="en-US" b="0" i="0" dirty="0">
                <a:effectLst/>
                <a:latin typeface="Times New Roman" panose="02020603050405020304" pitchFamily="18" charset="0"/>
                <a:cs typeface="Times New Roman" panose="02020603050405020304" pitchFamily="18" charset="0"/>
              </a:rPr>
              <a:t> C Can personality traits predict musical style preferences? A meta-analysis. (2017)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 Portugal, P. </a:t>
            </a:r>
            <a:r>
              <a:rPr lang="en-US" dirty="0" err="1">
                <a:latin typeface="Times New Roman" panose="02020603050405020304" pitchFamily="18" charset="0"/>
                <a:cs typeface="Times New Roman" panose="02020603050405020304" pitchFamily="18" charset="0"/>
              </a:rPr>
              <a:t>Alencar</a:t>
            </a:r>
            <a:r>
              <a:rPr lang="en-US" dirty="0">
                <a:latin typeface="Times New Roman" panose="02020603050405020304" pitchFamily="18" charset="0"/>
                <a:cs typeface="Times New Roman" panose="02020603050405020304" pitchFamily="18" charset="0"/>
              </a:rPr>
              <a:t>, and D. Cowan, ‘‘The use of machine learning algorithms in recommender systems: A systematic review,’’ Expert Syst. Appl., vol. 97, pp. 205–227, Dec. 2018. </a:t>
            </a: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a:latin typeface="Times New Roman" panose="02020603050405020304" pitchFamily="18" charset="0"/>
                <a:cs typeface="Times New Roman" panose="02020603050405020304" pitchFamily="18" charset="0"/>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1829</TotalTime>
  <Words>600</Words>
  <Application>Microsoft Office PowerPoint</Application>
  <PresentationFormat>On-screen Show (4:3)</PresentationFormat>
  <Paragraphs>80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Harshini Nandi</cp:lastModifiedBy>
  <cp:revision>204</cp:revision>
  <dcterms:created xsi:type="dcterms:W3CDTF">2020-08-08T03:55:20Z</dcterms:created>
  <dcterms:modified xsi:type="dcterms:W3CDTF">2021-04-09T08:47:51Z</dcterms:modified>
</cp:coreProperties>
</file>