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7" roundtripDataSignature="AMtx7mgF9atXPNNiDmwhpHXKuM4W56Su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54C9C1-2FB2-4A9A-A0F9-17AEC815C2F5}">
  <a:tblStyle styleId="{3A54C9C1-2FB2-4A9A-A0F9-17AEC815C2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436c3e1ba_2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gd436c3e1ba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9f3754abb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d9f3754ab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436c3e1ba_1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d436c3e1ba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436c3e1ba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d436c3e1ba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436c3e1ba_1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d436c3e1ba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ECEEA"/>
            </a:gs>
            <a:gs pos="6250">
              <a:srgbClr val="BECEEA"/>
            </a:gs>
            <a:gs pos="6623">
              <a:srgbClr val="B5C7E7"/>
            </a:gs>
            <a:gs pos="35000">
              <a:schemeClr val="lt1"/>
            </a:gs>
            <a:gs pos="60000">
              <a:srgbClr val="F5F7FC"/>
            </a:gs>
            <a:gs pos="100000">
              <a:srgbClr val="D1DCF0"/>
            </a:gs>
          </a:gsLst>
          <a:path path="circle">
            <a:fillToRect r="100%" t="100%"/>
          </a:path>
          <a:tileRect b="-100%" l="-100%"/>
        </a:gra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hyperlink" Target="https://www.ijert.org/credit-card-fraud-detection-using-machine-learning-algorithms" TargetMode="External"/><Relationship Id="rId6" Type="http://schemas.openxmlformats.org/officeDocument/2006/relationships/hyperlink" Target="https://www.kaggle.com/mlg-ulb/creditcardfraud?select=creditcar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1" name="Google Shape;91;p1"/>
          <p:cNvSpPr txBox="1"/>
          <p:nvPr/>
        </p:nvSpPr>
        <p:spPr>
          <a:xfrm>
            <a:off x="110840" y="1567586"/>
            <a:ext cx="11984100" cy="4540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t/>
            </a:r>
            <a:endParaRPr b="1" sz="2800">
              <a:solidFill>
                <a:srgbClr val="0000FF"/>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400"/>
              <a:buFont typeface="Arial"/>
              <a:buNone/>
            </a:pPr>
            <a:r>
              <a:rPr b="1" lang="en-US" sz="2900">
                <a:solidFill>
                  <a:srgbClr val="0000FF"/>
                </a:solidFill>
                <a:latin typeface="Times New Roman"/>
                <a:ea typeface="Times New Roman"/>
                <a:cs typeface="Times New Roman"/>
                <a:sym typeface="Times New Roman"/>
              </a:rPr>
              <a:t>Credit Card Fraud Detection </a:t>
            </a:r>
            <a:endParaRPr b="1" sz="2900">
              <a:solidFill>
                <a:srgbClr val="0000FF"/>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400"/>
              <a:buFont typeface="Arial"/>
              <a:buNone/>
            </a:pPr>
            <a:r>
              <a:t/>
            </a:r>
            <a:endParaRPr b="1" sz="24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400"/>
              <a:buFont typeface="Arial"/>
              <a:buNone/>
            </a:pPr>
            <a:r>
              <a:rPr b="1" lang="en-US" sz="2400">
                <a:solidFill>
                  <a:schemeClr val="dk1"/>
                </a:solidFill>
                <a:latin typeface="Times New Roman"/>
                <a:ea typeface="Times New Roman"/>
                <a:cs typeface="Times New Roman"/>
                <a:sym typeface="Times New Roman"/>
              </a:rPr>
              <a:t>Date: 17 May 2021</a:t>
            </a:r>
            <a:endParaRPr>
              <a:solidFill>
                <a:schemeClr val="dk1"/>
              </a:solidFill>
            </a:endParaRPr>
          </a:p>
          <a:p>
            <a:pPr indent="0" lvl="0" marL="0" rtl="0" algn="ctr">
              <a:spcBef>
                <a:spcPts val="0"/>
              </a:spcBef>
              <a:spcAft>
                <a:spcPts val="0"/>
              </a:spcAft>
              <a:buClr>
                <a:schemeClr val="dk1"/>
              </a:buClr>
              <a:buSzPts val="2400"/>
              <a:buFont typeface="Arial"/>
              <a:buNone/>
            </a:pPr>
            <a:r>
              <a:t/>
            </a:r>
            <a:endParaRPr b="1"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200"/>
              <a:buFont typeface="Arial"/>
              <a:buNone/>
            </a:pPr>
            <a:r>
              <a:t/>
            </a:r>
            <a:endParaRPr b="1"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200"/>
              <a:buFont typeface="Arial"/>
              <a:buNone/>
            </a:pPr>
            <a:r>
              <a:rPr b="1" lang="en-US" sz="2200">
                <a:solidFill>
                  <a:schemeClr val="dk1"/>
                </a:solidFill>
                <a:latin typeface="Times New Roman"/>
                <a:ea typeface="Times New Roman"/>
                <a:cs typeface="Times New Roman"/>
                <a:sym typeface="Times New Roman"/>
              </a:rPr>
              <a:t>A G Pooja Manas : 17WH1A0537</a:t>
            </a:r>
            <a:endParaRPr b="1"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400"/>
              <a:buFont typeface="Arial"/>
              <a:buNone/>
            </a:pPr>
            <a:r>
              <a:rPr b="1" lang="en-US" sz="2200">
                <a:solidFill>
                  <a:schemeClr val="dk1"/>
                </a:solidFill>
                <a:latin typeface="Times New Roman"/>
                <a:ea typeface="Times New Roman"/>
                <a:cs typeface="Times New Roman"/>
                <a:sym typeface="Times New Roman"/>
              </a:rPr>
              <a:t>M.Sreelekha : 17WH1A0553</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400"/>
              <a:buFont typeface="Arial"/>
              <a:buNone/>
            </a:pPr>
            <a:r>
              <a:rPr b="1" lang="en-US" sz="2200">
                <a:solidFill>
                  <a:schemeClr val="dk1"/>
                </a:solidFill>
                <a:latin typeface="Times New Roman"/>
                <a:ea typeface="Times New Roman"/>
                <a:cs typeface="Times New Roman"/>
                <a:sym typeface="Times New Roman"/>
              </a:rPr>
              <a:t>K.Priyanka : 17WH1A0538</a:t>
            </a:r>
            <a:endParaRPr b="1"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400"/>
              <a:buFont typeface="Arial"/>
              <a:buNone/>
            </a:pPr>
            <a:r>
              <a:t/>
            </a:r>
            <a:endParaRPr b="1" sz="2400">
              <a:solidFill>
                <a:schemeClr val="dk1"/>
              </a:solidFill>
              <a:latin typeface="Times New Roman"/>
              <a:ea typeface="Times New Roman"/>
              <a:cs typeface="Times New Roman"/>
              <a:sym typeface="Times New Roman"/>
            </a:endParaRPr>
          </a:p>
          <a:p>
            <a:pPr indent="0" lvl="0" marL="0" rtl="0" algn="r">
              <a:spcBef>
                <a:spcPts val="0"/>
              </a:spcBef>
              <a:spcAft>
                <a:spcPts val="0"/>
              </a:spcAft>
              <a:buClr>
                <a:schemeClr val="dk1"/>
              </a:buClr>
              <a:buSzPts val="2400"/>
              <a:buFont typeface="Arial"/>
              <a:buNone/>
            </a:pPr>
            <a:r>
              <a:rPr b="1" lang="en-US" sz="2400">
                <a:solidFill>
                  <a:schemeClr val="dk1"/>
                </a:solidFill>
                <a:latin typeface="Times New Roman"/>
                <a:ea typeface="Times New Roman"/>
                <a:cs typeface="Times New Roman"/>
                <a:sym typeface="Times New Roman"/>
              </a:rPr>
              <a:t>                                                      Internal Guide : Ms. G. E. Padmavati</a:t>
            </a:r>
            <a:endParaRPr b="1" sz="24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400"/>
              <a:buFont typeface="Arial"/>
              <a:buNone/>
            </a:pPr>
            <a:r>
              <a:rPr b="1" lang="en-US" sz="2400">
                <a:solidFill>
                  <a:schemeClr val="dk1"/>
                </a:solidFill>
                <a:latin typeface="Times New Roman"/>
                <a:ea typeface="Times New Roman"/>
                <a:cs typeface="Times New Roman"/>
                <a:sym typeface="Times New Roman"/>
              </a:rPr>
              <a:t>                                                                                   Designation : Assistant Professor</a:t>
            </a:r>
            <a:endParaRPr b="1" sz="2900">
              <a:solidFill>
                <a:srgbClr val="0000FF"/>
              </a:solidFill>
              <a:latin typeface="Times New Roman"/>
              <a:ea typeface="Times New Roman"/>
              <a:cs typeface="Times New Roman"/>
              <a:sym typeface="Times New Roman"/>
            </a:endParaRPr>
          </a:p>
        </p:txBody>
      </p:sp>
      <p:sp>
        <p:nvSpPr>
          <p:cNvPr id="92" name="Google Shape;92;p1"/>
          <p:cNvSpPr/>
          <p:nvPr/>
        </p:nvSpPr>
        <p:spPr>
          <a:xfrm>
            <a:off x="0" y="1059043"/>
            <a:ext cx="12192000" cy="461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2400"/>
              <a:buFont typeface="Arial"/>
              <a:buNone/>
            </a:pPr>
            <a:r>
              <a:rPr b="1" lang="en-US" sz="2800">
                <a:solidFill>
                  <a:schemeClr val="dk1"/>
                </a:solidFill>
                <a:latin typeface="Times New Roman"/>
                <a:ea typeface="Times New Roman"/>
                <a:cs typeface="Times New Roman"/>
                <a:sym typeface="Times New Roman"/>
              </a:rPr>
              <a:t>Department of Computer Science and Engineering</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4"/>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90" name="Google Shape;190;p4"/>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91" name="Google Shape;191;p4"/>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
        <p:nvSpPr>
          <p:cNvPr id="192" name="Google Shape;192;p4"/>
          <p:cNvSpPr txBox="1"/>
          <p:nvPr/>
        </p:nvSpPr>
        <p:spPr>
          <a:xfrm>
            <a:off x="888591" y="2875002"/>
            <a:ext cx="107127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Times New Roman"/>
                <a:ea typeface="Times New Roman"/>
                <a:cs typeface="Times New Roman"/>
                <a:sym typeface="Times New Roman"/>
              </a:rPr>
              <a:t>Thank you</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gd436c3e1ba_2_9"/>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8" name="Google Shape;98;gd436c3e1ba_2_9"/>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99" name="Google Shape;99;gd436c3e1ba_2_9"/>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00" name="Google Shape;100;gd436c3e1ba_2_9"/>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01" name="Google Shape;101;gd436c3e1ba_2_9"/>
          <p:cNvSpPr txBox="1"/>
          <p:nvPr/>
        </p:nvSpPr>
        <p:spPr>
          <a:xfrm>
            <a:off x="1745675" y="248200"/>
            <a:ext cx="8949900" cy="76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3400"/>
              <a:buFont typeface="Arial"/>
              <a:buNone/>
            </a:pPr>
            <a:r>
              <a:rPr b="1" lang="en-US" sz="4400">
                <a:solidFill>
                  <a:schemeClr val="dk1"/>
                </a:solidFill>
                <a:latin typeface="Times New Roman"/>
                <a:ea typeface="Times New Roman"/>
                <a:cs typeface="Times New Roman"/>
                <a:sym typeface="Times New Roman"/>
              </a:rPr>
              <a:t>Abstract</a:t>
            </a:r>
            <a:endParaRPr b="0" i="0" sz="2800" u="none" cap="none" strike="noStrike">
              <a:solidFill>
                <a:srgbClr val="000000"/>
              </a:solidFill>
              <a:latin typeface="Arial"/>
              <a:ea typeface="Arial"/>
              <a:cs typeface="Arial"/>
              <a:sym typeface="Arial"/>
            </a:endParaRPr>
          </a:p>
        </p:txBody>
      </p:sp>
      <p:sp>
        <p:nvSpPr>
          <p:cNvPr id="102" name="Google Shape;102;gd436c3e1ba_2_9"/>
          <p:cNvSpPr txBox="1"/>
          <p:nvPr/>
        </p:nvSpPr>
        <p:spPr>
          <a:xfrm>
            <a:off x="457200" y="1371600"/>
            <a:ext cx="11044800" cy="50802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chemeClr val="dk1"/>
              </a:buClr>
              <a:buSzPts val="1100"/>
              <a:buFont typeface="Arial"/>
              <a:buNone/>
            </a:pPr>
            <a:r>
              <a:rPr b="1" lang="en-US" sz="2000">
                <a:latin typeface="Times New Roman"/>
                <a:ea typeface="Times New Roman"/>
                <a:cs typeface="Times New Roman"/>
                <a:sym typeface="Times New Roman"/>
              </a:rPr>
              <a:t>Problem Statement :</a:t>
            </a:r>
            <a:endParaRPr b="1" sz="20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It is vital that credit card companies are able to identify fraudulent credit card transactions so that customers are not charged for items that they did not purchase.The Credit Card Fraud Detection Problem includes modelling past credit card transactions with the data of the ones that turned out to be fraud. This model is then used to recognize whether a new transaction is fraudulent or not.</a:t>
            </a:r>
            <a:endParaRPr sz="20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b="1" sz="20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1" lang="en-US" sz="2000">
                <a:latin typeface="Times New Roman"/>
                <a:ea typeface="Times New Roman"/>
                <a:cs typeface="Times New Roman"/>
                <a:sym typeface="Times New Roman"/>
              </a:rPr>
              <a:t>Project Objective :</a:t>
            </a:r>
            <a:endParaRPr b="1" sz="20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Our objective here is to detect 100 percent of the fraudulent transactions while minimizing the incorrect fraud classifications</a:t>
            </a:r>
            <a:endParaRPr sz="20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t/>
            </a:r>
            <a:endParaRPr b="1" sz="2000">
              <a:solidFill>
                <a:srgbClr val="002060"/>
              </a:solidFill>
              <a:latin typeface="Times New Roman"/>
              <a:ea typeface="Times New Roman"/>
              <a:cs typeface="Times New Roman"/>
              <a:sym typeface="Times New Roman"/>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03" name="Google Shape;103;gd436c3e1ba_2_9"/>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8"/>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09" name="Google Shape;109;p18"/>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11" name="Google Shape;111;p18"/>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12" name="Google Shape;112;p18"/>
          <p:cNvSpPr txBox="1"/>
          <p:nvPr/>
        </p:nvSpPr>
        <p:spPr>
          <a:xfrm>
            <a:off x="1745675" y="248200"/>
            <a:ext cx="8949900" cy="7695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rgbClr val="000000"/>
              </a:buClr>
              <a:buSzPts val="3000"/>
              <a:buFont typeface="Arial"/>
              <a:buNone/>
            </a:pPr>
            <a:r>
              <a:rPr b="1" i="0" lang="en-US" sz="4400" u="none" cap="none" strike="noStrike">
                <a:solidFill>
                  <a:schemeClr val="dk1"/>
                </a:solidFill>
                <a:latin typeface="Times New Roman"/>
                <a:ea typeface="Times New Roman"/>
                <a:cs typeface="Times New Roman"/>
                <a:sym typeface="Times New Roman"/>
              </a:rPr>
              <a:t>D</a:t>
            </a:r>
            <a:r>
              <a:rPr b="1" lang="en-US" sz="4400">
                <a:solidFill>
                  <a:schemeClr val="dk1"/>
                </a:solidFill>
                <a:latin typeface="Times New Roman"/>
                <a:ea typeface="Times New Roman"/>
                <a:cs typeface="Times New Roman"/>
                <a:sym typeface="Times New Roman"/>
              </a:rPr>
              <a:t>ataset</a:t>
            </a:r>
            <a:endParaRPr b="0" i="0" sz="2800" u="none" cap="none" strike="noStrike">
              <a:solidFill>
                <a:srgbClr val="000000"/>
              </a:solidFill>
              <a:latin typeface="Arial"/>
              <a:ea typeface="Arial"/>
              <a:cs typeface="Arial"/>
              <a:sym typeface="Arial"/>
            </a:endParaRPr>
          </a:p>
        </p:txBody>
      </p:sp>
      <p:sp>
        <p:nvSpPr>
          <p:cNvPr id="113" name="Google Shape;113;p18"/>
          <p:cNvSpPr txBox="1"/>
          <p:nvPr/>
        </p:nvSpPr>
        <p:spPr>
          <a:xfrm>
            <a:off x="457200" y="1371600"/>
            <a:ext cx="11044800" cy="50802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206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The dataset contains transactions made by European cardholders. The dataset contains 492 frauds out of </a:t>
            </a:r>
            <a:r>
              <a:rPr lang="en-US" sz="2000">
                <a:latin typeface="Times New Roman"/>
                <a:ea typeface="Times New Roman"/>
                <a:cs typeface="Times New Roman"/>
                <a:sym typeface="Times New Roman"/>
              </a:rPr>
              <a:t>1</a:t>
            </a:r>
            <a:r>
              <a:rPr i="0" lang="en-US" sz="2000" u="none" cap="none" strike="noStrike">
                <a:solidFill>
                  <a:srgbClr val="000000"/>
                </a:solidFill>
                <a:latin typeface="Times New Roman"/>
                <a:ea typeface="Times New Roman"/>
                <a:cs typeface="Times New Roman"/>
                <a:sym typeface="Times New Roman"/>
              </a:rPr>
              <a:t>8</a:t>
            </a:r>
            <a:r>
              <a:rPr lang="en-US" sz="2000">
                <a:latin typeface="Times New Roman"/>
                <a:ea typeface="Times New Roman"/>
                <a:cs typeface="Times New Roman"/>
                <a:sym typeface="Times New Roman"/>
              </a:rPr>
              <a:t>6</a:t>
            </a:r>
            <a:r>
              <a:rPr i="0" lang="en-US" sz="2000" u="none" cap="none" strike="noStrike">
                <a:solidFill>
                  <a:srgbClr val="000000"/>
                </a:solidFill>
                <a:latin typeface="Times New Roman"/>
                <a:ea typeface="Times New Roman"/>
                <a:cs typeface="Times New Roman"/>
                <a:sym typeface="Times New Roman"/>
              </a:rPr>
              <a:t>,</a:t>
            </a:r>
            <a:r>
              <a:rPr lang="en-US" sz="2000">
                <a:latin typeface="Times New Roman"/>
                <a:ea typeface="Times New Roman"/>
                <a:cs typeface="Times New Roman"/>
                <a:sym typeface="Times New Roman"/>
              </a:rPr>
              <a:t>0</a:t>
            </a:r>
            <a:r>
              <a:rPr i="0" lang="en-US" sz="2000" u="none" cap="none" strike="noStrike">
                <a:solidFill>
                  <a:srgbClr val="000000"/>
                </a:solidFill>
                <a:latin typeface="Times New Roman"/>
                <a:ea typeface="Times New Roman"/>
                <a:cs typeface="Times New Roman"/>
                <a:sym typeface="Times New Roman"/>
              </a:rPr>
              <a:t>0</a:t>
            </a:r>
            <a:r>
              <a:rPr lang="en-US" sz="2000">
                <a:latin typeface="Times New Roman"/>
                <a:ea typeface="Times New Roman"/>
                <a:cs typeface="Times New Roman"/>
                <a:sym typeface="Times New Roman"/>
              </a:rPr>
              <a:t>0</a:t>
            </a:r>
            <a:r>
              <a:rPr i="0" lang="en-US" sz="2000" u="none" cap="none" strike="noStrike">
                <a:solidFill>
                  <a:srgbClr val="000000"/>
                </a:solidFill>
                <a:latin typeface="Times New Roman"/>
                <a:ea typeface="Times New Roman"/>
                <a:cs typeface="Times New Roman"/>
                <a:sym typeface="Times New Roman"/>
              </a:rPr>
              <a:t> transactions. Thus, it is highly unbalanced, with the positive (frauds) accounting for only 0.17%.</a:t>
            </a:r>
            <a:endParaRPr i="0" sz="1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000"/>
              <a:buFont typeface="Times New Roman"/>
              <a:buChar char="•"/>
            </a:pPr>
            <a:r>
              <a:rPr i="0" lang="en-US" sz="2000" u="none" cap="none" strike="noStrike">
                <a:solidFill>
                  <a:srgbClr val="000000"/>
                </a:solidFill>
                <a:latin typeface="Times New Roman"/>
                <a:ea typeface="Times New Roman"/>
                <a:cs typeface="Times New Roman"/>
                <a:sym typeface="Times New Roman"/>
              </a:rPr>
              <a:t>There are a total of 31 attributes since the data is highly confidential the attributes are taken as V1 to V28 all being numerical data. The remaining three attributes are time, amount which remains untransformed.</a:t>
            </a:r>
            <a:endParaRPr>
              <a:latin typeface="Times New Roman"/>
              <a:ea typeface="Times New Roman"/>
              <a:cs typeface="Times New Roman"/>
              <a:sym typeface="Times New Roman"/>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aphicFrame>
        <p:nvGraphicFramePr>
          <p:cNvPr id="114" name="Google Shape;114;p18"/>
          <p:cNvGraphicFramePr/>
          <p:nvPr/>
        </p:nvGraphicFramePr>
        <p:xfrm>
          <a:off x="952500" y="4178625"/>
          <a:ext cx="3000000" cy="3000000"/>
        </p:xfrm>
        <a:graphic>
          <a:graphicData uri="http://schemas.openxmlformats.org/drawingml/2006/table">
            <a:tbl>
              <a:tblPr>
                <a:noFill/>
                <a:tableStyleId>{3A54C9C1-2FB2-4A9A-A0F9-17AEC815C2F5}</a:tableStyleId>
              </a:tblPr>
              <a:tblGrid>
                <a:gridCol w="5143500"/>
                <a:gridCol w="5143500"/>
              </a:tblGrid>
              <a:tr h="186125">
                <a:tc>
                  <a:txBody>
                    <a:bodyPr/>
                    <a:lstStyle/>
                    <a:p>
                      <a:pPr indent="0" lvl="0" marL="0" rtl="0" algn="l">
                        <a:spcBef>
                          <a:spcPts val="0"/>
                        </a:spcBef>
                        <a:spcAft>
                          <a:spcPts val="0"/>
                        </a:spcAft>
                        <a:buNone/>
                      </a:pPr>
                      <a:r>
                        <a:rPr lang="en-US"/>
                        <a:t>Attribute</a:t>
                      </a:r>
                      <a:endParaRPr/>
                    </a:p>
                  </a:txBody>
                  <a:tcPr marT="91425" marB="91425" marR="91425" marL="91425"/>
                </a:tc>
                <a:tc>
                  <a:txBody>
                    <a:bodyPr/>
                    <a:lstStyle/>
                    <a:p>
                      <a:pPr indent="0" lvl="0" marL="0" rtl="0" algn="l">
                        <a:spcBef>
                          <a:spcPts val="0"/>
                        </a:spcBef>
                        <a:spcAft>
                          <a:spcPts val="0"/>
                        </a:spcAft>
                        <a:buNone/>
                      </a:pPr>
                      <a:r>
                        <a:rPr lang="en-US"/>
                        <a:t>Description</a:t>
                      </a:r>
                      <a:endParaRPr/>
                    </a:p>
                  </a:txBody>
                  <a:tcPr marT="91425" marB="91425" marR="91425" marL="91425"/>
                </a:tc>
              </a:tr>
              <a:tr h="186125">
                <a:tc>
                  <a:txBody>
                    <a:bodyPr/>
                    <a:lstStyle/>
                    <a:p>
                      <a:pPr indent="0" lvl="0" marL="0" rtl="0" algn="l">
                        <a:spcBef>
                          <a:spcPts val="0"/>
                        </a:spcBef>
                        <a:spcAft>
                          <a:spcPts val="0"/>
                        </a:spcAft>
                        <a:buNone/>
                      </a:pPr>
                      <a:r>
                        <a:rPr lang="en-US"/>
                        <a:t>V1 to V28</a:t>
                      </a:r>
                      <a:endParaRPr/>
                    </a:p>
                  </a:txBody>
                  <a:tcPr marT="91425" marB="91425" marR="91425" marL="91425"/>
                </a:tc>
                <a:tc>
                  <a:txBody>
                    <a:bodyPr/>
                    <a:lstStyle/>
                    <a:p>
                      <a:pPr indent="0" lvl="0" marL="0" rtl="0" algn="l">
                        <a:spcBef>
                          <a:spcPts val="0"/>
                        </a:spcBef>
                        <a:spcAft>
                          <a:spcPts val="0"/>
                        </a:spcAft>
                        <a:buNone/>
                      </a:pPr>
                      <a:r>
                        <a:rPr lang="en-US"/>
                        <a:t>Numerical Data</a:t>
                      </a:r>
                      <a:endParaRPr/>
                    </a:p>
                  </a:txBody>
                  <a:tcPr marT="91425" marB="91425" marR="91425" marL="91425"/>
                </a:tc>
              </a:tr>
              <a:tr h="186125">
                <a:tc>
                  <a:txBody>
                    <a:bodyPr/>
                    <a:lstStyle/>
                    <a:p>
                      <a:pPr indent="0" lvl="0" marL="0" rtl="0" algn="l">
                        <a:spcBef>
                          <a:spcPts val="0"/>
                        </a:spcBef>
                        <a:spcAft>
                          <a:spcPts val="0"/>
                        </a:spcAft>
                        <a:buNone/>
                      </a:pPr>
                      <a:r>
                        <a:rPr lang="en-US"/>
                        <a:t>Time</a:t>
                      </a:r>
                      <a:endParaRPr/>
                    </a:p>
                  </a:txBody>
                  <a:tcPr marT="91425" marB="91425" marR="91425" marL="91425"/>
                </a:tc>
                <a:tc>
                  <a:txBody>
                    <a:bodyPr/>
                    <a:lstStyle/>
                    <a:p>
                      <a:pPr indent="0" lvl="0" marL="0" rtl="0" algn="l">
                        <a:spcBef>
                          <a:spcPts val="0"/>
                        </a:spcBef>
                        <a:spcAft>
                          <a:spcPts val="0"/>
                        </a:spcAft>
                        <a:buNone/>
                      </a:pPr>
                      <a:r>
                        <a:rPr lang="en-US"/>
                        <a:t>Seconds elapsed between each transition</a:t>
                      </a:r>
                      <a:endParaRPr/>
                    </a:p>
                  </a:txBody>
                  <a:tcPr marT="91425" marB="91425" marR="91425" marL="91425"/>
                </a:tc>
              </a:tr>
              <a:tr h="186125">
                <a:tc>
                  <a:txBody>
                    <a:bodyPr/>
                    <a:lstStyle/>
                    <a:p>
                      <a:pPr indent="0" lvl="0" marL="0" rtl="0" algn="l">
                        <a:spcBef>
                          <a:spcPts val="0"/>
                        </a:spcBef>
                        <a:spcAft>
                          <a:spcPts val="0"/>
                        </a:spcAft>
                        <a:buNone/>
                      </a:pPr>
                      <a:r>
                        <a:rPr lang="en-US"/>
                        <a:t>Amount</a:t>
                      </a:r>
                      <a:endParaRPr/>
                    </a:p>
                  </a:txBody>
                  <a:tcPr marT="91425" marB="91425" marR="91425" marL="91425"/>
                </a:tc>
                <a:tc>
                  <a:txBody>
                    <a:bodyPr/>
                    <a:lstStyle/>
                    <a:p>
                      <a:pPr indent="0" lvl="0" marL="0" rtl="0" algn="l">
                        <a:spcBef>
                          <a:spcPts val="0"/>
                        </a:spcBef>
                        <a:spcAft>
                          <a:spcPts val="0"/>
                        </a:spcAft>
                        <a:buNone/>
                      </a:pPr>
                      <a:r>
                        <a:rPr lang="en-US"/>
                        <a:t>Transaction amount</a:t>
                      </a:r>
                      <a:endParaRPr/>
                    </a:p>
                  </a:txBody>
                  <a:tcPr marT="91425" marB="91425" marR="91425" marL="91425"/>
                </a:tc>
              </a:tr>
              <a:tr h="186125">
                <a:tc>
                  <a:txBody>
                    <a:bodyPr/>
                    <a:lstStyle/>
                    <a:p>
                      <a:pPr indent="0" lvl="0" marL="0" rtl="0" algn="l">
                        <a:spcBef>
                          <a:spcPts val="0"/>
                        </a:spcBef>
                        <a:spcAft>
                          <a:spcPts val="0"/>
                        </a:spcAft>
                        <a:buNone/>
                      </a:pPr>
                      <a:r>
                        <a:rPr lang="en-US"/>
                        <a:t>Class</a:t>
                      </a:r>
                      <a:endParaRPr/>
                    </a:p>
                  </a:txBody>
                  <a:tcPr marT="91425" marB="91425" marR="91425" marL="91425"/>
                </a:tc>
                <a:tc>
                  <a:txBody>
                    <a:bodyPr/>
                    <a:lstStyle/>
                    <a:p>
                      <a:pPr indent="0" lvl="0" marL="0" rtl="0" algn="l">
                        <a:spcBef>
                          <a:spcPts val="0"/>
                        </a:spcBef>
                        <a:spcAft>
                          <a:spcPts val="0"/>
                        </a:spcAft>
                        <a:buNone/>
                      </a:pPr>
                      <a:r>
                        <a:rPr lang="en-US"/>
                        <a:t>Response variable with 1 as fraud and 0 otherwise.</a:t>
                      </a:r>
                      <a:endParaRPr/>
                    </a:p>
                  </a:txBody>
                  <a:tcPr marT="91425" marB="91425" marR="91425" marL="91425"/>
                </a:tc>
              </a:tr>
            </a:tbl>
          </a:graphicData>
        </a:graphic>
      </p:graphicFrame>
      <p:sp>
        <p:nvSpPr>
          <p:cNvPr id="115" name="Google Shape;115;p18"/>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7"/>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21" name="Google Shape;121;p17"/>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22" name="Google Shape;122;p17"/>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23" name="Google Shape;123;p17"/>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24" name="Google Shape;124;p17"/>
          <p:cNvSpPr txBox="1"/>
          <p:nvPr/>
        </p:nvSpPr>
        <p:spPr>
          <a:xfrm>
            <a:off x="1745675" y="248200"/>
            <a:ext cx="8949900" cy="7695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None/>
            </a:pPr>
            <a:r>
              <a:rPr b="1" lang="en-US" sz="4400">
                <a:solidFill>
                  <a:schemeClr val="dk1"/>
                </a:solidFill>
                <a:latin typeface="Times New Roman"/>
                <a:ea typeface="Times New Roman"/>
                <a:cs typeface="Times New Roman"/>
                <a:sym typeface="Times New Roman"/>
              </a:rPr>
              <a:t>Architecture</a:t>
            </a:r>
            <a:endParaRPr b="0" i="0" sz="2800" u="none" cap="none" strike="noStrike">
              <a:solidFill>
                <a:schemeClr val="dk1"/>
              </a:solidFill>
              <a:latin typeface="Arial"/>
              <a:ea typeface="Arial"/>
              <a:cs typeface="Arial"/>
              <a:sym typeface="Arial"/>
            </a:endParaRPr>
          </a:p>
        </p:txBody>
      </p:sp>
      <p:sp>
        <p:nvSpPr>
          <p:cNvPr id="125" name="Google Shape;125;p17"/>
          <p:cNvSpPr txBox="1"/>
          <p:nvPr/>
        </p:nvSpPr>
        <p:spPr>
          <a:xfrm>
            <a:off x="457200" y="1371600"/>
            <a:ext cx="11044800" cy="45261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1100"/>
              <a:buFont typeface="Arial"/>
              <a:buNone/>
            </a:pPr>
            <a:r>
              <a:t/>
            </a:r>
            <a:endParaRPr b="1" i="0" sz="2000" u="none" cap="none" strike="noStrike">
              <a:solidFill>
                <a:srgbClr val="000000"/>
              </a:solidFill>
              <a:latin typeface="Times New Roman"/>
              <a:ea typeface="Times New Roman"/>
              <a:cs typeface="Times New Roman"/>
              <a:sym typeface="Times New Roman"/>
            </a:endParaRPr>
          </a:p>
        </p:txBody>
      </p:sp>
      <p:pic>
        <p:nvPicPr>
          <p:cNvPr descr="Diagram&#10;&#10;Description automatically generated" id="126" name="Google Shape;126;p17"/>
          <p:cNvPicPr preferRelativeResize="0"/>
          <p:nvPr/>
        </p:nvPicPr>
        <p:blipFill rotWithShape="1">
          <a:blip r:embed="rId5">
            <a:alphaModFix/>
          </a:blip>
          <a:srcRect b="0" l="0" r="0" t="0"/>
          <a:stretch/>
        </p:blipFill>
        <p:spPr>
          <a:xfrm>
            <a:off x="1656862" y="1461626"/>
            <a:ext cx="8682891" cy="4530672"/>
          </a:xfrm>
          <a:prstGeom prst="rect">
            <a:avLst/>
          </a:prstGeom>
          <a:noFill/>
          <a:ln>
            <a:noFill/>
          </a:ln>
        </p:spPr>
      </p:pic>
      <p:sp>
        <p:nvSpPr>
          <p:cNvPr id="127" name="Google Shape;127;p17"/>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gd9f3754abb_0_16"/>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33" name="Google Shape;133;gd9f3754abb_0_16"/>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34" name="Google Shape;134;gd9f3754abb_0_16"/>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35" name="Google Shape;135;gd9f3754abb_0_16"/>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36" name="Google Shape;136;gd9f3754abb_0_16"/>
          <p:cNvSpPr txBox="1"/>
          <p:nvPr/>
        </p:nvSpPr>
        <p:spPr>
          <a:xfrm>
            <a:off x="1745675" y="248200"/>
            <a:ext cx="8949900" cy="769500"/>
          </a:xfrm>
          <a:prstGeom prst="rect">
            <a:avLst/>
          </a:prstGeom>
          <a:noFill/>
          <a:ln>
            <a:noFill/>
          </a:ln>
        </p:spPr>
        <p:txBody>
          <a:bodyPr anchorCtr="0" anchor="t" bIns="45700" lIns="91425" spcFirstLastPara="1" rIns="91425" wrap="square" tIns="45700">
            <a:spAutoFit/>
          </a:bodyPr>
          <a:lstStyle/>
          <a:p>
            <a:pPr indent="-457200" lvl="0" marL="457200" rtl="0" algn="ctr">
              <a:spcBef>
                <a:spcPts val="0"/>
              </a:spcBef>
              <a:spcAft>
                <a:spcPts val="0"/>
              </a:spcAft>
              <a:buClr>
                <a:schemeClr val="dk1"/>
              </a:buClr>
              <a:buSzPts val="1100"/>
              <a:buFont typeface="Arial"/>
              <a:buNone/>
            </a:pPr>
            <a:r>
              <a:rPr b="1" lang="en-US" sz="4400">
                <a:solidFill>
                  <a:schemeClr val="dk1"/>
                </a:solidFill>
                <a:latin typeface="Times New Roman"/>
                <a:ea typeface="Times New Roman"/>
                <a:cs typeface="Times New Roman"/>
                <a:sym typeface="Times New Roman"/>
              </a:rPr>
              <a:t>Implementation</a:t>
            </a:r>
            <a:endParaRPr b="0" i="0" sz="2800" u="none" cap="none" strike="noStrike">
              <a:solidFill>
                <a:schemeClr val="dk1"/>
              </a:solidFill>
              <a:latin typeface="Arial"/>
              <a:ea typeface="Arial"/>
              <a:cs typeface="Arial"/>
              <a:sym typeface="Arial"/>
            </a:endParaRPr>
          </a:p>
        </p:txBody>
      </p:sp>
      <p:sp>
        <p:nvSpPr>
          <p:cNvPr id="137" name="Google Shape;137;gd9f3754abb_0_16"/>
          <p:cNvSpPr txBox="1"/>
          <p:nvPr/>
        </p:nvSpPr>
        <p:spPr>
          <a:xfrm>
            <a:off x="457200" y="1371600"/>
            <a:ext cx="11044800" cy="4526100"/>
          </a:xfrm>
          <a:prstGeom prst="rect">
            <a:avLst/>
          </a:prstGeom>
          <a:noFill/>
          <a:ln>
            <a:noFill/>
          </a:ln>
        </p:spPr>
        <p:txBody>
          <a:bodyPr anchorCtr="0" anchor="t" bIns="45700" lIns="91425" spcFirstLastPara="1" rIns="91425" wrap="square" tIns="45700">
            <a:normAutofit/>
          </a:bodyPr>
          <a:lstStyle/>
          <a:p>
            <a:pPr indent="-355600" lvl="0" marL="457200" rtl="0" algn="l">
              <a:lnSpc>
                <a:spcPct val="15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Decision Trees - Decision Tree algorithm belongs to the family of supervised learning algorithms. The goal of using a Decision Tree is to create a training model that can use to predict the class or value of the target variable by learning simple decision rules inferred from prior data(training data). The accuracy observed with this algorithm is 99.9229%</a:t>
            </a:r>
            <a:endParaRPr sz="2000">
              <a:solidFill>
                <a:schemeClr val="dk1"/>
              </a:solidFill>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Naive Bayes - It is a classification technique based on Bayes Theorem. The classifier assumes that the presence of a particular feature in a class is unrelated to the presence of any other feature. The accuracy observed with this algorithm is 97.8494%</a:t>
            </a:r>
            <a:endParaRPr/>
          </a:p>
        </p:txBody>
      </p:sp>
      <p:sp>
        <p:nvSpPr>
          <p:cNvPr id="138" name="Google Shape;138;gd9f3754abb_0_16"/>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gd436c3e1ba_1_8"/>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44" name="Google Shape;144;gd436c3e1ba_1_8"/>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45" name="Google Shape;145;gd436c3e1ba_1_8"/>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46" name="Google Shape;146;gd436c3e1ba_1_8"/>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47" name="Google Shape;147;gd436c3e1ba_1_8"/>
          <p:cNvSpPr txBox="1"/>
          <p:nvPr/>
        </p:nvSpPr>
        <p:spPr>
          <a:xfrm>
            <a:off x="1745675" y="248200"/>
            <a:ext cx="8949900" cy="7695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chemeClr val="dk1"/>
              </a:buClr>
              <a:buSzPts val="2400"/>
              <a:buFont typeface="Times New Roman"/>
              <a:buNone/>
            </a:pPr>
            <a:r>
              <a:rPr b="1" lang="en-US" sz="4400">
                <a:latin typeface="Times New Roman"/>
                <a:ea typeface="Times New Roman"/>
                <a:cs typeface="Times New Roman"/>
                <a:sym typeface="Times New Roman"/>
              </a:rPr>
              <a:t>Technology Stack</a:t>
            </a:r>
            <a:endParaRPr b="1" i="0" sz="4400" u="none" cap="none" strike="noStrike">
              <a:latin typeface="Times New Roman"/>
              <a:ea typeface="Times New Roman"/>
              <a:cs typeface="Times New Roman"/>
              <a:sym typeface="Times New Roman"/>
            </a:endParaRPr>
          </a:p>
        </p:txBody>
      </p:sp>
      <p:sp>
        <p:nvSpPr>
          <p:cNvPr id="148" name="Google Shape;148;gd436c3e1ba_1_8"/>
          <p:cNvSpPr txBox="1"/>
          <p:nvPr/>
        </p:nvSpPr>
        <p:spPr>
          <a:xfrm>
            <a:off x="457200" y="1371600"/>
            <a:ext cx="11044800" cy="45261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457200" marR="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Supervised Machine Learning</a:t>
            </a:r>
            <a:endParaRPr sz="2200">
              <a:solidFill>
                <a:schemeClr val="dk1"/>
              </a:solidFill>
              <a:latin typeface="Times New Roman"/>
              <a:ea typeface="Times New Roman"/>
              <a:cs typeface="Times New Roman"/>
              <a:sym typeface="Times New Roman"/>
            </a:endParaRPr>
          </a:p>
          <a:p>
            <a:pPr indent="-368300" lvl="0" marL="457200" marR="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Language : Python </a:t>
            </a:r>
            <a:endParaRPr sz="2200">
              <a:solidFill>
                <a:schemeClr val="dk1"/>
              </a:solidFill>
              <a:latin typeface="Times New Roman"/>
              <a:ea typeface="Times New Roman"/>
              <a:cs typeface="Times New Roman"/>
              <a:sym typeface="Times New Roman"/>
            </a:endParaRPr>
          </a:p>
          <a:p>
            <a:pPr indent="-368300" lvl="0" marL="457200" marR="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Packages Used : </a:t>
            </a:r>
            <a:endParaRPr sz="2200">
              <a:solidFill>
                <a:schemeClr val="dk1"/>
              </a:solidFill>
              <a:latin typeface="Times New Roman"/>
              <a:ea typeface="Times New Roman"/>
              <a:cs typeface="Times New Roman"/>
              <a:sym typeface="Times New Roman"/>
            </a:endParaRPr>
          </a:p>
          <a:p>
            <a:pPr indent="-368300" lvl="0" marL="457200" marR="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NumPy</a:t>
            </a:r>
            <a:endParaRPr sz="2200">
              <a:solidFill>
                <a:schemeClr val="dk1"/>
              </a:solidFill>
              <a:latin typeface="Times New Roman"/>
              <a:ea typeface="Times New Roman"/>
              <a:cs typeface="Times New Roman"/>
              <a:sym typeface="Times New Roman"/>
            </a:endParaRPr>
          </a:p>
          <a:p>
            <a:pPr indent="-368300" lvl="0" marL="457200" marR="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Pandas</a:t>
            </a:r>
            <a:endParaRPr sz="2200">
              <a:solidFill>
                <a:schemeClr val="dk1"/>
              </a:solidFill>
              <a:latin typeface="Times New Roman"/>
              <a:ea typeface="Times New Roman"/>
              <a:cs typeface="Times New Roman"/>
              <a:sym typeface="Times New Roman"/>
            </a:endParaRPr>
          </a:p>
          <a:p>
            <a:pPr indent="-368300" lvl="0" marL="457200" marR="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Matplotlib</a:t>
            </a:r>
            <a:endParaRPr sz="2200">
              <a:solidFill>
                <a:schemeClr val="dk1"/>
              </a:solidFill>
              <a:latin typeface="Times New Roman"/>
              <a:ea typeface="Times New Roman"/>
              <a:cs typeface="Times New Roman"/>
              <a:sym typeface="Times New Roman"/>
            </a:endParaRPr>
          </a:p>
          <a:p>
            <a:pPr indent="-368300" lvl="0" marL="457200" marR="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sklearn</a:t>
            </a:r>
            <a:endParaRPr sz="2200">
              <a:solidFill>
                <a:schemeClr val="dk1"/>
              </a:solidFill>
              <a:latin typeface="Times New Roman"/>
              <a:ea typeface="Times New Roman"/>
              <a:cs typeface="Times New Roman"/>
              <a:sym typeface="Times New Roman"/>
            </a:endParaRPr>
          </a:p>
        </p:txBody>
      </p:sp>
      <p:sp>
        <p:nvSpPr>
          <p:cNvPr id="149" name="Google Shape;149;gd436c3e1ba_1_8"/>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55" name="Google Shape;155;p3"/>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56" name="Google Shape;156;p3"/>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57" name="Google Shape;157;p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58" name="Google Shape;158;p3"/>
          <p:cNvSpPr txBox="1"/>
          <p:nvPr/>
        </p:nvSpPr>
        <p:spPr>
          <a:xfrm>
            <a:off x="1745675" y="248200"/>
            <a:ext cx="8949900" cy="7695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chemeClr val="dk1"/>
              </a:buClr>
              <a:buSzPts val="2400"/>
              <a:buFont typeface="Times New Roman"/>
              <a:buNone/>
            </a:pPr>
            <a:r>
              <a:rPr b="1" i="0" lang="en-US" sz="4400" u="none" cap="none" strike="noStrike">
                <a:solidFill>
                  <a:schemeClr val="dk1"/>
                </a:solidFill>
                <a:latin typeface="Times New Roman"/>
                <a:ea typeface="Times New Roman"/>
                <a:cs typeface="Times New Roman"/>
                <a:sym typeface="Times New Roman"/>
              </a:rPr>
              <a:t>S</a:t>
            </a:r>
            <a:r>
              <a:rPr b="1" lang="en-US" sz="4400">
                <a:solidFill>
                  <a:schemeClr val="dk1"/>
                </a:solidFill>
                <a:latin typeface="Times New Roman"/>
                <a:ea typeface="Times New Roman"/>
                <a:cs typeface="Times New Roman"/>
                <a:sym typeface="Times New Roman"/>
              </a:rPr>
              <a:t>ystem Requirements</a:t>
            </a:r>
            <a:endParaRPr b="1" i="0" sz="4400" u="none" cap="none" strike="noStrike">
              <a:solidFill>
                <a:srgbClr val="FF0000"/>
              </a:solidFill>
              <a:latin typeface="Times New Roman"/>
              <a:ea typeface="Times New Roman"/>
              <a:cs typeface="Times New Roman"/>
              <a:sym typeface="Times New Roman"/>
            </a:endParaRPr>
          </a:p>
        </p:txBody>
      </p:sp>
      <p:sp>
        <p:nvSpPr>
          <p:cNvPr id="159" name="Google Shape;159;p3"/>
          <p:cNvSpPr txBox="1"/>
          <p:nvPr/>
        </p:nvSpPr>
        <p:spPr>
          <a:xfrm>
            <a:off x="476125" y="1352650"/>
            <a:ext cx="11044800" cy="45261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1100"/>
              <a:buFont typeface="Arial"/>
              <a:buNone/>
            </a:pPr>
            <a:r>
              <a:t/>
            </a:r>
            <a:endParaRPr b="1" i="0" sz="2000" u="none" cap="none" strike="noStrike">
              <a:solidFill>
                <a:srgbClr val="000000"/>
              </a:solidFill>
              <a:latin typeface="Times New Roman"/>
              <a:ea typeface="Times New Roman"/>
              <a:cs typeface="Times New Roman"/>
              <a:sym typeface="Times New Roman"/>
            </a:endParaRPr>
          </a:p>
        </p:txBody>
      </p:sp>
      <p:graphicFrame>
        <p:nvGraphicFramePr>
          <p:cNvPr id="160" name="Google Shape;160;p3"/>
          <p:cNvGraphicFramePr/>
          <p:nvPr/>
        </p:nvGraphicFramePr>
        <p:xfrm>
          <a:off x="952500" y="1627225"/>
          <a:ext cx="3000000" cy="3000000"/>
        </p:xfrm>
        <a:graphic>
          <a:graphicData uri="http://schemas.openxmlformats.org/drawingml/2006/table">
            <a:tbl>
              <a:tblPr>
                <a:noFill/>
                <a:tableStyleId>{3A54C9C1-2FB2-4A9A-A0F9-17AEC815C2F5}</a:tableStyleId>
              </a:tblPr>
              <a:tblGrid>
                <a:gridCol w="5143500"/>
                <a:gridCol w="5143500"/>
              </a:tblGrid>
              <a:tr h="9491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ENVIRONMENT</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SPECIFICATIONS</a:t>
                      </a:r>
                      <a:endParaRPr sz="2000">
                        <a:latin typeface="Times New Roman"/>
                        <a:ea typeface="Times New Roman"/>
                        <a:cs typeface="Times New Roman"/>
                        <a:sym typeface="Times New Roman"/>
                      </a:endParaRPr>
                    </a:p>
                  </a:txBody>
                  <a:tcPr marT="91425" marB="91425" marR="91425" marL="91425"/>
                </a:tc>
              </a:tr>
              <a:tr h="11189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HARDWARE</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Processor - Intel Core i5</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Memory(RAM) - 8GB and more</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Storage - 1TB</a:t>
                      </a:r>
                      <a:endParaRPr sz="2000">
                        <a:latin typeface="Times New Roman"/>
                        <a:ea typeface="Times New Roman"/>
                        <a:cs typeface="Times New Roman"/>
                        <a:sym typeface="Times New Roman"/>
                      </a:endParaRPr>
                    </a:p>
                  </a:txBody>
                  <a:tcPr marT="91425" marB="91425" marR="91425" marL="91425"/>
                </a:tc>
              </a:tr>
              <a:tr h="949175">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SOFTWARE</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OS - Windows 10 / Ubuntu</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Python3</a:t>
                      </a:r>
                      <a:endParaRPr sz="2000">
                        <a:latin typeface="Times New Roman"/>
                        <a:ea typeface="Times New Roman"/>
                        <a:cs typeface="Times New Roman"/>
                        <a:sym typeface="Times New Roman"/>
                      </a:endParaRPr>
                    </a:p>
                  </a:txBody>
                  <a:tcPr marT="91425" marB="91425" marR="91425" marL="91425"/>
                </a:tc>
              </a:tr>
            </a:tbl>
          </a:graphicData>
        </a:graphic>
      </p:graphicFrame>
      <p:sp>
        <p:nvSpPr>
          <p:cNvPr id="161" name="Google Shape;161;p3"/>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gd436c3e1ba_2_0"/>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67" name="Google Shape;167;gd436c3e1ba_2_0"/>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68" name="Google Shape;168;gd436c3e1ba_2_0"/>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69" name="Google Shape;169;gd436c3e1ba_2_0"/>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70" name="Google Shape;170;gd436c3e1ba_2_0"/>
          <p:cNvSpPr txBox="1"/>
          <p:nvPr/>
        </p:nvSpPr>
        <p:spPr>
          <a:xfrm>
            <a:off x="1745675" y="248200"/>
            <a:ext cx="8949900" cy="7695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chemeClr val="dk1"/>
              </a:buClr>
              <a:buSzPts val="2400"/>
              <a:buFont typeface="Times New Roman"/>
              <a:buNone/>
            </a:pPr>
            <a:r>
              <a:rPr b="1" lang="en-US" sz="4400">
                <a:latin typeface="Times New Roman"/>
                <a:ea typeface="Times New Roman"/>
                <a:cs typeface="Times New Roman"/>
                <a:sym typeface="Times New Roman"/>
              </a:rPr>
              <a:t>Timeline</a:t>
            </a:r>
            <a:endParaRPr b="1" i="0" sz="4400" u="none" cap="none" strike="noStrike">
              <a:latin typeface="Times New Roman"/>
              <a:ea typeface="Times New Roman"/>
              <a:cs typeface="Times New Roman"/>
              <a:sym typeface="Times New Roman"/>
            </a:endParaRPr>
          </a:p>
        </p:txBody>
      </p:sp>
      <p:sp>
        <p:nvSpPr>
          <p:cNvPr id="171" name="Google Shape;171;gd436c3e1ba_2_0"/>
          <p:cNvSpPr txBox="1"/>
          <p:nvPr/>
        </p:nvSpPr>
        <p:spPr>
          <a:xfrm>
            <a:off x="457200" y="1371600"/>
            <a:ext cx="11044800" cy="45261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1100"/>
              <a:buFont typeface="Arial"/>
              <a:buNone/>
            </a:pPr>
            <a:r>
              <a:t/>
            </a:r>
            <a:endParaRPr b="1" i="0" sz="2000" u="none" cap="none" strike="noStrike">
              <a:solidFill>
                <a:srgbClr val="000000"/>
              </a:solidFill>
              <a:latin typeface="Times New Roman"/>
              <a:ea typeface="Times New Roman"/>
              <a:cs typeface="Times New Roman"/>
              <a:sym typeface="Times New Roman"/>
            </a:endParaRPr>
          </a:p>
        </p:txBody>
      </p:sp>
      <p:graphicFrame>
        <p:nvGraphicFramePr>
          <p:cNvPr id="172" name="Google Shape;172;gd436c3e1ba_2_0"/>
          <p:cNvGraphicFramePr/>
          <p:nvPr/>
        </p:nvGraphicFramePr>
        <p:xfrm>
          <a:off x="933575" y="1532550"/>
          <a:ext cx="3000000" cy="3000000"/>
        </p:xfrm>
        <a:graphic>
          <a:graphicData uri="http://schemas.openxmlformats.org/drawingml/2006/table">
            <a:tbl>
              <a:tblPr>
                <a:noFill/>
                <a:tableStyleId>{3A54C9C1-2FB2-4A9A-A0F9-17AEC815C2F5}</a:tableStyleId>
              </a:tblPr>
              <a:tblGrid>
                <a:gridCol w="5162425"/>
                <a:gridCol w="5143500"/>
              </a:tblGrid>
              <a:tr h="909125">
                <a:tc>
                  <a:txBody>
                    <a:bodyPr/>
                    <a:lstStyle/>
                    <a:p>
                      <a:pPr indent="0" lvl="0" marL="0" rtl="0" algn="l">
                        <a:spcBef>
                          <a:spcPts val="0"/>
                        </a:spcBef>
                        <a:spcAft>
                          <a:spcPts val="0"/>
                        </a:spcAft>
                        <a:buNone/>
                      </a:pPr>
                      <a:r>
                        <a:rPr b="1" lang="en-US" sz="2000">
                          <a:latin typeface="Times New Roman"/>
                          <a:ea typeface="Times New Roman"/>
                          <a:cs typeface="Times New Roman"/>
                          <a:sym typeface="Times New Roman"/>
                        </a:rPr>
                        <a:t>Review 0</a:t>
                      </a:r>
                      <a:endParaRPr b="1" sz="2000">
                        <a:latin typeface="Times New Roman"/>
                        <a:ea typeface="Times New Roman"/>
                        <a:cs typeface="Times New Roman"/>
                        <a:sym typeface="Times New Roman"/>
                      </a:endParaRPr>
                    </a:p>
                  </a:txBody>
                  <a:tcPr marT="91425" marB="91425" marR="91425" marL="91425"/>
                </a:tc>
                <a:tc>
                  <a:txBody>
                    <a:bodyPr/>
                    <a:lstStyle/>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Identifying Business Case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Requirement and Specifications</a:t>
                      </a:r>
                      <a:endParaRPr sz="2000">
                        <a:latin typeface="Times New Roman"/>
                        <a:ea typeface="Times New Roman"/>
                        <a:cs typeface="Times New Roman"/>
                        <a:sym typeface="Times New Roman"/>
                      </a:endParaRPr>
                    </a:p>
                  </a:txBody>
                  <a:tcPr marT="91425" marB="91425" marR="91425" marL="91425"/>
                </a:tc>
              </a:tr>
              <a:tr h="909125">
                <a:tc>
                  <a:txBody>
                    <a:bodyPr/>
                    <a:lstStyle/>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Review 1</a:t>
                      </a:r>
                      <a:endParaRPr sz="2000">
                        <a:latin typeface="Times New Roman"/>
                        <a:ea typeface="Times New Roman"/>
                        <a:cs typeface="Times New Roman"/>
                        <a:sym typeface="Times New Roman"/>
                      </a:endParaRPr>
                    </a:p>
                  </a:txBody>
                  <a:tcPr marT="91425" marB="91425" marR="91425" marL="91425"/>
                </a:tc>
                <a:tc>
                  <a:txBody>
                    <a:bodyPr/>
                    <a:lstStyle/>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Studying and gathering the data </a:t>
                      </a:r>
                      <a:endParaRPr sz="2000">
                        <a:latin typeface="Times New Roman"/>
                        <a:ea typeface="Times New Roman"/>
                        <a:cs typeface="Times New Roman"/>
                        <a:sym typeface="Times New Roman"/>
                      </a:endParaRPr>
                    </a:p>
                  </a:txBody>
                  <a:tcPr marT="91425" marB="91425" marR="91425" marL="91425"/>
                </a:tc>
              </a:tr>
              <a:tr h="909125">
                <a:tc>
                  <a:txBody>
                    <a:bodyPr/>
                    <a:lstStyle/>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Review 2</a:t>
                      </a:r>
                      <a:endParaRPr sz="2000">
                        <a:latin typeface="Times New Roman"/>
                        <a:ea typeface="Times New Roman"/>
                        <a:cs typeface="Times New Roman"/>
                        <a:sym typeface="Times New Roman"/>
                      </a:endParaRPr>
                    </a:p>
                  </a:txBody>
                  <a:tcPr marT="91425" marB="91425" marR="91425" marL="91425"/>
                </a:tc>
                <a:tc>
                  <a:txBody>
                    <a:bodyPr/>
                    <a:lstStyle/>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Data Preprocessing and Training the model</a:t>
                      </a:r>
                      <a:endParaRPr sz="2000">
                        <a:latin typeface="Times New Roman"/>
                        <a:ea typeface="Times New Roman"/>
                        <a:cs typeface="Times New Roman"/>
                        <a:sym typeface="Times New Roman"/>
                      </a:endParaRPr>
                    </a:p>
                  </a:txBody>
                  <a:tcPr marT="91425" marB="91425" marR="91425" marL="91425"/>
                </a:tc>
              </a:tr>
              <a:tr h="1258775">
                <a:tc>
                  <a:txBody>
                    <a:bodyPr/>
                    <a:lstStyle/>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Review 3</a:t>
                      </a:r>
                      <a:endParaRPr sz="2000">
                        <a:latin typeface="Times New Roman"/>
                        <a:ea typeface="Times New Roman"/>
                        <a:cs typeface="Times New Roman"/>
                        <a:sym typeface="Times New Roman"/>
                      </a:endParaRPr>
                    </a:p>
                  </a:txBody>
                  <a:tcPr marT="91425" marB="91425" marR="91425" marL="91425"/>
                </a:tc>
                <a:tc>
                  <a:txBody>
                    <a:bodyPr/>
                    <a:lstStyle/>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Visualisation and Interpretation of the results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Report of the project </a:t>
                      </a:r>
                      <a:endParaRPr sz="2000">
                        <a:latin typeface="Times New Roman"/>
                        <a:ea typeface="Times New Roman"/>
                        <a:cs typeface="Times New Roman"/>
                        <a:sym typeface="Times New Roman"/>
                      </a:endParaRPr>
                    </a:p>
                  </a:txBody>
                  <a:tcPr marT="91425" marB="91425" marR="91425" marL="91425"/>
                </a:tc>
              </a:tr>
            </a:tbl>
          </a:graphicData>
        </a:graphic>
      </p:graphicFrame>
      <p:sp>
        <p:nvSpPr>
          <p:cNvPr id="173" name="Google Shape;173;gd436c3e1ba_2_0"/>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gd436c3e1ba_1_20"/>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79" name="Google Shape;179;gd436c3e1ba_1_20"/>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80" name="Google Shape;180;gd436c3e1ba_1_20"/>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81" name="Google Shape;181;gd436c3e1ba_1_20"/>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82" name="Google Shape;182;gd436c3e1ba_1_20"/>
          <p:cNvSpPr txBox="1"/>
          <p:nvPr/>
        </p:nvSpPr>
        <p:spPr>
          <a:xfrm>
            <a:off x="1745675" y="237950"/>
            <a:ext cx="8949900" cy="7695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chemeClr val="dk1"/>
              </a:buClr>
              <a:buSzPts val="2400"/>
              <a:buFont typeface="Times New Roman"/>
              <a:buNone/>
            </a:pPr>
            <a:r>
              <a:rPr b="1" lang="en-US" sz="4400">
                <a:latin typeface="Times New Roman"/>
                <a:ea typeface="Times New Roman"/>
                <a:cs typeface="Times New Roman"/>
                <a:sym typeface="Times New Roman"/>
              </a:rPr>
              <a:t>References</a:t>
            </a:r>
            <a:endParaRPr b="1" i="0" sz="4400" u="none" cap="none" strike="noStrike">
              <a:latin typeface="Times New Roman"/>
              <a:ea typeface="Times New Roman"/>
              <a:cs typeface="Times New Roman"/>
              <a:sym typeface="Times New Roman"/>
            </a:endParaRPr>
          </a:p>
        </p:txBody>
      </p:sp>
      <p:sp>
        <p:nvSpPr>
          <p:cNvPr id="183" name="Google Shape;183;gd436c3e1ba_1_20"/>
          <p:cNvSpPr txBox="1"/>
          <p:nvPr/>
        </p:nvSpPr>
        <p:spPr>
          <a:xfrm>
            <a:off x="438250" y="769500"/>
            <a:ext cx="11044800" cy="51282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349250" lvl="0" marL="457200" marR="0" rtl="0" algn="l">
              <a:lnSpc>
                <a:spcPct val="100000"/>
              </a:lnSpc>
              <a:spcBef>
                <a:spcPts val="400"/>
              </a:spcBef>
              <a:spcAft>
                <a:spcPts val="0"/>
              </a:spcAft>
              <a:buSzPts val="1900"/>
              <a:buFont typeface="Times New Roman"/>
              <a:buChar char="●"/>
            </a:pPr>
            <a:r>
              <a:rPr lang="en-US" sz="1900">
                <a:latin typeface="Times New Roman"/>
                <a:ea typeface="Times New Roman"/>
                <a:cs typeface="Times New Roman"/>
                <a:sym typeface="Times New Roman"/>
              </a:rPr>
              <a:t>Base Paper</a:t>
            </a:r>
            <a:endParaRPr sz="1900">
              <a:latin typeface="Times New Roman"/>
              <a:ea typeface="Times New Roman"/>
              <a:cs typeface="Times New Roman"/>
              <a:sym typeface="Times New Roman"/>
            </a:endParaRPr>
          </a:p>
          <a:p>
            <a:pPr indent="0" lvl="0" marL="457200" marR="0" rtl="0" algn="l">
              <a:lnSpc>
                <a:spcPct val="100000"/>
              </a:lnSpc>
              <a:spcBef>
                <a:spcPts val="400"/>
              </a:spcBef>
              <a:spcAft>
                <a:spcPts val="0"/>
              </a:spcAft>
              <a:buNone/>
            </a:pPr>
            <a:r>
              <a:rPr lang="en-US" sz="1900" u="sng">
                <a:solidFill>
                  <a:schemeClr val="hlink"/>
                </a:solidFill>
                <a:latin typeface="Times New Roman"/>
                <a:ea typeface="Times New Roman"/>
                <a:cs typeface="Times New Roman"/>
                <a:sym typeface="Times New Roman"/>
                <a:hlinkClick r:id="rId5"/>
              </a:rPr>
              <a:t>https://www.ijert.org/credit-card-fraud-detection-using-machine-learning-algorithms</a:t>
            </a:r>
            <a:endParaRPr sz="1900">
              <a:latin typeface="Times New Roman"/>
              <a:ea typeface="Times New Roman"/>
              <a:cs typeface="Times New Roman"/>
              <a:sym typeface="Times New Roman"/>
            </a:endParaRPr>
          </a:p>
          <a:p>
            <a:pPr indent="-349250" lvl="0" marL="457200" marR="0" rtl="0" algn="l">
              <a:lnSpc>
                <a:spcPct val="100000"/>
              </a:lnSpc>
              <a:spcBef>
                <a:spcPts val="400"/>
              </a:spcBef>
              <a:spcAft>
                <a:spcPts val="0"/>
              </a:spcAft>
              <a:buSzPts val="1900"/>
              <a:buFont typeface="Times New Roman"/>
              <a:buChar char="●"/>
            </a:pPr>
            <a:r>
              <a:rPr lang="en-US" sz="1900">
                <a:latin typeface="Times New Roman"/>
                <a:ea typeface="Times New Roman"/>
                <a:cs typeface="Times New Roman"/>
                <a:sym typeface="Times New Roman"/>
              </a:rPr>
              <a:t>Dataset</a:t>
            </a:r>
            <a:endParaRPr sz="1900">
              <a:latin typeface="Times New Roman"/>
              <a:ea typeface="Times New Roman"/>
              <a:cs typeface="Times New Roman"/>
              <a:sym typeface="Times New Roman"/>
            </a:endParaRPr>
          </a:p>
          <a:p>
            <a:pPr indent="0" lvl="0" marL="457200" marR="0" rtl="0" algn="l">
              <a:lnSpc>
                <a:spcPct val="100000"/>
              </a:lnSpc>
              <a:spcBef>
                <a:spcPts val="400"/>
              </a:spcBef>
              <a:spcAft>
                <a:spcPts val="0"/>
              </a:spcAft>
              <a:buNone/>
            </a:pPr>
            <a:r>
              <a:rPr lang="en-US" sz="1900" u="sng">
                <a:solidFill>
                  <a:schemeClr val="hlink"/>
                </a:solidFill>
                <a:latin typeface="Times New Roman"/>
                <a:ea typeface="Times New Roman"/>
                <a:cs typeface="Times New Roman"/>
                <a:sym typeface="Times New Roman"/>
                <a:hlinkClick r:id="rId6"/>
              </a:rPr>
              <a:t>https://www.kaggle.com/mlg-ulb/creditcardfraud?select=creditcard</a:t>
            </a:r>
            <a:endParaRPr sz="19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Credit Card Fraud Detection Based on Transaction Behaviour -by John Richard D. Kho, Larry A. Vea published by Proc. of the 2017 IEEE Region 10 Conference(TENCON), Malaysia, November 5-8,2019.</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Credit Card Fraud Detection: A Realistic Modeling and a Novel Learning Strategy” published by IEEE TRANSACTIONS ON NEURAL NETWORKS AND LEARNING SYSTEMS, VOL. 29, NO. 8, AUGUST 2018.</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Credit Card Fraud Detection through Parenclitic Network Analysis- By Massimiliano Zanin, Miguel Romance, Regino Criado, and Santiago Moral published by Hindawi Complexity Volume 2018, Article ID 5764370.</a:t>
            </a:r>
            <a:endParaRPr sz="1800">
              <a:latin typeface="Times New Roman"/>
              <a:ea typeface="Times New Roman"/>
              <a:cs typeface="Times New Roman"/>
              <a:sym typeface="Times New Roman"/>
            </a:endParaRPr>
          </a:p>
        </p:txBody>
      </p:sp>
      <p:sp>
        <p:nvSpPr>
          <p:cNvPr id="184" name="Google Shape;184;gd436c3e1ba_1_20"/>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2020-08-08T03:55:20Z</dcterms:created>
  <dc:creator>Srinivasa Reddy Konda</dc:creator>
</cp:coreProperties>
</file>