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65" r:id="rId3"/>
    <p:sldId id="275" r:id="rId4"/>
    <p:sldId id="276" r:id="rId5"/>
    <p:sldId id="277" r:id="rId6"/>
    <p:sldId id="27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4/15/2021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9F59DDF5-D33F-42CB-8E16-7466BB8DFC27}" type="datetimeFigureOut">
              <a:rPr lang="en-US" smtClean="0"/>
              <a:pPr/>
              <a:t>4/15/2021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9DDF5-D33F-42CB-8E16-7466BB8DFC27}" type="datetimeFigureOut">
              <a:rPr lang="en-US" smtClean="0"/>
              <a:pPr/>
              <a:t>4/15/2021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md-datasets-cache-zipfiles-prod.s3.eu-west-1.amazonaws.com/3f83gxmv57-2.zip" TargetMode="External"/><Relationship Id="rId5" Type="http://schemas.openxmlformats.org/officeDocument/2006/relationships/hyperlink" Target="https://www.irjet.net/archives/V4/i12/IRJET-V4I12213.pdf" TargetMode="External"/><Relationship Id="rId4" Type="http://schemas.openxmlformats.org/officeDocument/2006/relationships/hyperlink" Target="https://ieeexplore.ieee.org/abstract/document/9104139"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03908" y="1570056"/>
            <a:ext cx="11984182" cy="3908762"/>
          </a:xfrm>
          <a:prstGeom prst="rect">
            <a:avLst/>
          </a:prstGeom>
          <a:noFill/>
        </p:spPr>
        <p:txBody>
          <a:bodyPr wrap="square" rtlCol="0">
            <a:spAutoFit/>
          </a:bodyPr>
          <a:lstStyle/>
          <a:p>
            <a:pPr algn="ctr">
              <a:spcBef>
                <a:spcPct val="0"/>
              </a:spcBef>
              <a:defRPr/>
            </a:pPr>
            <a:r>
              <a:rPr lang="en-US" sz="2800" b="1" dirty="0">
                <a:latin typeface="Times New Roman" panose="02020603050405020304" pitchFamily="18" charset="0"/>
                <a:cs typeface="Times New Roman" panose="02020603050405020304" pitchFamily="18" charset="0"/>
              </a:rPr>
              <a:t>DETECTION AND CLASSIFICATION OF </a:t>
            </a:r>
            <a:r>
              <a:rPr lang="en-US" sz="2800" b="1">
                <a:latin typeface="Times New Roman" panose="02020603050405020304" pitchFamily="18" charset="0"/>
                <a:cs typeface="Times New Roman" panose="02020603050405020304" pitchFamily="18" charset="0"/>
              </a:rPr>
              <a:t>FRUIT DISEASES</a:t>
            </a:r>
            <a:endParaRPr lang="en-US" sz="2800" b="1" dirty="0">
              <a:latin typeface="Times New Roman" panose="02020603050405020304" pitchFamily="18" charset="0"/>
              <a:cs typeface="Times New Roman" panose="02020603050405020304" pitchFamily="18" charset="0"/>
            </a:endParaRP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 09 April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MEDARAMATLA GAYATRI : 17WH1A0540</a:t>
            </a:r>
          </a:p>
          <a:p>
            <a:r>
              <a:rPr lang="en-US" sz="2400" b="1" dirty="0">
                <a:latin typeface="Times New Roman" pitchFamily="18" charset="0"/>
                <a:cs typeface="Times New Roman" pitchFamily="18" charset="0"/>
              </a:rPr>
              <a:t>USAKOILA MOUNIKA :17WH1A0550</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SAMA NISCHALA : 18WH5A0506</a:t>
            </a:r>
          </a:p>
          <a:p>
            <a:r>
              <a:rPr lang="en-US" sz="2400" b="1" dirty="0">
                <a:latin typeface="Times New Roman" pitchFamily="18" charset="0"/>
                <a:cs typeface="Times New Roman" pitchFamily="18" charset="0"/>
              </a:rPr>
              <a:t>					</a:t>
            </a:r>
          </a:p>
          <a:p>
            <a:r>
              <a:rPr lang="en-US" sz="2400" b="1" dirty="0">
                <a:latin typeface="Times New Roman" pitchFamily="18" charset="0"/>
                <a:cs typeface="Times New Roman" pitchFamily="18" charset="0"/>
              </a:rPr>
              <a:t>					    	             Internal Guide: Ms. </a:t>
            </a:r>
            <a:r>
              <a:rPr lang="en-US" sz="2400" b="1" dirty="0" err="1">
                <a:latin typeface="Times New Roman" pitchFamily="18" charset="0"/>
                <a:cs typeface="Times New Roman" pitchFamily="18" charset="0"/>
              </a:rPr>
              <a:t>A.Kranthi</a:t>
            </a:r>
            <a:endParaRPr lang="en-US" sz="2400" b="1" dirty="0">
              <a:latin typeface="Times New Roman" pitchFamily="18" charset="0"/>
              <a:cs typeface="Times New Roman" pitchFamily="18" charset="0"/>
            </a:endParaRP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14744" y="3876734"/>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Tree>
    <p:extLst>
      <p:ext uri="{BB962C8B-B14F-4D97-AF65-F5344CB8AC3E}">
        <p14:creationId xmlns:p14="http://schemas.microsoft.com/office/powerpoint/2010/main" val="382051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Project Introduction</a:t>
            </a:r>
          </a:p>
        </p:txBody>
      </p:sp>
      <p:sp>
        <p:nvSpPr>
          <p:cNvPr id="4" name="Rectangle 3"/>
          <p:cNvSpPr/>
          <p:nvPr/>
        </p:nvSpPr>
        <p:spPr>
          <a:xfrm>
            <a:off x="328244" y="1339509"/>
            <a:ext cx="11500339" cy="3920560"/>
          </a:xfrm>
          <a:prstGeom prst="rect">
            <a:avLst/>
          </a:prstGeom>
        </p:spPr>
        <p:txBody>
          <a:bodyPr wrap="square">
            <a:spAutoFit/>
          </a:bodyPr>
          <a:lstStyle/>
          <a:p>
            <a:pPr algn="just">
              <a:defRPr/>
            </a:pPr>
            <a:r>
              <a:rPr lang="en-US" b="1" dirty="0">
                <a:solidFill>
                  <a:srgbClr val="FF0000"/>
                </a:solidFill>
                <a:latin typeface="Times New Roman" pitchFamily="18" charset="0"/>
                <a:cs typeface="Times New Roman" pitchFamily="18" charset="0"/>
              </a:rPr>
              <a:t>DOMAIN</a:t>
            </a:r>
          </a:p>
          <a:p>
            <a:pPr algn="just">
              <a:defRPr/>
            </a:pPr>
            <a:endParaRPr lang="en-US" b="1" dirty="0">
              <a:solidFill>
                <a:srgbClr val="FF0000"/>
              </a:solidFill>
              <a:latin typeface="Times New Roman" pitchFamily="18" charset="0"/>
              <a:cs typeface="Times New Roman" pitchFamily="18" charset="0"/>
            </a:endParaRPr>
          </a:p>
          <a:p>
            <a:pPr algn="just">
              <a:defRPr/>
            </a:pPr>
            <a:r>
              <a:rPr lang="en-US" dirty="0">
                <a:latin typeface="Times New Roman" pitchFamily="18" charset="0"/>
                <a:cs typeface="Times New Roman" pitchFamily="18" charset="0"/>
              </a:rPr>
              <a:t> </a:t>
            </a:r>
            <a:r>
              <a:rPr lang="en-US" sz="1800" dirty="0">
                <a:latin typeface="Times New Roman" pitchFamily="18" charset="0"/>
                <a:cs typeface="Times New Roman" pitchFamily="18" charset="0"/>
              </a:rPr>
              <a:t>Image Processing With ML</a:t>
            </a:r>
            <a:endParaRPr lang="en-US" dirty="0">
              <a:latin typeface="Times New Roman" pitchFamily="18" charset="0"/>
              <a:cs typeface="Times New Roman" pitchFamily="18" charset="0"/>
            </a:endParaRPr>
          </a:p>
          <a:p>
            <a:pPr algn="just">
              <a:defRPr/>
            </a:pPr>
            <a:endParaRPr lang="en-US" b="1" dirty="0">
              <a:solidFill>
                <a:srgbClr val="FF0000"/>
              </a:solidFill>
              <a:latin typeface="Times New Roman" pitchFamily="18" charset="0"/>
              <a:cs typeface="Times New Roman" pitchFamily="18" charset="0"/>
            </a:endParaRPr>
          </a:p>
          <a:p>
            <a:pPr algn="just">
              <a:defRPr/>
            </a:pPr>
            <a:r>
              <a:rPr lang="en-US" b="1" dirty="0">
                <a:solidFill>
                  <a:srgbClr val="FF0000"/>
                </a:solidFill>
                <a:latin typeface="Times New Roman" pitchFamily="18" charset="0"/>
                <a:cs typeface="Times New Roman" pitchFamily="18" charset="0"/>
              </a:rPr>
              <a:t>PROJECT TYPE</a:t>
            </a:r>
            <a:endParaRPr lang="en-US" dirty="0">
              <a:latin typeface="Times New Roman" pitchFamily="18" charset="0"/>
              <a:cs typeface="Times New Roman" pitchFamily="18" charset="0"/>
            </a:endParaRPr>
          </a:p>
          <a:p>
            <a:pPr algn="just">
              <a:defRPr/>
            </a:pPr>
            <a:endParaRPr lang="en-US" b="1" dirty="0">
              <a:solidFill>
                <a:srgbClr val="7030A0"/>
              </a:solidFill>
              <a:latin typeface="Times New Roman" pitchFamily="18" charset="0"/>
              <a:cs typeface="Times New Roman" pitchFamily="18" charset="0"/>
            </a:endParaRPr>
          </a:p>
          <a:p>
            <a:pPr algn="just">
              <a:defRPr/>
            </a:pPr>
            <a:r>
              <a:rPr lang="en-US" b="1" dirty="0">
                <a:solidFill>
                  <a:srgbClr val="7030A0"/>
                </a:solidFill>
                <a:latin typeface="Times New Roman" pitchFamily="18" charset="0"/>
                <a:cs typeface="Times New Roman" pitchFamily="18" charset="0"/>
              </a:rPr>
              <a:t>Proposed system</a:t>
            </a:r>
          </a:p>
          <a:p>
            <a:pPr algn="just">
              <a:defRPr/>
            </a:pPr>
            <a:endParaRPr lang="en-US" b="1" dirty="0">
              <a:solidFill>
                <a:srgbClr val="7030A0"/>
              </a:solidFill>
              <a:latin typeface="Times New Roman" pitchFamily="18" charset="0"/>
              <a:cs typeface="Times New Roman" pitchFamily="18" charset="0"/>
            </a:endParaRPr>
          </a:p>
          <a:p>
            <a:pPr algn="just">
              <a:lnSpc>
                <a:spcPct val="150000"/>
              </a:lnSpc>
              <a:defRPr/>
            </a:pPr>
            <a:r>
              <a:rPr lang="en-US" dirty="0">
                <a:latin typeface="Times New Roman" panose="02020603050405020304" pitchFamily="18" charset="0"/>
                <a:cs typeface="Times New Roman" panose="02020603050405020304" pitchFamily="18" charset="0"/>
              </a:rPr>
              <a:t>The classification and segmentation of fruit images were performed using K-Means Algorithm and SVM technique. The various features of few fruits were initially extracted and segment the respective images. After comparison with feature values, the various disease names are analyzed and the optimal disease for the image is identified and the disease is indicated by an alert box and can be provided as the message through mobile application</a:t>
            </a:r>
            <a:endParaRPr lang="en-US" b="1"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System specifications</a:t>
            </a:r>
          </a:p>
        </p:txBody>
      </p:sp>
      <p:graphicFrame>
        <p:nvGraphicFramePr>
          <p:cNvPr id="12" name="Table 11">
            <a:extLst>
              <a:ext uri="{FF2B5EF4-FFF2-40B4-BE49-F238E27FC236}">
                <a16:creationId xmlns:a16="http://schemas.microsoft.com/office/drawing/2014/main" id="{CDB08B44-841B-4590-BFB5-957D829B2272}"/>
              </a:ext>
            </a:extLst>
          </p:cNvPr>
          <p:cNvGraphicFramePr>
            <a:graphicFrameLocks noGrp="1"/>
          </p:cNvGraphicFramePr>
          <p:nvPr>
            <p:extLst>
              <p:ext uri="{D42A27DB-BD31-4B8C-83A1-F6EECF244321}">
                <p14:modId xmlns:p14="http://schemas.microsoft.com/office/powerpoint/2010/main" val="2141042079"/>
              </p:ext>
            </p:extLst>
          </p:nvPr>
        </p:nvGraphicFramePr>
        <p:xfrm>
          <a:off x="2186609" y="1428131"/>
          <a:ext cx="6858000" cy="4491992"/>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tblGrid>
              <a:tr h="1079565">
                <a:tc>
                  <a:txBody>
                    <a:bodyPr/>
                    <a:lstStyle/>
                    <a:p>
                      <a:pPr algn="ctr"/>
                      <a:endParaRPr lang="en-US" b="0" dirty="0">
                        <a:solidFill>
                          <a:srgbClr val="C00000"/>
                        </a:solidFill>
                      </a:endParaRPr>
                    </a:p>
                    <a:p>
                      <a:pPr algn="ctr"/>
                      <a:r>
                        <a:rPr lang="en-US" b="0" dirty="0">
                          <a:solidFill>
                            <a:srgbClr val="C00000"/>
                          </a:solidFill>
                        </a:rPr>
                        <a:t>ENVIRONMENT</a:t>
                      </a:r>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solidFill>
                          <a:srgbClr val="C0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C00000"/>
                          </a:solidFill>
                        </a:rPr>
                        <a:t>SPECIFICATIONS</a:t>
                      </a:r>
                    </a:p>
                    <a:p>
                      <a:endParaRPr lang="en-US" b="0" dirty="0">
                        <a:solidFill>
                          <a:srgbClr val="C00000"/>
                        </a:solidFill>
                      </a:endParaRPr>
                    </a:p>
                  </a:txBody>
                  <a:tcPr>
                    <a:solidFill>
                      <a:schemeClr val="accent6">
                        <a:lumMod val="20000"/>
                        <a:lumOff val="80000"/>
                      </a:schemeClr>
                    </a:solidFill>
                  </a:tcPr>
                </a:tc>
                <a:extLst>
                  <a:ext uri="{0D108BD9-81ED-4DB2-BD59-A6C34878D82A}">
                    <a16:rowId xmlns:a16="http://schemas.microsoft.com/office/drawing/2014/main" val="10000"/>
                  </a:ext>
                </a:extLst>
              </a:tr>
              <a:tr h="1949387">
                <a:tc>
                  <a:txBody>
                    <a:bodyPr/>
                    <a:lstStyle/>
                    <a:p>
                      <a:endParaRPr lang="en-US" b="0" dirty="0"/>
                    </a:p>
                    <a:p>
                      <a:endParaRPr lang="en-US" b="0" dirty="0"/>
                    </a:p>
                    <a:p>
                      <a:r>
                        <a:rPr lang="en-US" b="0" dirty="0"/>
                        <a:t>          </a:t>
                      </a:r>
                    </a:p>
                    <a:p>
                      <a:r>
                        <a:rPr lang="en-US" b="0" dirty="0"/>
                        <a:t>            HARDWARE</a:t>
                      </a:r>
                    </a:p>
                  </a:txBody>
                  <a:tcPr>
                    <a:solidFill>
                      <a:schemeClr val="accent6">
                        <a:lumMod val="20000"/>
                        <a:lumOff val="80000"/>
                      </a:schemeClr>
                    </a:solidFill>
                  </a:tcPr>
                </a:tc>
                <a:tc>
                  <a:txBody>
                    <a:bodyPr/>
                    <a:lstStyle/>
                    <a:p>
                      <a:pPr>
                        <a:lnSpc>
                          <a:spcPct val="200000"/>
                        </a:lnSpc>
                      </a:pPr>
                      <a:r>
                        <a:rPr lang="en-IN" b="0" dirty="0"/>
                        <a:t>Processor - Intel</a:t>
                      </a:r>
                      <a:r>
                        <a:rPr lang="en-IN" b="0" baseline="0" dirty="0"/>
                        <a:t> Core i5</a:t>
                      </a:r>
                      <a:endParaRPr lang="en-US" b="0" dirty="0"/>
                    </a:p>
                    <a:p>
                      <a:pPr>
                        <a:lnSpc>
                          <a:spcPct val="200000"/>
                        </a:lnSpc>
                      </a:pPr>
                      <a:r>
                        <a:rPr lang="en-US" b="0" dirty="0"/>
                        <a:t>Memory(RAM)</a:t>
                      </a:r>
                      <a:r>
                        <a:rPr lang="en-US" b="0" baseline="0" dirty="0"/>
                        <a:t> - 8 GB</a:t>
                      </a:r>
                      <a:endParaRPr lang="en-US" b="0" dirty="0"/>
                    </a:p>
                    <a:p>
                      <a:pPr>
                        <a:lnSpc>
                          <a:spcPct val="200000"/>
                        </a:lnSpc>
                      </a:pPr>
                      <a:r>
                        <a:rPr lang="en-US" b="0" dirty="0"/>
                        <a:t>Storage</a:t>
                      </a:r>
                      <a:r>
                        <a:rPr lang="en-US" b="0" baseline="0" dirty="0"/>
                        <a:t> – 250 GB</a:t>
                      </a:r>
                      <a:endParaRPr lang="en-US" b="0" dirty="0"/>
                    </a:p>
                  </a:txBody>
                  <a:tcPr>
                    <a:solidFill>
                      <a:schemeClr val="accent6">
                        <a:lumMod val="20000"/>
                        <a:lumOff val="80000"/>
                      </a:schemeClr>
                    </a:solidFill>
                  </a:tcPr>
                </a:tc>
                <a:extLst>
                  <a:ext uri="{0D108BD9-81ED-4DB2-BD59-A6C34878D82A}">
                    <a16:rowId xmlns:a16="http://schemas.microsoft.com/office/drawing/2014/main" val="10001"/>
                  </a:ext>
                </a:extLst>
              </a:tr>
              <a:tr h="1009650">
                <a:tc>
                  <a:txBody>
                    <a:bodyPr/>
                    <a:lstStyle/>
                    <a:p>
                      <a:r>
                        <a:rPr lang="en-US" b="0" dirty="0"/>
                        <a:t>             SOFTWARE </a:t>
                      </a:r>
                    </a:p>
                  </a:txBody>
                  <a:tcPr>
                    <a:solidFill>
                      <a:schemeClr val="accent6">
                        <a:lumMod val="20000"/>
                        <a:lumOff val="80000"/>
                      </a:schemeClr>
                    </a:solidFill>
                  </a:tcPr>
                </a:tc>
                <a:tc>
                  <a:txBody>
                    <a:bodyPr/>
                    <a:lstStyle/>
                    <a:p>
                      <a:r>
                        <a:rPr lang="en-IN" b="0" dirty="0"/>
                        <a:t>Python </a:t>
                      </a:r>
                      <a:r>
                        <a:rPr lang="en-IN" dirty="0" err="1"/>
                        <a:t>idel</a:t>
                      </a:r>
                      <a:r>
                        <a:rPr lang="en-IN" dirty="0"/>
                        <a:t> 3.7 version   (or)</a:t>
                      </a:r>
                    </a:p>
                    <a:p>
                      <a:endParaRPr lang="en-IN" dirty="0"/>
                    </a:p>
                    <a:p>
                      <a:r>
                        <a:rPr lang="en-IN" dirty="0"/>
                        <a:t>Anaconda 3.7 </a:t>
                      </a:r>
                    </a:p>
                    <a:p>
                      <a:endParaRPr lang="en-IN" dirty="0"/>
                    </a:p>
                    <a:p>
                      <a:r>
                        <a:rPr lang="en-IN" b="0" dirty="0"/>
                        <a:t>OS – Windows</a:t>
                      </a:r>
                      <a:r>
                        <a:rPr lang="en-IN" b="0" baseline="0" dirty="0"/>
                        <a:t> </a:t>
                      </a:r>
                    </a:p>
                  </a:txBody>
                  <a:tcP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300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Project plan</a:t>
            </a:r>
          </a:p>
        </p:txBody>
      </p:sp>
      <p:sp>
        <p:nvSpPr>
          <p:cNvPr id="4" name="Rectangle 3"/>
          <p:cNvSpPr/>
          <p:nvPr/>
        </p:nvSpPr>
        <p:spPr>
          <a:xfrm>
            <a:off x="328244" y="1339509"/>
            <a:ext cx="11500339" cy="369332"/>
          </a:xfrm>
          <a:prstGeom prst="rect">
            <a:avLst/>
          </a:prstGeom>
        </p:spPr>
        <p:txBody>
          <a:bodyPr wrap="square">
            <a:spAutoFit/>
          </a:bodyPr>
          <a:lstStyle/>
          <a:p>
            <a:pPr algn="just">
              <a:defRPr/>
            </a:pP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2379" y="1338280"/>
            <a:ext cx="7546975" cy="487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00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0" name="object 5">
            <a:extLst>
              <a:ext uri="{FF2B5EF4-FFF2-40B4-BE49-F238E27FC236}">
                <a16:creationId xmlns:a16="http://schemas.microsoft.com/office/drawing/2014/main" id="{AF288278-6600-44E7-A88A-5086B87F447C}"/>
              </a:ext>
            </a:extLst>
          </p:cNvPr>
          <p:cNvSpPr txBox="1">
            <a:spLocks/>
          </p:cNvSpPr>
          <p:nvPr/>
        </p:nvSpPr>
        <p:spPr bwMode="auto">
          <a:xfrm>
            <a:off x="53119" y="92883"/>
            <a:ext cx="9746235" cy="629018"/>
          </a:xfrm>
          <a:prstGeom prst="rect">
            <a:avLst/>
          </a:prstGeom>
          <a:noFill/>
          <a:ln w="9525">
            <a:noFill/>
            <a:miter lim="800000"/>
            <a:headEnd/>
            <a:tailEnd/>
          </a:ln>
        </p:spPr>
        <p:txBody>
          <a:bodyPr vert="horz" wrap="square" lIns="0" tIns="13335" rIns="0" bIns="0" numCol="1" rtlCol="0" anchor="ctr" anchorCtr="0" compatLnSpc="1">
            <a:prstTxWarp prst="textNoShape">
              <a:avLst/>
            </a:prstTxWarp>
            <a:spAutoFit/>
          </a:bodyPr>
          <a:lst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a:lstStyle>
          <a:p>
            <a:pPr marL="12700" marR="0" lvl="0" indent="0" algn="l" defTabSz="914400" rtl="0" eaLnBrk="0" fontAlgn="base" latinLnBrk="0" hangingPunct="0">
              <a:lnSpc>
                <a:spcPct val="100000"/>
              </a:lnSpc>
              <a:spcBef>
                <a:spcPts val="105"/>
              </a:spcBef>
              <a:spcAft>
                <a:spcPct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rPr>
              <a:t>Why Should I Study </a:t>
            </a:r>
            <a:r>
              <a:rPr lang="en-US" sz="4000" dirty="0">
                <a:solidFill>
                  <a:srgbClr val="C00000"/>
                </a:solidFill>
                <a:latin typeface="Times New Roman" panose="02020603050405020304" pitchFamily="18" charset="0"/>
                <a:cs typeface="Times New Roman" panose="02020603050405020304" pitchFamily="18" charset="0"/>
              </a:rPr>
              <a:t>this course?</a:t>
            </a:r>
            <a:endParaRPr kumimoji="0" lang="en-US" sz="4000" b="1" i="0" u="none" strike="noStrike" kern="1200" cap="none" spc="0" normalizeH="0" baseline="0" noProof="0" dirty="0">
              <a:ln>
                <a:noFill/>
              </a:ln>
              <a:solidFill>
                <a:srgbClr val="C00000"/>
              </a:solidFill>
              <a:effectLst/>
              <a:uLnTx/>
              <a:uFillTx/>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42E61EB3-2F18-4619-AD2A-886155B0A477}"/>
              </a:ext>
            </a:extLst>
          </p:cNvPr>
          <p:cNvSpPr txBox="1"/>
          <p:nvPr/>
        </p:nvSpPr>
        <p:spPr>
          <a:xfrm>
            <a:off x="165517" y="1343854"/>
            <a:ext cx="11862360" cy="492443"/>
          </a:xfrm>
          <a:prstGeom prst="rect">
            <a:avLst/>
          </a:prstGeom>
          <a:noFill/>
        </p:spPr>
        <p:txBody>
          <a:bodyPr wrap="square" rtlCol="0">
            <a:spAutoFit/>
          </a:bodyPr>
          <a:lstStyle/>
          <a:p>
            <a:pPr lvl="0"/>
            <a:r>
              <a:rPr lang="en-US" sz="2600" b="1" dirty="0">
                <a:latin typeface="Times New Roman" panose="02020603050405020304" pitchFamily="18" charset="0"/>
                <a:cs typeface="Times New Roman" panose="02020603050405020304" pitchFamily="18" charset="0"/>
              </a:rPr>
              <a:t>Examples</a:t>
            </a:r>
          </a:p>
        </p:txBody>
      </p:sp>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extBox 10"/>
          <p:cNvSpPr txBox="1"/>
          <p:nvPr/>
        </p:nvSpPr>
        <p:spPr>
          <a:xfrm>
            <a:off x="1025243" y="27706"/>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References</a:t>
            </a:r>
          </a:p>
        </p:txBody>
      </p:sp>
      <p:sp>
        <p:nvSpPr>
          <p:cNvPr id="4" name="Rectangle 3"/>
          <p:cNvSpPr/>
          <p:nvPr/>
        </p:nvSpPr>
        <p:spPr>
          <a:xfrm>
            <a:off x="328244" y="1339509"/>
            <a:ext cx="11500339" cy="369332"/>
          </a:xfrm>
          <a:prstGeom prst="rect">
            <a:avLst/>
          </a:prstGeom>
        </p:spPr>
        <p:txBody>
          <a:bodyPr wrap="square">
            <a:spAutoFit/>
          </a:bodyPr>
          <a:lstStyle/>
          <a:p>
            <a:pPr algn="just">
              <a:defRPr/>
            </a:pPr>
            <a:endParaRPr lang="en-US" b="1" dirty="0">
              <a:latin typeface="Times New Roman" pitchFamily="18" charset="0"/>
              <a:cs typeface="Times New Roman" pitchFamily="18" charset="0"/>
            </a:endParaRPr>
          </a:p>
        </p:txBody>
      </p:sp>
      <p:sp>
        <p:nvSpPr>
          <p:cNvPr id="3" name="Rectangle 2"/>
          <p:cNvSpPr/>
          <p:nvPr/>
        </p:nvSpPr>
        <p:spPr>
          <a:xfrm>
            <a:off x="609600" y="1708841"/>
            <a:ext cx="11101754" cy="2339102"/>
          </a:xfrm>
          <a:prstGeom prst="rect">
            <a:avLst/>
          </a:prstGeom>
        </p:spPr>
        <p:txBody>
          <a:bodyPr wrap="square">
            <a:spAutoFit/>
          </a:bodyPr>
          <a:lstStyle/>
          <a:p>
            <a:pPr algn="just"/>
            <a:r>
              <a:rPr lang="en-US" b="1" dirty="0"/>
              <a:t>[1] Base paper:</a:t>
            </a:r>
            <a:endParaRPr lang="en-US" dirty="0"/>
          </a:p>
          <a:p>
            <a:pPr marL="285750" indent="-285750" algn="just">
              <a:buFont typeface="Arial" panose="020B0604020202020204" pitchFamily="34" charset="0"/>
              <a:buChar char="•"/>
            </a:pPr>
            <a:r>
              <a:rPr lang="en-US" sz="1800" dirty="0"/>
              <a:t> </a:t>
            </a:r>
            <a:r>
              <a:rPr lang="en-US" sz="1800" dirty="0">
                <a:hlinkClick r:id="rId4"/>
              </a:rPr>
              <a:t>https://ieeexplore.ieee.org/abstract/document/9104139</a:t>
            </a:r>
            <a:r>
              <a:rPr lang="en-US" sz="1800" dirty="0"/>
              <a:t> </a:t>
            </a:r>
          </a:p>
          <a:p>
            <a:pPr algn="just">
              <a:buNone/>
            </a:pPr>
            <a:endParaRPr lang="en-US" dirty="0"/>
          </a:p>
          <a:p>
            <a:pPr algn="just">
              <a:buNone/>
            </a:pPr>
            <a:r>
              <a:rPr lang="en-US" dirty="0"/>
              <a:t>[2] </a:t>
            </a:r>
            <a:r>
              <a:rPr lang="en-US" b="1" dirty="0"/>
              <a:t>Reference papers</a:t>
            </a:r>
            <a:r>
              <a:rPr lang="en-US" dirty="0"/>
              <a:t>:  </a:t>
            </a:r>
            <a:endParaRPr lang="en-US" sz="1800" dirty="0"/>
          </a:p>
          <a:p>
            <a:pPr marL="285750" indent="-285750" algn="just">
              <a:buFont typeface="Arial" panose="020B0604020202020204" pitchFamily="34" charset="0"/>
              <a:buChar char="•"/>
            </a:pPr>
            <a:r>
              <a:rPr lang="en-US" sz="1800" dirty="0">
                <a:hlinkClick r:id="rId5"/>
              </a:rPr>
              <a:t>https://www.irjet.net/archives/V4/i12/IRJET-V4I12213.pdf</a:t>
            </a:r>
            <a:r>
              <a:rPr lang="en-US" sz="1800" dirty="0"/>
              <a:t> </a:t>
            </a:r>
          </a:p>
          <a:p>
            <a:pPr algn="just">
              <a:buNone/>
            </a:pPr>
            <a:endParaRPr lang="en-US" sz="1800" dirty="0"/>
          </a:p>
          <a:p>
            <a:pPr marL="285750" indent="-285750" algn="just">
              <a:buFont typeface="Arial" panose="020B0604020202020204" pitchFamily="34" charset="0"/>
              <a:buChar char="•"/>
            </a:pPr>
            <a:r>
              <a:rPr lang="en-US" sz="1800" u="sng" dirty="0">
                <a:hlinkClick r:id="rId6"/>
              </a:rPr>
              <a:t>https://md-datasets-cache-zipfiles-prod.s3.eu-west-1.amazonaws.com/3f83gxmv57-2</a:t>
            </a:r>
            <a:r>
              <a:rPr lang="en-US" sz="2000" u="sng" dirty="0">
                <a:hlinkClick r:id="rId6"/>
              </a:rPr>
              <a:t>.</a:t>
            </a:r>
            <a:r>
              <a:rPr lang="en-US" sz="1800" u="sng" dirty="0">
                <a:hlinkClick r:id="rId6"/>
              </a:rPr>
              <a:t>zip</a:t>
            </a:r>
            <a:r>
              <a:rPr lang="en-US" sz="1800" dirty="0"/>
              <a:t> </a:t>
            </a:r>
            <a:endParaRPr lang="en-IN" sz="1600" u="sng" dirty="0"/>
          </a:p>
          <a:p>
            <a:pPr algn="just">
              <a:buNone/>
            </a:pPr>
            <a:endParaRPr lang="en-US" sz="1800" dirty="0"/>
          </a:p>
        </p:txBody>
      </p:sp>
    </p:spTree>
    <p:extLst>
      <p:ext uri="{BB962C8B-B14F-4D97-AF65-F5344CB8AC3E}">
        <p14:creationId xmlns:p14="http://schemas.microsoft.com/office/powerpoint/2010/main" val="353375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63435" y="-63218"/>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CB1A7F4-10E9-4679-8443-2185CAB50292}"/>
              </a:ext>
            </a:extLst>
          </p:cNvPr>
          <p:cNvSpPr/>
          <p:nvPr/>
        </p:nvSpPr>
        <p:spPr>
          <a:xfrm>
            <a:off x="0" y="6580909"/>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888591" y="2875002"/>
            <a:ext cx="10712567" cy="1107996"/>
          </a:xfrm>
          <a:prstGeom prst="rect">
            <a:avLst/>
          </a:prstGeom>
          <a:noFill/>
        </p:spPr>
        <p:txBody>
          <a:bodyPr wrap="square" rtlCol="0">
            <a:spAutoFit/>
          </a:bodyPr>
          <a:lstStyle/>
          <a:p>
            <a:pPr lvl="0" algn="ctr"/>
            <a:r>
              <a:rPr lang="en-US" sz="6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8370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5894</TotalTime>
  <Words>317</Words>
  <Application>Microsoft Office PowerPoint</Application>
  <PresentationFormat>Widescreen</PresentationFormat>
  <Paragraphs>65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usakoilamounika111@gmail.com</cp:lastModifiedBy>
  <cp:revision>185</cp:revision>
  <dcterms:created xsi:type="dcterms:W3CDTF">2020-08-08T03:55:20Z</dcterms:created>
  <dcterms:modified xsi:type="dcterms:W3CDTF">2021-04-15T07:42:30Z</dcterms:modified>
</cp:coreProperties>
</file>