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2" roundtripDataSignature="AMtx7mgx5+jstREUU758JqDkmPP9FvG8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B1AEC4-E19F-4D61-B9FC-7CC80144A4C6}">
  <a:tblStyle styleId="{2AB1AEC4-E19F-4D61-B9FC-7CC80144A4C6}"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customschemas.google.com/relationships/presentationmetadata" Target="metadata"/><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ef6f5077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cef6f5077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cef6f5077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rive.google.com/file/d/1pp2olEOUMv6Nw6Duwt6pZUS2rklGkybT/view?usp=drivesdk" TargetMode="External"/><Relationship Id="rId4" Type="http://schemas.openxmlformats.org/officeDocument/2006/relationships/hyperlink" Target="https://www.researchgate.net/publication/301408174_Twitter_sentiment_analysi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10840" y="1567586"/>
            <a:ext cx="11984100" cy="427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SENTIMENT  ANALYSIS OF TWITTER 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Date: 08 April 2021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K.Kavya : 17WH1A0532</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M.Nikhila Shinu : 17WH1A0552</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V.Hari Chandana : 17WH1A0515</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G.Sravani : 18WH5A0509</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Internal Guide: Mr. C Naga Raju</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Designation: Assistant Professor</a:t>
            </a:r>
            <a:endParaRPr b="1" i="0" sz="3200" u="none" cap="none"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3443800" y="7128400"/>
            <a:ext cx="11762400" cy="178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93" name="Google Shape;93;p1"/>
          <p:cNvSpPr/>
          <p:nvPr/>
        </p:nvSpPr>
        <p:spPr>
          <a:xfrm>
            <a:off x="0" y="6040581"/>
            <a:ext cx="12191999"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Department of Computer Science &amp; Engineering</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9" name="Google Shape;99;p2"/>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00" name="Google Shape;100;p2"/>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01" name="Google Shape;101;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3" name="Google Shape;103;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4" name="Google Shape;104;p2"/>
          <p:cNvSpPr txBox="1"/>
          <p:nvPr/>
        </p:nvSpPr>
        <p:spPr>
          <a:xfrm>
            <a:off x="1025243" y="27706"/>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rgbClr val="000000"/>
                </a:solidFill>
                <a:latin typeface="Times New Roman"/>
                <a:ea typeface="Times New Roman"/>
                <a:cs typeface="Times New Roman"/>
                <a:sym typeface="Times New Roman"/>
              </a:rPr>
              <a:t>PROJECT INTRODUCTION</a:t>
            </a:r>
            <a:endParaRPr b="1" i="0" sz="3400" u="none" cap="none" strike="noStrike">
              <a:solidFill>
                <a:srgbClr val="000000"/>
              </a:solidFill>
              <a:latin typeface="Times New Roman"/>
              <a:ea typeface="Times New Roman"/>
              <a:cs typeface="Times New Roman"/>
              <a:sym typeface="Times New Roman"/>
            </a:endParaRPr>
          </a:p>
        </p:txBody>
      </p:sp>
      <p:sp>
        <p:nvSpPr>
          <p:cNvPr id="105" name="Google Shape;105;p2"/>
          <p:cNvSpPr txBox="1"/>
          <p:nvPr/>
        </p:nvSpPr>
        <p:spPr>
          <a:xfrm>
            <a:off x="333100" y="1012225"/>
            <a:ext cx="11805900" cy="612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Times New Roman"/>
                <a:ea typeface="Times New Roman"/>
                <a:cs typeface="Times New Roman"/>
                <a:sym typeface="Times New Roman"/>
              </a:rPr>
              <a:t>DOMAIN</a:t>
            </a:r>
            <a:endParaRPr b="1"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Times New Roman"/>
                <a:ea typeface="Times New Roman"/>
                <a:cs typeface="Times New Roman"/>
                <a:sym typeface="Times New Roman"/>
              </a:rPr>
              <a:t>         </a:t>
            </a:r>
            <a:r>
              <a:rPr b="1" i="0" lang="en-US" sz="2500" u="none" cap="none" strike="noStrike">
                <a:solidFill>
                  <a:srgbClr val="000000"/>
                </a:solidFill>
                <a:latin typeface="Times New Roman"/>
                <a:ea typeface="Times New Roman"/>
                <a:cs typeface="Times New Roman"/>
                <a:sym typeface="Times New Roman"/>
              </a:rPr>
              <a:t>AI/ML,Data Mining</a:t>
            </a:r>
            <a:endParaRPr b="1" i="0" sz="2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Times New Roman"/>
                <a:ea typeface="Times New Roman"/>
                <a:cs typeface="Times New Roman"/>
                <a:sym typeface="Times New Roman"/>
              </a:rPr>
              <a:t>PROJECT TYPE</a:t>
            </a:r>
            <a:endParaRPr b="1"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900FF"/>
                </a:solidFill>
                <a:latin typeface="Times New Roman"/>
                <a:ea typeface="Times New Roman"/>
                <a:cs typeface="Times New Roman"/>
                <a:sym typeface="Times New Roman"/>
              </a:rPr>
              <a:t>Existing System</a:t>
            </a:r>
            <a:endParaRPr b="1" i="0" sz="30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imes New Roman"/>
                <a:ea typeface="Times New Roman"/>
                <a:cs typeface="Times New Roman"/>
                <a:sym typeface="Times New Roman"/>
              </a:rPr>
              <a:t>The existing system “</a:t>
            </a:r>
            <a:r>
              <a:rPr b="1" i="0" lang="en-US" sz="2100" u="none" cap="none" strike="noStrike">
                <a:solidFill>
                  <a:srgbClr val="000000"/>
                </a:solidFill>
                <a:latin typeface="Times New Roman"/>
                <a:ea typeface="Times New Roman"/>
                <a:cs typeface="Times New Roman"/>
                <a:sym typeface="Times New Roman"/>
              </a:rPr>
              <a:t>Sentiment Analysis</a:t>
            </a:r>
            <a:r>
              <a:rPr b="0" i="0" lang="en-US" sz="2100" u="none" cap="none" strike="noStrike">
                <a:solidFill>
                  <a:srgbClr val="000000"/>
                </a:solidFill>
                <a:latin typeface="Times New Roman"/>
                <a:ea typeface="Times New Roman"/>
                <a:cs typeface="Times New Roman"/>
                <a:sym typeface="Times New Roman"/>
              </a:rPr>
              <a:t>” takes the static data which is already extracted from a social media platform. The data extracted is stored in a csv file or Excel file which is the input to the program or application. For each statement the program analyses, the output would be a floating-point.</a:t>
            </a:r>
            <a:endParaRPr b="0" i="0" sz="2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imes New Roman"/>
                <a:ea typeface="Times New Roman"/>
                <a:cs typeface="Times New Roman"/>
                <a:sym typeface="Times New Roman"/>
              </a:rPr>
              <a:t>Instead of storing the data prior to the analysis, it can get real time data from twitter by giving a hashtag or username to analyze the tweets of a person or a specified hashtag.</a:t>
            </a:r>
            <a:endParaRPr b="0" i="0" sz="2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9900FF"/>
                </a:solidFill>
                <a:latin typeface="Times New Roman"/>
                <a:ea typeface="Times New Roman"/>
                <a:cs typeface="Times New Roman"/>
                <a:sym typeface="Times New Roman"/>
              </a:rPr>
              <a:t>Proposed System</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Times New Roman"/>
                <a:ea typeface="Times New Roman"/>
                <a:cs typeface="Times New Roman"/>
                <a:sym typeface="Times New Roman"/>
              </a:rPr>
              <a:t>“Twitter Sentiment Analysis”</a:t>
            </a:r>
            <a:r>
              <a:rPr b="0" i="0" lang="en-US" sz="2100" u="none" cap="none" strike="noStrike">
                <a:solidFill>
                  <a:srgbClr val="000000"/>
                </a:solidFill>
                <a:latin typeface="Times New Roman"/>
                <a:ea typeface="Times New Roman"/>
                <a:cs typeface="Times New Roman"/>
                <a:sym typeface="Times New Roman"/>
              </a:rPr>
              <a:t> deals with performing functions dynamically through an online social media i.e., Twitter.  we will attempt to conduct sentiment analysis on “tweets” using various different machine learning algorithms. We attempt to classify the polarity of the tweet where it is either positive or negative. If the tweet has both positive and negative elements, the more dominant sentiment should be picked as the final label.</a:t>
            </a:r>
            <a:endParaRPr b="0" i="0" sz="2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11" name="Google Shape;111;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13" name="Google Shape;113;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4" name="Google Shape;114;p3"/>
          <p:cNvSpPr txBox="1"/>
          <p:nvPr/>
        </p:nvSpPr>
        <p:spPr>
          <a:xfrm>
            <a:off x="1745675" y="248200"/>
            <a:ext cx="8949900" cy="5541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2400"/>
              <a:buFont typeface="Times New Roman"/>
              <a:buNone/>
            </a:pPr>
            <a:r>
              <a:rPr b="1" i="0" lang="en-US" sz="3000" u="none" cap="none" strike="noStrike">
                <a:solidFill>
                  <a:schemeClr val="dk1"/>
                </a:solidFill>
                <a:latin typeface="Times New Roman"/>
                <a:ea typeface="Times New Roman"/>
                <a:cs typeface="Times New Roman"/>
                <a:sym typeface="Times New Roman"/>
              </a:rPr>
              <a:t>SYSTEM SPECIFICATIONS</a:t>
            </a:r>
            <a:endParaRPr b="1" i="0" sz="3000" u="none" cap="none" strike="noStrike">
              <a:solidFill>
                <a:srgbClr val="FF0000"/>
              </a:solidFill>
              <a:latin typeface="Times New Roman"/>
              <a:ea typeface="Times New Roman"/>
              <a:cs typeface="Times New Roman"/>
              <a:sym typeface="Times New Roman"/>
            </a:endParaRPr>
          </a:p>
        </p:txBody>
      </p:sp>
      <p:sp>
        <p:nvSpPr>
          <p:cNvPr id="115" name="Google Shape;115;p3"/>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graphicFrame>
        <p:nvGraphicFramePr>
          <p:cNvPr id="116" name="Google Shape;116;p3"/>
          <p:cNvGraphicFramePr/>
          <p:nvPr/>
        </p:nvGraphicFramePr>
        <p:xfrm>
          <a:off x="2874900" y="1424941"/>
          <a:ext cx="3000000" cy="3000000"/>
        </p:xfrm>
        <a:graphic>
          <a:graphicData uri="http://schemas.openxmlformats.org/drawingml/2006/table">
            <a:tbl>
              <a:tblPr bandRow="1" firstRow="1">
                <a:noFill/>
                <a:tableStyleId>{2AB1AEC4-E19F-4D61-B9FC-7CC80144A4C6}</a:tableStyleId>
              </a:tblPr>
              <a:tblGrid>
                <a:gridCol w="3443700"/>
                <a:gridCol w="3443700"/>
              </a:tblGrid>
              <a:tr h="996675">
                <a:tc>
                  <a:txBody>
                    <a:bodyPr/>
                    <a:lstStyle/>
                    <a:p>
                      <a:pPr indent="0" lvl="0" marL="0" marR="0" rtl="0" algn="ctr">
                        <a:lnSpc>
                          <a:spcPct val="100000"/>
                        </a:lnSpc>
                        <a:spcBef>
                          <a:spcPts val="0"/>
                        </a:spcBef>
                        <a:spcAft>
                          <a:spcPts val="0"/>
                        </a:spcAft>
                        <a:buClr>
                          <a:srgbClr val="000000"/>
                        </a:buClr>
                        <a:buSzPts val="1800"/>
                        <a:buFont typeface="Arial"/>
                        <a:buNone/>
                      </a:pPr>
                      <a:r>
                        <a:t/>
                      </a:r>
                      <a:endParaRPr b="0" sz="1800" u="none" cap="none" strike="noStrike">
                        <a:solidFill>
                          <a:srgbClr val="C00000"/>
                        </a:solidFill>
                      </a:endParaRPr>
                    </a:p>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C00000"/>
                          </a:solidFill>
                        </a:rPr>
                        <a:t>ENVIRONMENT</a:t>
                      </a:r>
                      <a:endParaRPr b="0" sz="1800" u="none" cap="none" strike="noStrike">
                        <a:solidFill>
                          <a:srgbClr val="C00000"/>
                        </a:solidFill>
                      </a:endParaRPr>
                    </a:p>
                  </a:txBody>
                  <a:tcPr marT="45725" marB="45725" marR="91450" marL="91450">
                    <a:solidFill>
                      <a:srgbClr val="FDE9D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t/>
                      </a:r>
                      <a:endParaRPr b="0" sz="1800" u="none" cap="none" strike="noStrike">
                        <a:solidFill>
                          <a:srgbClr val="C00000"/>
                        </a:solidFill>
                      </a:endParaRPr>
                    </a:p>
                    <a:p>
                      <a:pPr indent="0" lvl="0" marL="0" marR="0" rtl="0" algn="ctr">
                        <a:lnSpc>
                          <a:spcPct val="100000"/>
                        </a:lnSpc>
                        <a:spcBef>
                          <a:spcPts val="0"/>
                        </a:spcBef>
                        <a:spcAft>
                          <a:spcPts val="0"/>
                        </a:spcAft>
                        <a:buClr>
                          <a:srgbClr val="C00000"/>
                        </a:buClr>
                        <a:buSzPts val="1800"/>
                        <a:buFont typeface="Calibri"/>
                        <a:buNone/>
                      </a:pPr>
                      <a:r>
                        <a:rPr b="0" lang="en-US" sz="1800" u="none" cap="none" strike="noStrike">
                          <a:solidFill>
                            <a:srgbClr val="C00000"/>
                          </a:solidFill>
                        </a:rPr>
                        <a:t>SPECIFICATIONS</a:t>
                      </a:r>
                      <a:endParaRPr b="0" sz="1800" u="none" cap="none" strike="noStrike">
                        <a:solidFill>
                          <a:srgbClr val="C00000"/>
                        </a:solidFill>
                      </a:endParaRPr>
                    </a:p>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C00000"/>
                        </a:solidFill>
                      </a:endParaRPr>
                    </a:p>
                  </a:txBody>
                  <a:tcPr marT="45725" marB="45725" marR="91450" marL="91450">
                    <a:solidFill>
                      <a:srgbClr val="FDE9D8"/>
                    </a:solidFill>
                  </a:tcPr>
                </a:tc>
              </a:tr>
              <a:tr h="1799675">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            HARDWARE</a:t>
                      </a:r>
                      <a:endParaRPr b="0" sz="1800" u="none" cap="none" strike="noStrike"/>
                    </a:p>
                  </a:txBody>
                  <a:tcPr marT="45725" marB="45725" marR="91450" marL="91450">
                    <a:solidFill>
                      <a:srgbClr val="FDE9D8"/>
                    </a:solidFill>
                  </a:tcPr>
                </a:tc>
                <a:tc>
                  <a:txBody>
                    <a:bodyPr/>
                    <a:lstStyle/>
                    <a:p>
                      <a:pPr indent="0" lvl="0" marL="0" marR="0" rtl="0" algn="l">
                        <a:lnSpc>
                          <a:spcPct val="200000"/>
                        </a:lnSpc>
                        <a:spcBef>
                          <a:spcPts val="0"/>
                        </a:spcBef>
                        <a:spcAft>
                          <a:spcPts val="0"/>
                        </a:spcAft>
                        <a:buClr>
                          <a:srgbClr val="000000"/>
                        </a:buClr>
                        <a:buSzPts val="1800"/>
                        <a:buFont typeface="Arial"/>
                        <a:buNone/>
                      </a:pPr>
                      <a:r>
                        <a:rPr b="0" lang="en-US" sz="1800" u="none" cap="none" strike="noStrike"/>
                        <a:t>Processor - </a:t>
                      </a:r>
                      <a:r>
                        <a:rPr lang="en-US" sz="1800" u="none" cap="none" strike="noStrike"/>
                        <a:t>Any Intel Processor</a:t>
                      </a:r>
                      <a:endParaRPr b="0" sz="1800" u="none" cap="none" strike="noStrike"/>
                    </a:p>
                    <a:p>
                      <a:pPr indent="0" lvl="0" marL="0" marR="0" rtl="0" algn="l">
                        <a:lnSpc>
                          <a:spcPct val="200000"/>
                        </a:lnSpc>
                        <a:spcBef>
                          <a:spcPts val="0"/>
                        </a:spcBef>
                        <a:spcAft>
                          <a:spcPts val="0"/>
                        </a:spcAft>
                        <a:buClr>
                          <a:srgbClr val="000000"/>
                        </a:buClr>
                        <a:buSzPts val="1800"/>
                        <a:buFont typeface="Arial"/>
                        <a:buNone/>
                      </a:pPr>
                      <a:r>
                        <a:rPr b="0" lang="en-US" sz="1800" u="none" cap="none" strike="noStrike"/>
                        <a:t>Memory(RAM) - </a:t>
                      </a:r>
                      <a:r>
                        <a:rPr lang="en-US" sz="1800" u="none" cap="none" strike="noStrike"/>
                        <a:t>4</a:t>
                      </a:r>
                      <a:r>
                        <a:rPr b="0" lang="en-US" sz="1800" u="none" cap="none" strike="noStrike"/>
                        <a:t> GB and more</a:t>
                      </a:r>
                      <a:endParaRPr b="0" sz="1800" u="none" cap="none" strike="noStrike"/>
                    </a:p>
                    <a:p>
                      <a:pPr indent="0" lvl="0" marL="0" marR="0" rtl="0" algn="l">
                        <a:lnSpc>
                          <a:spcPct val="200000"/>
                        </a:lnSpc>
                        <a:spcBef>
                          <a:spcPts val="0"/>
                        </a:spcBef>
                        <a:spcAft>
                          <a:spcPts val="0"/>
                        </a:spcAft>
                        <a:buClr>
                          <a:srgbClr val="000000"/>
                        </a:buClr>
                        <a:buSzPts val="1800"/>
                        <a:buFont typeface="Arial"/>
                        <a:buNone/>
                      </a:pPr>
                      <a:r>
                        <a:rPr b="0" lang="en-US" sz="1800" u="none" cap="none" strike="noStrike"/>
                        <a:t>S</a:t>
                      </a:r>
                      <a:r>
                        <a:rPr lang="en-US" sz="1800" u="none" cap="none" strike="noStrike"/>
                        <a:t>peed - 1GHZ and more</a:t>
                      </a:r>
                      <a:endParaRPr b="0" sz="1800" u="none" cap="none" strike="noStrike"/>
                    </a:p>
                  </a:txBody>
                  <a:tcPr marT="45725" marB="45725" marR="91450" marL="91450">
                    <a:solidFill>
                      <a:srgbClr val="FDE9D8"/>
                    </a:solidFill>
                  </a:tcPr>
                </a:tc>
              </a:tr>
              <a:tr h="121177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             SOFTWARE </a:t>
                      </a:r>
                      <a:endParaRPr b="0" sz="1800" u="none" cap="none" strike="noStrike"/>
                    </a:p>
                  </a:txBody>
                  <a:tcPr marT="45725" marB="45725" marR="91450" marL="91450">
                    <a:solidFill>
                      <a:srgbClr val="FDE9D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Python</a:t>
                      </a:r>
                      <a:r>
                        <a:rPr lang="en-US" sz="1800" u="none" cap="none" strike="noStrike"/>
                        <a:t>3</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OS - Windows 10</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Anakonda-Jupyter notebook</a:t>
                      </a:r>
                      <a:endParaRPr b="0" sz="1800" u="none" cap="none" strike="noStrike"/>
                    </a:p>
                  </a:txBody>
                  <a:tcPr marT="45725" marB="45725" marR="91450" marL="91450">
                    <a:solidFill>
                      <a:srgbClr val="FDE9D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cef6f50772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200"/>
              <a:t>                                          </a:t>
            </a:r>
            <a:r>
              <a:rPr b="1" lang="en-US" sz="3200">
                <a:latin typeface="Times New Roman"/>
                <a:ea typeface="Times New Roman"/>
                <a:cs typeface="Times New Roman"/>
                <a:sym typeface="Times New Roman"/>
              </a:rPr>
              <a:t>REFERENCES</a:t>
            </a:r>
            <a:r>
              <a:rPr b="1" lang="en-US" sz="3200"/>
              <a:t> </a:t>
            </a:r>
            <a:endParaRPr b="1" sz="3200"/>
          </a:p>
        </p:txBody>
      </p:sp>
      <p:sp>
        <p:nvSpPr>
          <p:cNvPr id="123" name="Google Shape;123;gcef6f50772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Base paper </a:t>
            </a:r>
            <a:endParaRPr/>
          </a:p>
          <a:p>
            <a:pPr indent="0" lvl="0" marL="0" rtl="0" algn="l">
              <a:lnSpc>
                <a:spcPct val="90000"/>
              </a:lnSpc>
              <a:spcBef>
                <a:spcPts val="1000"/>
              </a:spcBef>
              <a:spcAft>
                <a:spcPts val="0"/>
              </a:spcAft>
              <a:buSzPts val="1800"/>
              <a:buNone/>
            </a:pPr>
            <a:r>
              <a:rPr lang="en-US" u="sng">
                <a:solidFill>
                  <a:schemeClr val="hlink"/>
                </a:solidFill>
                <a:hlinkClick r:id="rId3"/>
              </a:rPr>
              <a:t>https://drive.google.com/file/d/1pp2olEOUMv6Nw6Duwt6pZUS2rklGkybT/view?usp=drivesdk</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Reference papers </a:t>
            </a:r>
            <a:endParaRPr/>
          </a:p>
          <a:p>
            <a:pPr indent="0" lvl="0" marL="0" rtl="0" algn="l">
              <a:lnSpc>
                <a:spcPct val="90000"/>
              </a:lnSpc>
              <a:spcBef>
                <a:spcPts val="1000"/>
              </a:spcBef>
              <a:spcAft>
                <a:spcPts val="0"/>
              </a:spcAft>
              <a:buSzPts val="1800"/>
              <a:buNone/>
            </a:pPr>
            <a:r>
              <a:rPr lang="en-US" u="sng">
                <a:solidFill>
                  <a:schemeClr val="hlink"/>
                </a:solidFill>
                <a:hlinkClick r:id="rId4"/>
              </a:rPr>
              <a:t>https://www.researchgate.net/publication/301408174_Twitter_sentiment_analysis</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9" name="Google Shape;129;p4"/>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131" name="Google Shape;131;p4"/>
          <p:cNvSpPr txBox="1"/>
          <p:nvPr/>
        </p:nvSpPr>
        <p:spPr>
          <a:xfrm>
            <a:off x="888591" y="2875002"/>
            <a:ext cx="10712567"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Times New Roman"/>
                <a:ea typeface="Times New Roman"/>
                <a:cs typeface="Times New Roman"/>
                <a:sym typeface="Times New Roman"/>
              </a:rPr>
              <a:t>Thankyou</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