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81" r:id="rId3"/>
    <p:sldId id="280" r:id="rId4"/>
    <p:sldId id="277" r:id="rId5"/>
    <p:sldId id="278" r:id="rId6"/>
    <p:sldId id="279" r:id="rId7"/>
    <p:sldId id="282" r:id="rId8"/>
    <p:sldId id="283" r:id="rId9"/>
    <p:sldId id="284" r:id="rId10"/>
    <p:sldId id="285" r:id="rId11"/>
    <p:sldId id="286" r:id="rId12"/>
    <p:sldId id="287" r:id="rId13"/>
    <p:sldId id="290" r:id="rId14"/>
    <p:sldId id="288" r:id="rId15"/>
    <p:sldId id="289" r:id="rId16"/>
    <p:sldId id="291" r:id="rId17"/>
    <p:sldId id="276" r:id="rId18"/>
    <p:sldId id="275"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3D3"/>
    <a:srgbClr val="FFFFFF"/>
    <a:srgbClr val="3A9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CF0CD3-7997-4CA3-8B74-26388476E0D6}" type="datetimeFigureOut">
              <a:rPr lang="en-US" smtClean="0"/>
              <a:pPr/>
              <a:t>5/26/2021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D3822A-EF8E-435C-B47D-30EC9DE8728E}" type="slidenum">
              <a:rPr lang="en-US" smtClean="0"/>
              <a:pPr/>
              <a:t>‹#›</a:t>
            </a:fld>
            <a:endParaRPr lang="en-US"/>
          </a:p>
        </p:txBody>
      </p:sp>
    </p:spTree>
    <p:extLst>
      <p:ext uri="{BB962C8B-B14F-4D97-AF65-F5344CB8AC3E}">
        <p14:creationId xmlns:p14="http://schemas.microsoft.com/office/powerpoint/2010/main" val="81860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35BD-5840-4ACE-82CD-F1A9B6F2F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E5226C-FE22-4228-BB1C-E7EFB5B8EE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2FC1E5-1806-490F-A32D-F59D312B7971}"/>
              </a:ext>
            </a:extLst>
          </p:cNvPr>
          <p:cNvSpPr>
            <a:spLocks noGrp="1"/>
          </p:cNvSpPr>
          <p:nvPr>
            <p:ph type="dt" sz="half" idx="10"/>
          </p:nvPr>
        </p:nvSpPr>
        <p:spPr/>
        <p:txBody>
          <a:bodyPr/>
          <a:lstStyle/>
          <a:p>
            <a:fld id="{6D2894D1-0AA7-4C13-9EE2-0FA846961742}" type="datetime1">
              <a:rPr lang="en-US" smtClean="0"/>
              <a:t>5/26/2021</a:t>
            </a:fld>
            <a:endParaRPr lang="en-US"/>
          </a:p>
        </p:txBody>
      </p:sp>
      <p:sp>
        <p:nvSpPr>
          <p:cNvPr id="5" name="Footer Placeholder 4">
            <a:extLst>
              <a:ext uri="{FF2B5EF4-FFF2-40B4-BE49-F238E27FC236}">
                <a16:creationId xmlns:a16="http://schemas.microsoft.com/office/drawing/2014/main" id="{CEFDC17C-402E-4C6A-9D91-1E0D68CD91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D8B9A7-9B40-4604-B62E-CFC932DE79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32098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09BF1-23FB-4CEA-8667-062A40577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D7D981-FA64-4EF3-A1AE-D39768965A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809D3-ADDE-4409-AB15-400904A2D19A}"/>
              </a:ext>
            </a:extLst>
          </p:cNvPr>
          <p:cNvSpPr>
            <a:spLocks noGrp="1"/>
          </p:cNvSpPr>
          <p:nvPr>
            <p:ph type="dt" sz="half" idx="10"/>
          </p:nvPr>
        </p:nvSpPr>
        <p:spPr/>
        <p:txBody>
          <a:bodyPr/>
          <a:lstStyle/>
          <a:p>
            <a:fld id="{FD5AD931-0899-4208-A59A-852E5F114D81}" type="datetime1">
              <a:rPr lang="en-US" smtClean="0"/>
              <a:t>5/26/2021</a:t>
            </a:fld>
            <a:endParaRPr lang="en-US"/>
          </a:p>
        </p:txBody>
      </p:sp>
      <p:sp>
        <p:nvSpPr>
          <p:cNvPr id="5" name="Footer Placeholder 4">
            <a:extLst>
              <a:ext uri="{FF2B5EF4-FFF2-40B4-BE49-F238E27FC236}">
                <a16:creationId xmlns:a16="http://schemas.microsoft.com/office/drawing/2014/main" id="{17DE37D2-F7DA-45F4-B780-49E471585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0DBCD-47F6-4A78-9B63-890C9B68942C}"/>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92988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8A6CA6-76CF-42DB-A89D-147DCAAA31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12728A-FE79-4274-BF1D-DEB5E9339E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40F784-B990-4B12-B8E8-644C75318B2E}"/>
              </a:ext>
            </a:extLst>
          </p:cNvPr>
          <p:cNvSpPr>
            <a:spLocks noGrp="1"/>
          </p:cNvSpPr>
          <p:nvPr>
            <p:ph type="dt" sz="half" idx="10"/>
          </p:nvPr>
        </p:nvSpPr>
        <p:spPr/>
        <p:txBody>
          <a:bodyPr/>
          <a:lstStyle/>
          <a:p>
            <a:fld id="{73579255-D8E6-4A3D-A2B2-F6888EFE68EB}" type="datetime1">
              <a:rPr lang="en-US" smtClean="0"/>
              <a:t>5/26/2021</a:t>
            </a:fld>
            <a:endParaRPr lang="en-US"/>
          </a:p>
        </p:txBody>
      </p:sp>
      <p:sp>
        <p:nvSpPr>
          <p:cNvPr id="5" name="Footer Placeholder 4">
            <a:extLst>
              <a:ext uri="{FF2B5EF4-FFF2-40B4-BE49-F238E27FC236}">
                <a16:creationId xmlns:a16="http://schemas.microsoft.com/office/drawing/2014/main" id="{8CC04032-0D30-41D7-B43E-D6E0D955DE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933762-5D52-4B1E-AA54-E5539DEBECEF}"/>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19744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5DE0-F2C0-4705-B170-4C1F9FB5D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71D7CC-BC1B-41C4-B8B2-4C7FE3535A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12548D-5787-4208-A3EA-2785B5875303}"/>
              </a:ext>
            </a:extLst>
          </p:cNvPr>
          <p:cNvSpPr>
            <a:spLocks noGrp="1"/>
          </p:cNvSpPr>
          <p:nvPr>
            <p:ph type="dt" sz="half" idx="10"/>
          </p:nvPr>
        </p:nvSpPr>
        <p:spPr/>
        <p:txBody>
          <a:bodyPr/>
          <a:lstStyle/>
          <a:p>
            <a:fld id="{FC0FDE31-ED34-47C1-A391-625609B5A87D}" type="datetime1">
              <a:rPr lang="en-US" smtClean="0"/>
              <a:t>5/26/2021</a:t>
            </a:fld>
            <a:endParaRPr lang="en-US"/>
          </a:p>
        </p:txBody>
      </p:sp>
      <p:sp>
        <p:nvSpPr>
          <p:cNvPr id="5" name="Footer Placeholder 4">
            <a:extLst>
              <a:ext uri="{FF2B5EF4-FFF2-40B4-BE49-F238E27FC236}">
                <a16:creationId xmlns:a16="http://schemas.microsoft.com/office/drawing/2014/main" id="{56A97C58-C114-49DC-9DC8-DA78FDD28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9D818A-4B03-4A7E-9E7C-CDDAE6287824}"/>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9599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D49B8-F244-4107-AA64-480918A8B7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442220-E9BC-4AB9-B17E-1432FCC8C2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8E3F51-0102-4A10-9615-3BA272B8AF43}"/>
              </a:ext>
            </a:extLst>
          </p:cNvPr>
          <p:cNvSpPr>
            <a:spLocks noGrp="1"/>
          </p:cNvSpPr>
          <p:nvPr>
            <p:ph type="dt" sz="half" idx="10"/>
          </p:nvPr>
        </p:nvSpPr>
        <p:spPr/>
        <p:txBody>
          <a:bodyPr/>
          <a:lstStyle/>
          <a:p>
            <a:fld id="{F01791AC-3D5E-4F6A-872C-E4ABD9F315BE}" type="datetime1">
              <a:rPr lang="en-US" smtClean="0"/>
              <a:t>5/26/2021</a:t>
            </a:fld>
            <a:endParaRPr lang="en-US"/>
          </a:p>
        </p:txBody>
      </p:sp>
      <p:sp>
        <p:nvSpPr>
          <p:cNvPr id="5" name="Footer Placeholder 4">
            <a:extLst>
              <a:ext uri="{FF2B5EF4-FFF2-40B4-BE49-F238E27FC236}">
                <a16:creationId xmlns:a16="http://schemas.microsoft.com/office/drawing/2014/main" id="{696563C4-CBD3-4AC5-B968-CF5EE7395B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59EF2B-E555-423B-A49B-A5BF239B1509}"/>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3102700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54C3-F254-43C0-A84A-DF678D6DA1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B99CB4-BEA7-46A8-A57D-0C0A607CB8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74A656-2369-46CA-8396-3D34158CB8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75C530-D5B8-47BA-B47D-D56C3D39223E}"/>
              </a:ext>
            </a:extLst>
          </p:cNvPr>
          <p:cNvSpPr>
            <a:spLocks noGrp="1"/>
          </p:cNvSpPr>
          <p:nvPr>
            <p:ph type="dt" sz="half" idx="10"/>
          </p:nvPr>
        </p:nvSpPr>
        <p:spPr/>
        <p:txBody>
          <a:bodyPr/>
          <a:lstStyle/>
          <a:p>
            <a:fld id="{C6554CC4-98E9-45ED-B05F-2DB4E80BED47}" type="datetime1">
              <a:rPr lang="en-US" smtClean="0"/>
              <a:t>5/26/2021</a:t>
            </a:fld>
            <a:endParaRPr lang="en-US"/>
          </a:p>
        </p:txBody>
      </p:sp>
      <p:sp>
        <p:nvSpPr>
          <p:cNvPr id="6" name="Footer Placeholder 5">
            <a:extLst>
              <a:ext uri="{FF2B5EF4-FFF2-40B4-BE49-F238E27FC236}">
                <a16:creationId xmlns:a16="http://schemas.microsoft.com/office/drawing/2014/main" id="{C7E3DDD1-EA81-4FC7-9CE8-6C58CBAAE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8E2639-812F-4802-8159-AC491A967B7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46688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4A95C-3089-4BBD-BE58-7CDD43DCA5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3D1BD-8EEE-4108-8CE7-5FF96D81B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E3FB4C-EE8C-4F60-BDAF-95F7AC9DC8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06AD9D-8E51-4968-B956-552B2E604C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942085-40EC-4928-912D-A8AAB276F1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D85C9A-408E-4FF5-B667-7FA2525C0F8D}"/>
              </a:ext>
            </a:extLst>
          </p:cNvPr>
          <p:cNvSpPr>
            <a:spLocks noGrp="1"/>
          </p:cNvSpPr>
          <p:nvPr>
            <p:ph type="dt" sz="half" idx="10"/>
          </p:nvPr>
        </p:nvSpPr>
        <p:spPr/>
        <p:txBody>
          <a:bodyPr/>
          <a:lstStyle/>
          <a:p>
            <a:fld id="{BA92357C-3B78-4E5D-BCA2-BFFA8FC9DBCA}" type="datetime1">
              <a:rPr lang="en-US" smtClean="0"/>
              <a:t>5/26/2021</a:t>
            </a:fld>
            <a:endParaRPr lang="en-US"/>
          </a:p>
        </p:txBody>
      </p:sp>
      <p:sp>
        <p:nvSpPr>
          <p:cNvPr id="8" name="Footer Placeholder 7">
            <a:extLst>
              <a:ext uri="{FF2B5EF4-FFF2-40B4-BE49-F238E27FC236}">
                <a16:creationId xmlns:a16="http://schemas.microsoft.com/office/drawing/2014/main" id="{B057A230-1FF7-4EC7-8FD7-13C009500B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A1A9B1-CDFC-497A-9D66-9CCCF46920DD}"/>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86755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A51C-126C-4666-903A-1EF2DFF23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F69193-DB2A-4E12-8817-E6587A66B7FF}"/>
              </a:ext>
            </a:extLst>
          </p:cNvPr>
          <p:cNvSpPr>
            <a:spLocks noGrp="1"/>
          </p:cNvSpPr>
          <p:nvPr>
            <p:ph type="dt" sz="half" idx="10"/>
          </p:nvPr>
        </p:nvSpPr>
        <p:spPr/>
        <p:txBody>
          <a:bodyPr/>
          <a:lstStyle/>
          <a:p>
            <a:fld id="{EB155BD2-92E6-4B31-AE60-80A5417704B2}" type="datetime1">
              <a:rPr lang="en-US" smtClean="0"/>
              <a:t>5/26/2021</a:t>
            </a:fld>
            <a:endParaRPr lang="en-US"/>
          </a:p>
        </p:txBody>
      </p:sp>
      <p:sp>
        <p:nvSpPr>
          <p:cNvPr id="4" name="Footer Placeholder 3">
            <a:extLst>
              <a:ext uri="{FF2B5EF4-FFF2-40B4-BE49-F238E27FC236}">
                <a16:creationId xmlns:a16="http://schemas.microsoft.com/office/drawing/2014/main" id="{B32C1ACD-E937-4FA1-A10E-C2471077B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764E26-4370-433B-95E9-3A5A438AF755}"/>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251261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4C951E-E7CC-4F01-94D7-EE5B9DD35C3F}"/>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Footer Placeholder 2">
            <a:extLst>
              <a:ext uri="{FF2B5EF4-FFF2-40B4-BE49-F238E27FC236}">
                <a16:creationId xmlns:a16="http://schemas.microsoft.com/office/drawing/2014/main" id="{B084C1BD-3325-402B-86F2-C90AC69BDA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6D064-67D1-4F46-A8E1-08DF4ED5AC67}"/>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1443356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C41FD-59D2-4328-9DC3-43E674E00C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21CEC8-8010-4503-AD91-9ADBEDAD18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D50FAE-0BFD-4A83-8E74-87EB96285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C5F9-2F54-4533-8CF8-6C43FC1FC0DF}"/>
              </a:ext>
            </a:extLst>
          </p:cNvPr>
          <p:cNvSpPr>
            <a:spLocks noGrp="1"/>
          </p:cNvSpPr>
          <p:nvPr>
            <p:ph type="dt" sz="half" idx="10"/>
          </p:nvPr>
        </p:nvSpPr>
        <p:spPr/>
        <p:txBody>
          <a:bodyPr/>
          <a:lstStyle/>
          <a:p>
            <a:fld id="{A4F570EE-3A5A-4B9E-AE1C-CF84E7379144}" type="datetime1">
              <a:rPr lang="en-US" smtClean="0"/>
              <a:t>5/26/2021</a:t>
            </a:fld>
            <a:endParaRPr lang="en-US"/>
          </a:p>
        </p:txBody>
      </p:sp>
      <p:sp>
        <p:nvSpPr>
          <p:cNvPr id="6" name="Footer Placeholder 5">
            <a:extLst>
              <a:ext uri="{FF2B5EF4-FFF2-40B4-BE49-F238E27FC236}">
                <a16:creationId xmlns:a16="http://schemas.microsoft.com/office/drawing/2014/main" id="{5FC9CE0D-1363-4FA3-B747-B41C32E6EF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2D8965-9F3A-4F80-85DE-B17DF5F0B221}"/>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2501851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B90D2-7C8E-457F-8EAE-E631FD6236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3BCD0F-66B6-49C1-B2D6-EC146B234C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08FD95-E878-43DC-9CB4-65C8A548AC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1845E-EEB1-4A14-A776-89D23CDBA86C}"/>
              </a:ext>
            </a:extLst>
          </p:cNvPr>
          <p:cNvSpPr>
            <a:spLocks noGrp="1"/>
          </p:cNvSpPr>
          <p:nvPr>
            <p:ph type="dt" sz="half" idx="10"/>
          </p:nvPr>
        </p:nvSpPr>
        <p:spPr/>
        <p:txBody>
          <a:bodyPr/>
          <a:lstStyle/>
          <a:p>
            <a:fld id="{8FAD9515-D2E4-493A-A901-A2A8CF83E4C0}" type="datetime1">
              <a:rPr lang="en-US" smtClean="0"/>
              <a:t>5/26/2021</a:t>
            </a:fld>
            <a:endParaRPr lang="en-US"/>
          </a:p>
        </p:txBody>
      </p:sp>
      <p:sp>
        <p:nvSpPr>
          <p:cNvPr id="6" name="Footer Placeholder 5">
            <a:extLst>
              <a:ext uri="{FF2B5EF4-FFF2-40B4-BE49-F238E27FC236}">
                <a16:creationId xmlns:a16="http://schemas.microsoft.com/office/drawing/2014/main" id="{4F0E8321-CE00-4D0C-81FE-CC81BB74E9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955C62-63E1-4B2F-BB4A-0E352271DFDA}"/>
              </a:ext>
            </a:extLst>
          </p:cNvPr>
          <p:cNvSpPr>
            <a:spLocks noGrp="1"/>
          </p:cNvSpPr>
          <p:nvPr>
            <p:ph type="sldNum" sz="quarter" idx="12"/>
          </p:nvPr>
        </p:nvSpPr>
        <p:spPr/>
        <p:txBody>
          <a:bodyPr/>
          <a:lstStyle/>
          <a:p>
            <a:fld id="{28963275-8587-4EEF-A5E5-8D742DA55544}" type="slidenum">
              <a:rPr lang="en-US" smtClean="0"/>
              <a:pPr/>
              <a:t>‹#›</a:t>
            </a:fld>
            <a:endParaRPr lang="en-US"/>
          </a:p>
        </p:txBody>
      </p:sp>
    </p:spTree>
    <p:extLst>
      <p:ext uri="{BB962C8B-B14F-4D97-AF65-F5344CB8AC3E}">
        <p14:creationId xmlns:p14="http://schemas.microsoft.com/office/powerpoint/2010/main" val="425718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625">
              <a:srgbClr val="B5C7E7"/>
            </a:gs>
            <a:gs pos="6250">
              <a:srgbClr val="BECEEA"/>
            </a:gs>
            <a:gs pos="100000">
              <a:srgbClr val="D1DCF0"/>
            </a:gs>
            <a:gs pos="60000">
              <a:schemeClr val="accent1">
                <a:lumMod val="5000"/>
                <a:lumOff val="95000"/>
              </a:schemeClr>
            </a:gs>
            <a:gs pos="100000">
              <a:schemeClr val="accent1">
                <a:lumMod val="45000"/>
                <a:lumOff val="55000"/>
              </a:schemeClr>
            </a:gs>
            <a:gs pos="35000">
              <a:schemeClr val="bg1"/>
            </a:gs>
            <a:gs pos="100000">
              <a:schemeClr val="accent1">
                <a:lumMod val="30000"/>
                <a:lumOff val="70000"/>
              </a:schemeClr>
            </a:gs>
          </a:gsLst>
          <a:path path="rect">
            <a:fillToRect t="100000" r="100000"/>
          </a:path>
          <a:tileRect l="-100000" b="-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417729-EAAF-49E5-9459-F6986CF6A7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07D502-8A23-4B1E-87FD-EF6E95C60B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514BE1-A63A-4E10-ABE1-86AC114AFB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1E896-A724-4627-A3BF-BB605C67F14A}" type="datetime1">
              <a:rPr lang="en-US" smtClean="0"/>
              <a:t>5/26/2021</a:t>
            </a:fld>
            <a:endParaRPr lang="en-US"/>
          </a:p>
        </p:txBody>
      </p:sp>
      <p:sp>
        <p:nvSpPr>
          <p:cNvPr id="5" name="Footer Placeholder 4">
            <a:extLst>
              <a:ext uri="{FF2B5EF4-FFF2-40B4-BE49-F238E27FC236}">
                <a16:creationId xmlns:a16="http://schemas.microsoft.com/office/drawing/2014/main" id="{780997EC-4EB3-4837-B2A0-1ACF4CCF0B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2BCC0E-AB9B-433E-87A1-D8FEC03770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963275-8587-4EEF-A5E5-8D742DA55544}" type="slidenum">
              <a:rPr lang="en-US" smtClean="0"/>
              <a:pPr/>
              <a:t>‹#›</a:t>
            </a:fld>
            <a:endParaRPr lang="en-US"/>
          </a:p>
        </p:txBody>
      </p:sp>
    </p:spTree>
    <p:extLst>
      <p:ext uri="{BB962C8B-B14F-4D97-AF65-F5344CB8AC3E}">
        <p14:creationId xmlns:p14="http://schemas.microsoft.com/office/powerpoint/2010/main" val="2460740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www.ijarset.com/upload/2015/august/1_IJARSET_manjunath.pdf" TargetMode="External"/><Relationship Id="rId2" Type="http://schemas.openxmlformats.org/officeDocument/2006/relationships/hyperlink" Target="https://www.ripublication.com/ijaer17/ijaerv12n20_120.pdf" TargetMode="Externa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hyperlink" Target="https://www.researchgate.net/publication/43508814_Knowledge-based_anti-money_laundering_A_software_agent_bank_application"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B1A7F4-10E9-4679-8443-2185CAB5029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Rectangle 6">
            <a:extLst>
              <a:ext uri="{FF2B5EF4-FFF2-40B4-BE49-F238E27FC236}">
                <a16:creationId xmlns:a16="http://schemas.microsoft.com/office/drawing/2014/main" id="{8CBB8F91-3261-41D8-94CB-22FBE8683557}"/>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1A603F7-17A2-4539-A2F5-2D940EAD4BD0}"/>
              </a:ext>
            </a:extLst>
          </p:cNvPr>
          <p:cNvSpPr txBox="1"/>
          <p:nvPr/>
        </p:nvSpPr>
        <p:spPr>
          <a:xfrm>
            <a:off x="110840" y="1567586"/>
            <a:ext cx="11984182" cy="4339650"/>
          </a:xfrm>
          <a:prstGeom prst="rect">
            <a:avLst/>
          </a:prstGeom>
          <a:noFill/>
        </p:spPr>
        <p:txBody>
          <a:bodyPr wrap="square" rtlCol="0">
            <a:spAutoFit/>
          </a:bodyPr>
          <a:lstStyle/>
          <a:p>
            <a:pPr algn="ctr">
              <a:spcBef>
                <a:spcPct val="0"/>
              </a:spcBef>
              <a:defRPr/>
            </a:pPr>
            <a:r>
              <a:rPr lang="en-US" sz="2800" b="1" dirty="0">
                <a:latin typeface="Times New Roman" panose="02020603050405020304" pitchFamily="18" charset="0"/>
                <a:cs typeface="Times New Roman" panose="02020603050405020304" pitchFamily="18" charset="0"/>
              </a:rPr>
              <a:t>MONEY LAUNDERING DETECTION USING MACHINE LEARNING METHODS</a:t>
            </a:r>
          </a:p>
          <a:p>
            <a:pPr algn="ctr">
              <a:spcBef>
                <a:spcPct val="0"/>
              </a:spcBef>
              <a:defRPr/>
            </a:pPr>
            <a:endParaRPr lang="en-US" sz="2800" b="1" dirty="0">
              <a:latin typeface="Times New Roman" panose="02020603050405020304" pitchFamily="18" charset="0"/>
              <a:cs typeface="Times New Roman" panose="02020603050405020304" pitchFamily="18" charset="0"/>
            </a:endParaRPr>
          </a:p>
          <a:p>
            <a:pPr algn="ctr">
              <a:spcBef>
                <a:spcPct val="0"/>
              </a:spcBef>
              <a:defRPr/>
            </a:pPr>
            <a:r>
              <a:rPr lang="en-US" sz="2400" b="1" dirty="0">
                <a:latin typeface="Times New Roman" pitchFamily="18" charset="0"/>
                <a:cs typeface="Times New Roman" pitchFamily="18" charset="0"/>
              </a:rPr>
              <a:t>Date: 28 May 2021</a:t>
            </a:r>
          </a:p>
          <a:p>
            <a:pPr algn="ctr">
              <a:spcBef>
                <a:spcPct val="0"/>
              </a:spcBef>
              <a:defRPr/>
            </a:pPr>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K.THANMAI : 17WH1A0513</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G.SRIVIDYA : 17WH1A0534</a:t>
            </a: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G.NYMISHA : 17WH1A0530</a:t>
            </a:r>
          </a:p>
          <a:p>
            <a:r>
              <a:rPr lang="en-US" sz="2400" b="1" dirty="0">
                <a:latin typeface="Times New Roman" pitchFamily="18" charset="0"/>
                <a:cs typeface="Times New Roman" pitchFamily="18" charset="0"/>
              </a:rPr>
              <a:t>					</a:t>
            </a:r>
          </a:p>
          <a:p>
            <a:r>
              <a:rPr lang="en-US" sz="2400" b="1" dirty="0">
                <a:latin typeface="Times New Roman" pitchFamily="18" charset="0"/>
                <a:cs typeface="Times New Roman" pitchFamily="18" charset="0"/>
              </a:rPr>
              <a:t>					    			 Internal Guide: Mr. K.NARESH</a:t>
            </a:r>
          </a:p>
          <a:p>
            <a:pPr algn="ctr"/>
            <a:r>
              <a:rPr lang="en-IN" sz="2400" b="1" dirty="0">
                <a:latin typeface="Times New Roman" pitchFamily="18" charset="0"/>
                <a:cs typeface="Times New Roman" pitchFamily="18" charset="0"/>
              </a:rPr>
              <a:t>         				    			          </a:t>
            </a:r>
            <a:r>
              <a:rPr lang="en-US" sz="2400" b="1" dirty="0">
                <a:latin typeface="Times New Roman" pitchFamily="18" charset="0"/>
                <a:cs typeface="Times New Roman" pitchFamily="18" charset="0"/>
              </a:rPr>
              <a:t>Designation: Assistant Professor</a:t>
            </a:r>
            <a:endParaRPr lang="en-US" sz="3200" b="1" dirty="0">
              <a:latin typeface="Times New Roman" pitchFamily="18" charset="0"/>
              <a:cs typeface="Times New Roman" pitchFamily="18" charset="0"/>
            </a:endParaRPr>
          </a:p>
        </p:txBody>
      </p:sp>
      <p:sp>
        <p:nvSpPr>
          <p:cNvPr id="6" name="Title 1"/>
          <p:cNvSpPr txBox="1">
            <a:spLocks/>
          </p:cNvSpPr>
          <p:nvPr/>
        </p:nvSpPr>
        <p:spPr>
          <a:xfrm>
            <a:off x="263236" y="3810000"/>
            <a:ext cx="11762509" cy="2590800"/>
          </a:xfrm>
          <a:prstGeom prst="rect">
            <a:avLst/>
          </a:prstGeom>
        </p:spPr>
        <p:txBody>
          <a:bodyPr vert="horz" lIns="91440" tIns="45720" rIns="91440" bIns="45720" rtlCol="0" anchor="t" anchorCtr="0">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lang="en-US" sz="2000" b="1" dirty="0">
              <a:latin typeface="Times New Roman" pitchFamily="18" charset="0"/>
              <a:ea typeface="+mj-ea"/>
              <a:cs typeface="Times New Roman" pitchFamily="18" charset="0"/>
            </a:endParaRPr>
          </a:p>
          <a:p>
            <a:r>
              <a:rPr lang="en-US" sz="2000" b="1" dirty="0">
                <a:latin typeface="Times New Roman" pitchFamily="18" charset="0"/>
                <a:cs typeface="Times New Roman" pitchFamily="18" charset="0"/>
              </a:rPr>
              <a:t>    </a:t>
            </a:r>
          </a:p>
          <a:p>
            <a:endParaRPr kumimoji="0" lang="en-US" sz="20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
        <p:nvSpPr>
          <p:cNvPr id="8" name="Rectangle 7"/>
          <p:cNvSpPr/>
          <p:nvPr/>
        </p:nvSpPr>
        <p:spPr>
          <a:xfrm>
            <a:off x="0" y="6040581"/>
            <a:ext cx="12191999" cy="461665"/>
          </a:xfrm>
          <a:prstGeom prst="rect">
            <a:avLst/>
          </a:prstGeom>
        </p:spPr>
        <p:txBody>
          <a:bodyPr wrap="square">
            <a:spAutoFit/>
          </a:bodyPr>
          <a:lstStyle/>
          <a:p>
            <a:pPr algn="ctr"/>
            <a:r>
              <a:rPr lang="en-US" sz="2400" b="1" dirty="0">
                <a:latin typeface="Times New Roman" panose="02020603050405020304" pitchFamily="18" charset="0"/>
                <a:cs typeface="Times New Roman" panose="02020603050405020304" pitchFamily="18" charset="0"/>
              </a:rPr>
              <a:t>Department of Computer Science &amp; Engineering</a:t>
            </a:r>
          </a:p>
        </p:txBody>
      </p:sp>
      <p:sp>
        <p:nvSpPr>
          <p:cNvPr id="3" name="Date Placeholder 2">
            <a:extLst>
              <a:ext uri="{FF2B5EF4-FFF2-40B4-BE49-F238E27FC236}">
                <a16:creationId xmlns:a16="http://schemas.microsoft.com/office/drawing/2014/main" id="{603CA63B-61F6-4E0A-822A-7A344434D54C}"/>
              </a:ext>
            </a:extLst>
          </p:cNvPr>
          <p:cNvSpPr>
            <a:spLocks noGrp="1"/>
          </p:cNvSpPr>
          <p:nvPr>
            <p:ph type="dt" sz="half" idx="10"/>
          </p:nvPr>
        </p:nvSpPr>
        <p:spPr/>
        <p:txBody>
          <a:bodyPr/>
          <a:lstStyle/>
          <a:p>
            <a:r>
              <a:rPr lang="en-US" dirty="0"/>
              <a:t>27/5/2021</a:t>
            </a:r>
          </a:p>
        </p:txBody>
      </p:sp>
      <p:sp>
        <p:nvSpPr>
          <p:cNvPr id="5" name="Slide Number Placeholder 4">
            <a:extLst>
              <a:ext uri="{FF2B5EF4-FFF2-40B4-BE49-F238E27FC236}">
                <a16:creationId xmlns:a16="http://schemas.microsoft.com/office/drawing/2014/main" id="{F52E6CB6-01D3-404F-A287-4E40F563BDE8}"/>
              </a:ext>
            </a:extLst>
          </p:cNvPr>
          <p:cNvSpPr>
            <a:spLocks noGrp="1"/>
          </p:cNvSpPr>
          <p:nvPr>
            <p:ph type="sldNum" sz="quarter" idx="12"/>
          </p:nvPr>
        </p:nvSpPr>
        <p:spPr/>
        <p:txBody>
          <a:bodyPr/>
          <a:lstStyle/>
          <a:p>
            <a:fld id="{28963275-8587-4EEF-A5E5-8D742DA55544}" type="slidenum">
              <a:rPr lang="en-US" smtClean="0"/>
              <a:pPr/>
              <a:t>1</a:t>
            </a:fld>
            <a:endParaRPr lang="en-US"/>
          </a:p>
        </p:txBody>
      </p:sp>
    </p:spTree>
    <p:extLst>
      <p:ext uri="{BB962C8B-B14F-4D97-AF65-F5344CB8AC3E}">
        <p14:creationId xmlns:p14="http://schemas.microsoft.com/office/powerpoint/2010/main" val="3820519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15A979-A588-4E14-ADFD-0A8A77C44F9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AC9DDABA-E10F-4E5F-98E2-E56D6A91B1BC}"/>
              </a:ext>
            </a:extLst>
          </p:cNvPr>
          <p:cNvSpPr>
            <a:spLocks noGrp="1"/>
          </p:cNvSpPr>
          <p:nvPr>
            <p:ph type="sldNum" sz="quarter" idx="12"/>
          </p:nvPr>
        </p:nvSpPr>
        <p:spPr/>
        <p:txBody>
          <a:bodyPr/>
          <a:lstStyle/>
          <a:p>
            <a:fld id="{28963275-8587-4EEF-A5E5-8D742DA55544}" type="slidenum">
              <a:rPr lang="en-US" smtClean="0"/>
              <a:pPr/>
              <a:t>10</a:t>
            </a:fld>
            <a:endParaRPr lang="en-US"/>
          </a:p>
        </p:txBody>
      </p:sp>
      <p:sp>
        <p:nvSpPr>
          <p:cNvPr id="4" name="Rectangle 3">
            <a:extLst>
              <a:ext uri="{FF2B5EF4-FFF2-40B4-BE49-F238E27FC236}">
                <a16:creationId xmlns:a16="http://schemas.microsoft.com/office/drawing/2014/main" id="{CF8E227C-770C-4C5C-B421-422092F4B71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724B0AC-590B-498B-B596-B114CE4A496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9D3DE89-CB5E-48DC-9161-EB262BFE1D52}"/>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DECISION TREE</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D9730E47-E8A6-4803-8973-2A3DE8C99F9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3" name="Picture 12">
            <a:extLst>
              <a:ext uri="{FF2B5EF4-FFF2-40B4-BE49-F238E27FC236}">
                <a16:creationId xmlns:a16="http://schemas.microsoft.com/office/drawing/2014/main" id="{C57DC63F-3404-4398-9B05-96702506C514}"/>
              </a:ext>
            </a:extLst>
          </p:cNvPr>
          <p:cNvPicPr>
            <a:picLocks noChangeAspect="1"/>
          </p:cNvPicPr>
          <p:nvPr/>
        </p:nvPicPr>
        <p:blipFill rotWithShape="1">
          <a:blip r:embed="rId3"/>
          <a:srcRect l="12088" t="46731" r="13276" b="35275"/>
          <a:stretch/>
        </p:blipFill>
        <p:spPr>
          <a:xfrm>
            <a:off x="1473693" y="3013581"/>
            <a:ext cx="9099613" cy="1233997"/>
          </a:xfrm>
          <a:prstGeom prst="rect">
            <a:avLst/>
          </a:prstGeom>
        </p:spPr>
      </p:pic>
      <p:pic>
        <p:nvPicPr>
          <p:cNvPr id="15" name="Picture 14">
            <a:extLst>
              <a:ext uri="{FF2B5EF4-FFF2-40B4-BE49-F238E27FC236}">
                <a16:creationId xmlns:a16="http://schemas.microsoft.com/office/drawing/2014/main" id="{3752FB34-51AF-45CA-A035-6A154E38E45B}"/>
              </a:ext>
            </a:extLst>
          </p:cNvPr>
          <p:cNvPicPr>
            <a:picLocks noChangeAspect="1"/>
          </p:cNvPicPr>
          <p:nvPr/>
        </p:nvPicPr>
        <p:blipFill rotWithShape="1">
          <a:blip r:embed="rId3"/>
          <a:srcRect l="12088" t="66708" r="13276" b="15299"/>
          <a:stretch/>
        </p:blipFill>
        <p:spPr>
          <a:xfrm>
            <a:off x="1473692" y="4574842"/>
            <a:ext cx="9099613" cy="1233997"/>
          </a:xfrm>
          <a:prstGeom prst="rect">
            <a:avLst/>
          </a:prstGeom>
        </p:spPr>
      </p:pic>
      <p:pic>
        <p:nvPicPr>
          <p:cNvPr id="12" name="Picture 11">
            <a:extLst>
              <a:ext uri="{FF2B5EF4-FFF2-40B4-BE49-F238E27FC236}">
                <a16:creationId xmlns:a16="http://schemas.microsoft.com/office/drawing/2014/main" id="{C95F42ED-88DB-40FD-8713-989CD655E096}"/>
              </a:ext>
            </a:extLst>
          </p:cNvPr>
          <p:cNvPicPr>
            <a:picLocks noChangeAspect="1"/>
          </p:cNvPicPr>
          <p:nvPr/>
        </p:nvPicPr>
        <p:blipFill rotWithShape="1">
          <a:blip r:embed="rId4"/>
          <a:srcRect l="12088" t="26146" r="13276" b="58172"/>
          <a:stretch/>
        </p:blipFill>
        <p:spPr>
          <a:xfrm>
            <a:off x="1473692" y="1793090"/>
            <a:ext cx="9099613" cy="1075446"/>
          </a:xfrm>
          <a:prstGeom prst="rect">
            <a:avLst/>
          </a:prstGeom>
        </p:spPr>
      </p:pic>
    </p:spTree>
    <p:extLst>
      <p:ext uri="{BB962C8B-B14F-4D97-AF65-F5344CB8AC3E}">
        <p14:creationId xmlns:p14="http://schemas.microsoft.com/office/powerpoint/2010/main" val="4060621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3453A-F07F-47E0-92D6-70FF64129436}"/>
              </a:ext>
            </a:extLst>
          </p:cNvPr>
          <p:cNvSpPr>
            <a:spLocks noGrp="1"/>
          </p:cNvSpPr>
          <p:nvPr>
            <p:ph type="dt" sz="half" idx="10"/>
          </p:nvPr>
        </p:nvSpPr>
        <p:spPr/>
        <p:txBody>
          <a:bodyPr/>
          <a:lstStyle/>
          <a:p>
            <a:r>
              <a:rPr lang="en-US" dirty="0"/>
              <a:t>27/5/2021</a:t>
            </a:r>
          </a:p>
          <a:p>
            <a:endParaRPr lang="en-US" dirty="0"/>
          </a:p>
        </p:txBody>
      </p:sp>
      <p:sp>
        <p:nvSpPr>
          <p:cNvPr id="3" name="Slide Number Placeholder 2">
            <a:extLst>
              <a:ext uri="{FF2B5EF4-FFF2-40B4-BE49-F238E27FC236}">
                <a16:creationId xmlns:a16="http://schemas.microsoft.com/office/drawing/2014/main" id="{19F62BF6-8425-4CE9-93DB-039EBE21E44C}"/>
              </a:ext>
            </a:extLst>
          </p:cNvPr>
          <p:cNvSpPr>
            <a:spLocks noGrp="1"/>
          </p:cNvSpPr>
          <p:nvPr>
            <p:ph type="sldNum" sz="quarter" idx="12"/>
          </p:nvPr>
        </p:nvSpPr>
        <p:spPr/>
        <p:txBody>
          <a:bodyPr/>
          <a:lstStyle/>
          <a:p>
            <a:fld id="{28963275-8587-4EEF-A5E5-8D742DA55544}" type="slidenum">
              <a:rPr lang="en-US" smtClean="0"/>
              <a:pPr/>
              <a:t>11</a:t>
            </a:fld>
            <a:endParaRPr lang="en-US"/>
          </a:p>
        </p:txBody>
      </p:sp>
      <p:sp>
        <p:nvSpPr>
          <p:cNvPr id="4" name="Rectangle 3">
            <a:extLst>
              <a:ext uri="{FF2B5EF4-FFF2-40B4-BE49-F238E27FC236}">
                <a16:creationId xmlns:a16="http://schemas.microsoft.com/office/drawing/2014/main" id="{325F02DD-035B-4E9F-AD17-45FC3F246313}"/>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A814441-F68F-477F-BEB9-2D161D7B01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DBE5F1F-185C-4A46-8220-C23EE0CD27B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ED0600F5-61F3-4065-BC31-B5FB733C9893}"/>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RANDOM FOREST</a:t>
            </a:r>
            <a:endParaRPr sz="3200" b="1" dirty="0">
              <a:solidFill>
                <a:srgbClr val="FF0000"/>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5A8F2CBB-24B2-4690-A713-CD340D93D634}"/>
              </a:ext>
            </a:extLst>
          </p:cNvPr>
          <p:cNvPicPr>
            <a:picLocks noChangeAspect="1"/>
          </p:cNvPicPr>
          <p:nvPr/>
        </p:nvPicPr>
        <p:blipFill rotWithShape="1">
          <a:blip r:embed="rId3"/>
          <a:srcRect l="15438" t="31586" r="14805" b="52733"/>
          <a:stretch/>
        </p:blipFill>
        <p:spPr>
          <a:xfrm>
            <a:off x="2119746" y="1255366"/>
            <a:ext cx="8504809" cy="1159359"/>
          </a:xfrm>
          <a:prstGeom prst="rect">
            <a:avLst/>
          </a:prstGeom>
        </p:spPr>
      </p:pic>
      <p:pic>
        <p:nvPicPr>
          <p:cNvPr id="13" name="Picture 12">
            <a:extLst>
              <a:ext uri="{FF2B5EF4-FFF2-40B4-BE49-F238E27FC236}">
                <a16:creationId xmlns:a16="http://schemas.microsoft.com/office/drawing/2014/main" id="{6A17ED30-7FD3-453C-8181-521D7B271F0A}"/>
              </a:ext>
            </a:extLst>
          </p:cNvPr>
          <p:cNvPicPr>
            <a:picLocks noChangeAspect="1"/>
          </p:cNvPicPr>
          <p:nvPr/>
        </p:nvPicPr>
        <p:blipFill rotWithShape="1">
          <a:blip r:embed="rId3"/>
          <a:srcRect l="15582" t="49063" r="14660" b="32556"/>
          <a:stretch/>
        </p:blipFill>
        <p:spPr>
          <a:xfrm>
            <a:off x="2119745" y="2595112"/>
            <a:ext cx="8504809" cy="1260630"/>
          </a:xfrm>
          <a:prstGeom prst="rect">
            <a:avLst/>
          </a:prstGeom>
        </p:spPr>
      </p:pic>
      <p:pic>
        <p:nvPicPr>
          <p:cNvPr id="15" name="Picture 14">
            <a:extLst>
              <a:ext uri="{FF2B5EF4-FFF2-40B4-BE49-F238E27FC236}">
                <a16:creationId xmlns:a16="http://schemas.microsoft.com/office/drawing/2014/main" id="{9DEAA650-0CEA-4539-B56B-3A3830906694}"/>
              </a:ext>
            </a:extLst>
          </p:cNvPr>
          <p:cNvPicPr>
            <a:picLocks noChangeAspect="1"/>
          </p:cNvPicPr>
          <p:nvPr/>
        </p:nvPicPr>
        <p:blipFill rotWithShape="1">
          <a:blip r:embed="rId4"/>
          <a:srcRect l="15145" t="37840" r="15097" b="41877"/>
          <a:stretch/>
        </p:blipFill>
        <p:spPr>
          <a:xfrm>
            <a:off x="2119744" y="4105027"/>
            <a:ext cx="8504810" cy="1390962"/>
          </a:xfrm>
          <a:prstGeom prst="rect">
            <a:avLst/>
          </a:prstGeom>
        </p:spPr>
      </p:pic>
    </p:spTree>
    <p:extLst>
      <p:ext uri="{BB962C8B-B14F-4D97-AF65-F5344CB8AC3E}">
        <p14:creationId xmlns:p14="http://schemas.microsoft.com/office/powerpoint/2010/main" val="381587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EF3316-9764-4963-B7BA-C0D4FF7E8B36}"/>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Slide Number Placeholder 2">
            <a:extLst>
              <a:ext uri="{FF2B5EF4-FFF2-40B4-BE49-F238E27FC236}">
                <a16:creationId xmlns:a16="http://schemas.microsoft.com/office/drawing/2014/main" id="{FE15555F-EFA2-4C65-9F2D-10C740CBD582}"/>
              </a:ext>
            </a:extLst>
          </p:cNvPr>
          <p:cNvSpPr>
            <a:spLocks noGrp="1"/>
          </p:cNvSpPr>
          <p:nvPr>
            <p:ph type="sldNum" sz="quarter" idx="12"/>
          </p:nvPr>
        </p:nvSpPr>
        <p:spPr/>
        <p:txBody>
          <a:bodyPr/>
          <a:lstStyle/>
          <a:p>
            <a:fld id="{28963275-8587-4EEF-A5E5-8D742DA55544}" type="slidenum">
              <a:rPr lang="en-US" smtClean="0"/>
              <a:pPr/>
              <a:t>12</a:t>
            </a:fld>
            <a:endParaRPr lang="en-US"/>
          </a:p>
        </p:txBody>
      </p:sp>
      <p:sp>
        <p:nvSpPr>
          <p:cNvPr id="4" name="Rectangle 3">
            <a:extLst>
              <a:ext uri="{FF2B5EF4-FFF2-40B4-BE49-F238E27FC236}">
                <a16:creationId xmlns:a16="http://schemas.microsoft.com/office/drawing/2014/main" id="{585E3685-89F0-4185-BBA6-78649F92FA3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CE6A3E2-9220-41A1-A7CE-769DAFA79D8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839B82AA-F5AD-4331-BCBF-A73CBCC1065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A881753F-0730-4582-A48B-D1B9D689A4F0}"/>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NEURAL NETWORKS</a:t>
            </a:r>
            <a:endParaRPr sz="3200" b="1" dirty="0">
              <a:solidFill>
                <a:srgbClr val="FF0000"/>
              </a:solidFill>
              <a:latin typeface="Times New Roman"/>
              <a:ea typeface="Times New Roman"/>
              <a:cs typeface="Times New Roman"/>
              <a:sym typeface="Times New Roman"/>
            </a:endParaRPr>
          </a:p>
        </p:txBody>
      </p:sp>
      <p:pic>
        <p:nvPicPr>
          <p:cNvPr id="9" name="Picture 8">
            <a:extLst>
              <a:ext uri="{FF2B5EF4-FFF2-40B4-BE49-F238E27FC236}">
                <a16:creationId xmlns:a16="http://schemas.microsoft.com/office/drawing/2014/main" id="{2FC3D8FB-B916-4904-9263-CF95FF024435}"/>
              </a:ext>
            </a:extLst>
          </p:cNvPr>
          <p:cNvPicPr>
            <a:picLocks noChangeAspect="1"/>
          </p:cNvPicPr>
          <p:nvPr/>
        </p:nvPicPr>
        <p:blipFill rotWithShape="1">
          <a:blip r:embed="rId3"/>
          <a:srcRect l="16020" t="40957" r="14733" b="37984"/>
          <a:stretch/>
        </p:blipFill>
        <p:spPr>
          <a:xfrm>
            <a:off x="1874667" y="1232074"/>
            <a:ext cx="8442665" cy="1447062"/>
          </a:xfrm>
          <a:prstGeom prst="rect">
            <a:avLst/>
          </a:prstGeom>
        </p:spPr>
      </p:pic>
      <p:pic>
        <p:nvPicPr>
          <p:cNvPr id="11" name="Picture 10">
            <a:extLst>
              <a:ext uri="{FF2B5EF4-FFF2-40B4-BE49-F238E27FC236}">
                <a16:creationId xmlns:a16="http://schemas.microsoft.com/office/drawing/2014/main" id="{2E3F5990-C131-4B68-91EE-210FF93C6742}"/>
              </a:ext>
            </a:extLst>
          </p:cNvPr>
          <p:cNvPicPr>
            <a:picLocks noChangeAspect="1"/>
          </p:cNvPicPr>
          <p:nvPr/>
        </p:nvPicPr>
        <p:blipFill rotWithShape="1">
          <a:blip r:embed="rId3"/>
          <a:srcRect l="15376" t="66206" r="14515" b="17966"/>
          <a:stretch/>
        </p:blipFill>
        <p:spPr>
          <a:xfrm>
            <a:off x="1874667" y="2924192"/>
            <a:ext cx="8442665" cy="1085512"/>
          </a:xfrm>
          <a:prstGeom prst="rect">
            <a:avLst/>
          </a:prstGeom>
        </p:spPr>
      </p:pic>
      <p:pic>
        <p:nvPicPr>
          <p:cNvPr id="13" name="Picture 12">
            <a:extLst>
              <a:ext uri="{FF2B5EF4-FFF2-40B4-BE49-F238E27FC236}">
                <a16:creationId xmlns:a16="http://schemas.microsoft.com/office/drawing/2014/main" id="{1152C3ED-AF36-4B02-9245-7F92B45B7D85}"/>
              </a:ext>
            </a:extLst>
          </p:cNvPr>
          <p:cNvPicPr>
            <a:picLocks noChangeAspect="1"/>
          </p:cNvPicPr>
          <p:nvPr/>
        </p:nvPicPr>
        <p:blipFill rotWithShape="1">
          <a:blip r:embed="rId4"/>
          <a:srcRect l="15947" t="35757" r="14806" b="46022"/>
          <a:stretch/>
        </p:blipFill>
        <p:spPr>
          <a:xfrm>
            <a:off x="1874667" y="4318347"/>
            <a:ext cx="8442665" cy="1249581"/>
          </a:xfrm>
          <a:prstGeom prst="rect">
            <a:avLst/>
          </a:prstGeom>
        </p:spPr>
      </p:pic>
    </p:spTree>
    <p:extLst>
      <p:ext uri="{BB962C8B-B14F-4D97-AF65-F5344CB8AC3E}">
        <p14:creationId xmlns:p14="http://schemas.microsoft.com/office/powerpoint/2010/main" val="1951920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85915C-F889-4E95-9220-8ECC2FD5D8D3}"/>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Slide Number Placeholder 2">
            <a:extLst>
              <a:ext uri="{FF2B5EF4-FFF2-40B4-BE49-F238E27FC236}">
                <a16:creationId xmlns:a16="http://schemas.microsoft.com/office/drawing/2014/main" id="{4A07C89F-64E3-4335-9864-A03D16EFF45D}"/>
              </a:ext>
            </a:extLst>
          </p:cNvPr>
          <p:cNvSpPr>
            <a:spLocks noGrp="1"/>
          </p:cNvSpPr>
          <p:nvPr>
            <p:ph type="sldNum" sz="quarter" idx="12"/>
          </p:nvPr>
        </p:nvSpPr>
        <p:spPr/>
        <p:txBody>
          <a:bodyPr/>
          <a:lstStyle/>
          <a:p>
            <a:fld id="{28963275-8587-4EEF-A5E5-8D742DA55544}" type="slidenum">
              <a:rPr lang="en-US" smtClean="0"/>
              <a:pPr/>
              <a:t>13</a:t>
            </a:fld>
            <a:endParaRPr lang="en-US"/>
          </a:p>
        </p:txBody>
      </p:sp>
      <p:sp>
        <p:nvSpPr>
          <p:cNvPr id="4" name="Rectangle 3">
            <a:extLst>
              <a:ext uri="{FF2B5EF4-FFF2-40B4-BE49-F238E27FC236}">
                <a16:creationId xmlns:a16="http://schemas.microsoft.com/office/drawing/2014/main" id="{2EB0AE01-97F8-44D0-8B54-BDD0CD761E4F}"/>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2838D4C-C506-4929-A994-57CA4FE8C3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2867A2F-E20A-41F3-A386-1CFA62036466}"/>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30B066D4-9B31-479F-8BA1-100AECA4EEAE}"/>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SAMPLE USER INTERFACE</a:t>
            </a:r>
            <a:endParaRPr sz="3200" b="1" dirty="0">
              <a:solidFill>
                <a:srgbClr val="FF0000"/>
              </a:solidFill>
              <a:latin typeface="Times New Roman"/>
              <a:ea typeface="Times New Roman"/>
              <a:cs typeface="Times New Roman"/>
              <a:sym typeface="Times New Roman"/>
            </a:endParaRPr>
          </a:p>
        </p:txBody>
      </p:sp>
      <p:pic>
        <p:nvPicPr>
          <p:cNvPr id="8" name="Picture 7">
            <a:extLst>
              <a:ext uri="{FF2B5EF4-FFF2-40B4-BE49-F238E27FC236}">
                <a16:creationId xmlns:a16="http://schemas.microsoft.com/office/drawing/2014/main" id="{A7016C1D-93FE-4309-B4F6-2DC54675ABB2}"/>
              </a:ext>
            </a:extLst>
          </p:cNvPr>
          <p:cNvPicPr/>
          <p:nvPr/>
        </p:nvPicPr>
        <p:blipFill rotWithShape="1">
          <a:blip r:embed="rId3"/>
          <a:srcRect l="7181" t="12333" r="67626" b="33574"/>
          <a:stretch/>
        </p:blipFill>
        <p:spPr bwMode="auto">
          <a:xfrm>
            <a:off x="4021584" y="1232074"/>
            <a:ext cx="4589016" cy="49023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1822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65461-CD7B-443F-86BD-F6252736652F}"/>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Slide Number Placeholder 2">
            <a:extLst>
              <a:ext uri="{FF2B5EF4-FFF2-40B4-BE49-F238E27FC236}">
                <a16:creationId xmlns:a16="http://schemas.microsoft.com/office/drawing/2014/main" id="{1F90BA66-C184-433B-ACA3-2FF8086CCF3C}"/>
              </a:ext>
            </a:extLst>
          </p:cNvPr>
          <p:cNvSpPr>
            <a:spLocks noGrp="1"/>
          </p:cNvSpPr>
          <p:nvPr>
            <p:ph type="sldNum" sz="quarter" idx="12"/>
          </p:nvPr>
        </p:nvSpPr>
        <p:spPr/>
        <p:txBody>
          <a:bodyPr/>
          <a:lstStyle/>
          <a:p>
            <a:fld id="{28963275-8587-4EEF-A5E5-8D742DA55544}" type="slidenum">
              <a:rPr lang="en-US" smtClean="0"/>
              <a:pPr/>
              <a:t>14</a:t>
            </a:fld>
            <a:endParaRPr lang="en-US"/>
          </a:p>
        </p:txBody>
      </p:sp>
      <p:sp>
        <p:nvSpPr>
          <p:cNvPr id="4" name="Rectangle 3">
            <a:extLst>
              <a:ext uri="{FF2B5EF4-FFF2-40B4-BE49-F238E27FC236}">
                <a16:creationId xmlns:a16="http://schemas.microsoft.com/office/drawing/2014/main" id="{51442DA7-7F5B-41E4-8349-FE7C0EE3FC09}"/>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BD8128F-B79F-4980-9E62-8B94693EA1B3}"/>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7A935E85-A940-4CB5-A011-DC4530E4E74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67F220E0-205F-42E8-A3EC-AEA7D73534C4}"/>
              </a:ext>
            </a:extLst>
          </p:cNvPr>
          <p:cNvSpPr txBox="1"/>
          <p:nvPr/>
        </p:nvSpPr>
        <p:spPr>
          <a:xfrm>
            <a:off x="1434957" y="147322"/>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INPUT - I</a:t>
            </a:r>
            <a:endParaRPr sz="3200" b="1" dirty="0">
              <a:solidFill>
                <a:srgbClr val="FF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649A414A-A750-4E3E-AD09-4130B742C362}"/>
              </a:ext>
            </a:extLst>
          </p:cNvPr>
          <p:cNvSpPr txBox="1"/>
          <p:nvPr/>
        </p:nvSpPr>
        <p:spPr>
          <a:xfrm>
            <a:off x="301840" y="1232074"/>
            <a:ext cx="4270159" cy="293926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INPUT 1:</a:t>
            </a: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Step                            43</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Type                           CASH_IN</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a:solidFill>
                  <a:srgbClr val="000000"/>
                </a:solidFill>
                <a:effectLst/>
                <a:latin typeface="Times New Roman" panose="02020603050405020304" pitchFamily="18" charset="0"/>
                <a:ea typeface="Times New Roman" panose="02020603050405020304" pitchFamily="18" charset="0"/>
              </a:rPr>
              <a:t>Amount                       122554.67</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oldbalanceOrg</a:t>
            </a:r>
            <a:r>
              <a:rPr lang="en-IN" sz="1800" dirty="0">
                <a:solidFill>
                  <a:srgbClr val="000000"/>
                </a:solidFill>
                <a:effectLst/>
                <a:latin typeface="Times New Roman" panose="02020603050405020304" pitchFamily="18" charset="0"/>
                <a:ea typeface="Times New Roman" panose="02020603050405020304" pitchFamily="18" charset="0"/>
              </a:rPr>
              <a:t>            570439.06</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newbalanceDest</a:t>
            </a:r>
            <a:r>
              <a:rPr lang="en-IN" sz="1800" dirty="0">
                <a:solidFill>
                  <a:srgbClr val="000000"/>
                </a:solidFill>
                <a:effectLst/>
                <a:latin typeface="Times New Roman" panose="02020603050405020304" pitchFamily="18" charset="0"/>
                <a:ea typeface="Times New Roman" panose="02020603050405020304" pitchFamily="18" charset="0"/>
              </a:rPr>
              <a:t>         350914.56</a:t>
            </a:r>
            <a:endParaRPr lang="en-IN" sz="1800" dirty="0">
              <a:effectLst/>
              <a:latin typeface="Times New Roman" panose="02020603050405020304" pitchFamily="18" charset="0"/>
              <a:ea typeface="Times New Roman" panose="02020603050405020304" pitchFamily="18" charset="0"/>
            </a:endParaRPr>
          </a:p>
          <a:p>
            <a:pPr marL="349250" marR="539750" algn="just"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dirty="0" err="1">
                <a:solidFill>
                  <a:srgbClr val="000000"/>
                </a:solidFill>
                <a:effectLst/>
                <a:latin typeface="Times New Roman" panose="02020603050405020304" pitchFamily="18" charset="0"/>
                <a:ea typeface="Times New Roman" panose="02020603050405020304" pitchFamily="18" charset="0"/>
              </a:rPr>
              <a:t>isFlaggedFraud</a:t>
            </a:r>
            <a:r>
              <a:rPr lang="en-IN" sz="1800" dirty="0">
                <a:solidFill>
                  <a:srgbClr val="000000"/>
                </a:solidFill>
                <a:effectLst/>
                <a:latin typeface="Times New Roman" panose="02020603050405020304" pitchFamily="18" charset="0"/>
                <a:ea typeface="Times New Roman" panose="02020603050405020304" pitchFamily="18" charset="0"/>
              </a:rPr>
              <a:t>          0</a:t>
            </a:r>
            <a:endParaRPr lang="en-IN" sz="1800" dirty="0">
              <a:effectLst/>
              <a:latin typeface="Times New Roman" panose="02020603050405020304" pitchFamily="18" charset="0"/>
              <a:ea typeface="Times New Roman" panose="02020603050405020304" pitchFamily="18" charset="0"/>
            </a:endParaRPr>
          </a:p>
          <a:p>
            <a:endParaRPr lang="en-US" dirty="0"/>
          </a:p>
          <a:p>
            <a:r>
              <a:rPr lang="en-US" dirty="0">
                <a:latin typeface="Times New Roman" panose="02020603050405020304" pitchFamily="18" charset="0"/>
                <a:cs typeface="Times New Roman" panose="02020603050405020304" pitchFamily="18" charset="0"/>
              </a:rPr>
              <a:t>EXPECTED OUTPUT:</a:t>
            </a:r>
          </a:p>
          <a:p>
            <a:endParaRPr lang="en-US" sz="5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is not fraud</a:t>
            </a:r>
          </a:p>
        </p:txBody>
      </p:sp>
      <p:pic>
        <p:nvPicPr>
          <p:cNvPr id="9" name="Picture 8">
            <a:extLst>
              <a:ext uri="{FF2B5EF4-FFF2-40B4-BE49-F238E27FC236}">
                <a16:creationId xmlns:a16="http://schemas.microsoft.com/office/drawing/2014/main" id="{5D7DF258-51CD-4F52-BED4-269CA35EC033}"/>
              </a:ext>
            </a:extLst>
          </p:cNvPr>
          <p:cNvPicPr/>
          <p:nvPr/>
        </p:nvPicPr>
        <p:blipFill rotWithShape="1">
          <a:blip r:embed="rId3"/>
          <a:srcRect l="14604" t="18825" r="69209" b="42229"/>
          <a:stretch/>
        </p:blipFill>
        <p:spPr bwMode="auto">
          <a:xfrm>
            <a:off x="6463498" y="1086544"/>
            <a:ext cx="4757877" cy="52111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7695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3A9DC1-740A-42E4-8F0D-CF04CC597FF2}"/>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Slide Number Placeholder 2">
            <a:extLst>
              <a:ext uri="{FF2B5EF4-FFF2-40B4-BE49-F238E27FC236}">
                <a16:creationId xmlns:a16="http://schemas.microsoft.com/office/drawing/2014/main" id="{D06C0B36-78B0-4AE7-A98D-550DADA9DA46}"/>
              </a:ext>
            </a:extLst>
          </p:cNvPr>
          <p:cNvSpPr>
            <a:spLocks noGrp="1"/>
          </p:cNvSpPr>
          <p:nvPr>
            <p:ph type="sldNum" sz="quarter" idx="12"/>
          </p:nvPr>
        </p:nvSpPr>
        <p:spPr/>
        <p:txBody>
          <a:bodyPr/>
          <a:lstStyle/>
          <a:p>
            <a:fld id="{28963275-8587-4EEF-A5E5-8D742DA55544}" type="slidenum">
              <a:rPr lang="en-US" smtClean="0"/>
              <a:pPr/>
              <a:t>15</a:t>
            </a:fld>
            <a:endParaRPr lang="en-US"/>
          </a:p>
        </p:txBody>
      </p:sp>
      <p:sp>
        <p:nvSpPr>
          <p:cNvPr id="4" name="Rectangle 3">
            <a:extLst>
              <a:ext uri="{FF2B5EF4-FFF2-40B4-BE49-F238E27FC236}">
                <a16:creationId xmlns:a16="http://schemas.microsoft.com/office/drawing/2014/main" id="{302C752A-FCAD-4BC4-83B3-5E9B0E5ACFE3}"/>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EFEB71B-2C40-4E2A-BC58-45DF00BE0F9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6" name="Picture 5">
            <a:extLst>
              <a:ext uri="{FF2B5EF4-FFF2-40B4-BE49-F238E27FC236}">
                <a16:creationId xmlns:a16="http://schemas.microsoft.com/office/drawing/2014/main" id="{E05CFDBC-EABA-4808-818F-7E227283AA2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14;p3">
            <a:extLst>
              <a:ext uri="{FF2B5EF4-FFF2-40B4-BE49-F238E27FC236}">
                <a16:creationId xmlns:a16="http://schemas.microsoft.com/office/drawing/2014/main" id="{37E357C5-74C3-4A15-A08E-017417FEBD0C}"/>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INPUT - II</a:t>
            </a:r>
            <a:endParaRPr sz="3200" b="1" dirty="0">
              <a:solidFill>
                <a:srgbClr val="FF0000"/>
              </a:solidFill>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4758764F-5AD0-48DF-A81A-2735A6FD567B}"/>
              </a:ext>
            </a:extLst>
          </p:cNvPr>
          <p:cNvSpPr txBox="1"/>
          <p:nvPr/>
        </p:nvSpPr>
        <p:spPr>
          <a:xfrm>
            <a:off x="301840" y="1232074"/>
            <a:ext cx="4270159" cy="377026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TEST INPUT 2:</a:t>
            </a:r>
          </a:p>
          <a:p>
            <a:endParaRPr lang="en-US" dirty="0">
              <a:solidFill>
                <a:srgbClr val="000000"/>
              </a:solidFill>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Step                           743</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Type                           TRANSFER</a:t>
            </a:r>
            <a:endParaRPr lang="en-IN" dirty="0">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Amount                       850002.52</a:t>
            </a:r>
            <a:endParaRPr lang="en-IN" dirty="0">
              <a:latin typeface="Times New Roman" panose="02020603050405020304" pitchFamily="18" charset="0"/>
              <a:ea typeface="Times New Roman" panose="02020603050405020304" pitchFamily="18" charset="0"/>
            </a:endParaRPr>
          </a:p>
          <a:p>
            <a:r>
              <a:rPr lang="en-IN" sz="1800" dirty="0" err="1">
                <a:solidFill>
                  <a:srgbClr val="000000"/>
                </a:solidFill>
                <a:effectLst/>
                <a:latin typeface="Times New Roman" panose="02020603050405020304" pitchFamily="18" charset="0"/>
                <a:ea typeface="Times New Roman" panose="02020603050405020304" pitchFamily="18" charset="0"/>
              </a:rPr>
              <a:t>oldbalanceOrg</a:t>
            </a:r>
            <a:r>
              <a:rPr lang="en-IN" sz="1800" dirty="0">
                <a:solidFill>
                  <a:srgbClr val="000000"/>
                </a:solidFill>
                <a:effectLst/>
                <a:latin typeface="Times New Roman" panose="02020603050405020304" pitchFamily="18" charset="0"/>
                <a:ea typeface="Times New Roman" panose="02020603050405020304" pitchFamily="18" charset="0"/>
              </a:rPr>
              <a:t>           850002.52</a:t>
            </a:r>
            <a:endParaRPr lang="en-IN" dirty="0">
              <a:latin typeface="Times New Roman" panose="02020603050405020304" pitchFamily="18" charset="0"/>
              <a:ea typeface="Times New Roman" panose="02020603050405020304" pitchFamily="18" charset="0"/>
            </a:endParaRPr>
          </a:p>
          <a:p>
            <a:r>
              <a:rPr lang="en-IN" sz="1800" dirty="0" err="1">
                <a:solidFill>
                  <a:srgbClr val="000000"/>
                </a:solidFill>
                <a:effectLst/>
                <a:latin typeface="Times New Roman" panose="02020603050405020304" pitchFamily="18" charset="0"/>
                <a:ea typeface="Times New Roman" panose="02020603050405020304" pitchFamily="18" charset="0"/>
              </a:rPr>
              <a:t>newbalanceDest</a:t>
            </a:r>
            <a:r>
              <a:rPr lang="en-IN" sz="1800" dirty="0">
                <a:solidFill>
                  <a:srgbClr val="000000"/>
                </a:solidFill>
                <a:effectLst/>
                <a:latin typeface="Times New Roman" panose="02020603050405020304" pitchFamily="18" charset="0"/>
                <a:ea typeface="Times New Roman" panose="02020603050405020304" pitchFamily="18" charset="0"/>
              </a:rPr>
              <a:t>         0.0</a:t>
            </a:r>
            <a:endParaRPr lang="en-IN" dirty="0">
              <a:latin typeface="Times New Roman" panose="02020603050405020304" pitchFamily="18" charset="0"/>
              <a:ea typeface="Times New Roman" panose="02020603050405020304" pitchFamily="18" charset="0"/>
            </a:endParaRPr>
          </a:p>
          <a:p>
            <a:r>
              <a:rPr lang="en-IN" sz="1800" dirty="0" err="1">
                <a:solidFill>
                  <a:srgbClr val="000000"/>
                </a:solidFill>
                <a:effectLst/>
                <a:latin typeface="Times New Roman" panose="02020603050405020304" pitchFamily="18" charset="0"/>
                <a:ea typeface="Times New Roman" panose="02020603050405020304" pitchFamily="18" charset="0"/>
              </a:rPr>
              <a:t>isFlaggedFraud</a:t>
            </a:r>
            <a:r>
              <a:rPr lang="en-IN" sz="1800" dirty="0">
                <a:solidFill>
                  <a:srgbClr val="000000"/>
                </a:solidFill>
                <a:effectLst/>
                <a:latin typeface="Times New Roman" panose="02020603050405020304" pitchFamily="18" charset="0"/>
                <a:ea typeface="Times New Roman" panose="02020603050405020304" pitchFamily="18" charset="0"/>
              </a:rPr>
              <a:t>          0</a:t>
            </a:r>
          </a:p>
          <a:p>
            <a:endParaRPr lang="en-IN" dirty="0">
              <a:solidFill>
                <a:srgbClr val="000000"/>
              </a:solidFill>
              <a:latin typeface="Times New Roman" panose="02020603050405020304" pitchFamily="18" charset="0"/>
              <a:ea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EXPECTED OUTPUT:</a:t>
            </a:r>
          </a:p>
          <a:p>
            <a:endParaRPr lang="en-IN" sz="5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transaction done is fraudulent!!</a:t>
            </a:r>
          </a:p>
          <a:p>
            <a:pPr marL="349250" marR="539750" algn="ctr" fontAlgn="base" latinLnBrk="1">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9" name="Picture 8">
            <a:extLst>
              <a:ext uri="{FF2B5EF4-FFF2-40B4-BE49-F238E27FC236}">
                <a16:creationId xmlns:a16="http://schemas.microsoft.com/office/drawing/2014/main" id="{1313DFB3-FEAD-4DCF-BEF7-DA72373B3C4F}"/>
              </a:ext>
            </a:extLst>
          </p:cNvPr>
          <p:cNvPicPr/>
          <p:nvPr/>
        </p:nvPicPr>
        <p:blipFill rotWithShape="1">
          <a:blip r:embed="rId3"/>
          <a:srcRect l="33590" t="16444" r="31846" b="28381"/>
          <a:stretch/>
        </p:blipFill>
        <p:spPr bwMode="auto">
          <a:xfrm>
            <a:off x="6220625" y="1177924"/>
            <a:ext cx="4548749" cy="498918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5192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E3E4F4-0B26-4A0E-8895-66BA349CA52B}"/>
              </a:ext>
            </a:extLst>
          </p:cNvPr>
          <p:cNvSpPr>
            <a:spLocks noGrp="1"/>
          </p:cNvSpPr>
          <p:nvPr>
            <p:ph type="dt" sz="half" idx="10"/>
          </p:nvPr>
        </p:nvSpPr>
        <p:spPr/>
        <p:txBody>
          <a:bodyPr/>
          <a:lstStyle/>
          <a:p>
            <a:fld id="{B98AFD11-E843-4D9B-95B9-A7B48FF820F1}" type="datetime1">
              <a:rPr lang="en-US" smtClean="0"/>
              <a:t>5/26/2021</a:t>
            </a:fld>
            <a:endParaRPr lang="en-US"/>
          </a:p>
        </p:txBody>
      </p:sp>
      <p:sp>
        <p:nvSpPr>
          <p:cNvPr id="3" name="Slide Number Placeholder 2">
            <a:extLst>
              <a:ext uri="{FF2B5EF4-FFF2-40B4-BE49-F238E27FC236}">
                <a16:creationId xmlns:a16="http://schemas.microsoft.com/office/drawing/2014/main" id="{642821B3-4CD9-47BA-88D5-2B6340DF6016}"/>
              </a:ext>
            </a:extLst>
          </p:cNvPr>
          <p:cNvSpPr>
            <a:spLocks noGrp="1"/>
          </p:cNvSpPr>
          <p:nvPr>
            <p:ph type="sldNum" sz="quarter" idx="12"/>
          </p:nvPr>
        </p:nvSpPr>
        <p:spPr/>
        <p:txBody>
          <a:bodyPr/>
          <a:lstStyle/>
          <a:p>
            <a:fld id="{28963275-8587-4EEF-A5E5-8D742DA55544}" type="slidenum">
              <a:rPr lang="en-US" smtClean="0"/>
              <a:pPr/>
              <a:t>16</a:t>
            </a:fld>
            <a:endParaRPr lang="en-US"/>
          </a:p>
        </p:txBody>
      </p:sp>
      <p:sp>
        <p:nvSpPr>
          <p:cNvPr id="4" name="Rectangle 3">
            <a:extLst>
              <a:ext uri="{FF2B5EF4-FFF2-40B4-BE49-F238E27FC236}">
                <a16:creationId xmlns:a16="http://schemas.microsoft.com/office/drawing/2014/main" id="{C2262140-131F-449B-B3D9-7E43A9346A5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79F721-2A90-4CDB-8022-8181BAFE7A7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CC6ACE6-50B9-409B-B038-DC1058E605BF}"/>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4064521B-DC11-4050-8BC3-4FFFFA27AAEF}"/>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TEST CASES</a:t>
            </a:r>
            <a:endParaRPr sz="3200" b="1" dirty="0">
              <a:solidFill>
                <a:srgbClr val="FF0000"/>
              </a:solidFill>
              <a:latin typeface="Times New Roman"/>
              <a:ea typeface="Times New Roman"/>
              <a:cs typeface="Times New Roman"/>
              <a:sym typeface="Times New Roman"/>
            </a:endParaRPr>
          </a:p>
        </p:txBody>
      </p:sp>
      <p:graphicFrame>
        <p:nvGraphicFramePr>
          <p:cNvPr id="8" name="Table 7">
            <a:extLst>
              <a:ext uri="{FF2B5EF4-FFF2-40B4-BE49-F238E27FC236}">
                <a16:creationId xmlns:a16="http://schemas.microsoft.com/office/drawing/2014/main" id="{B77E0773-1229-4F73-9D98-589A42B1F623}"/>
              </a:ext>
            </a:extLst>
          </p:cNvPr>
          <p:cNvGraphicFramePr>
            <a:graphicFrameLocks noGrp="1"/>
          </p:cNvGraphicFramePr>
          <p:nvPr>
            <p:extLst>
              <p:ext uri="{D42A27DB-BD31-4B8C-83A1-F6EECF244321}">
                <p14:modId xmlns:p14="http://schemas.microsoft.com/office/powerpoint/2010/main" val="1661613430"/>
              </p:ext>
            </p:extLst>
          </p:nvPr>
        </p:nvGraphicFramePr>
        <p:xfrm>
          <a:off x="2175029" y="1773652"/>
          <a:ext cx="8016535" cy="4174379"/>
        </p:xfrm>
        <a:graphic>
          <a:graphicData uri="http://schemas.openxmlformats.org/drawingml/2006/table">
            <a:tbl>
              <a:tblPr firstRow="1" firstCol="1" bandRow="1">
                <a:tableStyleId>{5C22544A-7EE6-4342-B048-85BDC9FD1C3A}</a:tableStyleId>
              </a:tblPr>
              <a:tblGrid>
                <a:gridCol w="1155280">
                  <a:extLst>
                    <a:ext uri="{9D8B030D-6E8A-4147-A177-3AD203B41FA5}">
                      <a16:colId xmlns:a16="http://schemas.microsoft.com/office/drawing/2014/main" val="1934047069"/>
                    </a:ext>
                  </a:extLst>
                </a:gridCol>
                <a:gridCol w="3928184">
                  <a:extLst>
                    <a:ext uri="{9D8B030D-6E8A-4147-A177-3AD203B41FA5}">
                      <a16:colId xmlns:a16="http://schemas.microsoft.com/office/drawing/2014/main" val="1778866393"/>
                    </a:ext>
                  </a:extLst>
                </a:gridCol>
                <a:gridCol w="2933071">
                  <a:extLst>
                    <a:ext uri="{9D8B030D-6E8A-4147-A177-3AD203B41FA5}">
                      <a16:colId xmlns:a16="http://schemas.microsoft.com/office/drawing/2014/main" val="634605687"/>
                    </a:ext>
                  </a:extLst>
                </a:gridCol>
              </a:tblGrid>
              <a:tr h="580295">
                <a:tc>
                  <a:txBody>
                    <a:bodyPr/>
                    <a:lstStyle/>
                    <a:p>
                      <a:pPr algn="ctr"/>
                      <a:r>
                        <a:rPr lang="en-IN" sz="1500" dirty="0">
                          <a:effectLst/>
                        </a:rPr>
                        <a:t>Testcase ID</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500" dirty="0">
                          <a:effectLst/>
                        </a:rPr>
                        <a:t>Test </a:t>
                      </a:r>
                      <a:r>
                        <a:rPr lang="en-IN" sz="1500" dirty="0" err="1">
                          <a:effectLst/>
                        </a:rPr>
                        <a:t>Scanario</a:t>
                      </a:r>
                      <a:endParaRPr lang="en-IN" sz="1500" dirty="0">
                        <a:effectLst/>
                      </a:endParaRP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r>
                        <a:rPr lang="en-IN" sz="1500" dirty="0">
                          <a:effectLst/>
                        </a:rPr>
                        <a:t>Expected Result</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476040095"/>
                  </a:ext>
                </a:extLst>
              </a:tr>
              <a:tr h="898521">
                <a:tc>
                  <a:txBody>
                    <a:bodyPr/>
                    <a:lstStyle/>
                    <a:p>
                      <a:pPr algn="ctr"/>
                      <a:r>
                        <a:rPr lang="en-IN" sz="1500" dirty="0">
                          <a:effectLst/>
                        </a:rPr>
                        <a:t>TC01</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all the required fields are given input</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compare number of inputs with expected inputs</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725214355"/>
                  </a:ext>
                </a:extLst>
              </a:tr>
              <a:tr h="898521">
                <a:tc>
                  <a:txBody>
                    <a:bodyPr/>
                    <a:lstStyle/>
                    <a:p>
                      <a:pPr algn="ctr"/>
                      <a:r>
                        <a:rPr lang="en-IN" sz="1500" dirty="0">
                          <a:effectLst/>
                        </a:rPr>
                        <a:t>TC02</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the inputs are matching with datatypes</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the input type with expected type</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87863744"/>
                  </a:ext>
                </a:extLst>
              </a:tr>
              <a:tr h="898521">
                <a:tc>
                  <a:txBody>
                    <a:bodyPr/>
                    <a:lstStyle/>
                    <a:p>
                      <a:pPr algn="ctr"/>
                      <a:r>
                        <a:rPr lang="en-IN" sz="1500" dirty="0">
                          <a:effectLst/>
                        </a:rPr>
                        <a:t>TC03</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Check whether find the type of transaction button is working</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IN" sz="1500" dirty="0">
                          <a:effectLst/>
                        </a:rPr>
                        <a:t>redirected to a function on clicking the button</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071917397"/>
                  </a:ext>
                </a:extLst>
              </a:tr>
              <a:tr h="898521">
                <a:tc>
                  <a:txBody>
                    <a:bodyPr/>
                    <a:lstStyle/>
                    <a:p>
                      <a:pPr algn="ctr"/>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TC04</a:t>
                      </a:r>
                    </a:p>
                    <a:p>
                      <a:pPr algn="ctr"/>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Check whether the actual output is matching with Predicted output</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r>
                        <a:rPr lang="en-US" sz="1500" dirty="0">
                          <a:effectLst/>
                          <a:latin typeface="Times New Roman" panose="02020603050405020304" pitchFamily="18" charset="0"/>
                          <a:ea typeface="Times New Roman" panose="02020603050405020304" pitchFamily="18" charset="0"/>
                          <a:cs typeface="Times New Roman" panose="02020603050405020304" pitchFamily="18" charset="0"/>
                        </a:rPr>
                        <a:t>Print the error rate of the trained model</a:t>
                      </a:r>
                    </a:p>
                    <a:p>
                      <a:endParaRPr lang="en-IN" sz="15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46832231"/>
                  </a:ext>
                </a:extLst>
              </a:tr>
            </a:tbl>
          </a:graphicData>
        </a:graphic>
      </p:graphicFrame>
    </p:spTree>
    <p:extLst>
      <p:ext uri="{BB962C8B-B14F-4D97-AF65-F5344CB8AC3E}">
        <p14:creationId xmlns:p14="http://schemas.microsoft.com/office/powerpoint/2010/main" val="2248393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14;p3">
            <a:extLst>
              <a:ext uri="{FF2B5EF4-FFF2-40B4-BE49-F238E27FC236}">
                <a16:creationId xmlns:a16="http://schemas.microsoft.com/office/drawing/2014/main" id="{019B0BA9-659A-4608-8BA5-9F035F32B8F9}"/>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SYSTEM SPECIFICATIONS</a:t>
            </a:r>
            <a:endParaRPr sz="3200" b="1" dirty="0">
              <a:solidFill>
                <a:srgbClr val="FF0000"/>
              </a:solidFill>
              <a:latin typeface="Times New Roman"/>
              <a:ea typeface="Times New Roman"/>
              <a:cs typeface="Times New Roman"/>
              <a:sym typeface="Times New Roman"/>
            </a:endParaRPr>
          </a:p>
        </p:txBody>
      </p:sp>
      <p:graphicFrame>
        <p:nvGraphicFramePr>
          <p:cNvPr id="6" name="Google Shape;116;p3">
            <a:extLst>
              <a:ext uri="{FF2B5EF4-FFF2-40B4-BE49-F238E27FC236}">
                <a16:creationId xmlns:a16="http://schemas.microsoft.com/office/drawing/2014/main" id="{64D8F4E3-5991-4FE2-88C8-CC381D5E2727}"/>
              </a:ext>
            </a:extLst>
          </p:cNvPr>
          <p:cNvGraphicFramePr/>
          <p:nvPr>
            <p:extLst>
              <p:ext uri="{D42A27DB-BD31-4B8C-83A1-F6EECF244321}">
                <p14:modId xmlns:p14="http://schemas.microsoft.com/office/powerpoint/2010/main" val="2153510837"/>
              </p:ext>
            </p:extLst>
          </p:nvPr>
        </p:nvGraphicFramePr>
        <p:xfrm>
          <a:off x="2874900" y="1424941"/>
          <a:ext cx="6887400" cy="4008125"/>
        </p:xfrm>
        <a:graphic>
          <a:graphicData uri="http://schemas.openxmlformats.org/drawingml/2006/table">
            <a:tbl>
              <a:tblPr firstRow="1" bandRow="1">
                <a:noFill/>
              </a:tblPr>
              <a:tblGrid>
                <a:gridCol w="3443700">
                  <a:extLst>
                    <a:ext uri="{9D8B030D-6E8A-4147-A177-3AD203B41FA5}">
                      <a16:colId xmlns:a16="http://schemas.microsoft.com/office/drawing/2014/main" val="20000"/>
                    </a:ext>
                  </a:extLst>
                </a:gridCol>
                <a:gridCol w="3443700">
                  <a:extLst>
                    <a:ext uri="{9D8B030D-6E8A-4147-A177-3AD203B41FA5}">
                      <a16:colId xmlns:a16="http://schemas.microsoft.com/office/drawing/2014/main" val="20001"/>
                    </a:ext>
                  </a:extLst>
                </a:gridCol>
              </a:tblGrid>
              <a:tr h="996675">
                <a:tc>
                  <a:txBody>
                    <a:bodyPr/>
                    <a:lstStyle/>
                    <a:p>
                      <a:pPr marL="0" marR="0" lvl="0" indent="0" algn="ctr" rtl="0">
                        <a:spcBef>
                          <a:spcPts val="0"/>
                        </a:spcBef>
                        <a:spcAft>
                          <a:spcPts val="0"/>
                        </a:spcAft>
                        <a:buNone/>
                      </a:pPr>
                      <a:endParaRPr sz="1800" b="0" u="none" strike="noStrike" cap="none" dirty="0">
                        <a:solidFill>
                          <a:srgbClr val="C00000"/>
                        </a:solidFill>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None/>
                      </a:pPr>
                      <a:r>
                        <a:rPr lang="en-US" sz="1800" b="0" u="none" strike="noStrike" cap="none" dirty="0">
                          <a:solidFill>
                            <a:srgbClr val="C00000"/>
                          </a:solidFill>
                          <a:latin typeface="Times New Roman" panose="02020603050405020304" pitchFamily="18" charset="0"/>
                          <a:cs typeface="Times New Roman" panose="02020603050405020304" pitchFamily="18" charset="0"/>
                        </a:rPr>
                        <a:t>ENVIRONMENT</a:t>
                      </a:r>
                      <a:endParaRPr sz="1800" b="0" u="none" strike="noStrike" cap="none" dirty="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800"/>
                        <a:buFont typeface="Calibri"/>
                        <a:buNone/>
                      </a:pP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ctr" rtl="0">
                        <a:lnSpc>
                          <a:spcPct val="100000"/>
                        </a:lnSpc>
                        <a:spcBef>
                          <a:spcPts val="0"/>
                        </a:spcBef>
                        <a:spcAft>
                          <a:spcPts val="0"/>
                        </a:spcAft>
                        <a:buClr>
                          <a:srgbClr val="C00000"/>
                        </a:buClr>
                        <a:buSzPts val="1800"/>
                        <a:buFont typeface="Calibri"/>
                        <a:buNone/>
                      </a:pPr>
                      <a:r>
                        <a:rPr lang="en-US" sz="1800" b="0" u="none" strike="noStrike" cap="none">
                          <a:solidFill>
                            <a:srgbClr val="C00000"/>
                          </a:solidFill>
                          <a:latin typeface="Times New Roman" panose="02020603050405020304" pitchFamily="18" charset="0"/>
                          <a:cs typeface="Times New Roman" panose="02020603050405020304" pitchFamily="18" charset="0"/>
                        </a:rPr>
                        <a:t>SPECIFICATIONS</a:t>
                      </a:r>
                      <a:endParaRPr sz="1800" b="0" u="none" strike="noStrike" cap="none">
                        <a:solidFill>
                          <a:srgbClr val="C00000"/>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a:solidFill>
                          <a:srgbClr val="C00000"/>
                        </a:solidFill>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0"/>
                  </a:ext>
                </a:extLst>
              </a:tr>
              <a:tr h="1799675">
                <a:tc>
                  <a:txBody>
                    <a:bodyPr/>
                    <a:lstStyle/>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1800" b="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HARDWARE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Processor – i5</a:t>
                      </a:r>
                      <a:r>
                        <a:rPr lang="en-US" sz="1800" dirty="0">
                          <a:latin typeface="Times New Roman" panose="02020603050405020304" pitchFamily="18" charset="0"/>
                          <a:cs typeface="Times New Roman" panose="02020603050405020304" pitchFamily="18" charset="0"/>
                        </a:rPr>
                        <a:t> Processor</a:t>
                      </a:r>
                      <a:endParaRPr sz="1800" b="0" dirty="0">
                        <a:latin typeface="Times New Roman" panose="02020603050405020304" pitchFamily="18" charset="0"/>
                        <a:cs typeface="Times New Roman" panose="02020603050405020304" pitchFamily="18" charset="0"/>
                      </a:endParaRPr>
                    </a:p>
                    <a:p>
                      <a:pPr marL="0" marR="0" lvl="0" indent="0" algn="l" rtl="0">
                        <a:lnSpc>
                          <a:spcPct val="200000"/>
                        </a:lnSpc>
                        <a:spcBef>
                          <a:spcPts val="0"/>
                        </a:spcBef>
                        <a:spcAft>
                          <a:spcPts val="0"/>
                        </a:spcAft>
                        <a:buNone/>
                      </a:pPr>
                      <a:r>
                        <a:rPr lang="en-US" sz="1800" b="0" dirty="0">
                          <a:latin typeface="Times New Roman" panose="02020603050405020304" pitchFamily="18" charset="0"/>
                          <a:cs typeface="Times New Roman" panose="02020603050405020304" pitchFamily="18" charset="0"/>
                        </a:rPr>
                        <a:t>Memory(RAM) - </a:t>
                      </a:r>
                      <a:r>
                        <a:rPr lang="en-US" sz="1800" dirty="0">
                          <a:latin typeface="Times New Roman" panose="02020603050405020304" pitchFamily="18" charset="0"/>
                          <a:cs typeface="Times New Roman" panose="02020603050405020304" pitchFamily="18" charset="0"/>
                        </a:rPr>
                        <a:t>4</a:t>
                      </a:r>
                      <a:r>
                        <a:rPr lang="en-US" sz="1800" b="0" dirty="0">
                          <a:latin typeface="Times New Roman" panose="02020603050405020304" pitchFamily="18" charset="0"/>
                          <a:cs typeface="Times New Roman" panose="02020603050405020304" pitchFamily="18" charset="0"/>
                        </a:rPr>
                        <a:t> GB </a:t>
                      </a:r>
                      <a:r>
                        <a:rPr lang="en-US" sz="1800" b="0">
                          <a:latin typeface="Times New Roman" panose="02020603050405020304" pitchFamily="18" charset="0"/>
                          <a:cs typeface="Times New Roman" panose="02020603050405020304" pitchFamily="18" charset="0"/>
                        </a:rPr>
                        <a:t>and more</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1"/>
                  </a:ext>
                </a:extLst>
              </a:tr>
              <a:tr h="1211775">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             SOFTWARE </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tc>
                  <a:txBody>
                    <a:bodyPr/>
                    <a:lstStyle/>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Python</a:t>
                      </a:r>
                      <a:r>
                        <a:rPr lang="en-US" sz="1800" dirty="0">
                          <a:latin typeface="Times New Roman" panose="02020603050405020304" pitchFamily="18" charset="0"/>
                          <a:cs typeface="Times New Roman" panose="02020603050405020304" pitchFamily="18" charset="0"/>
                        </a:rPr>
                        <a:t>3</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b="0" dirty="0">
                          <a:latin typeface="Times New Roman" panose="02020603050405020304" pitchFamily="18" charset="0"/>
                          <a:cs typeface="Times New Roman" panose="02020603050405020304" pitchFamily="18" charset="0"/>
                        </a:rPr>
                        <a:t>OS - Windows 10</a:t>
                      </a:r>
                      <a:endParaRPr sz="1800" dirty="0">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r>
                        <a:rPr lang="en-US" sz="1800" dirty="0">
                          <a:latin typeface="Times New Roman" panose="02020603050405020304" pitchFamily="18" charset="0"/>
                          <a:cs typeface="Times New Roman" panose="02020603050405020304" pitchFamily="18" charset="0"/>
                        </a:rPr>
                        <a:t>Anaconda-</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a:t>
                      </a:r>
                      <a:endParaRPr sz="1800" b="0" dirty="0">
                        <a:latin typeface="Times New Roman" panose="02020603050405020304" pitchFamily="18" charset="0"/>
                        <a:cs typeface="Times New Roman" panose="02020603050405020304" pitchFamily="18" charset="0"/>
                      </a:endParaRPr>
                    </a:p>
                  </a:txBody>
                  <a:tcPr marL="91450" marR="91450" marT="45725" marB="45725">
                    <a:solidFill>
                      <a:srgbClr val="FDE9D8"/>
                    </a:solidFill>
                  </a:tcPr>
                </a:tc>
                <a:extLst>
                  <a:ext uri="{0D108BD9-81ED-4DB2-BD59-A6C34878D82A}">
                    <a16:rowId xmlns:a16="http://schemas.microsoft.com/office/drawing/2014/main" val="10002"/>
                  </a:ext>
                </a:extLst>
              </a:tr>
            </a:tbl>
          </a:graphicData>
        </a:graphic>
      </p:graphicFrame>
      <p:sp>
        <p:nvSpPr>
          <p:cNvPr id="2" name="Date Placeholder 1">
            <a:extLst>
              <a:ext uri="{FF2B5EF4-FFF2-40B4-BE49-F238E27FC236}">
                <a16:creationId xmlns:a16="http://schemas.microsoft.com/office/drawing/2014/main" id="{A2FED3BF-9C13-4CA1-AFE2-0834CC504CEC}"/>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8665ACC8-5882-4599-ACD2-605E7B5D4C01}"/>
              </a:ext>
            </a:extLst>
          </p:cNvPr>
          <p:cNvSpPr>
            <a:spLocks noGrp="1"/>
          </p:cNvSpPr>
          <p:nvPr>
            <p:ph type="sldNum" sz="quarter" idx="12"/>
          </p:nvPr>
        </p:nvSpPr>
        <p:spPr/>
        <p:txBody>
          <a:bodyPr/>
          <a:lstStyle/>
          <a:p>
            <a:fld id="{28963275-8587-4EEF-A5E5-8D742DA55544}" type="slidenum">
              <a:rPr lang="en-US" smtClean="0"/>
              <a:pPr/>
              <a:t>17</a:t>
            </a:fld>
            <a:endParaRPr lang="en-US"/>
          </a:p>
        </p:txBody>
      </p:sp>
      <p:sp>
        <p:nvSpPr>
          <p:cNvPr id="9" name="Rectangle 8">
            <a:extLst>
              <a:ext uri="{FF2B5EF4-FFF2-40B4-BE49-F238E27FC236}">
                <a16:creationId xmlns:a16="http://schemas.microsoft.com/office/drawing/2014/main" id="{3790B2CD-4711-4795-9FD5-4697D3211DB2}"/>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0" name="Picture 4">
            <a:extLst>
              <a:ext uri="{FF2B5EF4-FFF2-40B4-BE49-F238E27FC236}">
                <a16:creationId xmlns:a16="http://schemas.microsoft.com/office/drawing/2014/main" id="{D1354914-9B47-45F3-9C38-7AFE51C13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CEF2E49-F472-45DF-98CD-2F8B932FAA52}"/>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11259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B5F2EEF-D886-4C24-AF2F-F2FE3BAC08AB}"/>
              </a:ext>
            </a:extLst>
          </p:cNvPr>
          <p:cNvSpPr txBox="1"/>
          <p:nvPr/>
        </p:nvSpPr>
        <p:spPr>
          <a:xfrm>
            <a:off x="1083259" y="107605"/>
            <a:ext cx="8950036" cy="707886"/>
          </a:xfrm>
          <a:prstGeom prst="rect">
            <a:avLst/>
          </a:prstGeom>
          <a:noFill/>
        </p:spPr>
        <p:txBody>
          <a:bodyPr wrap="square" rtlCol="0">
            <a:spAutoFit/>
          </a:bodyPr>
          <a:lstStyle/>
          <a:p>
            <a:pPr algn="ctr"/>
            <a:r>
              <a:rPr lang="en-US" sz="4000" b="1" dirty="0">
                <a:solidFill>
                  <a:srgbClr val="FF0000"/>
                </a:solidFill>
                <a:latin typeface="Times New Roman" pitchFamily="18" charset="0"/>
                <a:cs typeface="Times New Roman" pitchFamily="18" charset="0"/>
              </a:rPr>
              <a:t>References</a:t>
            </a:r>
          </a:p>
        </p:txBody>
      </p:sp>
      <p:sp>
        <p:nvSpPr>
          <p:cNvPr id="7" name="TextBox 6">
            <a:extLst>
              <a:ext uri="{FF2B5EF4-FFF2-40B4-BE49-F238E27FC236}">
                <a16:creationId xmlns:a16="http://schemas.microsoft.com/office/drawing/2014/main" id="{B3D8FDD8-645C-4225-BC66-7F6EA87D47D0}"/>
              </a:ext>
            </a:extLst>
          </p:cNvPr>
          <p:cNvSpPr txBox="1"/>
          <p:nvPr/>
        </p:nvSpPr>
        <p:spPr>
          <a:xfrm>
            <a:off x="79752" y="1469502"/>
            <a:ext cx="8950036" cy="1569660"/>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  Base Paper:</a:t>
            </a:r>
          </a:p>
          <a:p>
            <a:r>
              <a:rPr lang="en-US" sz="3200" b="1" dirty="0">
                <a:solidFill>
                  <a:srgbClr val="FF0000"/>
                </a:solidFill>
                <a:latin typeface="Times New Roman" pitchFamily="18" charset="0"/>
                <a:cs typeface="Times New Roman" pitchFamily="18" charset="0"/>
              </a:rPr>
              <a:t>	</a:t>
            </a: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https://www.ripublication.com/ijaer17/ijaerv12n20_120.pdf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3200" dirty="0">
              <a:solidFill>
                <a:srgbClr val="FF0000"/>
              </a:solidFill>
              <a:latin typeface="Times New Roman" pitchFamily="18" charset="0"/>
              <a:cs typeface="Times New Roman" pitchFamily="18" charset="0"/>
            </a:endParaRPr>
          </a:p>
        </p:txBody>
      </p:sp>
      <p:sp>
        <p:nvSpPr>
          <p:cNvPr id="8" name="TextBox 7">
            <a:extLst>
              <a:ext uri="{FF2B5EF4-FFF2-40B4-BE49-F238E27FC236}">
                <a16:creationId xmlns:a16="http://schemas.microsoft.com/office/drawing/2014/main" id="{A084F20A-0679-4739-8C04-83F62281CA9F}"/>
              </a:ext>
            </a:extLst>
          </p:cNvPr>
          <p:cNvSpPr txBox="1"/>
          <p:nvPr/>
        </p:nvSpPr>
        <p:spPr>
          <a:xfrm>
            <a:off x="258785" y="3193250"/>
            <a:ext cx="8950036" cy="1631216"/>
          </a:xfrm>
          <a:prstGeom prst="rect">
            <a:avLst/>
          </a:prstGeom>
          <a:noFill/>
        </p:spPr>
        <p:txBody>
          <a:bodyPr wrap="square" rtlCol="0">
            <a:spAutoFit/>
          </a:bodyPr>
          <a:lstStyle/>
          <a:p>
            <a:r>
              <a:rPr lang="en-US" sz="3200" b="1" dirty="0">
                <a:solidFill>
                  <a:srgbClr val="FF0000"/>
                </a:solidFill>
                <a:latin typeface="Times New Roman" pitchFamily="18" charset="0"/>
                <a:cs typeface="Times New Roman" pitchFamily="18" charset="0"/>
              </a:rPr>
              <a:t>Reference Papers:</a:t>
            </a: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http://www.ijarset.com/upload/2015/august/1_IJARSET_manjunath.pdf</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914400" lvl="1" indent="-457200">
              <a:buFont typeface="Arial" panose="020B0604020202020204" pitchFamily="34" charset="0"/>
              <a:buChar char="•"/>
            </a:pPr>
            <a:r>
              <a:rPr lang="en-IN" sz="1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https://www.researchgate.net/publication/43508814_Knowledge-based_anti-money_laundering_A_software_agent_bank_application</a:t>
            </a:r>
            <a:r>
              <a:rPr lang="en-US" sz="3200" b="1" dirty="0">
                <a:solidFill>
                  <a:srgbClr val="FF0000"/>
                </a:solidFill>
                <a:latin typeface="Times New Roman" pitchFamily="18" charset="0"/>
                <a:cs typeface="Times New Roman" pitchFamily="18" charset="0"/>
              </a:rPr>
              <a:t>	</a:t>
            </a:r>
            <a:endParaRPr lang="en-US" sz="3200" dirty="0">
              <a:solidFill>
                <a:srgbClr val="FF0000"/>
              </a:solidFill>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098C208D-ECCB-4421-8254-91BAC57C7611}"/>
              </a:ext>
            </a:extLst>
          </p:cNvPr>
          <p:cNvSpPr>
            <a:spLocks noGrp="1"/>
          </p:cNvSpPr>
          <p:nvPr>
            <p:ph type="dt" sz="half" idx="10"/>
          </p:nvPr>
        </p:nvSpPr>
        <p:spPr/>
        <p:txBody>
          <a:bodyPr/>
          <a:lstStyle/>
          <a:p>
            <a:r>
              <a:rPr lang="en-US" dirty="0"/>
              <a:t>15/3/2021</a:t>
            </a:r>
          </a:p>
        </p:txBody>
      </p:sp>
      <p:sp>
        <p:nvSpPr>
          <p:cNvPr id="4" name="Slide Number Placeholder 3">
            <a:extLst>
              <a:ext uri="{FF2B5EF4-FFF2-40B4-BE49-F238E27FC236}">
                <a16:creationId xmlns:a16="http://schemas.microsoft.com/office/drawing/2014/main" id="{D5ADC086-8C5C-4A77-BD02-1C39AF81F523}"/>
              </a:ext>
            </a:extLst>
          </p:cNvPr>
          <p:cNvSpPr>
            <a:spLocks noGrp="1"/>
          </p:cNvSpPr>
          <p:nvPr>
            <p:ph type="sldNum" sz="quarter" idx="12"/>
          </p:nvPr>
        </p:nvSpPr>
        <p:spPr/>
        <p:txBody>
          <a:bodyPr/>
          <a:lstStyle/>
          <a:p>
            <a:fld id="{28963275-8587-4EEF-A5E5-8D742DA55544}" type="slidenum">
              <a:rPr lang="en-US" smtClean="0"/>
              <a:pPr/>
              <a:t>18</a:t>
            </a:fld>
            <a:endParaRPr lang="en-US"/>
          </a:p>
        </p:txBody>
      </p:sp>
      <p:sp>
        <p:nvSpPr>
          <p:cNvPr id="10" name="Rectangle 9">
            <a:extLst>
              <a:ext uri="{FF2B5EF4-FFF2-40B4-BE49-F238E27FC236}">
                <a16:creationId xmlns:a16="http://schemas.microsoft.com/office/drawing/2014/main" id="{8C4D7EC8-0B67-49EE-9C73-6AB749CAE3AF}"/>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1" name="Picture 4">
            <a:extLst>
              <a:ext uri="{FF2B5EF4-FFF2-40B4-BE49-F238E27FC236}">
                <a16:creationId xmlns:a16="http://schemas.microsoft.com/office/drawing/2014/main" id="{85D9814D-55DD-4DE2-9186-B362CBCBCF0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28C5126-9E9C-431B-910D-51DFD6F4D6F8}"/>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31431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3EEF54A9-FCDD-4893-B9EF-E07B9B5564C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5641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CBB8F91-3261-41D8-94CB-22FBE8683557}"/>
              </a:ext>
            </a:extLst>
          </p:cNvPr>
          <p:cNvSpPr/>
          <p:nvPr/>
        </p:nvSpPr>
        <p:spPr>
          <a:xfrm>
            <a:off x="0" y="878002"/>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767876-16B2-4096-AA5A-BEE8532517FB}"/>
              </a:ext>
            </a:extLst>
          </p:cNvPr>
          <p:cNvSpPr txBox="1"/>
          <p:nvPr/>
        </p:nvSpPr>
        <p:spPr>
          <a:xfrm>
            <a:off x="595627" y="2817202"/>
            <a:ext cx="10712567" cy="1323439"/>
          </a:xfrm>
          <a:prstGeom prst="rect">
            <a:avLst/>
          </a:prstGeom>
          <a:noFill/>
        </p:spPr>
        <p:txBody>
          <a:bodyPr wrap="square" rtlCol="0">
            <a:spAutoFit/>
          </a:bodyPr>
          <a:lstStyle/>
          <a:p>
            <a:pPr lvl="0" algn="ctr"/>
            <a:r>
              <a:rPr lang="en-US" sz="8000" dirty="0">
                <a:latin typeface="Times New Roman" panose="02020603050405020304" pitchFamily="18" charset="0"/>
                <a:cs typeface="Times New Roman" panose="02020603050405020304" pitchFamily="18" charset="0"/>
              </a:rPr>
              <a:t>Thankyou</a:t>
            </a:r>
          </a:p>
        </p:txBody>
      </p:sp>
      <p:sp>
        <p:nvSpPr>
          <p:cNvPr id="2" name="Date Placeholder 1">
            <a:extLst>
              <a:ext uri="{FF2B5EF4-FFF2-40B4-BE49-F238E27FC236}">
                <a16:creationId xmlns:a16="http://schemas.microsoft.com/office/drawing/2014/main" id="{B4B2F251-0E40-433B-8CF5-AE1CFCA339E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C385CD36-4D7E-4473-A477-A3D759D53F3C}"/>
              </a:ext>
            </a:extLst>
          </p:cNvPr>
          <p:cNvSpPr>
            <a:spLocks noGrp="1"/>
          </p:cNvSpPr>
          <p:nvPr>
            <p:ph type="sldNum" sz="quarter" idx="12"/>
          </p:nvPr>
        </p:nvSpPr>
        <p:spPr/>
        <p:txBody>
          <a:bodyPr/>
          <a:lstStyle/>
          <a:p>
            <a:fld id="{28963275-8587-4EEF-A5E5-8D742DA55544}" type="slidenum">
              <a:rPr lang="en-US" smtClean="0"/>
              <a:pPr/>
              <a:t>19</a:t>
            </a:fld>
            <a:endParaRPr lang="en-US" dirty="0"/>
          </a:p>
        </p:txBody>
      </p:sp>
      <p:sp>
        <p:nvSpPr>
          <p:cNvPr id="10" name="Rectangle 9">
            <a:extLst>
              <a:ext uri="{FF2B5EF4-FFF2-40B4-BE49-F238E27FC236}">
                <a16:creationId xmlns:a16="http://schemas.microsoft.com/office/drawing/2014/main" id="{45467BE6-8002-4D23-AAC2-C54C772E30A5}"/>
              </a:ext>
            </a:extLst>
          </p:cNvPr>
          <p:cNvSpPr/>
          <p:nvPr/>
        </p:nvSpPr>
        <p:spPr>
          <a:xfrm>
            <a:off x="0" y="6677970"/>
            <a:ext cx="12192000" cy="301018"/>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68370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5A33-6FEC-4957-8A28-9F6E9CE053E0}"/>
              </a:ext>
            </a:extLst>
          </p:cNvPr>
          <p:cNvSpPr>
            <a:spLocks noGrp="1"/>
          </p:cNvSpPr>
          <p:nvPr>
            <p:ph type="title"/>
          </p:nvPr>
        </p:nvSpPr>
        <p:spPr>
          <a:xfrm>
            <a:off x="838200" y="11795"/>
            <a:ext cx="10515600" cy="874861"/>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PROJECT INTRODUCTION</a:t>
            </a:r>
          </a:p>
        </p:txBody>
      </p:sp>
      <p:sp>
        <p:nvSpPr>
          <p:cNvPr id="3" name="Content Placeholder 2">
            <a:extLst>
              <a:ext uri="{FF2B5EF4-FFF2-40B4-BE49-F238E27FC236}">
                <a16:creationId xmlns:a16="http://schemas.microsoft.com/office/drawing/2014/main" id="{70EC12EF-BC32-4252-8A1B-A0100EAB5324}"/>
              </a:ext>
            </a:extLst>
          </p:cNvPr>
          <p:cNvSpPr>
            <a:spLocks noGrp="1"/>
          </p:cNvSpPr>
          <p:nvPr>
            <p:ph idx="1"/>
          </p:nvPr>
        </p:nvSpPr>
        <p:spPr>
          <a:xfrm>
            <a:off x="838200" y="1381971"/>
            <a:ext cx="10515600" cy="4794992"/>
          </a:xfrm>
        </p:spPr>
        <p:txBody>
          <a:bodyPr/>
          <a:lstStyle/>
          <a:p>
            <a:pPr marL="0" indent="0">
              <a:buNone/>
            </a:pPr>
            <a:r>
              <a:rPr lang="en-IN" dirty="0">
                <a:solidFill>
                  <a:srgbClr val="FF0000"/>
                </a:solidFill>
                <a:latin typeface="Times New Roman" panose="02020603050405020304" pitchFamily="18" charset="0"/>
                <a:cs typeface="Times New Roman" panose="02020603050405020304" pitchFamily="18" charset="0"/>
              </a:rPr>
              <a:t>Domain:</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Datamining, ML</a:t>
            </a:r>
          </a:p>
          <a:p>
            <a:pPr marL="0" indent="0">
              <a:buNone/>
            </a:pPr>
            <a:endParaRPr lang="en-IN" dirty="0">
              <a:solidFill>
                <a:srgbClr val="FF0000"/>
              </a:solidFill>
              <a:latin typeface="Times New Roman" panose="02020603050405020304" pitchFamily="18" charset="0"/>
              <a:cs typeface="Times New Roman" panose="02020603050405020304" pitchFamily="18" charset="0"/>
            </a:endParaRPr>
          </a:p>
          <a:p>
            <a:pPr marL="0" indent="0">
              <a:buNone/>
            </a:pPr>
            <a:r>
              <a:rPr lang="en-IN" dirty="0">
                <a:solidFill>
                  <a:srgbClr val="FF0000"/>
                </a:solidFill>
                <a:latin typeface="Times New Roman" panose="02020603050405020304" pitchFamily="18" charset="0"/>
                <a:cs typeface="Times New Roman" panose="02020603050405020304" pitchFamily="18" charset="0"/>
              </a:rPr>
              <a:t>Abstract:</a:t>
            </a:r>
          </a:p>
          <a:p>
            <a:pPr marL="0" indent="0">
              <a:buNone/>
            </a:pPr>
            <a:r>
              <a:rPr lang="en-IN" dirty="0">
                <a:solidFill>
                  <a:srgbClr val="FF0000"/>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Money laundering is the process of taking cash earned from illicit activities such as drug trafficking, and making the cash appears to be earnings from legal business activity. The money from the illicit activity is considered dirty and the process “launders” the money to make it look clean.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49AD619-145E-4D16-8657-0A3750710F8A}"/>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EC751B4C-9641-4288-9F04-D81B9C50CDDB}"/>
              </a:ext>
            </a:extLst>
          </p:cNvPr>
          <p:cNvSpPr>
            <a:spLocks noGrp="1"/>
          </p:cNvSpPr>
          <p:nvPr>
            <p:ph type="sldNum" sz="quarter" idx="12"/>
          </p:nvPr>
        </p:nvSpPr>
        <p:spPr/>
        <p:txBody>
          <a:bodyPr/>
          <a:lstStyle/>
          <a:p>
            <a:fld id="{28963275-8587-4EEF-A5E5-8D742DA55544}" type="slidenum">
              <a:rPr lang="en-US" smtClean="0"/>
              <a:pPr/>
              <a:t>2</a:t>
            </a:fld>
            <a:endParaRPr lang="en-US"/>
          </a:p>
        </p:txBody>
      </p:sp>
      <p:sp>
        <p:nvSpPr>
          <p:cNvPr id="7" name="Rectangle 6">
            <a:extLst>
              <a:ext uri="{FF2B5EF4-FFF2-40B4-BE49-F238E27FC236}">
                <a16:creationId xmlns:a16="http://schemas.microsoft.com/office/drawing/2014/main" id="{BDB85F5A-B344-4A78-B6FE-CE4E246553CA}"/>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F94E2A7C-6EF0-46C8-B9AD-3B5C84F66605}"/>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1" name="Picture 4">
            <a:extLst>
              <a:ext uri="{FF2B5EF4-FFF2-40B4-BE49-F238E27FC236}">
                <a16:creationId xmlns:a16="http://schemas.microsoft.com/office/drawing/2014/main" id="{B62ABEB8-EBFC-4D95-A0CB-77760C55D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793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72ADC-F120-4035-97B8-F33A25F1F9E6}"/>
              </a:ext>
            </a:extLst>
          </p:cNvPr>
          <p:cNvSpPr>
            <a:spLocks noGrp="1"/>
          </p:cNvSpPr>
          <p:nvPr>
            <p:ph type="title"/>
          </p:nvPr>
        </p:nvSpPr>
        <p:spPr>
          <a:xfrm>
            <a:off x="838200" y="136526"/>
            <a:ext cx="10515600" cy="742364"/>
          </a:xfrm>
        </p:spPr>
        <p:txBody>
          <a:bodyPr>
            <a:normAutofit/>
          </a:bodyPr>
          <a:lstStyle/>
          <a:p>
            <a:r>
              <a:rPr lang="en-IN" sz="3200" dirty="0">
                <a:solidFill>
                  <a:srgbClr val="FF0000"/>
                </a:solidFill>
                <a:latin typeface="Times New Roman" panose="02020603050405020304" pitchFamily="18" charset="0"/>
                <a:cs typeface="Times New Roman" panose="02020603050405020304" pitchFamily="18" charset="0"/>
              </a:rPr>
              <a:t>                                      </a:t>
            </a:r>
            <a:r>
              <a:rPr lang="en-IN" sz="3200" b="1" dirty="0">
                <a:solidFill>
                  <a:srgbClr val="FF0000"/>
                </a:solidFill>
                <a:latin typeface="Times New Roman" panose="02020603050405020304" pitchFamily="18" charset="0"/>
                <a:cs typeface="Times New Roman" panose="02020603050405020304" pitchFamily="18" charset="0"/>
              </a:rPr>
              <a:t>DATASET</a:t>
            </a:r>
            <a:r>
              <a:rPr lang="en-IN" sz="3200" dirty="0">
                <a:solidFill>
                  <a:srgbClr val="FF0000"/>
                </a:solidFill>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4DB6849B-825B-4118-9B6B-8303B568676D}"/>
              </a:ext>
            </a:extLst>
          </p:cNvPr>
          <p:cNvSpPr>
            <a:spLocks noGrp="1"/>
          </p:cNvSpPr>
          <p:nvPr>
            <p:ph idx="1"/>
          </p:nvPr>
        </p:nvSpPr>
        <p:spPr>
          <a:xfrm>
            <a:off x="838200" y="1589102"/>
            <a:ext cx="10515600" cy="4767247"/>
          </a:xfrm>
        </p:spPr>
        <p:txBody>
          <a:bodyPr>
            <a:normAutofit lnSpcReduction="10000"/>
          </a:bodyPr>
          <a:lstStyle/>
          <a:p>
            <a:pPr marL="0" indent="0">
              <a:buNone/>
            </a:pPr>
            <a:r>
              <a:rPr lang="en-IN" sz="1500" b="1" dirty="0">
                <a:latin typeface="Times New Roman" panose="02020603050405020304" pitchFamily="18" charset="0"/>
                <a:cs typeface="Times New Roman" panose="02020603050405020304" pitchFamily="18" charset="0"/>
              </a:rPr>
              <a:t>Dataset Description:</a:t>
            </a:r>
          </a:p>
          <a:p>
            <a:pPr marL="0" indent="0">
              <a:buNone/>
            </a:pPr>
            <a:r>
              <a:rPr lang="en-US" sz="1500" b="0" i="0" dirty="0">
                <a:effectLst/>
                <a:latin typeface="Times New Roman" panose="02020603050405020304" pitchFamily="18" charset="0"/>
                <a:cs typeface="Times New Roman" panose="02020603050405020304" pitchFamily="18" charset="0"/>
              </a:rPr>
              <a:t>This is synthetic dataset generated using the simulator </a:t>
            </a:r>
            <a:r>
              <a:rPr lang="en-US" sz="1500" b="0" i="0">
                <a:effectLst/>
                <a:latin typeface="Times New Roman" panose="02020603050405020304" pitchFamily="18" charset="0"/>
                <a:cs typeface="Times New Roman" panose="02020603050405020304" pitchFamily="18" charset="0"/>
              </a:rPr>
              <a:t>called Pay Sim </a:t>
            </a:r>
            <a:r>
              <a:rPr lang="en-US" sz="1500" b="0" i="0" dirty="0">
                <a:effectLst/>
                <a:latin typeface="Times New Roman" panose="02020603050405020304" pitchFamily="18" charset="0"/>
                <a:cs typeface="Times New Roman" panose="02020603050405020304" pitchFamily="18" charset="0"/>
              </a:rPr>
              <a:t>which contains all transactions.</a:t>
            </a:r>
          </a:p>
          <a:p>
            <a:pPr marL="0" indent="0">
              <a:buNone/>
            </a:pPr>
            <a:endParaRPr lang="en-IN" sz="1500" b="1" dirty="0">
              <a:latin typeface="Times New Roman" panose="02020603050405020304" pitchFamily="18" charset="0"/>
              <a:cs typeface="Times New Roman" panose="02020603050405020304" pitchFamily="18" charset="0"/>
            </a:endParaRPr>
          </a:p>
          <a:p>
            <a:pPr marL="0" indent="0">
              <a:buNone/>
            </a:pPr>
            <a:r>
              <a:rPr lang="en-IN" sz="1500" b="1" dirty="0">
                <a:latin typeface="Times New Roman" panose="02020603050405020304" pitchFamily="18" charset="0"/>
                <a:cs typeface="Times New Roman" panose="02020603050405020304" pitchFamily="18" charset="0"/>
              </a:rPr>
              <a:t>Attribute                  Description</a:t>
            </a:r>
          </a:p>
          <a:p>
            <a:pPr marL="0" indent="0">
              <a:buNone/>
            </a:pPr>
            <a:r>
              <a:rPr lang="en-IN" sz="1500" dirty="0">
                <a:latin typeface="Times New Roman" panose="02020603050405020304" pitchFamily="18" charset="0"/>
                <a:cs typeface="Times New Roman" panose="02020603050405020304" pitchFamily="18" charset="0"/>
              </a:rPr>
              <a:t>step	               </a:t>
            </a:r>
            <a:r>
              <a:rPr lang="en-US" sz="1500" b="0" i="0" dirty="0">
                <a:effectLst/>
                <a:latin typeface="Times New Roman" panose="02020603050405020304" pitchFamily="18" charset="0"/>
                <a:cs typeface="Times New Roman" panose="02020603050405020304" pitchFamily="18" charset="0"/>
              </a:rPr>
              <a:t>maps a unit of time in the real world</a:t>
            </a:r>
          </a:p>
          <a:p>
            <a:pPr marL="0" indent="0">
              <a:buNone/>
            </a:pPr>
            <a:r>
              <a:rPr lang="en-US" sz="1500" dirty="0">
                <a:latin typeface="Times New Roman" panose="02020603050405020304" pitchFamily="18" charset="0"/>
                <a:cs typeface="Times New Roman" panose="02020603050405020304" pitchFamily="18" charset="0"/>
              </a:rPr>
              <a:t>type                           </a:t>
            </a:r>
            <a:r>
              <a:rPr lang="en-US" sz="1500" b="0" i="0" dirty="0">
                <a:effectLst/>
                <a:latin typeface="Times New Roman" panose="02020603050405020304" pitchFamily="18" charset="0"/>
                <a:cs typeface="Times New Roman" panose="02020603050405020304" pitchFamily="18" charset="0"/>
              </a:rPr>
              <a:t>CASH-IN, CASH-OUT, DEBIT, PAYMENT and TRANSFER</a:t>
            </a:r>
          </a:p>
          <a:p>
            <a:pPr marL="0" indent="0">
              <a:buNone/>
            </a:pPr>
            <a:r>
              <a:rPr lang="en-US" sz="1500" dirty="0">
                <a:latin typeface="Times New Roman" panose="02020603050405020304" pitchFamily="18" charset="0"/>
                <a:cs typeface="Times New Roman" panose="02020603050405020304" pitchFamily="18" charset="0"/>
              </a:rPr>
              <a:t>amount                      </a:t>
            </a:r>
            <a:r>
              <a:rPr lang="en-US" sz="1500" b="0" i="0" dirty="0" err="1">
                <a:effectLst/>
                <a:latin typeface="Times New Roman" panose="02020603050405020304" pitchFamily="18" charset="0"/>
                <a:cs typeface="Times New Roman" panose="02020603050405020304" pitchFamily="18" charset="0"/>
              </a:rPr>
              <a:t>amount</a:t>
            </a:r>
            <a:r>
              <a:rPr lang="en-US" sz="1500" b="0" i="0" dirty="0">
                <a:effectLst/>
                <a:latin typeface="Times New Roman" panose="02020603050405020304" pitchFamily="18" charset="0"/>
                <a:cs typeface="Times New Roman" panose="02020603050405020304" pitchFamily="18" charset="0"/>
              </a:rPr>
              <a:t> of the transaction in local currency</a:t>
            </a:r>
            <a:r>
              <a:rPr lang="en-US" sz="1500" dirty="0">
                <a:latin typeface="Times New Roman" panose="02020603050405020304" pitchFamily="18" charset="0"/>
                <a:cs typeface="Times New Roman" panose="02020603050405020304" pitchFamily="18" charset="0"/>
              </a:rPr>
              <a:t> </a:t>
            </a:r>
          </a:p>
          <a:p>
            <a:pPr marL="0" indent="0">
              <a:buNone/>
            </a:pPr>
            <a:r>
              <a:rPr lang="en-US" sz="1500" dirty="0" err="1">
                <a:latin typeface="Times New Roman" panose="02020603050405020304" pitchFamily="18" charset="0"/>
                <a:cs typeface="Times New Roman" panose="02020603050405020304" pitchFamily="18" charset="0"/>
              </a:rPr>
              <a:t>nameOrig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started the transaction</a:t>
            </a:r>
          </a:p>
          <a:p>
            <a:pPr marL="0" indent="0">
              <a:buNone/>
            </a:pPr>
            <a:r>
              <a:rPr lang="en-US" sz="1500" dirty="0" err="1">
                <a:latin typeface="Times New Roman" panose="02020603050405020304" pitchFamily="18" charset="0"/>
                <a:cs typeface="Times New Roman" panose="02020603050405020304" pitchFamily="18" charset="0"/>
              </a:rPr>
              <a:t>oldbalanceOrig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before the transaction</a:t>
            </a:r>
          </a:p>
          <a:p>
            <a:pPr marL="0" indent="0">
              <a:buNone/>
            </a:pPr>
            <a:r>
              <a:rPr lang="en-US" sz="1500" dirty="0" err="1">
                <a:latin typeface="Times New Roman" panose="02020603050405020304" pitchFamily="18" charset="0"/>
                <a:cs typeface="Times New Roman" panose="02020603050405020304" pitchFamily="18" charset="0"/>
              </a:rPr>
              <a:t>newbalanceOrig</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after the transaction</a:t>
            </a:r>
          </a:p>
          <a:p>
            <a:pPr marL="0" indent="0">
              <a:buNone/>
            </a:pPr>
            <a:r>
              <a:rPr lang="en-US" sz="1500" dirty="0" err="1">
                <a:latin typeface="Times New Roman" panose="02020603050405020304" pitchFamily="18" charset="0"/>
                <a:cs typeface="Times New Roman" panose="02020603050405020304" pitchFamily="18" charset="0"/>
              </a:rPr>
              <a:t>nameDest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customer who is the recipient of the transaction</a:t>
            </a:r>
          </a:p>
          <a:p>
            <a:pPr marL="0" indent="0">
              <a:buNone/>
            </a:pPr>
            <a:r>
              <a:rPr lang="en-US" sz="1500" dirty="0" err="1">
                <a:latin typeface="Times New Roman" panose="02020603050405020304" pitchFamily="18" charset="0"/>
                <a:cs typeface="Times New Roman" panose="02020603050405020304" pitchFamily="18" charset="0"/>
              </a:rPr>
              <a:t>oldbalanceDest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initial balance recipient before the transaction</a:t>
            </a:r>
          </a:p>
          <a:p>
            <a:pPr marL="0" indent="0">
              <a:buNone/>
            </a:pPr>
            <a:r>
              <a:rPr lang="en-US" sz="1500" dirty="0" err="1">
                <a:latin typeface="Times New Roman" panose="02020603050405020304" pitchFamily="18" charset="0"/>
                <a:cs typeface="Times New Roman" panose="02020603050405020304" pitchFamily="18" charset="0"/>
              </a:rPr>
              <a:t>newbalanceDest</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new balance recipient after the transaction</a:t>
            </a:r>
          </a:p>
          <a:p>
            <a:pPr marL="0" indent="0">
              <a:buNone/>
            </a:pPr>
            <a:r>
              <a:rPr lang="en-US" sz="1500" dirty="0" err="1">
                <a:latin typeface="Times New Roman" panose="02020603050405020304" pitchFamily="18" charset="0"/>
                <a:cs typeface="Times New Roman" panose="02020603050405020304" pitchFamily="18" charset="0"/>
              </a:rPr>
              <a:t>isFraud</a:t>
            </a:r>
            <a:r>
              <a:rPr lang="en-US" sz="1500" dirty="0">
                <a:latin typeface="Times New Roman" panose="02020603050405020304" pitchFamily="18" charset="0"/>
                <a:cs typeface="Times New Roman" panose="02020603050405020304" pitchFamily="18" charset="0"/>
              </a:rPr>
              <a:t>                      </a:t>
            </a:r>
            <a:r>
              <a:rPr lang="en-US" sz="1500" b="0" i="0" dirty="0">
                <a:effectLst/>
                <a:latin typeface="Times New Roman" panose="02020603050405020304" pitchFamily="18" charset="0"/>
                <a:cs typeface="Times New Roman" panose="02020603050405020304" pitchFamily="18" charset="0"/>
              </a:rPr>
              <a:t>This is the transactions made by the fraudulent agents inside the simulation</a:t>
            </a:r>
          </a:p>
          <a:p>
            <a:pPr marL="0" indent="0">
              <a:buNone/>
            </a:pPr>
            <a:r>
              <a:rPr lang="en-US" sz="1500" dirty="0" err="1">
                <a:latin typeface="Times New Roman" panose="02020603050405020304" pitchFamily="18" charset="0"/>
                <a:cs typeface="Times New Roman" panose="02020603050405020304" pitchFamily="18" charset="0"/>
              </a:rPr>
              <a:t>isFlaggedFraud</a:t>
            </a:r>
            <a:r>
              <a:rPr lang="en-US" sz="1500" b="0" i="0" dirty="0" err="1">
                <a:effectLst/>
                <a:latin typeface="Times New Roman" panose="02020603050405020304" pitchFamily="18" charset="0"/>
                <a:cs typeface="Times New Roman" panose="02020603050405020304" pitchFamily="18" charset="0"/>
              </a:rPr>
              <a:t>The</a:t>
            </a:r>
            <a:r>
              <a:rPr lang="en-US" sz="1500" b="0" i="0" dirty="0">
                <a:effectLst/>
                <a:latin typeface="Times New Roman" panose="02020603050405020304" pitchFamily="18" charset="0"/>
                <a:cs typeface="Times New Roman" panose="02020603050405020304" pitchFamily="18" charset="0"/>
              </a:rPr>
              <a:t>   business model aims to control massive transfers from one account to another and flags illegal attempts</a:t>
            </a:r>
          </a:p>
          <a:p>
            <a:pPr marL="0" indent="0">
              <a:buNone/>
            </a:pPr>
            <a:endParaRPr lang="en-IN" sz="17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B6DFF11-B3C8-45B4-AFB9-C4608AD20074}"/>
              </a:ext>
            </a:extLst>
          </p:cNvPr>
          <p:cNvSpPr>
            <a:spLocks noGrp="1"/>
          </p:cNvSpPr>
          <p:nvPr>
            <p:ph type="dt" sz="half" idx="10"/>
          </p:nvPr>
        </p:nvSpPr>
        <p:spPr/>
        <p:txBody>
          <a:bodyPr/>
          <a:lstStyle/>
          <a:p>
            <a:r>
              <a:rPr lang="en-US" dirty="0"/>
              <a:t>15/5/2021</a:t>
            </a:r>
          </a:p>
        </p:txBody>
      </p:sp>
      <p:sp>
        <p:nvSpPr>
          <p:cNvPr id="5" name="Slide Number Placeholder 4">
            <a:extLst>
              <a:ext uri="{FF2B5EF4-FFF2-40B4-BE49-F238E27FC236}">
                <a16:creationId xmlns:a16="http://schemas.microsoft.com/office/drawing/2014/main" id="{266523DF-D229-402D-8B5F-E484755B76A8}"/>
              </a:ext>
            </a:extLst>
          </p:cNvPr>
          <p:cNvSpPr>
            <a:spLocks noGrp="1"/>
          </p:cNvSpPr>
          <p:nvPr>
            <p:ph type="sldNum" sz="quarter" idx="12"/>
          </p:nvPr>
        </p:nvSpPr>
        <p:spPr/>
        <p:txBody>
          <a:bodyPr/>
          <a:lstStyle/>
          <a:p>
            <a:fld id="{28963275-8587-4EEF-A5E5-8D742DA55544}" type="slidenum">
              <a:rPr lang="en-US" smtClean="0"/>
              <a:pPr/>
              <a:t>3</a:t>
            </a:fld>
            <a:endParaRPr lang="en-US"/>
          </a:p>
        </p:txBody>
      </p:sp>
      <p:pic>
        <p:nvPicPr>
          <p:cNvPr id="7" name="Picture 4">
            <a:extLst>
              <a:ext uri="{FF2B5EF4-FFF2-40B4-BE49-F238E27FC236}">
                <a16:creationId xmlns:a16="http://schemas.microsoft.com/office/drawing/2014/main" id="{0F9CC05B-6D23-4B05-BBF4-75879623FA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5F9C2D1-A741-4783-95CA-89F784A2B12C}"/>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938AD863-8E7F-4454-8EDD-2A0EF9D18E1C}"/>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2203229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F449B03-431C-428D-AEDE-9E337AD75BEB}"/>
              </a:ext>
            </a:extLst>
          </p:cNvPr>
          <p:cNvPicPr>
            <a:picLocks noChangeAspect="1"/>
          </p:cNvPicPr>
          <p:nvPr/>
        </p:nvPicPr>
        <p:blipFill>
          <a:blip r:embed="rId2">
            <a:biLevel thresh="75000"/>
            <a:extLst>
              <a:ext uri="{28A0092B-C50C-407E-A947-70E740481C1C}">
                <a14:useLocalDpi xmlns:a14="http://schemas.microsoft.com/office/drawing/2010/main" val="0"/>
              </a:ext>
            </a:extLst>
          </a:blip>
          <a:stretch>
            <a:fillRect/>
          </a:stretch>
        </p:blipFill>
        <p:spPr>
          <a:xfrm>
            <a:off x="2805343" y="954725"/>
            <a:ext cx="5939161" cy="5655075"/>
          </a:xfrm>
          <a:prstGeom prst="rect">
            <a:avLst/>
          </a:prstGeom>
        </p:spPr>
      </p:pic>
      <p:sp>
        <p:nvSpPr>
          <p:cNvPr id="10" name="Google Shape;114;p3">
            <a:extLst>
              <a:ext uri="{FF2B5EF4-FFF2-40B4-BE49-F238E27FC236}">
                <a16:creationId xmlns:a16="http://schemas.microsoft.com/office/drawing/2014/main" id="{AF36BFC4-0400-456C-ACA0-83591C2F912C}"/>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DESIGN AND WORKFLOW</a:t>
            </a:r>
            <a:endParaRPr sz="3200" b="1" dirty="0">
              <a:solidFill>
                <a:srgbClr val="FF0000"/>
              </a:solidFill>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29695A34-D124-44BA-837A-7E54A4E90238}"/>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EF8127AE-168B-48C7-B8FE-D88F3BC299BF}"/>
              </a:ext>
            </a:extLst>
          </p:cNvPr>
          <p:cNvSpPr>
            <a:spLocks noGrp="1"/>
          </p:cNvSpPr>
          <p:nvPr>
            <p:ph type="sldNum" sz="quarter" idx="12"/>
          </p:nvPr>
        </p:nvSpPr>
        <p:spPr/>
        <p:txBody>
          <a:bodyPr/>
          <a:lstStyle/>
          <a:p>
            <a:fld id="{28963275-8587-4EEF-A5E5-8D742DA55544}" type="slidenum">
              <a:rPr lang="en-US" smtClean="0"/>
              <a:pPr/>
              <a:t>4</a:t>
            </a:fld>
            <a:endParaRPr lang="en-US"/>
          </a:p>
        </p:txBody>
      </p:sp>
      <p:sp>
        <p:nvSpPr>
          <p:cNvPr id="11" name="Rectangle 10">
            <a:extLst>
              <a:ext uri="{FF2B5EF4-FFF2-40B4-BE49-F238E27FC236}">
                <a16:creationId xmlns:a16="http://schemas.microsoft.com/office/drawing/2014/main" id="{DA502A4F-D2B3-4509-84F5-C95C9D8610A9}"/>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12" name="Picture 4">
            <a:extLst>
              <a:ext uri="{FF2B5EF4-FFF2-40B4-BE49-F238E27FC236}">
                <a16:creationId xmlns:a16="http://schemas.microsoft.com/office/drawing/2014/main" id="{BDC7A697-E422-46FE-9E1B-948863FE45B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7E54D553-625C-41DA-A4EC-8FBE1AC1C4D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Tree>
    <p:extLst>
      <p:ext uri="{BB962C8B-B14F-4D97-AF65-F5344CB8AC3E}">
        <p14:creationId xmlns:p14="http://schemas.microsoft.com/office/powerpoint/2010/main" val="33050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93EE9690-F534-4465-9FF5-0DB75E5C7128}"/>
              </a:ext>
            </a:extLst>
          </p:cNvPr>
          <p:cNvSpPr txBox="1"/>
          <p:nvPr/>
        </p:nvSpPr>
        <p:spPr>
          <a:xfrm>
            <a:off x="1745675" y="248200"/>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TECHNOLOGY STACK</a:t>
            </a:r>
            <a:endParaRPr sz="3200" b="1" dirty="0">
              <a:solidFill>
                <a:srgbClr val="FF0000"/>
              </a:solidFill>
              <a:latin typeface="Times New Roman"/>
              <a:ea typeface="Times New Roman"/>
              <a:cs typeface="Times New Roman"/>
              <a:sym typeface="Times New Roman"/>
            </a:endParaRPr>
          </a:p>
        </p:txBody>
      </p:sp>
      <p:sp>
        <p:nvSpPr>
          <p:cNvPr id="4" name="object 7">
            <a:extLst>
              <a:ext uri="{FF2B5EF4-FFF2-40B4-BE49-F238E27FC236}">
                <a16:creationId xmlns:a16="http://schemas.microsoft.com/office/drawing/2014/main" id="{29B406F7-7A16-4DA1-A399-06E9D0B7495A}"/>
              </a:ext>
            </a:extLst>
          </p:cNvPr>
          <p:cNvSpPr txBox="1"/>
          <p:nvPr/>
        </p:nvSpPr>
        <p:spPr>
          <a:xfrm>
            <a:off x="943884" y="1317741"/>
            <a:ext cx="7623175" cy="2695610"/>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Machine Learning</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Tkinter </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Python Programming Language</a:t>
            </a:r>
          </a:p>
          <a:p>
            <a:pPr marL="457200" indent="-457200">
              <a:lnSpc>
                <a:spcPct val="100000"/>
              </a:lnSpc>
              <a:buFont typeface="+mj-lt"/>
              <a:buAutoNum type="arabicPeriod"/>
            </a:pPr>
            <a:r>
              <a:rPr lang="en-US" sz="2400" dirty="0">
                <a:latin typeface="Times New Roman" panose="02020603050405020304" pitchFamily="18" charset="0"/>
                <a:cs typeface="Times New Roman" panose="02020603050405020304" pitchFamily="18" charset="0"/>
              </a:rPr>
              <a:t>Anaconda - </a:t>
            </a:r>
            <a:r>
              <a:rPr lang="en-US" sz="2400" dirty="0" err="1">
                <a:latin typeface="Times New Roman" panose="02020603050405020304" pitchFamily="18" charset="0"/>
                <a:cs typeface="Times New Roman" panose="02020603050405020304" pitchFamily="18" charset="0"/>
              </a:rPr>
              <a:t>Jupyter</a:t>
            </a:r>
            <a:r>
              <a:rPr lang="en-US" sz="2400" dirty="0">
                <a:latin typeface="Times New Roman" panose="02020603050405020304" pitchFamily="18" charset="0"/>
                <a:cs typeface="Times New Roman" panose="02020603050405020304" pitchFamily="18" charset="0"/>
              </a:rPr>
              <a:t> notebook</a:t>
            </a:r>
          </a:p>
          <a:p>
            <a:pPr marL="457200" indent="-457200">
              <a:lnSpc>
                <a:spcPct val="100000"/>
              </a:lnSpc>
              <a:buFont typeface="+mj-lt"/>
              <a:buAutoNum type="arabicPeriod"/>
            </a:pPr>
            <a:endParaRPr lang="en-US" sz="2400" dirty="0">
              <a:latin typeface="Times New Roman" panose="02020603050405020304" pitchFamily="18" charset="0"/>
              <a:cs typeface="Times New Roman" panose="02020603050405020304" pitchFamily="18" charset="0"/>
            </a:endParaRPr>
          </a:p>
          <a:p>
            <a:pPr>
              <a:lnSpc>
                <a:spcPct val="100000"/>
              </a:lnSpc>
            </a:pPr>
            <a:endParaRPr lang="en-US"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sz="2100" dirty="0">
              <a:latin typeface="Lato"/>
              <a:cs typeface="Lato"/>
            </a:endParaRPr>
          </a:p>
        </p:txBody>
      </p:sp>
      <p:sp>
        <p:nvSpPr>
          <p:cNvPr id="5" name="Title 7">
            <a:extLst>
              <a:ext uri="{FF2B5EF4-FFF2-40B4-BE49-F238E27FC236}">
                <a16:creationId xmlns:a16="http://schemas.microsoft.com/office/drawing/2014/main" id="{009678C7-C047-47D1-A437-C151DEE8696B}"/>
              </a:ext>
            </a:extLst>
          </p:cNvPr>
          <p:cNvSpPr txBox="1">
            <a:spLocks/>
          </p:cNvSpPr>
          <p:nvPr/>
        </p:nvSpPr>
        <p:spPr>
          <a:xfrm>
            <a:off x="943884" y="2962013"/>
            <a:ext cx="4800600" cy="430887"/>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kern="0" dirty="0">
                <a:latin typeface="Times New Roman" panose="02020603050405020304" pitchFamily="18" charset="0"/>
                <a:cs typeface="Times New Roman" panose="02020603050405020304" pitchFamily="18" charset="0"/>
              </a:rPr>
              <a:t>Required Python Packages:</a:t>
            </a:r>
            <a:endParaRPr lang="en-IN" sz="2800" b="1" kern="0" dirty="0">
              <a:latin typeface="Times New Roman" panose="02020603050405020304" pitchFamily="18" charset="0"/>
              <a:cs typeface="Times New Roman" panose="02020603050405020304" pitchFamily="18" charset="0"/>
            </a:endParaRPr>
          </a:p>
        </p:txBody>
      </p:sp>
      <p:sp>
        <p:nvSpPr>
          <p:cNvPr id="6" name="object 7">
            <a:extLst>
              <a:ext uri="{FF2B5EF4-FFF2-40B4-BE49-F238E27FC236}">
                <a16:creationId xmlns:a16="http://schemas.microsoft.com/office/drawing/2014/main" id="{22DA25EF-5BE7-4A55-B0DA-3662A9827976}"/>
              </a:ext>
            </a:extLst>
          </p:cNvPr>
          <p:cNvSpPr txBox="1"/>
          <p:nvPr/>
        </p:nvSpPr>
        <p:spPr>
          <a:xfrm>
            <a:off x="943883" y="3080306"/>
            <a:ext cx="7623175" cy="3388107"/>
          </a:xfrm>
          <a:prstGeom prst="rect">
            <a:avLst/>
          </a:prstGeom>
        </p:spPr>
        <p:txBody>
          <a:bodyPr vert="horz" wrap="square" lIns="0" tIns="15494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sz="2100" dirty="0">
                <a:latin typeface="Lato"/>
                <a:cs typeface="Lato"/>
              </a:rPr>
              <a:t>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numpy</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pandas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keras</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sklearn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tkinter </a:t>
            </a: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matplotlib </a:t>
            </a:r>
          </a:p>
          <a:p>
            <a:pPr marL="457200" indent="-457200">
              <a:buFont typeface="+mj-lt"/>
              <a:buAutoNum type="arabicPeriod"/>
            </a:pPr>
            <a:r>
              <a:rPr lang="en-IN" sz="2400" dirty="0" err="1">
                <a:latin typeface="Times New Roman" panose="02020603050405020304" pitchFamily="18" charset="0"/>
                <a:cs typeface="Times New Roman" panose="02020603050405020304" pitchFamily="18" charset="0"/>
              </a:rPr>
              <a:t>Imblearn</a:t>
            </a:r>
            <a:endParaRPr lang="en-IN" sz="2400" dirty="0">
              <a:latin typeface="Times New Roman" panose="02020603050405020304" pitchFamily="18" charset="0"/>
              <a:cs typeface="Times New Roman" panose="02020603050405020304" pitchFamily="18" charset="0"/>
            </a:endParaRPr>
          </a:p>
          <a:p>
            <a:pPr marL="342900" indent="-342900">
              <a:lnSpc>
                <a:spcPct val="100000"/>
              </a:lnSpc>
              <a:buFont typeface="Wingdings" panose="05000000000000000000" pitchFamily="2" charset="2"/>
              <a:buChar char="Ø"/>
            </a:pPr>
            <a:endParaRPr lang="en-US" sz="2100" dirty="0">
              <a:latin typeface="Lato"/>
              <a:cs typeface="Lato"/>
            </a:endParaRPr>
          </a:p>
        </p:txBody>
      </p:sp>
      <p:sp>
        <p:nvSpPr>
          <p:cNvPr id="7" name="Date Placeholder 6">
            <a:extLst>
              <a:ext uri="{FF2B5EF4-FFF2-40B4-BE49-F238E27FC236}">
                <a16:creationId xmlns:a16="http://schemas.microsoft.com/office/drawing/2014/main" id="{EA31EA90-F892-4A72-859C-9B375271C748}"/>
              </a:ext>
            </a:extLst>
          </p:cNvPr>
          <p:cNvSpPr>
            <a:spLocks noGrp="1"/>
          </p:cNvSpPr>
          <p:nvPr>
            <p:ph type="dt" sz="half" idx="10"/>
          </p:nvPr>
        </p:nvSpPr>
        <p:spPr/>
        <p:txBody>
          <a:bodyPr/>
          <a:lstStyle/>
          <a:p>
            <a:r>
              <a:rPr lang="en-US" dirty="0"/>
              <a:t>15/5/2021</a:t>
            </a:r>
          </a:p>
        </p:txBody>
      </p:sp>
      <p:sp>
        <p:nvSpPr>
          <p:cNvPr id="8" name="Slide Number Placeholder 7">
            <a:extLst>
              <a:ext uri="{FF2B5EF4-FFF2-40B4-BE49-F238E27FC236}">
                <a16:creationId xmlns:a16="http://schemas.microsoft.com/office/drawing/2014/main" id="{97CCCDED-20FF-4C1B-86B2-CD6A7B44A611}"/>
              </a:ext>
            </a:extLst>
          </p:cNvPr>
          <p:cNvSpPr>
            <a:spLocks noGrp="1"/>
          </p:cNvSpPr>
          <p:nvPr>
            <p:ph type="sldNum" sz="quarter" idx="12"/>
          </p:nvPr>
        </p:nvSpPr>
        <p:spPr/>
        <p:txBody>
          <a:bodyPr/>
          <a:lstStyle/>
          <a:p>
            <a:fld id="{28963275-8587-4EEF-A5E5-8D742DA55544}" type="slidenum">
              <a:rPr lang="en-US" smtClean="0"/>
              <a:pPr/>
              <a:t>5</a:t>
            </a:fld>
            <a:endParaRPr lang="en-US"/>
          </a:p>
        </p:txBody>
      </p:sp>
      <p:sp>
        <p:nvSpPr>
          <p:cNvPr id="10" name="Rectangle 9">
            <a:extLst>
              <a:ext uri="{FF2B5EF4-FFF2-40B4-BE49-F238E27FC236}">
                <a16:creationId xmlns:a16="http://schemas.microsoft.com/office/drawing/2014/main" id="{AC92C225-E892-4662-8269-97436CA697C0}"/>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4AD42A4-E15F-4B7F-B02D-7CD5D579B10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5" name="Picture 4">
            <a:extLst>
              <a:ext uri="{FF2B5EF4-FFF2-40B4-BE49-F238E27FC236}">
                <a16:creationId xmlns:a16="http://schemas.microsoft.com/office/drawing/2014/main" id="{C16478DA-5EEB-4C87-A266-EBCD7D8425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3" y="-84846"/>
            <a:ext cx="1075446" cy="107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645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4;p3">
            <a:extLst>
              <a:ext uri="{FF2B5EF4-FFF2-40B4-BE49-F238E27FC236}">
                <a16:creationId xmlns:a16="http://schemas.microsoft.com/office/drawing/2014/main" id="{CA48D9C2-BD78-4A9B-ACEB-66662B726906}"/>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DATA VISUALISATION</a:t>
            </a:r>
            <a:endParaRPr sz="3200" b="1" dirty="0">
              <a:solidFill>
                <a:srgbClr val="FF0000"/>
              </a:solidFill>
              <a:latin typeface="Times New Roman"/>
              <a:ea typeface="Times New Roman"/>
              <a:cs typeface="Times New Roman"/>
              <a:sym typeface="Times New Roman"/>
            </a:endParaRPr>
          </a:p>
        </p:txBody>
      </p:sp>
      <p:sp>
        <p:nvSpPr>
          <p:cNvPr id="6" name="Date Placeholder 5">
            <a:extLst>
              <a:ext uri="{FF2B5EF4-FFF2-40B4-BE49-F238E27FC236}">
                <a16:creationId xmlns:a16="http://schemas.microsoft.com/office/drawing/2014/main" id="{5BFB3148-4E1A-4FF8-B6BC-07DF09949E93}"/>
              </a:ext>
            </a:extLst>
          </p:cNvPr>
          <p:cNvSpPr>
            <a:spLocks noGrp="1"/>
          </p:cNvSpPr>
          <p:nvPr>
            <p:ph type="dt" sz="half" idx="10"/>
          </p:nvPr>
        </p:nvSpPr>
        <p:spPr/>
        <p:txBody>
          <a:bodyPr/>
          <a:lstStyle/>
          <a:p>
            <a:r>
              <a:rPr lang="en-US" dirty="0"/>
              <a:t>15/5/2021</a:t>
            </a:r>
          </a:p>
        </p:txBody>
      </p:sp>
      <p:sp>
        <p:nvSpPr>
          <p:cNvPr id="7" name="Slide Number Placeholder 6">
            <a:extLst>
              <a:ext uri="{FF2B5EF4-FFF2-40B4-BE49-F238E27FC236}">
                <a16:creationId xmlns:a16="http://schemas.microsoft.com/office/drawing/2014/main" id="{A100FA90-2BF5-49D1-A771-29E20BE8FF55}"/>
              </a:ext>
            </a:extLst>
          </p:cNvPr>
          <p:cNvSpPr>
            <a:spLocks noGrp="1"/>
          </p:cNvSpPr>
          <p:nvPr>
            <p:ph type="sldNum" sz="quarter" idx="12"/>
          </p:nvPr>
        </p:nvSpPr>
        <p:spPr/>
        <p:txBody>
          <a:bodyPr/>
          <a:lstStyle/>
          <a:p>
            <a:fld id="{28963275-8587-4EEF-A5E5-8D742DA55544}" type="slidenum">
              <a:rPr lang="en-US" smtClean="0"/>
              <a:pPr/>
              <a:t>6</a:t>
            </a:fld>
            <a:endParaRPr lang="en-US"/>
          </a:p>
        </p:txBody>
      </p:sp>
      <p:pic>
        <p:nvPicPr>
          <p:cNvPr id="8" name="Picture 4">
            <a:extLst>
              <a:ext uri="{FF2B5EF4-FFF2-40B4-BE49-F238E27FC236}">
                <a16:creationId xmlns:a16="http://schemas.microsoft.com/office/drawing/2014/main" id="{54135E9B-6B85-4708-96FB-944DC78922A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8A59DF4-5389-466F-8F5D-8FA5890586DE}"/>
              </a:ext>
            </a:extLst>
          </p:cNvPr>
          <p:cNvSpPr/>
          <p:nvPr/>
        </p:nvSpPr>
        <p:spPr>
          <a:xfrm>
            <a:off x="0" y="886657"/>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8737B90A-9D72-4CEC-8CEE-F1631677DE57}"/>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1027" name="Picture 3">
            <a:extLst>
              <a:ext uri="{FF2B5EF4-FFF2-40B4-BE49-F238E27FC236}">
                <a16:creationId xmlns:a16="http://schemas.microsoft.com/office/drawing/2014/main" id="{6892A641-F9A6-4A10-A3DB-BCEBAC1AA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1794" y="886657"/>
            <a:ext cx="6430752" cy="5834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2476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B2B53E-19DF-4DF6-91ED-DAB45102BC71}"/>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6F07907E-0987-4EED-A9CC-7950F47D38E0}"/>
              </a:ext>
            </a:extLst>
          </p:cNvPr>
          <p:cNvSpPr>
            <a:spLocks noGrp="1"/>
          </p:cNvSpPr>
          <p:nvPr>
            <p:ph type="sldNum" sz="quarter" idx="12"/>
          </p:nvPr>
        </p:nvSpPr>
        <p:spPr/>
        <p:txBody>
          <a:bodyPr/>
          <a:lstStyle/>
          <a:p>
            <a:fld id="{28963275-8587-4EEF-A5E5-8D742DA55544}" type="slidenum">
              <a:rPr lang="en-US" smtClean="0"/>
              <a:pPr/>
              <a:t>7</a:t>
            </a:fld>
            <a:endParaRPr lang="en-US"/>
          </a:p>
        </p:txBody>
      </p:sp>
      <p:sp>
        <p:nvSpPr>
          <p:cNvPr id="5" name="Rectangle 4">
            <a:extLst>
              <a:ext uri="{FF2B5EF4-FFF2-40B4-BE49-F238E27FC236}">
                <a16:creationId xmlns:a16="http://schemas.microsoft.com/office/drawing/2014/main" id="{A52FAC3E-24D6-4A58-92E2-1D84470AB178}"/>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1B37C4FA-68D6-4DD9-B5BC-192D1331B73A}"/>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7" name="Picture 4">
            <a:extLst>
              <a:ext uri="{FF2B5EF4-FFF2-40B4-BE49-F238E27FC236}">
                <a16:creationId xmlns:a16="http://schemas.microsoft.com/office/drawing/2014/main" id="{F3D1A0D3-392F-4B5D-A0AD-B2B76E8B5F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077F2BE9-0624-4099-98CD-55008219454D}"/>
              </a:ext>
            </a:extLst>
          </p:cNvPr>
          <p:cNvGraphicFramePr>
            <a:graphicFrameLocks noGrp="1"/>
          </p:cNvGraphicFramePr>
          <p:nvPr>
            <p:extLst>
              <p:ext uri="{D42A27DB-BD31-4B8C-83A1-F6EECF244321}">
                <p14:modId xmlns:p14="http://schemas.microsoft.com/office/powerpoint/2010/main" val="874144963"/>
              </p:ext>
            </p:extLst>
          </p:nvPr>
        </p:nvGraphicFramePr>
        <p:xfrm>
          <a:off x="142043" y="1047958"/>
          <a:ext cx="11970057" cy="2362760"/>
        </p:xfrm>
        <a:graphic>
          <a:graphicData uri="http://schemas.openxmlformats.org/drawingml/2006/table">
            <a:tbl>
              <a:tblPr firstRow="1">
                <a:tableStyleId>{7DF18680-E054-41AD-8BC1-D1AEF772440D}</a:tableStyleId>
              </a:tblPr>
              <a:tblGrid>
                <a:gridCol w="338338">
                  <a:extLst>
                    <a:ext uri="{9D8B030D-6E8A-4147-A177-3AD203B41FA5}">
                      <a16:colId xmlns:a16="http://schemas.microsoft.com/office/drawing/2014/main" val="2800821974"/>
                    </a:ext>
                  </a:extLst>
                </a:gridCol>
                <a:gridCol w="1057429">
                  <a:extLst>
                    <a:ext uri="{9D8B030D-6E8A-4147-A177-3AD203B41FA5}">
                      <a16:colId xmlns:a16="http://schemas.microsoft.com/office/drawing/2014/main" val="3982425893"/>
                    </a:ext>
                  </a:extLst>
                </a:gridCol>
                <a:gridCol w="1057429">
                  <a:extLst>
                    <a:ext uri="{9D8B030D-6E8A-4147-A177-3AD203B41FA5}">
                      <a16:colId xmlns:a16="http://schemas.microsoft.com/office/drawing/2014/main" val="4131484179"/>
                    </a:ext>
                  </a:extLst>
                </a:gridCol>
                <a:gridCol w="1057429">
                  <a:extLst>
                    <a:ext uri="{9D8B030D-6E8A-4147-A177-3AD203B41FA5}">
                      <a16:colId xmlns:a16="http://schemas.microsoft.com/office/drawing/2014/main" val="94626489"/>
                    </a:ext>
                  </a:extLst>
                </a:gridCol>
                <a:gridCol w="1057429">
                  <a:extLst>
                    <a:ext uri="{9D8B030D-6E8A-4147-A177-3AD203B41FA5}">
                      <a16:colId xmlns:a16="http://schemas.microsoft.com/office/drawing/2014/main" val="4059617108"/>
                    </a:ext>
                  </a:extLst>
                </a:gridCol>
                <a:gridCol w="1057429">
                  <a:extLst>
                    <a:ext uri="{9D8B030D-6E8A-4147-A177-3AD203B41FA5}">
                      <a16:colId xmlns:a16="http://schemas.microsoft.com/office/drawing/2014/main" val="1639554001"/>
                    </a:ext>
                  </a:extLst>
                </a:gridCol>
                <a:gridCol w="1057429">
                  <a:extLst>
                    <a:ext uri="{9D8B030D-6E8A-4147-A177-3AD203B41FA5}">
                      <a16:colId xmlns:a16="http://schemas.microsoft.com/office/drawing/2014/main" val="1918869033"/>
                    </a:ext>
                  </a:extLst>
                </a:gridCol>
                <a:gridCol w="1057429">
                  <a:extLst>
                    <a:ext uri="{9D8B030D-6E8A-4147-A177-3AD203B41FA5}">
                      <a16:colId xmlns:a16="http://schemas.microsoft.com/office/drawing/2014/main" val="3317002474"/>
                    </a:ext>
                  </a:extLst>
                </a:gridCol>
                <a:gridCol w="1057429">
                  <a:extLst>
                    <a:ext uri="{9D8B030D-6E8A-4147-A177-3AD203B41FA5}">
                      <a16:colId xmlns:a16="http://schemas.microsoft.com/office/drawing/2014/main" val="3920082472"/>
                    </a:ext>
                  </a:extLst>
                </a:gridCol>
                <a:gridCol w="1057429">
                  <a:extLst>
                    <a:ext uri="{9D8B030D-6E8A-4147-A177-3AD203B41FA5}">
                      <a16:colId xmlns:a16="http://schemas.microsoft.com/office/drawing/2014/main" val="1756436007"/>
                    </a:ext>
                  </a:extLst>
                </a:gridCol>
                <a:gridCol w="1057429">
                  <a:extLst>
                    <a:ext uri="{9D8B030D-6E8A-4147-A177-3AD203B41FA5}">
                      <a16:colId xmlns:a16="http://schemas.microsoft.com/office/drawing/2014/main" val="1250127662"/>
                    </a:ext>
                  </a:extLst>
                </a:gridCol>
                <a:gridCol w="1057429">
                  <a:extLst>
                    <a:ext uri="{9D8B030D-6E8A-4147-A177-3AD203B41FA5}">
                      <a16:colId xmlns:a16="http://schemas.microsoft.com/office/drawing/2014/main" val="2021915209"/>
                    </a:ext>
                  </a:extLst>
                </a:gridCol>
              </a:tblGrid>
              <a:tr h="641039">
                <a:tc>
                  <a:txBody>
                    <a:bodyPr/>
                    <a:lstStyle/>
                    <a:p>
                      <a:pPr algn="r" fontAlgn="ctr"/>
                      <a:endParaRPr lang="en-IN" sz="1500" b="1" dirty="0">
                        <a:effectLst/>
                      </a:endParaRPr>
                    </a:p>
                  </a:txBody>
                  <a:tcPr marL="76339" marR="76339" marT="38170" marB="38170" anchor="ctr"/>
                </a:tc>
                <a:tc>
                  <a:txBody>
                    <a:bodyPr/>
                    <a:lstStyle/>
                    <a:p>
                      <a:pPr algn="r" fontAlgn="ctr"/>
                      <a:br>
                        <a:rPr lang="en-IN" sz="1500" b="1" dirty="0">
                          <a:effectLst/>
                        </a:rPr>
                      </a:br>
                      <a:r>
                        <a:rPr lang="en-IN" sz="1500" b="1" dirty="0">
                          <a:effectLst/>
                        </a:rPr>
                        <a:t>step</a:t>
                      </a:r>
                    </a:p>
                  </a:txBody>
                  <a:tcPr marL="76339" marR="76339" marT="38170" marB="38170" anchor="ctr"/>
                </a:tc>
                <a:tc>
                  <a:txBody>
                    <a:bodyPr/>
                    <a:lstStyle/>
                    <a:p>
                      <a:pPr algn="r" fontAlgn="ctr"/>
                      <a:r>
                        <a:rPr lang="en-IN" sz="1500" b="1" dirty="0">
                          <a:effectLst/>
                        </a:rPr>
                        <a:t>Type</a:t>
                      </a:r>
                    </a:p>
                  </a:txBody>
                  <a:tcPr marL="76339" marR="76339" marT="38170" marB="38170" anchor="ctr"/>
                </a:tc>
                <a:tc>
                  <a:txBody>
                    <a:bodyPr/>
                    <a:lstStyle/>
                    <a:p>
                      <a:pPr algn="r" fontAlgn="ctr"/>
                      <a:r>
                        <a:rPr lang="en-IN" sz="1500" b="1" dirty="0">
                          <a:effectLst/>
                        </a:rPr>
                        <a:t>Amount</a:t>
                      </a:r>
                    </a:p>
                  </a:txBody>
                  <a:tcPr marL="76339" marR="76339" marT="38170" marB="38170" anchor="ctr"/>
                </a:tc>
                <a:tc>
                  <a:txBody>
                    <a:bodyPr/>
                    <a:lstStyle/>
                    <a:p>
                      <a:pPr algn="r" fontAlgn="ctr"/>
                      <a:r>
                        <a:rPr lang="en-IN" sz="1500" b="1" dirty="0" err="1">
                          <a:effectLst/>
                        </a:rPr>
                        <a:t>nameOrig</a:t>
                      </a:r>
                      <a:endParaRPr lang="en-IN" sz="1500" b="1" dirty="0">
                        <a:effectLst/>
                      </a:endParaRPr>
                    </a:p>
                  </a:txBody>
                  <a:tcPr marL="76339" marR="76339" marT="38170" marB="38170" anchor="ctr"/>
                </a:tc>
                <a:tc>
                  <a:txBody>
                    <a:bodyPr/>
                    <a:lstStyle/>
                    <a:p>
                      <a:pPr algn="r" fontAlgn="ctr"/>
                      <a:r>
                        <a:rPr lang="en-IN" sz="1500" b="1" dirty="0" err="1">
                          <a:effectLst/>
                        </a:rPr>
                        <a:t>oldbalanceOrg</a:t>
                      </a:r>
                      <a:endParaRPr lang="en-IN" sz="1500" b="1" dirty="0">
                        <a:effectLst/>
                      </a:endParaRPr>
                    </a:p>
                  </a:txBody>
                  <a:tcPr marL="76339" marR="76339" marT="38170" marB="38170" anchor="ctr"/>
                </a:tc>
                <a:tc>
                  <a:txBody>
                    <a:bodyPr/>
                    <a:lstStyle/>
                    <a:p>
                      <a:pPr algn="r" fontAlgn="ctr"/>
                      <a:r>
                        <a:rPr lang="en-IN" sz="1500" b="1" dirty="0" err="1">
                          <a:effectLst/>
                        </a:rPr>
                        <a:t>newbalanceOrig</a:t>
                      </a:r>
                      <a:endParaRPr lang="en-IN" sz="1500" b="1" dirty="0">
                        <a:effectLst/>
                      </a:endParaRPr>
                    </a:p>
                  </a:txBody>
                  <a:tcPr marL="76339" marR="76339" marT="38170" marB="38170" anchor="ctr"/>
                </a:tc>
                <a:tc>
                  <a:txBody>
                    <a:bodyPr/>
                    <a:lstStyle/>
                    <a:p>
                      <a:pPr algn="r" fontAlgn="ctr"/>
                      <a:r>
                        <a:rPr lang="en-IN" sz="1500" b="1" dirty="0" err="1">
                          <a:effectLst/>
                        </a:rPr>
                        <a:t>nameDest</a:t>
                      </a:r>
                      <a:endParaRPr lang="en-IN" sz="1500" b="1" dirty="0">
                        <a:effectLst/>
                      </a:endParaRPr>
                    </a:p>
                  </a:txBody>
                  <a:tcPr marL="76339" marR="76339" marT="38170" marB="38170" anchor="ctr"/>
                </a:tc>
                <a:tc>
                  <a:txBody>
                    <a:bodyPr/>
                    <a:lstStyle/>
                    <a:p>
                      <a:pPr algn="r" fontAlgn="ctr"/>
                      <a:r>
                        <a:rPr lang="en-IN" sz="1500" b="1" dirty="0" err="1">
                          <a:effectLst/>
                        </a:rPr>
                        <a:t>oldbalanceDest</a:t>
                      </a:r>
                      <a:endParaRPr lang="en-IN" sz="1500" b="1" dirty="0">
                        <a:effectLst/>
                      </a:endParaRPr>
                    </a:p>
                  </a:txBody>
                  <a:tcPr marL="76339" marR="76339" marT="38170" marB="38170" anchor="ctr"/>
                </a:tc>
                <a:tc>
                  <a:txBody>
                    <a:bodyPr/>
                    <a:lstStyle/>
                    <a:p>
                      <a:pPr algn="r" fontAlgn="ctr"/>
                      <a:r>
                        <a:rPr lang="en-IN" sz="1500" b="1" dirty="0" err="1">
                          <a:effectLst/>
                        </a:rPr>
                        <a:t>newbalanceDest</a:t>
                      </a:r>
                      <a:endParaRPr lang="en-IN" sz="1500" b="1" dirty="0">
                        <a:effectLst/>
                      </a:endParaRPr>
                    </a:p>
                  </a:txBody>
                  <a:tcPr marL="76339" marR="76339" marT="38170" marB="38170" anchor="ctr"/>
                </a:tc>
                <a:tc>
                  <a:txBody>
                    <a:bodyPr/>
                    <a:lstStyle/>
                    <a:p>
                      <a:pPr marL="0" marR="0" lvl="0" indent="0" algn="r" defTabSz="914400" rtl="0" eaLnBrk="1" fontAlgn="ctr" latinLnBrk="0" hangingPunct="1">
                        <a:lnSpc>
                          <a:spcPct val="100000"/>
                        </a:lnSpc>
                        <a:spcBef>
                          <a:spcPts val="0"/>
                        </a:spcBef>
                        <a:spcAft>
                          <a:spcPts val="0"/>
                        </a:spcAft>
                        <a:buClrTx/>
                        <a:buSzTx/>
                        <a:buFontTx/>
                        <a:buNone/>
                        <a:tabLst/>
                        <a:defRPr/>
                      </a:pPr>
                      <a:r>
                        <a:rPr lang="en-IN" sz="1500" b="1" dirty="0" err="1">
                          <a:effectLst/>
                        </a:rPr>
                        <a:t>isFraud</a:t>
                      </a:r>
                      <a:endParaRPr lang="en-IN" sz="1500" b="1" dirty="0">
                        <a:effectLst/>
                      </a:endParaRPr>
                    </a:p>
                    <a:p>
                      <a:pPr algn="r" fontAlgn="ctr"/>
                      <a:endParaRPr lang="en-IN" sz="1500" b="1" dirty="0">
                        <a:effectLst/>
                      </a:endParaRPr>
                    </a:p>
                  </a:txBody>
                  <a:tcPr marL="76339" marR="76339" marT="38170" marB="3817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1" dirty="0" err="1">
                          <a:effectLst/>
                        </a:rPr>
                        <a:t>isFlaggedFraud</a:t>
                      </a:r>
                      <a:endParaRPr lang="en-IN" sz="1500" b="1" dirty="0">
                        <a:effectLst/>
                      </a:endParaRPr>
                    </a:p>
                    <a:p>
                      <a:endParaRPr lang="en-IN" sz="1500" dirty="0"/>
                    </a:p>
                  </a:txBody>
                  <a:tcPr marL="76339" marR="76339" marT="38170" marB="38170"/>
                </a:tc>
                <a:extLst>
                  <a:ext uri="{0D108BD9-81ED-4DB2-BD59-A6C34878D82A}">
                    <a16:rowId xmlns:a16="http://schemas.microsoft.com/office/drawing/2014/main" val="2278824285"/>
                  </a:ext>
                </a:extLst>
              </a:tr>
              <a:tr h="448762">
                <a:tc>
                  <a:txBody>
                    <a:bodyPr/>
                    <a:lstStyle/>
                    <a:p>
                      <a:pPr algn="r" fontAlgn="ctr"/>
                      <a:r>
                        <a:rPr lang="en-IN" sz="1500" b="1">
                          <a:effectLst/>
                        </a:rPr>
                        <a:t>0</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dirty="0">
                          <a:effectLst/>
                        </a:rPr>
                        <a:t>PAYMENT</a:t>
                      </a:r>
                    </a:p>
                  </a:txBody>
                  <a:tcPr marL="76339" marR="76339" marT="38170" marB="38170" anchor="ctr"/>
                </a:tc>
                <a:tc>
                  <a:txBody>
                    <a:bodyPr/>
                    <a:lstStyle/>
                    <a:p>
                      <a:pPr algn="r" fontAlgn="ctr"/>
                      <a:r>
                        <a:rPr lang="en-IN" sz="1500">
                          <a:effectLst/>
                        </a:rPr>
                        <a:t>9839.64</a:t>
                      </a:r>
                    </a:p>
                  </a:txBody>
                  <a:tcPr marL="76339" marR="76339" marT="38170" marB="38170" anchor="ctr"/>
                </a:tc>
                <a:tc>
                  <a:txBody>
                    <a:bodyPr/>
                    <a:lstStyle/>
                    <a:p>
                      <a:pPr algn="r" fontAlgn="ctr"/>
                      <a:r>
                        <a:rPr lang="en-IN" sz="1500">
                          <a:effectLst/>
                        </a:rPr>
                        <a:t>C1231006815</a:t>
                      </a:r>
                    </a:p>
                  </a:txBody>
                  <a:tcPr marL="76339" marR="76339" marT="38170" marB="38170" anchor="ctr"/>
                </a:tc>
                <a:tc>
                  <a:txBody>
                    <a:bodyPr/>
                    <a:lstStyle/>
                    <a:p>
                      <a:pPr algn="r" fontAlgn="ctr"/>
                      <a:r>
                        <a:rPr lang="en-IN" sz="1500">
                          <a:effectLst/>
                        </a:rPr>
                        <a:t>170136.0</a:t>
                      </a:r>
                    </a:p>
                  </a:txBody>
                  <a:tcPr marL="76339" marR="76339" marT="38170" marB="38170" anchor="ctr"/>
                </a:tc>
                <a:tc>
                  <a:txBody>
                    <a:bodyPr/>
                    <a:lstStyle/>
                    <a:p>
                      <a:pPr algn="r" fontAlgn="ctr"/>
                      <a:r>
                        <a:rPr lang="en-IN" sz="1500">
                          <a:effectLst/>
                        </a:rPr>
                        <a:t>160296.36</a:t>
                      </a:r>
                    </a:p>
                  </a:txBody>
                  <a:tcPr marL="76339" marR="76339" marT="38170" marB="38170" anchor="ctr"/>
                </a:tc>
                <a:tc>
                  <a:txBody>
                    <a:bodyPr/>
                    <a:lstStyle/>
                    <a:p>
                      <a:pPr algn="r" fontAlgn="ctr"/>
                      <a:r>
                        <a:rPr lang="en-IN" sz="1500">
                          <a:effectLst/>
                        </a:rPr>
                        <a:t>M1979787155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2145496343"/>
                  </a:ext>
                </a:extLst>
              </a:tr>
              <a:tr h="448762">
                <a:tc>
                  <a:txBody>
                    <a:bodyPr/>
                    <a:lstStyle/>
                    <a:p>
                      <a:pPr algn="r" fontAlgn="ctr"/>
                      <a:r>
                        <a:rPr lang="en-IN" sz="1500" b="1">
                          <a:effectLst/>
                        </a:rPr>
                        <a:t>1</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a:effectLst/>
                        </a:rPr>
                        <a:t>PAYMENT</a:t>
                      </a:r>
                    </a:p>
                  </a:txBody>
                  <a:tcPr marL="76339" marR="76339" marT="38170" marB="38170" anchor="ctr"/>
                </a:tc>
                <a:tc>
                  <a:txBody>
                    <a:bodyPr/>
                    <a:lstStyle/>
                    <a:p>
                      <a:pPr algn="r" fontAlgn="ctr"/>
                      <a:r>
                        <a:rPr lang="en-IN" sz="1500">
                          <a:effectLst/>
                        </a:rPr>
                        <a:t>1864.28</a:t>
                      </a:r>
                    </a:p>
                  </a:txBody>
                  <a:tcPr marL="76339" marR="76339" marT="38170" marB="38170" anchor="ctr"/>
                </a:tc>
                <a:tc>
                  <a:txBody>
                    <a:bodyPr/>
                    <a:lstStyle/>
                    <a:p>
                      <a:pPr algn="r" fontAlgn="ctr"/>
                      <a:r>
                        <a:rPr lang="en-IN" sz="1500">
                          <a:effectLst/>
                        </a:rPr>
                        <a:t>C1666544295</a:t>
                      </a:r>
                    </a:p>
                  </a:txBody>
                  <a:tcPr marL="76339" marR="76339" marT="38170" marB="38170" anchor="ctr"/>
                </a:tc>
                <a:tc>
                  <a:txBody>
                    <a:bodyPr/>
                    <a:lstStyle/>
                    <a:p>
                      <a:pPr algn="r" fontAlgn="ctr"/>
                      <a:r>
                        <a:rPr lang="en-IN" sz="1500">
                          <a:effectLst/>
                        </a:rPr>
                        <a:t>21249.0</a:t>
                      </a:r>
                    </a:p>
                  </a:txBody>
                  <a:tcPr marL="76339" marR="76339" marT="38170" marB="38170" anchor="ctr"/>
                </a:tc>
                <a:tc>
                  <a:txBody>
                    <a:bodyPr/>
                    <a:lstStyle/>
                    <a:p>
                      <a:pPr algn="r" fontAlgn="ctr"/>
                      <a:r>
                        <a:rPr lang="en-IN" sz="1500">
                          <a:effectLst/>
                        </a:rPr>
                        <a:t>19384.72</a:t>
                      </a:r>
                    </a:p>
                  </a:txBody>
                  <a:tcPr marL="76339" marR="76339" marT="38170" marB="38170" anchor="ctr"/>
                </a:tc>
                <a:tc>
                  <a:txBody>
                    <a:bodyPr/>
                    <a:lstStyle/>
                    <a:p>
                      <a:pPr algn="r" fontAlgn="ctr"/>
                      <a:r>
                        <a:rPr lang="en-IN" sz="1500">
                          <a:effectLst/>
                        </a:rPr>
                        <a:t>M2044282225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a:t>
                      </a:r>
                    </a:p>
                  </a:txBody>
                  <a:tcPr marL="76339" marR="76339" marT="38170" marB="38170" anchor="ctr"/>
                </a:tc>
                <a:tc>
                  <a:txBody>
                    <a:bodyPr/>
                    <a:lstStyle/>
                    <a:p>
                      <a:pPr algn="r" fontAlgn="ctr"/>
                      <a:r>
                        <a:rPr lang="en-IN" sz="1500">
                          <a:effectLst/>
                        </a:rPr>
                        <a:t>0</a:t>
                      </a:r>
                    </a:p>
                  </a:txBody>
                  <a:tcPr marL="76339" marR="76339" marT="38170" marB="38170" anchor="ctr"/>
                </a:tc>
                <a:extLst>
                  <a:ext uri="{0D108BD9-81ED-4DB2-BD59-A6C34878D82A}">
                    <a16:rowId xmlns:a16="http://schemas.microsoft.com/office/drawing/2014/main" val="2316480640"/>
                  </a:ext>
                </a:extLst>
              </a:tr>
              <a:tr h="448762">
                <a:tc>
                  <a:txBody>
                    <a:bodyPr/>
                    <a:lstStyle/>
                    <a:p>
                      <a:pPr algn="r" fontAlgn="ctr"/>
                      <a:r>
                        <a:rPr lang="en-IN" sz="1500" b="1">
                          <a:effectLst/>
                        </a:rPr>
                        <a:t>2</a:t>
                      </a:r>
                    </a:p>
                  </a:txBody>
                  <a:tcPr marL="76339" marR="76339" marT="38170" marB="38170" anchor="ctr"/>
                </a:tc>
                <a:tc>
                  <a:txBody>
                    <a:bodyPr/>
                    <a:lstStyle/>
                    <a:p>
                      <a:pPr algn="r" fontAlgn="ctr"/>
                      <a:r>
                        <a:rPr lang="en-IN" sz="1500" dirty="0">
                          <a:effectLst/>
                        </a:rPr>
                        <a:t>1</a:t>
                      </a:r>
                    </a:p>
                  </a:txBody>
                  <a:tcPr marL="76339" marR="76339" marT="38170" marB="38170" anchor="ctr"/>
                </a:tc>
                <a:tc>
                  <a:txBody>
                    <a:bodyPr/>
                    <a:lstStyle/>
                    <a:p>
                      <a:pPr algn="r" fontAlgn="ctr"/>
                      <a:r>
                        <a:rPr lang="en-IN" sz="1500">
                          <a:effectLst/>
                        </a:rPr>
                        <a:t>TRANSFER</a:t>
                      </a:r>
                    </a:p>
                  </a:txBody>
                  <a:tcPr marL="76339" marR="76339" marT="38170" marB="38170" anchor="ctr"/>
                </a:tc>
                <a:tc>
                  <a:txBody>
                    <a:bodyPr/>
                    <a:lstStyle/>
                    <a:p>
                      <a:pPr algn="r" fontAlgn="ctr"/>
                      <a:r>
                        <a:rPr lang="en-IN" sz="1500">
                          <a:effectLst/>
                        </a:rPr>
                        <a:t>181.00</a:t>
                      </a:r>
                    </a:p>
                  </a:txBody>
                  <a:tcPr marL="76339" marR="76339" marT="38170" marB="38170" anchor="ctr"/>
                </a:tc>
                <a:tc>
                  <a:txBody>
                    <a:bodyPr/>
                    <a:lstStyle/>
                    <a:p>
                      <a:pPr algn="r" fontAlgn="ctr"/>
                      <a:r>
                        <a:rPr lang="en-IN" sz="1500">
                          <a:effectLst/>
                        </a:rPr>
                        <a:t>C1305486145</a:t>
                      </a:r>
                    </a:p>
                  </a:txBody>
                  <a:tcPr marL="76339" marR="76339" marT="38170" marB="38170" anchor="ctr"/>
                </a:tc>
                <a:tc>
                  <a:txBody>
                    <a:bodyPr/>
                    <a:lstStyle/>
                    <a:p>
                      <a:pPr algn="r" fontAlgn="ctr"/>
                      <a:r>
                        <a:rPr lang="en-IN" sz="1500">
                          <a:effectLst/>
                        </a:rPr>
                        <a:t>181.0</a:t>
                      </a:r>
                    </a:p>
                  </a:txBody>
                  <a:tcPr marL="76339" marR="76339" marT="38170" marB="38170" anchor="ctr"/>
                </a:tc>
                <a:tc>
                  <a:txBody>
                    <a:bodyPr/>
                    <a:lstStyle/>
                    <a:p>
                      <a:pPr algn="r" fontAlgn="ctr"/>
                      <a:r>
                        <a:rPr lang="en-IN" sz="1500">
                          <a:effectLst/>
                        </a:rPr>
                        <a:t>0.00</a:t>
                      </a:r>
                    </a:p>
                  </a:txBody>
                  <a:tcPr marL="76339" marR="76339" marT="38170" marB="38170" anchor="ctr"/>
                </a:tc>
                <a:tc>
                  <a:txBody>
                    <a:bodyPr/>
                    <a:lstStyle/>
                    <a:p>
                      <a:pPr algn="r" fontAlgn="ctr"/>
                      <a:r>
                        <a:rPr lang="en-IN" sz="1500" dirty="0">
                          <a:effectLst/>
                        </a:rPr>
                        <a:t>C553264065</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0.0</a:t>
                      </a:r>
                    </a:p>
                  </a:txBody>
                  <a:tcPr marL="76339" marR="76339" marT="38170" marB="38170" anchor="ctr"/>
                </a:tc>
                <a:tc>
                  <a:txBody>
                    <a:bodyPr/>
                    <a:lstStyle/>
                    <a:p>
                      <a:pPr algn="r" fontAlgn="ctr"/>
                      <a:r>
                        <a:rPr lang="en-IN" sz="1500">
                          <a:effectLst/>
                        </a:rPr>
                        <a:t>1</a:t>
                      </a:r>
                    </a:p>
                  </a:txBody>
                  <a:tcPr marL="76339" marR="76339" marT="38170" marB="38170" anchor="ctr"/>
                </a:tc>
                <a:tc>
                  <a:txBody>
                    <a:bodyPr/>
                    <a:lstStyle/>
                    <a:p>
                      <a:pPr algn="r" fontAlgn="ctr"/>
                      <a:r>
                        <a:rPr lang="en-IN" sz="1500" dirty="0">
                          <a:effectLst/>
                        </a:rPr>
                        <a:t>0</a:t>
                      </a:r>
                    </a:p>
                  </a:txBody>
                  <a:tcPr marL="76339" marR="76339" marT="38170" marB="38170" anchor="ctr"/>
                </a:tc>
                <a:extLst>
                  <a:ext uri="{0D108BD9-81ED-4DB2-BD59-A6C34878D82A}">
                    <a16:rowId xmlns:a16="http://schemas.microsoft.com/office/drawing/2014/main" val="4097582131"/>
                  </a:ext>
                </a:extLst>
              </a:tr>
            </a:tbl>
          </a:graphicData>
        </a:graphic>
      </p:graphicFrame>
      <p:sp>
        <p:nvSpPr>
          <p:cNvPr id="9" name="Google Shape;114;p3">
            <a:extLst>
              <a:ext uri="{FF2B5EF4-FFF2-40B4-BE49-F238E27FC236}">
                <a16:creationId xmlns:a16="http://schemas.microsoft.com/office/drawing/2014/main" id="{A9879948-4A52-442F-A952-07450AF53371}"/>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ONE-HOT ENCODING</a:t>
            </a:r>
            <a:endParaRPr sz="3200" b="1" dirty="0">
              <a:solidFill>
                <a:srgbClr val="FF0000"/>
              </a:solidFill>
              <a:latin typeface="Times New Roman"/>
              <a:ea typeface="Times New Roman"/>
              <a:cs typeface="Times New Roman"/>
              <a:sym typeface="Times New Roman"/>
            </a:endParaRPr>
          </a:p>
        </p:txBody>
      </p:sp>
      <p:graphicFrame>
        <p:nvGraphicFramePr>
          <p:cNvPr id="19" name="Table 18">
            <a:extLst>
              <a:ext uri="{FF2B5EF4-FFF2-40B4-BE49-F238E27FC236}">
                <a16:creationId xmlns:a16="http://schemas.microsoft.com/office/drawing/2014/main" id="{0D14579E-6D06-4735-86C3-413A958BCCF5}"/>
              </a:ext>
            </a:extLst>
          </p:cNvPr>
          <p:cNvGraphicFramePr>
            <a:graphicFrameLocks noGrp="1"/>
          </p:cNvGraphicFramePr>
          <p:nvPr>
            <p:extLst>
              <p:ext uri="{D42A27DB-BD31-4B8C-83A1-F6EECF244321}">
                <p14:modId xmlns:p14="http://schemas.microsoft.com/office/powerpoint/2010/main" val="4206501732"/>
              </p:ext>
            </p:extLst>
          </p:nvPr>
        </p:nvGraphicFramePr>
        <p:xfrm>
          <a:off x="0" y="3884198"/>
          <a:ext cx="12112097" cy="1562300"/>
        </p:xfrm>
        <a:graphic>
          <a:graphicData uri="http://schemas.openxmlformats.org/drawingml/2006/table">
            <a:tbl>
              <a:tblPr firstRow="1">
                <a:tableStyleId>{5C22544A-7EE6-4342-B048-85BDC9FD1C3A}</a:tableStyleId>
              </a:tblPr>
              <a:tblGrid>
                <a:gridCol w="277923">
                  <a:extLst>
                    <a:ext uri="{9D8B030D-6E8A-4147-A177-3AD203B41FA5}">
                      <a16:colId xmlns:a16="http://schemas.microsoft.com/office/drawing/2014/main" val="1748080338"/>
                    </a:ext>
                  </a:extLst>
                </a:gridCol>
                <a:gridCol w="1075834">
                  <a:extLst>
                    <a:ext uri="{9D8B030D-6E8A-4147-A177-3AD203B41FA5}">
                      <a16:colId xmlns:a16="http://schemas.microsoft.com/office/drawing/2014/main" val="888829400"/>
                    </a:ext>
                  </a:extLst>
                </a:gridCol>
                <a:gridCol w="1075834">
                  <a:extLst>
                    <a:ext uri="{9D8B030D-6E8A-4147-A177-3AD203B41FA5}">
                      <a16:colId xmlns:a16="http://schemas.microsoft.com/office/drawing/2014/main" val="1080844948"/>
                    </a:ext>
                  </a:extLst>
                </a:gridCol>
                <a:gridCol w="1075834">
                  <a:extLst>
                    <a:ext uri="{9D8B030D-6E8A-4147-A177-3AD203B41FA5}">
                      <a16:colId xmlns:a16="http://schemas.microsoft.com/office/drawing/2014/main" val="3102861212"/>
                    </a:ext>
                  </a:extLst>
                </a:gridCol>
                <a:gridCol w="1075834">
                  <a:extLst>
                    <a:ext uri="{9D8B030D-6E8A-4147-A177-3AD203B41FA5}">
                      <a16:colId xmlns:a16="http://schemas.microsoft.com/office/drawing/2014/main" val="2831555095"/>
                    </a:ext>
                  </a:extLst>
                </a:gridCol>
                <a:gridCol w="1075834">
                  <a:extLst>
                    <a:ext uri="{9D8B030D-6E8A-4147-A177-3AD203B41FA5}">
                      <a16:colId xmlns:a16="http://schemas.microsoft.com/office/drawing/2014/main" val="2992977545"/>
                    </a:ext>
                  </a:extLst>
                </a:gridCol>
                <a:gridCol w="1075834">
                  <a:extLst>
                    <a:ext uri="{9D8B030D-6E8A-4147-A177-3AD203B41FA5}">
                      <a16:colId xmlns:a16="http://schemas.microsoft.com/office/drawing/2014/main" val="1962016959"/>
                    </a:ext>
                  </a:extLst>
                </a:gridCol>
                <a:gridCol w="1075834">
                  <a:extLst>
                    <a:ext uri="{9D8B030D-6E8A-4147-A177-3AD203B41FA5}">
                      <a16:colId xmlns:a16="http://schemas.microsoft.com/office/drawing/2014/main" val="3256964017"/>
                    </a:ext>
                  </a:extLst>
                </a:gridCol>
                <a:gridCol w="1075834">
                  <a:extLst>
                    <a:ext uri="{9D8B030D-6E8A-4147-A177-3AD203B41FA5}">
                      <a16:colId xmlns:a16="http://schemas.microsoft.com/office/drawing/2014/main" val="878619893"/>
                    </a:ext>
                  </a:extLst>
                </a:gridCol>
                <a:gridCol w="1075834">
                  <a:extLst>
                    <a:ext uri="{9D8B030D-6E8A-4147-A177-3AD203B41FA5}">
                      <a16:colId xmlns:a16="http://schemas.microsoft.com/office/drawing/2014/main" val="4027329690"/>
                    </a:ext>
                  </a:extLst>
                </a:gridCol>
                <a:gridCol w="1075834">
                  <a:extLst>
                    <a:ext uri="{9D8B030D-6E8A-4147-A177-3AD203B41FA5}">
                      <a16:colId xmlns:a16="http://schemas.microsoft.com/office/drawing/2014/main" val="2161189406"/>
                    </a:ext>
                  </a:extLst>
                </a:gridCol>
                <a:gridCol w="1075834">
                  <a:extLst>
                    <a:ext uri="{9D8B030D-6E8A-4147-A177-3AD203B41FA5}">
                      <a16:colId xmlns:a16="http://schemas.microsoft.com/office/drawing/2014/main" val="360168697"/>
                    </a:ext>
                  </a:extLst>
                </a:gridCol>
              </a:tblGrid>
              <a:tr h="557864">
                <a:tc>
                  <a:txBody>
                    <a:bodyPr/>
                    <a:lstStyle/>
                    <a:p>
                      <a:pPr algn="r" fontAlgn="ctr"/>
                      <a:endParaRPr lang="en-IN" sz="1100" b="1" dirty="0">
                        <a:effectLst/>
                      </a:endParaRPr>
                    </a:p>
                  </a:txBody>
                  <a:tcPr marL="55786" marR="55786" marT="27893" marB="27893" anchor="ctr"/>
                </a:tc>
                <a:tc>
                  <a:txBody>
                    <a:bodyPr/>
                    <a:lstStyle/>
                    <a:p>
                      <a:pPr algn="r" fontAlgn="ctr"/>
                      <a:br>
                        <a:rPr lang="en-IN" sz="1100" b="1" dirty="0">
                          <a:effectLst/>
                        </a:rPr>
                      </a:br>
                      <a:r>
                        <a:rPr lang="en-IN" sz="1100" b="1" dirty="0">
                          <a:effectLst/>
                        </a:rPr>
                        <a:t>step</a:t>
                      </a:r>
                    </a:p>
                  </a:txBody>
                  <a:tcPr marL="55786" marR="55786" marT="27893" marB="27893" anchor="ctr"/>
                </a:tc>
                <a:tc>
                  <a:txBody>
                    <a:bodyPr/>
                    <a:lstStyle/>
                    <a:p>
                      <a:pPr algn="r" fontAlgn="ctr"/>
                      <a:r>
                        <a:rPr lang="en-IN" sz="1100" b="1" dirty="0">
                          <a:effectLst/>
                        </a:rPr>
                        <a:t>Amount</a:t>
                      </a:r>
                    </a:p>
                  </a:txBody>
                  <a:tcPr marL="55786" marR="55786" marT="27893" marB="27893" anchor="ctr"/>
                </a:tc>
                <a:tc>
                  <a:txBody>
                    <a:bodyPr/>
                    <a:lstStyle/>
                    <a:p>
                      <a:pPr algn="r" fontAlgn="ctr"/>
                      <a:r>
                        <a:rPr lang="en-IN" sz="1100" b="1" dirty="0" err="1">
                          <a:effectLst/>
                        </a:rPr>
                        <a:t>oldbalanceOrg</a:t>
                      </a:r>
                      <a:endParaRPr lang="en-IN" sz="1100" b="1" dirty="0">
                        <a:effectLst/>
                      </a:endParaRPr>
                    </a:p>
                  </a:txBody>
                  <a:tcPr marL="55786" marR="55786" marT="27893" marB="27893" anchor="ctr"/>
                </a:tc>
                <a:tc>
                  <a:txBody>
                    <a:bodyPr/>
                    <a:lstStyle/>
                    <a:p>
                      <a:pPr algn="r" fontAlgn="ctr"/>
                      <a:r>
                        <a:rPr lang="en-IN" sz="1100" b="1" dirty="0" err="1">
                          <a:effectLst/>
                        </a:rPr>
                        <a:t>newbalanceDest</a:t>
                      </a:r>
                      <a:endParaRPr lang="en-IN" sz="1100" b="1" dirty="0">
                        <a:effectLst/>
                      </a:endParaRPr>
                    </a:p>
                  </a:txBody>
                  <a:tcPr marL="55786" marR="55786" marT="27893" marB="27893" anchor="ctr"/>
                </a:tc>
                <a:tc>
                  <a:txBody>
                    <a:bodyPr/>
                    <a:lstStyle/>
                    <a:p>
                      <a:pPr algn="r" fontAlgn="ctr"/>
                      <a:r>
                        <a:rPr lang="en-IN" sz="1100" b="1" dirty="0" err="1">
                          <a:effectLst/>
                        </a:rPr>
                        <a:t>isFraud</a:t>
                      </a:r>
                      <a:endParaRPr lang="en-IN" sz="1100" b="1" dirty="0">
                        <a:effectLst/>
                      </a:endParaRPr>
                    </a:p>
                  </a:txBody>
                  <a:tcPr marL="55786" marR="55786" marT="27893" marB="27893" anchor="ctr"/>
                </a:tc>
                <a:tc>
                  <a:txBody>
                    <a:bodyPr/>
                    <a:lstStyle/>
                    <a:p>
                      <a:pPr algn="r" fontAlgn="ctr"/>
                      <a:r>
                        <a:rPr lang="en-IN" sz="1100" b="1" dirty="0" err="1">
                          <a:effectLst/>
                        </a:rPr>
                        <a:t>isFlaggedFraud</a:t>
                      </a:r>
                      <a:endParaRPr lang="en-IN" sz="1100" b="1" dirty="0">
                        <a:effectLst/>
                      </a:endParaRPr>
                    </a:p>
                  </a:txBody>
                  <a:tcPr marL="55786" marR="55786" marT="27893" marB="27893" anchor="ctr"/>
                </a:tc>
                <a:tc>
                  <a:txBody>
                    <a:bodyPr/>
                    <a:lstStyle/>
                    <a:p>
                      <a:pPr algn="r" fontAlgn="ctr"/>
                      <a:r>
                        <a:rPr lang="en-IN" sz="1100" b="1" dirty="0">
                          <a:effectLst/>
                        </a:rPr>
                        <a:t>CASH_IN</a:t>
                      </a:r>
                    </a:p>
                  </a:txBody>
                  <a:tcPr marL="55786" marR="55786" marT="27893" marB="27893" anchor="ctr"/>
                </a:tc>
                <a:tc>
                  <a:txBody>
                    <a:bodyPr/>
                    <a:lstStyle/>
                    <a:p>
                      <a:pPr algn="r" fontAlgn="ctr"/>
                      <a:r>
                        <a:rPr lang="en-IN" sz="1100" b="1" dirty="0">
                          <a:effectLst/>
                        </a:rPr>
                        <a:t>CASH_OUT</a:t>
                      </a:r>
                    </a:p>
                  </a:txBody>
                  <a:tcPr marL="55786" marR="55786" marT="27893" marB="27893" anchor="ctr"/>
                </a:tc>
                <a:tc>
                  <a:txBody>
                    <a:bodyPr/>
                    <a:lstStyle/>
                    <a:p>
                      <a:pPr algn="r" fontAlgn="ctr"/>
                      <a:r>
                        <a:rPr lang="en-IN" sz="1100" b="1" dirty="0">
                          <a:effectLst/>
                        </a:rPr>
                        <a:t>DEBIT</a:t>
                      </a:r>
                    </a:p>
                  </a:txBody>
                  <a:tcPr marL="55786" marR="55786" marT="27893" marB="27893" anchor="ctr"/>
                </a:tc>
                <a:tc>
                  <a:txBody>
                    <a:bodyPr/>
                    <a:lstStyle/>
                    <a:p>
                      <a:pPr algn="r" fontAlgn="ctr"/>
                      <a:r>
                        <a:rPr lang="en-IN" sz="1100" b="1" dirty="0">
                          <a:effectLst/>
                        </a:rPr>
                        <a:t>PAYMENT</a:t>
                      </a:r>
                    </a:p>
                  </a:txBody>
                  <a:tcPr marL="55786" marR="55786" marT="27893" marB="27893"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b="1" dirty="0">
                          <a:effectLst/>
                        </a:rPr>
                        <a:t>TRANSFER</a:t>
                      </a:r>
                    </a:p>
                    <a:p>
                      <a:endParaRPr lang="en-IN" sz="1100" dirty="0"/>
                    </a:p>
                  </a:txBody>
                  <a:tcPr marL="55786" marR="55786" marT="27893" marB="27893"/>
                </a:tc>
                <a:extLst>
                  <a:ext uri="{0D108BD9-81ED-4DB2-BD59-A6C34878D82A}">
                    <a16:rowId xmlns:a16="http://schemas.microsoft.com/office/drawing/2014/main" val="998972861"/>
                  </a:ext>
                </a:extLst>
              </a:tr>
              <a:tr h="390505">
                <a:tc>
                  <a:txBody>
                    <a:bodyPr/>
                    <a:lstStyle/>
                    <a:p>
                      <a:pPr algn="r" fontAlgn="ctr"/>
                      <a:r>
                        <a:rPr lang="en-IN" sz="1100" b="1" dirty="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9839.64</a:t>
                      </a:r>
                    </a:p>
                  </a:txBody>
                  <a:tcPr marL="55786" marR="55786" marT="27893" marB="27893" anchor="ctr"/>
                </a:tc>
                <a:tc>
                  <a:txBody>
                    <a:bodyPr/>
                    <a:lstStyle/>
                    <a:p>
                      <a:pPr algn="r" fontAlgn="ctr"/>
                      <a:r>
                        <a:rPr lang="en-IN" sz="1100">
                          <a:effectLst/>
                        </a:rPr>
                        <a:t>170136.00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388914367"/>
                  </a:ext>
                </a:extLst>
              </a:tr>
              <a:tr h="390505">
                <a:tc>
                  <a:txBody>
                    <a:bodyPr/>
                    <a:lstStyle/>
                    <a:p>
                      <a:pPr algn="r" fontAlgn="ctr"/>
                      <a:r>
                        <a:rPr lang="en-IN" sz="1100" b="1" dirty="0">
                          <a:effectLst/>
                        </a:rPr>
                        <a:t>1</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1864.28</a:t>
                      </a:r>
                    </a:p>
                  </a:txBody>
                  <a:tcPr marL="55786" marR="55786" marT="27893" marB="27893" anchor="ctr"/>
                </a:tc>
                <a:tc>
                  <a:txBody>
                    <a:bodyPr/>
                    <a:lstStyle/>
                    <a:p>
                      <a:pPr algn="r" fontAlgn="ctr"/>
                      <a:r>
                        <a:rPr lang="en-IN" sz="1100">
                          <a:effectLst/>
                        </a:rPr>
                        <a:t>21249.00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extLst>
                  <a:ext uri="{0D108BD9-81ED-4DB2-BD59-A6C34878D82A}">
                    <a16:rowId xmlns:a16="http://schemas.microsoft.com/office/drawing/2014/main" val="525968493"/>
                  </a:ext>
                </a:extLst>
              </a:tr>
              <a:tr h="223146">
                <a:tc>
                  <a:txBody>
                    <a:bodyPr/>
                    <a:lstStyle/>
                    <a:p>
                      <a:pPr algn="r" fontAlgn="ctr"/>
                      <a:r>
                        <a:rPr lang="en-IN" sz="1100" b="1">
                          <a:effectLst/>
                        </a:rPr>
                        <a:t>2</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181.00</a:t>
                      </a:r>
                    </a:p>
                  </a:txBody>
                  <a:tcPr marL="55786" marR="55786" marT="27893" marB="27893" anchor="ctr"/>
                </a:tc>
                <a:tc>
                  <a:txBody>
                    <a:bodyPr/>
                    <a:lstStyle/>
                    <a:p>
                      <a:pPr algn="r" fontAlgn="ctr"/>
                      <a:r>
                        <a:rPr lang="en-IN" sz="1100">
                          <a:effectLst/>
                        </a:rPr>
                        <a:t>0.00</a:t>
                      </a:r>
                    </a:p>
                  </a:txBody>
                  <a:tcPr marL="55786" marR="55786" marT="27893" marB="27893" anchor="ctr"/>
                </a:tc>
                <a:tc>
                  <a:txBody>
                    <a:bodyPr/>
                    <a:lstStyle/>
                    <a:p>
                      <a:pPr algn="r" fontAlgn="ctr"/>
                      <a:r>
                        <a:rPr lang="en-IN" sz="1100">
                          <a:effectLst/>
                        </a:rPr>
                        <a:t>1</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a:effectLst/>
                        </a:rPr>
                        <a:t>0</a:t>
                      </a:r>
                    </a:p>
                  </a:txBody>
                  <a:tcPr marL="55786" marR="55786" marT="27893" marB="27893" anchor="ctr"/>
                </a:tc>
                <a:tc>
                  <a:txBody>
                    <a:bodyPr/>
                    <a:lstStyle/>
                    <a:p>
                      <a:pPr algn="r" fontAlgn="ctr"/>
                      <a:r>
                        <a:rPr lang="en-IN" sz="1100" dirty="0">
                          <a:effectLst/>
                        </a:rPr>
                        <a:t>1</a:t>
                      </a:r>
                    </a:p>
                  </a:txBody>
                  <a:tcPr marL="55786" marR="55786" marT="27893" marB="27893" anchor="ctr"/>
                </a:tc>
                <a:extLst>
                  <a:ext uri="{0D108BD9-81ED-4DB2-BD59-A6C34878D82A}">
                    <a16:rowId xmlns:a16="http://schemas.microsoft.com/office/drawing/2014/main" val="4201731819"/>
                  </a:ext>
                </a:extLst>
              </a:tr>
            </a:tbl>
          </a:graphicData>
        </a:graphic>
      </p:graphicFrame>
    </p:spTree>
    <p:extLst>
      <p:ext uri="{BB962C8B-B14F-4D97-AF65-F5344CB8AC3E}">
        <p14:creationId xmlns:p14="http://schemas.microsoft.com/office/powerpoint/2010/main" val="3410355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5E71DC-8AB9-433D-BCF8-E254ADC4E44D}"/>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56345607-3B64-4F96-8233-84644A279E49}"/>
              </a:ext>
            </a:extLst>
          </p:cNvPr>
          <p:cNvSpPr>
            <a:spLocks noGrp="1"/>
          </p:cNvSpPr>
          <p:nvPr>
            <p:ph type="sldNum" sz="quarter" idx="12"/>
          </p:nvPr>
        </p:nvSpPr>
        <p:spPr/>
        <p:txBody>
          <a:bodyPr/>
          <a:lstStyle/>
          <a:p>
            <a:fld id="{28963275-8587-4EEF-A5E5-8D742DA55544}" type="slidenum">
              <a:rPr lang="en-US" smtClean="0"/>
              <a:pPr/>
              <a:t>8</a:t>
            </a:fld>
            <a:endParaRPr lang="en-US"/>
          </a:p>
        </p:txBody>
      </p:sp>
      <p:sp>
        <p:nvSpPr>
          <p:cNvPr id="4" name="Rectangle 3">
            <a:extLst>
              <a:ext uri="{FF2B5EF4-FFF2-40B4-BE49-F238E27FC236}">
                <a16:creationId xmlns:a16="http://schemas.microsoft.com/office/drawing/2014/main" id="{09E059BC-78DF-48C7-BAAF-511C0F4C9FE7}"/>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6206697-4B80-4D70-BA05-254AA285F2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7A00026-019A-4D1B-8BC9-AED1A0D895B1}"/>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sp>
        <p:nvSpPr>
          <p:cNvPr id="7" name="Google Shape;114;p3">
            <a:extLst>
              <a:ext uri="{FF2B5EF4-FFF2-40B4-BE49-F238E27FC236}">
                <a16:creationId xmlns:a16="http://schemas.microsoft.com/office/drawing/2014/main" id="{A6E5B658-8405-404B-8AED-9E52185279CB}"/>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SAMPLING</a:t>
            </a:r>
            <a:endParaRPr sz="3200" b="1" dirty="0">
              <a:solidFill>
                <a:srgbClr val="FF0000"/>
              </a:solidFill>
              <a:latin typeface="Times New Roman"/>
              <a:ea typeface="Times New Roman"/>
              <a:cs typeface="Times New Roman"/>
              <a:sym typeface="Times New Roman"/>
            </a:endParaRPr>
          </a:p>
        </p:txBody>
      </p:sp>
      <p:pic>
        <p:nvPicPr>
          <p:cNvPr id="11" name="Picture 10">
            <a:extLst>
              <a:ext uri="{FF2B5EF4-FFF2-40B4-BE49-F238E27FC236}">
                <a16:creationId xmlns:a16="http://schemas.microsoft.com/office/drawing/2014/main" id="{39F970C8-0B10-473F-A2A8-0145F3DCEFCF}"/>
              </a:ext>
            </a:extLst>
          </p:cNvPr>
          <p:cNvPicPr>
            <a:picLocks noChangeAspect="1"/>
          </p:cNvPicPr>
          <p:nvPr/>
        </p:nvPicPr>
        <p:blipFill rotWithShape="1">
          <a:blip r:embed="rId3"/>
          <a:srcRect l="16165" t="29385" r="14442" b="10804"/>
          <a:stretch/>
        </p:blipFill>
        <p:spPr>
          <a:xfrm>
            <a:off x="1544716" y="1133566"/>
            <a:ext cx="9885024" cy="4792587"/>
          </a:xfrm>
          <a:prstGeom prst="rect">
            <a:avLst/>
          </a:prstGeom>
        </p:spPr>
      </p:pic>
    </p:spTree>
    <p:extLst>
      <p:ext uri="{BB962C8B-B14F-4D97-AF65-F5344CB8AC3E}">
        <p14:creationId xmlns:p14="http://schemas.microsoft.com/office/powerpoint/2010/main" val="77645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3D8437-0F50-4466-97E9-AA33FCCE0E62}"/>
              </a:ext>
            </a:extLst>
          </p:cNvPr>
          <p:cNvSpPr>
            <a:spLocks noGrp="1"/>
          </p:cNvSpPr>
          <p:nvPr>
            <p:ph type="dt" sz="half" idx="10"/>
          </p:nvPr>
        </p:nvSpPr>
        <p:spPr/>
        <p:txBody>
          <a:bodyPr/>
          <a:lstStyle/>
          <a:p>
            <a:r>
              <a:rPr lang="en-US" dirty="0"/>
              <a:t>15/5/2021</a:t>
            </a:r>
          </a:p>
        </p:txBody>
      </p:sp>
      <p:sp>
        <p:nvSpPr>
          <p:cNvPr id="3" name="Slide Number Placeholder 2">
            <a:extLst>
              <a:ext uri="{FF2B5EF4-FFF2-40B4-BE49-F238E27FC236}">
                <a16:creationId xmlns:a16="http://schemas.microsoft.com/office/drawing/2014/main" id="{51AEE5C4-2B5F-432D-BD56-D96BDC92DAAA}"/>
              </a:ext>
            </a:extLst>
          </p:cNvPr>
          <p:cNvSpPr>
            <a:spLocks noGrp="1"/>
          </p:cNvSpPr>
          <p:nvPr>
            <p:ph type="sldNum" sz="quarter" idx="12"/>
          </p:nvPr>
        </p:nvSpPr>
        <p:spPr/>
        <p:txBody>
          <a:bodyPr/>
          <a:lstStyle/>
          <a:p>
            <a:fld id="{28963275-8587-4EEF-A5E5-8D742DA55544}" type="slidenum">
              <a:rPr lang="en-US" smtClean="0"/>
              <a:pPr/>
              <a:t>9</a:t>
            </a:fld>
            <a:endParaRPr lang="en-US"/>
          </a:p>
        </p:txBody>
      </p:sp>
      <p:sp>
        <p:nvSpPr>
          <p:cNvPr id="4" name="Rectangle 3">
            <a:extLst>
              <a:ext uri="{FF2B5EF4-FFF2-40B4-BE49-F238E27FC236}">
                <a16:creationId xmlns:a16="http://schemas.microsoft.com/office/drawing/2014/main" id="{0BCE094A-8923-434C-9BA5-9E4FAF72BB64}"/>
              </a:ext>
            </a:extLst>
          </p:cNvPr>
          <p:cNvSpPr/>
          <p:nvPr/>
        </p:nvSpPr>
        <p:spPr>
          <a:xfrm>
            <a:off x="0" y="840703"/>
            <a:ext cx="12192000" cy="64107"/>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rgbClr val="FFFFF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5765ED-4B3F-440E-A90A-A89C81C2EFE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16554" y="-47577"/>
            <a:ext cx="1075446" cy="1075446"/>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14;p3">
            <a:extLst>
              <a:ext uri="{FF2B5EF4-FFF2-40B4-BE49-F238E27FC236}">
                <a16:creationId xmlns:a16="http://schemas.microsoft.com/office/drawing/2014/main" id="{E8DFEB82-D0FA-489B-B756-79ED3373D3E5}"/>
              </a:ext>
            </a:extLst>
          </p:cNvPr>
          <p:cNvSpPr txBox="1"/>
          <p:nvPr/>
        </p:nvSpPr>
        <p:spPr>
          <a:xfrm>
            <a:off x="1745675" y="221567"/>
            <a:ext cx="8949900" cy="584735"/>
          </a:xfrm>
          <a:prstGeom prst="rect">
            <a:avLst/>
          </a:prstGeom>
          <a:noFill/>
          <a:ln>
            <a:noFill/>
          </a:ln>
        </p:spPr>
        <p:txBody>
          <a:bodyPr spcFirstLastPara="1" wrap="square" lIns="91425" tIns="45700" rIns="91425" bIns="45700" anchor="t" anchorCtr="0">
            <a:spAutoFit/>
          </a:bodyPr>
          <a:lstStyle/>
          <a:p>
            <a:pPr marL="457200" lvl="0" indent="-457200" algn="ctr" rtl="0">
              <a:spcBef>
                <a:spcPts val="0"/>
              </a:spcBef>
              <a:spcAft>
                <a:spcPts val="0"/>
              </a:spcAft>
              <a:buClr>
                <a:schemeClr val="dk1"/>
              </a:buClr>
              <a:buSzPts val="2400"/>
              <a:buFont typeface="Times New Roman"/>
              <a:buNone/>
            </a:pPr>
            <a:r>
              <a:rPr lang="en-US" sz="3200" b="1" dirty="0">
                <a:solidFill>
                  <a:srgbClr val="FF0000"/>
                </a:solidFill>
                <a:latin typeface="Times New Roman"/>
                <a:ea typeface="Times New Roman"/>
                <a:cs typeface="Times New Roman"/>
                <a:sym typeface="Times New Roman"/>
              </a:rPr>
              <a:t>LOGISTIC REGRESSION</a:t>
            </a:r>
            <a:endParaRPr sz="3200" b="1" dirty="0">
              <a:solidFill>
                <a:srgbClr val="FF0000"/>
              </a:solidFill>
              <a:latin typeface="Times New Roman"/>
              <a:ea typeface="Times New Roman"/>
              <a:cs typeface="Times New Roman"/>
              <a:sym typeface="Times New Roman"/>
            </a:endParaRPr>
          </a:p>
        </p:txBody>
      </p:sp>
      <p:sp>
        <p:nvSpPr>
          <p:cNvPr id="7" name="Rectangle 6">
            <a:extLst>
              <a:ext uri="{FF2B5EF4-FFF2-40B4-BE49-F238E27FC236}">
                <a16:creationId xmlns:a16="http://schemas.microsoft.com/office/drawing/2014/main" id="{B97BE817-4F28-40E7-A617-25836FF2DC69}"/>
              </a:ext>
            </a:extLst>
          </p:cNvPr>
          <p:cNvSpPr/>
          <p:nvPr/>
        </p:nvSpPr>
        <p:spPr>
          <a:xfrm>
            <a:off x="0" y="6683614"/>
            <a:ext cx="12192000" cy="277090"/>
          </a:xfrm>
          <a:prstGeom prst="rect">
            <a:avLst/>
          </a:pr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FFFF"/>
                </a:solidFill>
                <a:latin typeface="Times New Roman" panose="02020603050405020304" pitchFamily="18" charset="0"/>
                <a:cs typeface="Times New Roman" panose="02020603050405020304" pitchFamily="18" charset="0"/>
              </a:rPr>
              <a:t>BVRIT HYDERABAD College of Engineering for Women</a:t>
            </a:r>
          </a:p>
        </p:txBody>
      </p:sp>
      <p:pic>
        <p:nvPicPr>
          <p:cNvPr id="9" name="Picture 8">
            <a:extLst>
              <a:ext uri="{FF2B5EF4-FFF2-40B4-BE49-F238E27FC236}">
                <a16:creationId xmlns:a16="http://schemas.microsoft.com/office/drawing/2014/main" id="{FA5B1389-2E68-422C-B672-7EEC93A1432F}"/>
              </a:ext>
            </a:extLst>
          </p:cNvPr>
          <p:cNvPicPr>
            <a:picLocks noChangeAspect="1"/>
          </p:cNvPicPr>
          <p:nvPr/>
        </p:nvPicPr>
        <p:blipFill rotWithShape="1">
          <a:blip r:embed="rId3"/>
          <a:srcRect l="12889" t="35081" r="14369" b="48104"/>
          <a:stretch/>
        </p:blipFill>
        <p:spPr>
          <a:xfrm>
            <a:off x="1358284" y="1027869"/>
            <a:ext cx="8868792" cy="1153164"/>
          </a:xfrm>
          <a:prstGeom prst="rect">
            <a:avLst/>
          </a:prstGeom>
        </p:spPr>
      </p:pic>
      <p:pic>
        <p:nvPicPr>
          <p:cNvPr id="11" name="Picture 10">
            <a:extLst>
              <a:ext uri="{FF2B5EF4-FFF2-40B4-BE49-F238E27FC236}">
                <a16:creationId xmlns:a16="http://schemas.microsoft.com/office/drawing/2014/main" id="{CEBFF357-2CE2-4DF2-ADEC-25C151E6E743}"/>
              </a:ext>
            </a:extLst>
          </p:cNvPr>
          <p:cNvPicPr>
            <a:picLocks noChangeAspect="1"/>
          </p:cNvPicPr>
          <p:nvPr/>
        </p:nvPicPr>
        <p:blipFill rotWithShape="1">
          <a:blip r:embed="rId3"/>
          <a:srcRect l="14318" t="53333" r="14369" b="25925"/>
          <a:stretch/>
        </p:blipFill>
        <p:spPr>
          <a:xfrm>
            <a:off x="1358284" y="2508297"/>
            <a:ext cx="8868792" cy="1422527"/>
          </a:xfrm>
          <a:prstGeom prst="rect">
            <a:avLst/>
          </a:prstGeom>
        </p:spPr>
      </p:pic>
      <p:pic>
        <p:nvPicPr>
          <p:cNvPr id="13" name="Picture 12">
            <a:extLst>
              <a:ext uri="{FF2B5EF4-FFF2-40B4-BE49-F238E27FC236}">
                <a16:creationId xmlns:a16="http://schemas.microsoft.com/office/drawing/2014/main" id="{2D8DC060-5F82-4463-9E86-29BB2CC22101}"/>
              </a:ext>
            </a:extLst>
          </p:cNvPr>
          <p:cNvPicPr>
            <a:picLocks noChangeAspect="1"/>
          </p:cNvPicPr>
          <p:nvPr/>
        </p:nvPicPr>
        <p:blipFill rotWithShape="1">
          <a:blip r:embed="rId4"/>
          <a:srcRect l="14318" t="53333" r="16117" b="27360"/>
          <a:stretch/>
        </p:blipFill>
        <p:spPr>
          <a:xfrm>
            <a:off x="1358284" y="4271813"/>
            <a:ext cx="8868791" cy="1324019"/>
          </a:xfrm>
          <a:prstGeom prst="rect">
            <a:avLst/>
          </a:prstGeom>
        </p:spPr>
      </p:pic>
    </p:spTree>
    <p:extLst>
      <p:ext uri="{BB962C8B-B14F-4D97-AF65-F5344CB8AC3E}">
        <p14:creationId xmlns:p14="http://schemas.microsoft.com/office/powerpoint/2010/main" val="30489905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TotalTime>
  <Words>812</Words>
  <Application>Microsoft Office PowerPoint</Application>
  <PresentationFormat>Widescreen</PresentationFormat>
  <Paragraphs>273</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Lato</vt:lpstr>
      <vt:lpstr>Times New Roman</vt:lpstr>
      <vt:lpstr>Wingdings</vt:lpstr>
      <vt:lpstr>Office Theme</vt:lpstr>
      <vt:lpstr>PowerPoint Presentation</vt:lpstr>
      <vt:lpstr>                       PROJECT INTRODUCTION</vt:lpstr>
      <vt:lpstr>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 Reddy Konda</dc:creator>
  <cp:lastModifiedBy>GHANTA SRIVIDYA</cp:lastModifiedBy>
  <cp:revision>216</cp:revision>
  <dcterms:created xsi:type="dcterms:W3CDTF">2020-08-08T03:55:20Z</dcterms:created>
  <dcterms:modified xsi:type="dcterms:W3CDTF">2021-05-26T10:24:37Z</dcterms:modified>
</cp:coreProperties>
</file>