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78" r:id="rId4"/>
    <p:sldId id="275" r:id="rId5"/>
    <p:sldId id="276" r:id="rId6"/>
    <p:sldId id="277"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1" d="100"/>
          <a:sy n="81" d="100"/>
        </p:scale>
        <p:origin x="-754" y="-23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F02FC1E5-1806-490F-A32D-F59D312B7971}"/>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E9809D3-ADDE-4409-AB15-400904A2D19A}"/>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40F784-B990-4B12-B8E8-644C75318B2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E12548D-5787-4208-A3EA-2785B587530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48E3F51-0102-4A10-9615-3BA272B8AF43}"/>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0C75C530-D5B8-47BA-B47D-D56C3D39223E}"/>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85D85C9A-408E-4FF5-B667-7FA2525C0F8D}"/>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8" name="Footer Placeholder 7">
            <a:extLst>
              <a:ext uri="{FF2B5EF4-FFF2-40B4-BE49-F238E27FC236}">
                <a16:creationId xmlns:a16="http://schemas.microsoft.com/office/drawing/2014/main" xmlns=""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62F69193-DB2A-4E12-8817-E6587A66B7F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4" name="Footer Placeholder 3">
            <a:extLst>
              <a:ext uri="{FF2B5EF4-FFF2-40B4-BE49-F238E27FC236}">
                <a16:creationId xmlns:a16="http://schemas.microsoft.com/office/drawing/2014/main" xmlns=""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14C951E-E7CC-4F01-94D7-EE5B9DD35C3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3" name="Footer Placeholder 2">
            <a:extLst>
              <a:ext uri="{FF2B5EF4-FFF2-40B4-BE49-F238E27FC236}">
                <a16:creationId xmlns:a16="http://schemas.microsoft.com/office/drawing/2014/main" xmlns=""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9ADC5F9-2F54-4533-8CF8-6C43FC1FC0DF}"/>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51845E-EEB1-4A14-A776-89D23CDBA86C}"/>
              </a:ext>
            </a:extLst>
          </p:cNvPr>
          <p:cNvSpPr>
            <a:spLocks noGrp="1"/>
          </p:cNvSpPr>
          <p:nvPr>
            <p:ph type="dt" sz="half" idx="10"/>
          </p:nvPr>
        </p:nvSpPr>
        <p:spPr/>
        <p:txBody>
          <a:bodyPr/>
          <a:lstStyle/>
          <a:p>
            <a:fld id="{9F59DDF5-D33F-42CB-8E16-7466BB8DFC27}" type="datetimeFigureOut">
              <a:rPr lang="en-US" smtClean="0"/>
              <a:pPr/>
              <a:t>5/30/2021</a:t>
            </a:fld>
            <a:endParaRPr lang="en-US"/>
          </a:p>
        </p:txBody>
      </p:sp>
      <p:sp>
        <p:nvSpPr>
          <p:cNvPr id="6" name="Footer Placeholder 5">
            <a:extLst>
              <a:ext uri="{FF2B5EF4-FFF2-40B4-BE49-F238E27FC236}">
                <a16:creationId xmlns:a16="http://schemas.microsoft.com/office/drawing/2014/main" xmlns=""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5/30/2021</a:t>
            </a:fld>
            <a:endParaRPr lang="en-US"/>
          </a:p>
        </p:txBody>
      </p:sp>
      <p:sp>
        <p:nvSpPr>
          <p:cNvPr id="5" name="Footer Placeholder 4">
            <a:extLst>
              <a:ext uri="{FF2B5EF4-FFF2-40B4-BE49-F238E27FC236}">
                <a16:creationId xmlns:a16="http://schemas.microsoft.com/office/drawing/2014/main" xmlns=""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01A603F7-17A2-4539-A2F5-2D940EAD4BD0}"/>
              </a:ext>
            </a:extLst>
          </p:cNvPr>
          <p:cNvSpPr txBox="1"/>
          <p:nvPr/>
        </p:nvSpPr>
        <p:spPr>
          <a:xfrm>
            <a:off x="110840" y="1567586"/>
            <a:ext cx="11984182" cy="3724096"/>
          </a:xfrm>
          <a:prstGeom prst="rect">
            <a:avLst/>
          </a:prstGeom>
          <a:noFill/>
        </p:spPr>
        <p:txBody>
          <a:bodyPr wrap="square" rtlCol="0">
            <a:spAutoFit/>
          </a:bodyPr>
          <a:lstStyle/>
          <a:p>
            <a:pPr algn="ctr">
              <a:spcBef>
                <a:spcPct val="0"/>
              </a:spcBef>
              <a:defRPr/>
            </a:pPr>
            <a:r>
              <a:rPr lang="en-GB" sz="2800" b="1" cap="all" dirty="0">
                <a:latin typeface="Times New Roman" panose="02020603050405020304" pitchFamily="18" charset="0"/>
                <a:cs typeface="Times New Roman" panose="02020603050405020304" pitchFamily="18" charset="0"/>
              </a:rPr>
              <a:t>A Fusion Approach to Infrared and Visible Images</a:t>
            </a: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08 April 2021</a:t>
            </a:r>
          </a:p>
          <a:p>
            <a:pPr algn="ctr">
              <a:spcBef>
                <a:spcPct val="0"/>
              </a:spcBef>
              <a:defRPr/>
            </a:pPr>
            <a:endParaRPr lang="en-US" sz="24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Ms. RAHELA </a:t>
            </a:r>
            <a:r>
              <a:rPr lang="en-US" sz="2000" b="1" dirty="0">
                <a:latin typeface="Times New Roman" pitchFamily="18" charset="0"/>
                <a:cs typeface="Times New Roman" pitchFamily="18" charset="0"/>
              </a:rPr>
              <a:t>MAHENAZ : 17WH1A0595</a:t>
            </a:r>
            <a:endParaRPr lang="en-US" sz="2000" dirty="0">
              <a:latin typeface="Times New Roman" panose="02020603050405020304" pitchFamily="18" charset="0"/>
              <a:cs typeface="Times New Roman" panose="02020603050405020304" pitchFamily="18" charset="0"/>
            </a:endParaRPr>
          </a:p>
          <a:p>
            <a:r>
              <a:rPr lang="en-US" sz="2000" b="1" dirty="0" smtClean="0">
                <a:latin typeface="Times New Roman" pitchFamily="18" charset="0"/>
                <a:cs typeface="Times New Roman" pitchFamily="18" charset="0"/>
              </a:rPr>
              <a:t>Ms. P</a:t>
            </a:r>
            <a:r>
              <a:rPr lang="en-US" sz="2000" b="1" dirty="0">
                <a:latin typeface="Times New Roman" pitchFamily="18" charset="0"/>
                <a:cs typeface="Times New Roman" pitchFamily="18" charset="0"/>
              </a:rPr>
              <a:t>. DIVYA REKHA : 18WH5A0515</a:t>
            </a:r>
          </a:p>
          <a:p>
            <a:r>
              <a:rPr lang="en-US" sz="2000" b="1" dirty="0" smtClean="0">
                <a:latin typeface="Times New Roman" pitchFamily="18" charset="0"/>
                <a:cs typeface="Times New Roman" pitchFamily="18" charset="0"/>
              </a:rPr>
              <a:t>Ms. A</a:t>
            </a:r>
            <a:r>
              <a:rPr lang="en-US" sz="2000" b="1" dirty="0">
                <a:latin typeface="Times New Roman" pitchFamily="18" charset="0"/>
                <a:cs typeface="Times New Roman" pitchFamily="18" charset="0"/>
              </a:rPr>
              <a:t>. SRAVYA : 17WH1A0590</a:t>
            </a: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a:t>
            </a:r>
            <a:r>
              <a:rPr lang="en-US" sz="2400" b="1" dirty="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Ms.G.NAGAMANI</a:t>
            </a:r>
            <a:endParaRPr lang="en-US" sz="2400" b="1" dirty="0" smtClean="0">
              <a:latin typeface="Times New Roman" pitchFamily="18" charset="0"/>
              <a:cs typeface="Times New Roman" pitchFamily="18" charset="0"/>
            </a:endParaRP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5906720"/>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43672"/>
            <a:ext cx="89500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PROJECT INTRODUCTION</a:t>
            </a:r>
            <a:endParaRPr lang="en-US" sz="2400" b="1" dirty="0">
              <a:solidFill>
                <a:srgbClr val="FF0000"/>
              </a:solidFill>
              <a:latin typeface="Times New Roman" pitchFamily="18" charset="0"/>
              <a:cs typeface="Times New Roman" pitchFamily="18" charset="0"/>
            </a:endParaRPr>
          </a:p>
        </p:txBody>
      </p:sp>
      <p:sp>
        <p:nvSpPr>
          <p:cNvPr id="13" name="TextBox 12"/>
          <p:cNvSpPr txBox="1"/>
          <p:nvPr/>
        </p:nvSpPr>
        <p:spPr>
          <a:xfrm>
            <a:off x="165517" y="1151339"/>
            <a:ext cx="11618167" cy="5632311"/>
          </a:xfrm>
          <a:prstGeom prst="rect">
            <a:avLst/>
          </a:prstGeom>
          <a:noFill/>
        </p:spPr>
        <p:txBody>
          <a:bodyPr wrap="square" rtlCol="0">
            <a:spAutoFit/>
          </a:bodyPr>
          <a:lstStyle/>
          <a:p>
            <a:pPr algn="just">
              <a:defRPr/>
            </a:pPr>
            <a:r>
              <a:rPr lang="en-US" sz="2000" b="1" dirty="0">
                <a:solidFill>
                  <a:srgbClr val="FF0000"/>
                </a:solidFill>
                <a:latin typeface="Times New Roman" pitchFamily="18" charset="0"/>
                <a:cs typeface="Times New Roman" pitchFamily="18" charset="0"/>
              </a:rPr>
              <a:t>DOMAIN</a:t>
            </a:r>
          </a:p>
          <a:p>
            <a:pPr algn="just">
              <a:defRPr/>
            </a:pPr>
            <a:r>
              <a:rPr lang="en-US" sz="2000" dirty="0">
                <a:latin typeface="Times New Roman" pitchFamily="18" charset="0"/>
                <a:cs typeface="Times New Roman" pitchFamily="18" charset="0"/>
              </a:rPr>
              <a:t>              AI/ML</a:t>
            </a:r>
          </a:p>
          <a:p>
            <a:pPr algn="just">
              <a:defRPr/>
            </a:pPr>
            <a:endParaRPr lang="en-US" sz="2000" b="1" dirty="0">
              <a:solidFill>
                <a:srgbClr val="FF0000"/>
              </a:solidFill>
              <a:latin typeface="Times New Roman" pitchFamily="18" charset="0"/>
              <a:cs typeface="Times New Roman" pitchFamily="18" charset="0"/>
            </a:endParaRPr>
          </a:p>
          <a:p>
            <a:pPr algn="just">
              <a:defRPr/>
            </a:pPr>
            <a:r>
              <a:rPr lang="en-US" sz="2000" b="1" dirty="0">
                <a:solidFill>
                  <a:srgbClr val="FF0000"/>
                </a:solidFill>
                <a:latin typeface="Times New Roman" pitchFamily="18" charset="0"/>
                <a:cs typeface="Times New Roman" pitchFamily="18" charset="0"/>
              </a:rPr>
              <a:t>PROJECT TYPE</a:t>
            </a:r>
          </a:p>
          <a:p>
            <a:pPr algn="just">
              <a:defRPr/>
            </a:pPr>
            <a:endParaRPr lang="en-US" sz="2000" dirty="0">
              <a:latin typeface="Times New Roman" pitchFamily="18" charset="0"/>
              <a:cs typeface="Times New Roman" pitchFamily="18" charset="0"/>
            </a:endParaRPr>
          </a:p>
          <a:p>
            <a:pPr algn="just">
              <a:defRPr/>
            </a:pPr>
            <a:r>
              <a:rPr lang="en-US" sz="2000" b="1" dirty="0">
                <a:solidFill>
                  <a:srgbClr val="7030A0"/>
                </a:solidFill>
                <a:latin typeface="Times New Roman" pitchFamily="18" charset="0"/>
                <a:cs typeface="Times New Roman" pitchFamily="18" charset="0"/>
              </a:rPr>
              <a:t>Existing System </a:t>
            </a:r>
          </a:p>
          <a:p>
            <a:pPr algn="just">
              <a:defRPr/>
            </a:pPr>
            <a:r>
              <a:rPr lang="en-GB" sz="2000" dirty="0" smtClean="0"/>
              <a:t>In </a:t>
            </a:r>
            <a:r>
              <a:rPr lang="en-GB" sz="2000" dirty="0"/>
              <a:t>traditional CNN based network, with the increase of network depth, a degradation problem </a:t>
            </a:r>
            <a:r>
              <a:rPr lang="en-GB" sz="2000" dirty="0" smtClean="0"/>
              <a:t>has </a:t>
            </a:r>
            <a:r>
              <a:rPr lang="en-GB" sz="2000" dirty="0"/>
              <a:t>been exposed and the information which is extracted by middle layers is not used </a:t>
            </a:r>
            <a:r>
              <a:rPr lang="en-GB" sz="2000" dirty="0" smtClean="0"/>
              <a:t>thoroughly to </a:t>
            </a:r>
            <a:r>
              <a:rPr lang="en-GB" sz="2000" dirty="0"/>
              <a:t>address the degradation </a:t>
            </a:r>
            <a:r>
              <a:rPr lang="en-GB" sz="2000" dirty="0" smtClean="0"/>
              <a:t>problem.</a:t>
            </a:r>
          </a:p>
          <a:p>
            <a:pPr algn="just">
              <a:defRPr/>
            </a:pPr>
            <a:endParaRPr lang="en-US" sz="2000" b="1" dirty="0">
              <a:solidFill>
                <a:srgbClr val="7030A0"/>
              </a:solidFill>
              <a:latin typeface="Times New Roman" pitchFamily="18" charset="0"/>
              <a:cs typeface="Times New Roman" pitchFamily="18" charset="0"/>
            </a:endParaRPr>
          </a:p>
          <a:p>
            <a:pPr algn="just">
              <a:defRPr/>
            </a:pPr>
            <a:r>
              <a:rPr lang="en-US" sz="2000" b="1" dirty="0">
                <a:solidFill>
                  <a:srgbClr val="7030A0"/>
                </a:solidFill>
                <a:latin typeface="Times New Roman" pitchFamily="18" charset="0"/>
                <a:cs typeface="Times New Roman" pitchFamily="18" charset="0"/>
              </a:rPr>
              <a:t>Proposed system</a:t>
            </a:r>
          </a:p>
          <a:p>
            <a:pPr algn="just"/>
            <a:r>
              <a:rPr lang="en-GB" sz="2000" dirty="0"/>
              <a:t>we present a novel deep learning architecture for infrared and visible images fusion problems. In contrast to conventional convolutional networks, our encoding network is combined with convolutional layers, a fusion layer, and dense block in which the output of each layer is connected to every other layer. We attempt to use this architecture to get more useful features from source images in the encoding process, and two fusion layers </a:t>
            </a:r>
            <a:r>
              <a:rPr lang="en-GB" sz="2000" dirty="0" smtClean="0"/>
              <a:t> </a:t>
            </a:r>
            <a:r>
              <a:rPr lang="en-GB" sz="2000" dirty="0"/>
              <a:t>are designed to fuse these features.</a:t>
            </a:r>
            <a:r>
              <a:rPr lang="en-US" sz="2000"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93329" y="-46655"/>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a16="http://schemas.microsoft.com/office/drawing/2014/main" xmlns="" id="{AF288278-6600-44E7-A88A-5086B87F447C}"/>
              </a:ext>
            </a:extLst>
          </p:cNvPr>
          <p:cNvSpPr txBox="1">
            <a:spLocks/>
          </p:cNvSpPr>
          <p:nvPr/>
        </p:nvSpPr>
        <p:spPr bwMode="auto">
          <a:xfrm>
            <a:off x="544825" y="-137950"/>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2E61EB3-2F18-4619-AD2A-886155B0A477}"/>
              </a:ext>
            </a:extLst>
          </p:cNvPr>
          <p:cNvSpPr txBox="1"/>
          <p:nvPr/>
        </p:nvSpPr>
        <p:spPr>
          <a:xfrm>
            <a:off x="657223" y="1113021"/>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BCB1A7F4-10E9-4679-8443-2185CAB50292}"/>
              </a:ext>
            </a:extLst>
          </p:cNvPr>
          <p:cNvSpPr/>
          <p:nvPr/>
        </p:nvSpPr>
        <p:spPr>
          <a:xfrm>
            <a:off x="-23225" y="6499327"/>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a16="http://schemas.microsoft.com/office/drawing/2014/main" xmlns="" id="{8CBB8F91-3261-41D8-94CB-22FBE8683557}"/>
              </a:ext>
            </a:extLst>
          </p:cNvPr>
          <p:cNvSpPr/>
          <p:nvPr/>
        </p:nvSpPr>
        <p:spPr>
          <a:xfrm>
            <a:off x="-23225" y="871456"/>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25" y="-15005"/>
            <a:ext cx="12192000" cy="6858000"/>
          </a:xfrm>
          <a:prstGeom prst="rect">
            <a:avLst/>
          </a:prstGeom>
        </p:spPr>
      </p:pic>
      <p:sp>
        <p:nvSpPr>
          <p:cNvPr id="10" name="TextBox 9"/>
          <p:cNvSpPr txBox="1"/>
          <p:nvPr/>
        </p:nvSpPr>
        <p:spPr>
          <a:xfrm>
            <a:off x="1413432" y="260235"/>
            <a:ext cx="8950036"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ABSTRACT</a:t>
            </a:r>
            <a:endParaRPr lang="en-US" sz="2400" b="1" dirty="0">
              <a:solidFill>
                <a:srgbClr val="FF0000"/>
              </a:solidFill>
              <a:latin typeface="Times New Roman" pitchFamily="18" charset="0"/>
              <a:cs typeface="Times New Roman" pitchFamily="18" charset="0"/>
            </a:endParaRPr>
          </a:p>
        </p:txBody>
      </p:sp>
      <p:sp>
        <p:nvSpPr>
          <p:cNvPr id="11" name="TextBox 10"/>
          <p:cNvSpPr txBox="1"/>
          <p:nvPr/>
        </p:nvSpPr>
        <p:spPr>
          <a:xfrm>
            <a:off x="338044" y="1391228"/>
            <a:ext cx="11618167" cy="3785652"/>
          </a:xfrm>
          <a:prstGeom prst="rect">
            <a:avLst/>
          </a:prstGeom>
          <a:noFill/>
        </p:spPr>
        <p:txBody>
          <a:bodyPr wrap="square" rtlCol="0">
            <a:spAutoFit/>
          </a:bodyPr>
          <a:lstStyle/>
          <a:p>
            <a:pPr algn="just">
              <a:lnSpc>
                <a:spcPct val="200000"/>
              </a:lnSpc>
              <a:defRPr/>
            </a:pPr>
            <a:r>
              <a:rPr lang="en-GB" sz="2000" dirty="0">
                <a:latin typeface="Times New Roman" panose="02020603050405020304" pitchFamily="18" charset="0"/>
                <a:cs typeface="Times New Roman" panose="02020603050405020304" pitchFamily="18" charset="0"/>
              </a:rPr>
              <a:t> </a:t>
            </a:r>
            <a:r>
              <a:rPr lang="en-GB" sz="2000" dirty="0" smtClean="0"/>
              <a:t>The </a:t>
            </a:r>
            <a:r>
              <a:rPr lang="en-GB" sz="2000" dirty="0"/>
              <a:t>infrared and visible image fusion task is an </a:t>
            </a:r>
            <a:r>
              <a:rPr lang="en-GB" sz="2000" dirty="0" smtClean="0"/>
              <a:t>important </a:t>
            </a:r>
            <a:r>
              <a:rPr lang="en-GB" sz="2000" dirty="0"/>
              <a:t>problem in image processing field. It attempts to extract salient features from source images, then these features are integrated into a single image by appropriate fusion </a:t>
            </a:r>
            <a:r>
              <a:rPr lang="en-GB" sz="2000" dirty="0" smtClean="0"/>
              <a:t>method. </a:t>
            </a:r>
            <a:r>
              <a:rPr lang="en-GB" sz="2000" dirty="0" smtClean="0">
                <a:latin typeface="Times New Roman" panose="02020603050405020304" pitchFamily="18" charset="0"/>
                <a:cs typeface="Times New Roman" panose="02020603050405020304" pitchFamily="18" charset="0"/>
              </a:rPr>
              <a:t>We </a:t>
            </a:r>
            <a:r>
              <a:rPr lang="en-GB" sz="2000" dirty="0">
                <a:latin typeface="Times New Roman" panose="02020603050405020304" pitchFamily="18" charset="0"/>
                <a:cs typeface="Times New Roman" panose="02020603050405020304" pitchFamily="18" charset="0"/>
              </a:rPr>
              <a:t>are using  a novel deep learning architecture for infrared and visible images fusion. In contrast to conventional convolutional networks, our encoding network is combined with convolutional layers, a fusion layer, and dense block in which the output of each layer is connected to every other </a:t>
            </a:r>
            <a:r>
              <a:rPr lang="en-GB" sz="2000" dirty="0" smtClean="0">
                <a:latin typeface="Times New Roman" panose="02020603050405020304" pitchFamily="18" charset="0"/>
                <a:cs typeface="Times New Roman" panose="02020603050405020304" pitchFamily="18" charset="0"/>
              </a:rPr>
              <a:t>layer.</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9819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1444135993"/>
              </p:ext>
            </p:extLst>
          </p:nvPr>
        </p:nvGraphicFramePr>
        <p:xfrm>
          <a:off x="838200" y="1825625"/>
          <a:ext cx="10515600" cy="111252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IN" dirty="0"/>
                    </a:p>
                  </a:txBody>
                  <a:tcPr/>
                </a:tc>
                <a:tc>
                  <a:txBody>
                    <a:bodyPr/>
                    <a:lstStyle/>
                    <a:p>
                      <a:endParaRPr lang="en-IN"/>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r>
            </a:tbl>
          </a:graphicData>
        </a:graphic>
      </p:graphicFrame>
      <p:pic>
        <p:nvPicPr>
          <p:cNvPr id="4"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Box 9"/>
          <p:cNvSpPr txBox="1"/>
          <p:nvPr/>
        </p:nvSpPr>
        <p:spPr>
          <a:xfrm>
            <a:off x="1025243" y="243672"/>
            <a:ext cx="8950036" cy="461665"/>
          </a:xfrm>
          <a:prstGeom prst="rect">
            <a:avLst/>
          </a:prstGeom>
          <a:noFill/>
        </p:spPr>
        <p:txBody>
          <a:bodyPr wrap="square" rtlCol="0">
            <a:spAutoFit/>
          </a:bodyPr>
          <a:lstStyle/>
          <a:p>
            <a:pPr algn="ctr"/>
            <a:r>
              <a:rPr lang="en-US" sz="2400" b="1" dirty="0">
                <a:latin typeface="Times New Roman" pitchFamily="18" charset="0"/>
                <a:cs typeface="Times New Roman" pitchFamily="18" charset="0"/>
              </a:rPr>
              <a:t>SYSTEM SPECIFICATIONS</a:t>
            </a:r>
            <a:endParaRPr lang="en-US" sz="2400" b="1" dirty="0">
              <a:solidFill>
                <a:srgbClr val="FF0000"/>
              </a:solidFill>
              <a:latin typeface="Times New Roman" pitchFamily="18" charset="0"/>
              <a:cs typeface="Times New Roman" pitchFamily="18" charset="0"/>
            </a:endParaRPr>
          </a:p>
        </p:txBody>
      </p:sp>
      <p:sp>
        <p:nvSpPr>
          <p:cNvPr id="11" name="TextBox 10"/>
          <p:cNvSpPr txBox="1"/>
          <p:nvPr/>
        </p:nvSpPr>
        <p:spPr>
          <a:xfrm>
            <a:off x="269033" y="1151340"/>
            <a:ext cx="11618167" cy="1015663"/>
          </a:xfrm>
          <a:prstGeom prst="rect">
            <a:avLst/>
          </a:prstGeom>
          <a:noFill/>
        </p:spPr>
        <p:txBody>
          <a:bodyPr wrap="square" rtlCol="0">
            <a:spAutoFit/>
          </a:bodyPr>
          <a:lstStyle/>
          <a:p>
            <a:pPr fontAlgn="t"/>
            <a:endParaRPr lang="en-IN" sz="2000" dirty="0"/>
          </a:p>
          <a:p>
            <a:pPr marL="457200" indent="-457200">
              <a:buNone/>
            </a:pPr>
            <a:endParaRPr lang="en-US" sz="2000" b="1" dirty="0" smtClean="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1898236816"/>
              </p:ext>
            </p:extLst>
          </p:nvPr>
        </p:nvGraphicFramePr>
        <p:xfrm>
          <a:off x="1966821" y="1532589"/>
          <a:ext cx="7296030" cy="4389120"/>
        </p:xfrm>
        <a:graphic>
          <a:graphicData uri="http://schemas.openxmlformats.org/drawingml/2006/table">
            <a:tbl>
              <a:tblPr firstRow="1" bandRow="1">
                <a:tableStyleId>{5C22544A-7EE6-4342-B048-85BDC9FD1C3A}</a:tableStyleId>
              </a:tblPr>
              <a:tblGrid>
                <a:gridCol w="3648015"/>
                <a:gridCol w="3648015"/>
              </a:tblGrid>
              <a:tr h="0">
                <a:tc>
                  <a:txBody>
                    <a:bodyPr/>
                    <a:lstStyle/>
                    <a:p>
                      <a:pPr algn="ctr"/>
                      <a:r>
                        <a:rPr lang="en-GB" dirty="0" smtClean="0">
                          <a:solidFill>
                            <a:srgbClr val="FF0000"/>
                          </a:solidFill>
                        </a:rPr>
                        <a:t>ENVIRONMENT</a:t>
                      </a:r>
                      <a:endParaRPr lang="en-IN" dirty="0">
                        <a:solidFill>
                          <a:srgbClr val="FF0000"/>
                        </a:solidFill>
                      </a:endParaRPr>
                    </a:p>
                  </a:txBody>
                  <a:tcPr>
                    <a:solidFill>
                      <a:schemeClr val="accent4">
                        <a:lumMod val="20000"/>
                        <a:lumOff val="80000"/>
                      </a:schemeClr>
                    </a:solidFill>
                  </a:tcPr>
                </a:tc>
                <a:tc>
                  <a:txBody>
                    <a:bodyPr/>
                    <a:lstStyle/>
                    <a:p>
                      <a:pPr algn="ctr"/>
                      <a:r>
                        <a:rPr lang="en-GB" dirty="0" smtClean="0">
                          <a:solidFill>
                            <a:srgbClr val="FF0000"/>
                          </a:solidFill>
                        </a:rPr>
                        <a:t>SPECIFICATIONS</a:t>
                      </a:r>
                      <a:endParaRPr lang="en-IN" dirty="0">
                        <a:solidFill>
                          <a:srgbClr val="FF0000"/>
                        </a:solidFill>
                      </a:endParaRPr>
                    </a:p>
                  </a:txBody>
                  <a:tcPr>
                    <a:solidFill>
                      <a:schemeClr val="accent4">
                        <a:lumMod val="20000"/>
                        <a:lumOff val="80000"/>
                      </a:schemeClr>
                    </a:solidFill>
                  </a:tcPr>
                </a:tc>
              </a:tr>
              <a:tr h="0">
                <a:tc>
                  <a:txBody>
                    <a:bodyPr/>
                    <a:lstStyle/>
                    <a:p>
                      <a:endParaRPr lang="en-GB" dirty="0" smtClean="0"/>
                    </a:p>
                    <a:p>
                      <a:pPr algn="ctr"/>
                      <a:endParaRPr lang="en-GB" dirty="0" smtClean="0"/>
                    </a:p>
                    <a:p>
                      <a:pPr algn="ctr"/>
                      <a:endParaRPr lang="en-GB" dirty="0" smtClean="0"/>
                    </a:p>
                    <a:p>
                      <a:pPr algn="ctr"/>
                      <a:r>
                        <a:rPr lang="en-GB" dirty="0" smtClean="0"/>
                        <a:t>HARDWARE</a:t>
                      </a:r>
                      <a:endParaRPr lang="en-IN" dirty="0"/>
                    </a:p>
                  </a:txBody>
                  <a:tcPr>
                    <a:solidFill>
                      <a:schemeClr val="accent4">
                        <a:lumMod val="20000"/>
                        <a:lumOff val="80000"/>
                      </a:schemeClr>
                    </a:solidFill>
                  </a:tcPr>
                </a:tc>
                <a:tc>
                  <a:txBody>
                    <a:bodyPr/>
                    <a:lstStyle/>
                    <a:p>
                      <a:endParaRPr lang="en-GB" dirty="0" smtClean="0"/>
                    </a:p>
                    <a:p>
                      <a:pPr>
                        <a:lnSpc>
                          <a:spcPct val="200000"/>
                        </a:lnSpc>
                      </a:pPr>
                      <a:r>
                        <a:rPr lang="en-IN" b="0" dirty="0" smtClean="0">
                          <a:latin typeface="Times New Roman" panose="02020603050405020304" pitchFamily="18" charset="0"/>
                          <a:cs typeface="Times New Roman" panose="02020603050405020304" pitchFamily="18" charset="0"/>
                        </a:rPr>
                        <a:t>Processor - Intel</a:t>
                      </a:r>
                      <a:r>
                        <a:rPr lang="en-IN" b="0" baseline="0" dirty="0" smtClean="0">
                          <a:latin typeface="Times New Roman" panose="02020603050405020304" pitchFamily="18" charset="0"/>
                          <a:cs typeface="Times New Roman" panose="02020603050405020304" pitchFamily="18" charset="0"/>
                        </a:rPr>
                        <a:t> Core i3/I5</a:t>
                      </a:r>
                      <a:endParaRPr lang="en-US" b="0" dirty="0" smtClean="0">
                        <a:latin typeface="Times New Roman" panose="02020603050405020304" pitchFamily="18" charset="0"/>
                        <a:cs typeface="Times New Roman" panose="02020603050405020304" pitchFamily="18" charset="0"/>
                      </a:endParaRPr>
                    </a:p>
                    <a:p>
                      <a:pPr>
                        <a:lnSpc>
                          <a:spcPct val="200000"/>
                        </a:lnSpc>
                      </a:pPr>
                      <a:r>
                        <a:rPr lang="en-US" b="0" dirty="0" smtClean="0">
                          <a:latin typeface="Times New Roman" panose="02020603050405020304" pitchFamily="18" charset="0"/>
                          <a:cs typeface="Times New Roman" panose="02020603050405020304" pitchFamily="18" charset="0"/>
                        </a:rPr>
                        <a:t>Memory(RAM)</a:t>
                      </a:r>
                      <a:r>
                        <a:rPr lang="en-US" b="0" baseline="0" dirty="0" smtClean="0">
                          <a:latin typeface="Times New Roman" panose="02020603050405020304" pitchFamily="18" charset="0"/>
                          <a:cs typeface="Times New Roman" panose="02020603050405020304" pitchFamily="18" charset="0"/>
                        </a:rPr>
                        <a:t> - 8 GB</a:t>
                      </a:r>
                      <a:endParaRPr lang="en-US" b="0" dirty="0" smtClean="0">
                        <a:latin typeface="Times New Roman" panose="02020603050405020304" pitchFamily="18" charset="0"/>
                        <a:cs typeface="Times New Roman" panose="02020603050405020304" pitchFamily="18" charset="0"/>
                      </a:endParaRPr>
                    </a:p>
                    <a:p>
                      <a:pPr>
                        <a:lnSpc>
                          <a:spcPct val="200000"/>
                        </a:lnSpc>
                      </a:pPr>
                      <a:r>
                        <a:rPr lang="en-US" b="0" dirty="0" smtClean="0">
                          <a:latin typeface="Times New Roman" panose="02020603050405020304" pitchFamily="18" charset="0"/>
                          <a:cs typeface="Times New Roman" panose="02020603050405020304" pitchFamily="18" charset="0"/>
                        </a:rPr>
                        <a:t>Storage</a:t>
                      </a:r>
                      <a:r>
                        <a:rPr lang="en-US" b="0" baseline="0" dirty="0" smtClean="0">
                          <a:latin typeface="Times New Roman" panose="02020603050405020304" pitchFamily="18" charset="0"/>
                          <a:cs typeface="Times New Roman" panose="02020603050405020304" pitchFamily="18" charset="0"/>
                        </a:rPr>
                        <a:t> – </a:t>
                      </a:r>
                      <a:r>
                        <a:rPr lang="en-US" b="0" dirty="0" smtClean="0">
                          <a:latin typeface="Times New Roman" panose="02020603050405020304" pitchFamily="18" charset="0"/>
                          <a:cs typeface="Times New Roman" panose="02020603050405020304" pitchFamily="18" charset="0"/>
                        </a:rPr>
                        <a:t>I TB</a:t>
                      </a:r>
                      <a:endParaRPr lang="en-GB" dirty="0" smtClean="0"/>
                    </a:p>
                    <a:p>
                      <a:endParaRPr lang="en-IN" dirty="0"/>
                    </a:p>
                  </a:txBody>
                  <a:tcPr>
                    <a:solidFill>
                      <a:schemeClr val="accent4">
                        <a:lumMod val="20000"/>
                        <a:lumOff val="80000"/>
                      </a:schemeClr>
                    </a:solidFill>
                  </a:tcPr>
                </a:tc>
              </a:tr>
              <a:tr h="0">
                <a:tc>
                  <a:txBody>
                    <a:bodyPr/>
                    <a:lstStyle/>
                    <a:p>
                      <a:endParaRPr lang="en-GB" dirty="0" smtClean="0"/>
                    </a:p>
                    <a:p>
                      <a:pPr algn="ctr"/>
                      <a:r>
                        <a:rPr lang="en-GB" dirty="0" smtClean="0"/>
                        <a:t>SOFTWARE</a:t>
                      </a:r>
                    </a:p>
                    <a:p>
                      <a:endParaRPr lang="en-GB" dirty="0" smtClean="0"/>
                    </a:p>
                    <a:p>
                      <a:endParaRPr lang="en-GB" dirty="0" smtClean="0"/>
                    </a:p>
                  </a:txBody>
                  <a:tcPr>
                    <a:solidFill>
                      <a:schemeClr val="accent4">
                        <a:lumMod val="20000"/>
                        <a:lumOff val="80000"/>
                      </a:schemeClr>
                    </a:solidFill>
                  </a:tcPr>
                </a:tc>
                <a:tc>
                  <a:txBody>
                    <a:bodyPr/>
                    <a:lstStyle/>
                    <a:p>
                      <a:r>
                        <a:rPr lang="en-IN" b="0" dirty="0" smtClean="0">
                          <a:latin typeface="Times New Roman" panose="02020603050405020304" pitchFamily="18" charset="0"/>
                          <a:cs typeface="Times New Roman" panose="02020603050405020304" pitchFamily="18" charset="0"/>
                        </a:rPr>
                        <a:t>Python </a:t>
                      </a:r>
                    </a:p>
                    <a:p>
                      <a:endParaRPr lang="en-IN" b="0" dirty="0" smtClean="0">
                        <a:latin typeface="Times New Roman" panose="02020603050405020304" pitchFamily="18" charset="0"/>
                        <a:cs typeface="Times New Roman" panose="02020603050405020304" pitchFamily="18" charset="0"/>
                      </a:endParaRPr>
                    </a:p>
                    <a:p>
                      <a:r>
                        <a:rPr lang="en-IN" b="0" dirty="0" smtClean="0">
                          <a:latin typeface="Times New Roman" panose="02020603050405020304" pitchFamily="18" charset="0"/>
                          <a:cs typeface="Times New Roman" panose="02020603050405020304" pitchFamily="18" charset="0"/>
                        </a:rPr>
                        <a:t>OS - Windows</a:t>
                      </a:r>
                      <a:r>
                        <a:rPr lang="en-IN" b="0" baseline="0" dirty="0" smtClean="0">
                          <a:latin typeface="Times New Roman" panose="02020603050405020304" pitchFamily="18" charset="0"/>
                          <a:cs typeface="Times New Roman" panose="02020603050405020304" pitchFamily="18" charset="0"/>
                        </a:rPr>
                        <a:t> 10</a:t>
                      </a:r>
                    </a:p>
                    <a:p>
                      <a:endParaRPr lang="en-IN" b="0" baseline="0" dirty="0" smtClean="0">
                        <a:latin typeface="Times New Roman" panose="02020603050405020304" pitchFamily="18" charset="0"/>
                        <a:cs typeface="Times New Roman" panose="02020603050405020304" pitchFamily="18" charset="0"/>
                      </a:endParaRPr>
                    </a:p>
                    <a:p>
                      <a:r>
                        <a:rPr lang="en-GB" b="0" baseline="0" dirty="0" err="1" smtClean="0">
                          <a:latin typeface="Times New Roman" panose="02020603050405020304" pitchFamily="18" charset="0"/>
                          <a:cs typeface="Times New Roman" panose="02020603050405020304" pitchFamily="18" charset="0"/>
                        </a:rPr>
                        <a:t>Pycharm</a:t>
                      </a:r>
                      <a:endParaRPr lang="en-IN" b="0" baseline="0" dirty="0" smtClean="0">
                        <a:latin typeface="Times New Roman" panose="02020603050405020304" pitchFamily="18" charset="0"/>
                        <a:cs typeface="Times New Roman" panose="02020603050405020304" pitchFamily="18" charset="0"/>
                      </a:endParaRPr>
                    </a:p>
                    <a:p>
                      <a:endParaRPr lang="en-IN" dirty="0"/>
                    </a:p>
                  </a:txBody>
                  <a:tcPr>
                    <a:solidFill>
                      <a:schemeClr val="accent4">
                        <a:lumMod val="20000"/>
                        <a:lumOff val="80000"/>
                      </a:schemeClr>
                    </a:solidFill>
                  </a:tcPr>
                </a:tc>
              </a:tr>
            </a:tbl>
          </a:graphicData>
        </a:graphic>
      </p:graphicFrame>
    </p:spTree>
    <p:extLst>
      <p:ext uri="{BB962C8B-B14F-4D97-AF65-F5344CB8AC3E}">
        <p14:creationId xmlns:p14="http://schemas.microsoft.com/office/powerpoint/2010/main" val="1616417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2132348846"/>
              </p:ext>
            </p:extLst>
          </p:nvPr>
        </p:nvGraphicFramePr>
        <p:xfrm>
          <a:off x="838200" y="1825625"/>
          <a:ext cx="10515600" cy="1483360"/>
        </p:xfrm>
        <a:graphic>
          <a:graphicData uri="http://schemas.openxmlformats.org/drawingml/2006/table">
            <a:tbl>
              <a:tblPr firstRow="1" bandRow="1">
                <a:tableStyleId>{5C22544A-7EE6-4342-B048-85BDC9FD1C3A}</a:tableStyleId>
              </a:tblPr>
              <a:tblGrid>
                <a:gridCol w="5257800"/>
                <a:gridCol w="5257800"/>
              </a:tblGrid>
              <a:tr h="370840">
                <a:tc>
                  <a:txBody>
                    <a:bodyPr/>
                    <a:lstStyle/>
                    <a:p>
                      <a:endParaRPr lang="en-IN" dirty="0"/>
                    </a:p>
                  </a:txBody>
                  <a:tcPr/>
                </a:tc>
                <a:tc>
                  <a:txBody>
                    <a:bodyPr/>
                    <a:lstStyle/>
                    <a:p>
                      <a:endParaRPr lang="en-IN"/>
                    </a:p>
                  </a:txBody>
                  <a:tcPr/>
                </a:tc>
              </a:tr>
              <a:tr h="370840">
                <a:tc>
                  <a:txBody>
                    <a:bodyPr/>
                    <a:lstStyle/>
                    <a:p>
                      <a:endParaRPr lang="en-IN" dirty="0"/>
                    </a:p>
                  </a:txBody>
                  <a:tcPr/>
                </a:tc>
                <a:tc>
                  <a:txBody>
                    <a:bodyPr/>
                    <a:lstStyle/>
                    <a:p>
                      <a:endParaRPr lang="en-IN"/>
                    </a:p>
                  </a:txBody>
                  <a:tcPr/>
                </a:tc>
              </a:tr>
              <a:tr h="370840">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dirty="0"/>
                    </a:p>
                  </a:txBody>
                  <a:tcPr/>
                </a:tc>
              </a:tr>
            </a:tbl>
          </a:graphicData>
        </a:graphic>
      </p:graphicFrame>
      <p:pic>
        <p:nvPicPr>
          <p:cNvPr id="4"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smtClean="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8" name="Rectangle 7">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119" y="0"/>
            <a:ext cx="12192000" cy="6858000"/>
          </a:xfrm>
          <a:prstGeom prst="rect">
            <a:avLst/>
          </a:prstGeom>
        </p:spPr>
      </p:pic>
      <p:sp>
        <p:nvSpPr>
          <p:cNvPr id="10" name="TextBox 9"/>
          <p:cNvSpPr txBox="1"/>
          <p:nvPr/>
        </p:nvSpPr>
        <p:spPr>
          <a:xfrm>
            <a:off x="1025243" y="243672"/>
            <a:ext cx="8950036" cy="461665"/>
          </a:xfrm>
          <a:prstGeom prst="rect">
            <a:avLst/>
          </a:prstGeom>
          <a:noFill/>
        </p:spPr>
        <p:txBody>
          <a:bodyPr wrap="square" rtlCol="0">
            <a:spAutoFit/>
          </a:bodyPr>
          <a:lstStyle/>
          <a:p>
            <a:pPr algn="ctr"/>
            <a:r>
              <a:rPr lang="en-US" sz="2400" b="1" dirty="0" smtClean="0">
                <a:latin typeface="Times New Roman" pitchFamily="18" charset="0"/>
                <a:cs typeface="Times New Roman" pitchFamily="18" charset="0"/>
              </a:rPr>
              <a:t>PROJECT PLAN</a:t>
            </a:r>
            <a:endParaRPr lang="en-US" sz="2400" b="1" dirty="0">
              <a:solidFill>
                <a:srgbClr val="FF0000"/>
              </a:solidFill>
              <a:latin typeface="Times New Roman" pitchFamily="18" charset="0"/>
              <a:cs typeface="Times New Roman" pitchFamily="18" charset="0"/>
            </a:endParaRPr>
          </a:p>
        </p:txBody>
      </p:sp>
      <p:sp>
        <p:nvSpPr>
          <p:cNvPr id="11" name="TextBox 10"/>
          <p:cNvSpPr txBox="1"/>
          <p:nvPr/>
        </p:nvSpPr>
        <p:spPr>
          <a:xfrm>
            <a:off x="269033" y="1151340"/>
            <a:ext cx="11618167" cy="400110"/>
          </a:xfrm>
          <a:prstGeom prst="rect">
            <a:avLst/>
          </a:prstGeom>
          <a:noFill/>
        </p:spPr>
        <p:txBody>
          <a:bodyPr wrap="square" rtlCol="0">
            <a:spAutoFit/>
          </a:bodyPr>
          <a:lstStyle/>
          <a:p>
            <a:pPr marL="457200" indent="-457200">
              <a:buNone/>
            </a:pPr>
            <a:endParaRPr lang="en-US" sz="2000" b="1" dirty="0">
              <a:latin typeface="Times New Roman" pitchFamily="18" charset="0"/>
              <a:cs typeface="Times New Roman" pitchFamily="18"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729786663"/>
              </p:ext>
            </p:extLst>
          </p:nvPr>
        </p:nvGraphicFramePr>
        <p:xfrm>
          <a:off x="2668079" y="1151340"/>
          <a:ext cx="6749604" cy="5167014"/>
        </p:xfrm>
        <a:graphic>
          <a:graphicData uri="http://schemas.openxmlformats.org/drawingml/2006/table">
            <a:tbl>
              <a:tblPr firstRow="1" bandRow="1">
                <a:tableStyleId>{5C22544A-7EE6-4342-B048-85BDC9FD1C3A}</a:tableStyleId>
              </a:tblPr>
              <a:tblGrid>
                <a:gridCol w="1068242"/>
                <a:gridCol w="1742325"/>
                <a:gridCol w="3939037"/>
              </a:tblGrid>
              <a:tr h="381654">
                <a:tc>
                  <a:txBody>
                    <a:bodyPr/>
                    <a:lstStyle/>
                    <a:p>
                      <a:r>
                        <a:rPr lang="en-GB" dirty="0" smtClean="0"/>
                        <a:t>SNO</a:t>
                      </a:r>
                      <a:endParaRPr lang="en-IN" dirty="0"/>
                    </a:p>
                  </a:txBody>
                  <a:tcPr/>
                </a:tc>
                <a:tc>
                  <a:txBody>
                    <a:bodyPr/>
                    <a:lstStyle/>
                    <a:p>
                      <a:r>
                        <a:rPr lang="en-GB" dirty="0" smtClean="0"/>
                        <a:t>REVIEW</a:t>
                      </a:r>
                      <a:endParaRPr lang="en-IN" dirty="0"/>
                    </a:p>
                  </a:txBody>
                  <a:tcPr/>
                </a:tc>
                <a:tc>
                  <a:txBody>
                    <a:bodyPr/>
                    <a:lstStyle/>
                    <a:p>
                      <a:r>
                        <a:rPr lang="en-GB" dirty="0" smtClean="0"/>
                        <a:t>TOPICS</a:t>
                      </a:r>
                      <a:endParaRPr lang="en-IN" dirty="0"/>
                    </a:p>
                  </a:txBody>
                  <a:tcPr/>
                </a:tc>
              </a:tr>
              <a:tr h="1857408">
                <a:tc>
                  <a:txBody>
                    <a:bodyPr/>
                    <a:lstStyle/>
                    <a:p>
                      <a:r>
                        <a:rPr lang="en-GB" sz="1600" dirty="0" smtClean="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I</a:t>
                      </a:r>
                      <a:r>
                        <a:rPr lang="en-GB" sz="1600" baseline="0" dirty="0" smtClean="0">
                          <a:latin typeface="Times New Roman" panose="02020603050405020304" pitchFamily="18" charset="0"/>
                          <a:cs typeface="Times New Roman" panose="02020603050405020304" pitchFamily="18" charset="0"/>
                        </a:rPr>
                        <a:t> - Review</a:t>
                      </a:r>
                      <a:endParaRPr lang="en-IN" sz="1600" dirty="0">
                        <a:latin typeface="Times New Roman" panose="02020603050405020304" pitchFamily="18" charset="0"/>
                        <a:cs typeface="Times New Roman" panose="02020603050405020304" pitchFamily="18" charset="0"/>
                      </a:endParaRPr>
                    </a:p>
                  </a:txBody>
                  <a:tcPr/>
                </a:tc>
                <a:tc>
                  <a:txBody>
                    <a:bodyPr/>
                    <a:lstStyle/>
                    <a:p>
                      <a:pPr marL="457200" algn="l">
                        <a:lnSpc>
                          <a:spcPct val="150000"/>
                        </a:lnSpc>
                        <a:spcAft>
                          <a:spcPts val="0"/>
                        </a:spcAft>
                      </a:pPr>
                      <a:r>
                        <a:rPr lang="en-US" sz="1600" dirty="0" smtClean="0">
                          <a:latin typeface="Times New Roman" pitchFamily="18" charset="0"/>
                          <a:ea typeface="Calibri"/>
                          <a:cs typeface="Times New Roman" pitchFamily="18" charset="0"/>
                        </a:rPr>
                        <a:t>Software Requirements Specification</a:t>
                      </a:r>
                    </a:p>
                    <a:p>
                      <a:pPr marL="457200" algn="l">
                        <a:lnSpc>
                          <a:spcPct val="150000"/>
                        </a:lnSpc>
                        <a:spcAft>
                          <a:spcPts val="0"/>
                        </a:spcAft>
                      </a:pPr>
                      <a:r>
                        <a:rPr lang="en-US" sz="1600" dirty="0" smtClean="0">
                          <a:latin typeface="Times New Roman" pitchFamily="18" charset="0"/>
                          <a:ea typeface="Calibri"/>
                          <a:cs typeface="Times New Roman" pitchFamily="18" charset="0"/>
                        </a:rPr>
                        <a:t>Details</a:t>
                      </a:r>
                      <a:r>
                        <a:rPr lang="en-US" sz="1600" baseline="0" dirty="0" smtClean="0">
                          <a:latin typeface="Times New Roman" pitchFamily="18" charset="0"/>
                          <a:ea typeface="Calibri"/>
                          <a:cs typeface="Times New Roman" pitchFamily="18" charset="0"/>
                        </a:rPr>
                        <a:t> </a:t>
                      </a:r>
                      <a:r>
                        <a:rPr lang="en-US" sz="1600" dirty="0" smtClean="0">
                          <a:latin typeface="Times New Roman" pitchFamily="18" charset="0"/>
                          <a:ea typeface="Calibri"/>
                          <a:cs typeface="Times New Roman" pitchFamily="18" charset="0"/>
                        </a:rPr>
                        <a:t>of Features</a:t>
                      </a:r>
                    </a:p>
                    <a:p>
                      <a:pPr marL="457200" algn="l">
                        <a:lnSpc>
                          <a:spcPct val="150000"/>
                        </a:lnSpc>
                        <a:spcAft>
                          <a:spcPts val="0"/>
                        </a:spcAft>
                      </a:pPr>
                      <a:r>
                        <a:rPr lang="en-US" sz="1600" dirty="0" smtClean="0">
                          <a:latin typeface="Times New Roman" pitchFamily="18" charset="0"/>
                          <a:ea typeface="Calibri"/>
                          <a:cs typeface="Times New Roman" pitchFamily="18" charset="0"/>
                        </a:rPr>
                        <a:t>Architecture diagrams</a:t>
                      </a:r>
                    </a:p>
                    <a:p>
                      <a:pPr marL="457200" marR="0" lvl="0" indent="0" algn="l" defTabSz="914400" rtl="0" eaLnBrk="1" fontAlgn="auto" latinLnBrk="0" hangingPunct="1">
                        <a:lnSpc>
                          <a:spcPct val="150000"/>
                        </a:lnSpc>
                        <a:spcBef>
                          <a:spcPts val="0"/>
                        </a:spcBef>
                        <a:spcAft>
                          <a:spcPts val="0"/>
                        </a:spcAft>
                        <a:buClrTx/>
                        <a:buSzTx/>
                        <a:buFontTx/>
                        <a:buNone/>
                        <a:tabLst/>
                        <a:defRPr/>
                      </a:pPr>
                      <a:r>
                        <a:rPr lang="en-US" sz="1600" dirty="0" smtClean="0">
                          <a:latin typeface="Times New Roman" pitchFamily="18" charset="0"/>
                          <a:ea typeface="Calibri"/>
                          <a:cs typeface="Times New Roman" pitchFamily="18" charset="0"/>
                        </a:rPr>
                        <a:t>Data base / Data</a:t>
                      </a:r>
                      <a:r>
                        <a:rPr lang="en-US" sz="1600" baseline="0" dirty="0" smtClean="0">
                          <a:latin typeface="Times New Roman" pitchFamily="18" charset="0"/>
                          <a:ea typeface="Calibri"/>
                          <a:cs typeface="Times New Roman" pitchFamily="18" charset="0"/>
                        </a:rPr>
                        <a:t> Source</a:t>
                      </a:r>
                      <a:endParaRPr lang="en-US" sz="1600" dirty="0" smtClean="0">
                        <a:latin typeface="Times New Roman" pitchFamily="18" charset="0"/>
                        <a:ea typeface="Calibri"/>
                        <a:cs typeface="Times New Roman" pitchFamily="18" charset="0"/>
                      </a:endParaRPr>
                    </a:p>
                    <a:p>
                      <a:pPr marL="457200" algn="l">
                        <a:lnSpc>
                          <a:spcPct val="150000"/>
                        </a:lnSpc>
                        <a:spcAft>
                          <a:spcPts val="0"/>
                        </a:spcAft>
                      </a:pPr>
                      <a:r>
                        <a:rPr lang="en-US" sz="1600" dirty="0" smtClean="0">
                          <a:latin typeface="Times New Roman" pitchFamily="18" charset="0"/>
                          <a:ea typeface="Calibri"/>
                          <a:cs typeface="Times New Roman" pitchFamily="18" charset="0"/>
                        </a:rPr>
                        <a:t>Base paper and reference</a:t>
                      </a:r>
                      <a:endParaRPr lang="en-GB" sz="1600" dirty="0" smtClean="0">
                        <a:latin typeface="Times New Roman" panose="02020603050405020304" pitchFamily="18" charset="0"/>
                        <a:cs typeface="Times New Roman" panose="02020603050405020304" pitchFamily="18" charset="0"/>
                      </a:endParaRPr>
                    </a:p>
                  </a:txBody>
                  <a:tcPr/>
                </a:tc>
              </a:tr>
              <a:tr h="1419479">
                <a:tc>
                  <a:txBody>
                    <a:bodyPr/>
                    <a:lstStyle/>
                    <a:p>
                      <a:r>
                        <a:rPr lang="en-GB" sz="1600" dirty="0" smtClean="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II</a:t>
                      </a:r>
                      <a:r>
                        <a:rPr lang="en-GB" sz="1600" baseline="0" dirty="0" smtClean="0">
                          <a:latin typeface="Times New Roman" panose="02020603050405020304" pitchFamily="18" charset="0"/>
                          <a:cs typeface="Times New Roman" panose="02020603050405020304" pitchFamily="18" charset="0"/>
                        </a:rPr>
                        <a:t> – Review </a:t>
                      </a:r>
                      <a:endParaRPr lang="en-IN" sz="1600" dirty="0">
                        <a:latin typeface="Times New Roman" panose="02020603050405020304" pitchFamily="18" charset="0"/>
                        <a:cs typeface="Times New Roman" panose="02020603050405020304" pitchFamily="18" charset="0"/>
                      </a:endParaRPr>
                    </a:p>
                  </a:txBody>
                  <a:tcPr/>
                </a:tc>
                <a:tc>
                  <a:txBody>
                    <a:bodyPr/>
                    <a:lstStyle/>
                    <a:p>
                      <a:pPr marL="457200" algn="l">
                        <a:lnSpc>
                          <a:spcPct val="150000"/>
                        </a:lnSpc>
                        <a:spcAft>
                          <a:spcPts val="0"/>
                        </a:spcAft>
                      </a:pPr>
                      <a:r>
                        <a:rPr lang="en-US" sz="1600" dirty="0" smtClean="0">
                          <a:latin typeface="Times New Roman" pitchFamily="18" charset="0"/>
                          <a:ea typeface="Calibri"/>
                          <a:cs typeface="Times New Roman" pitchFamily="18" charset="0"/>
                        </a:rPr>
                        <a:t>Review-I slides </a:t>
                      </a:r>
                    </a:p>
                    <a:p>
                      <a:pPr marL="457200" algn="l">
                        <a:lnSpc>
                          <a:spcPct val="150000"/>
                        </a:lnSpc>
                        <a:spcAft>
                          <a:spcPts val="0"/>
                        </a:spcAft>
                      </a:pPr>
                      <a:r>
                        <a:rPr lang="en-US" sz="1600" dirty="0" smtClean="0">
                          <a:latin typeface="Times New Roman" pitchFamily="18" charset="0"/>
                          <a:ea typeface="Calibri"/>
                          <a:cs typeface="Times New Roman" pitchFamily="18" charset="0"/>
                        </a:rPr>
                        <a:t>Data</a:t>
                      </a:r>
                      <a:r>
                        <a:rPr lang="en-US" sz="1600" baseline="0" dirty="0" smtClean="0">
                          <a:latin typeface="Times New Roman" pitchFamily="18" charset="0"/>
                          <a:ea typeface="Calibri"/>
                          <a:cs typeface="Times New Roman" pitchFamily="18" charset="0"/>
                        </a:rPr>
                        <a:t> preprocessing </a:t>
                      </a:r>
                    </a:p>
                    <a:p>
                      <a:pPr marL="457200" algn="l">
                        <a:lnSpc>
                          <a:spcPct val="150000"/>
                        </a:lnSpc>
                        <a:spcAft>
                          <a:spcPts val="0"/>
                        </a:spcAft>
                      </a:pPr>
                      <a:r>
                        <a:rPr lang="en-US" sz="1600" baseline="0" dirty="0" smtClean="0">
                          <a:latin typeface="Times New Roman" pitchFamily="18" charset="0"/>
                          <a:ea typeface="Calibri"/>
                          <a:cs typeface="Times New Roman" pitchFamily="18" charset="0"/>
                        </a:rPr>
                        <a:t>Partial Implementation of features</a:t>
                      </a:r>
                      <a:endParaRPr lang="en-US" sz="1600" dirty="0" smtClean="0">
                        <a:latin typeface="Times New Roman" pitchFamily="18" charset="0"/>
                        <a:ea typeface="Calibri"/>
                        <a:cs typeface="Times New Roman" pitchFamily="18" charset="0"/>
                      </a:endParaRPr>
                    </a:p>
                    <a:p>
                      <a:endParaRPr lang="en-IN" sz="1600" dirty="0">
                        <a:latin typeface="Times New Roman" panose="02020603050405020304" pitchFamily="18" charset="0"/>
                        <a:cs typeface="Times New Roman" panose="02020603050405020304" pitchFamily="18" charset="0"/>
                      </a:endParaRPr>
                    </a:p>
                  </a:txBody>
                  <a:tcPr/>
                </a:tc>
              </a:tr>
              <a:tr h="1389780">
                <a:tc>
                  <a:txBody>
                    <a:bodyPr/>
                    <a:lstStyle/>
                    <a:p>
                      <a:r>
                        <a:rPr lang="en-GB" sz="1600" dirty="0" smtClean="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GB" sz="1600" dirty="0" smtClean="0">
                          <a:latin typeface="Times New Roman" panose="02020603050405020304" pitchFamily="18" charset="0"/>
                          <a:cs typeface="Times New Roman" panose="02020603050405020304" pitchFamily="18" charset="0"/>
                        </a:rPr>
                        <a:t>III</a:t>
                      </a:r>
                      <a:r>
                        <a:rPr lang="en-GB" sz="1600" baseline="0" dirty="0" smtClean="0">
                          <a:latin typeface="Times New Roman" panose="02020603050405020304" pitchFamily="18" charset="0"/>
                          <a:cs typeface="Times New Roman" panose="02020603050405020304" pitchFamily="18" charset="0"/>
                        </a:rPr>
                        <a:t> – Review</a:t>
                      </a:r>
                      <a:endParaRPr lang="en-IN" sz="1600" dirty="0">
                        <a:latin typeface="Times New Roman" panose="02020603050405020304" pitchFamily="18" charset="0"/>
                        <a:cs typeface="Times New Roman" panose="02020603050405020304" pitchFamily="18" charset="0"/>
                      </a:endParaRPr>
                    </a:p>
                  </a:txBody>
                  <a:tcPr/>
                </a:tc>
                <a:tc>
                  <a:txBody>
                    <a:bodyPr/>
                    <a:lstStyle/>
                    <a:p>
                      <a:pPr marL="457200" algn="l">
                        <a:lnSpc>
                          <a:spcPct val="150000"/>
                        </a:lnSpc>
                        <a:spcAft>
                          <a:spcPts val="0"/>
                        </a:spcAft>
                      </a:pPr>
                      <a:r>
                        <a:rPr lang="en-US" sz="1600" dirty="0" smtClean="0">
                          <a:latin typeface="Times New Roman" pitchFamily="18" charset="0"/>
                          <a:ea typeface="Calibri"/>
                          <a:cs typeface="Times New Roman" pitchFamily="18" charset="0"/>
                        </a:rPr>
                        <a:t>Complete implementation</a:t>
                      </a:r>
                    </a:p>
                    <a:p>
                      <a:pPr marL="457200" algn="l">
                        <a:lnSpc>
                          <a:spcPct val="150000"/>
                        </a:lnSpc>
                        <a:spcAft>
                          <a:spcPts val="0"/>
                        </a:spcAft>
                      </a:pPr>
                      <a:r>
                        <a:rPr lang="en-US" sz="1600" dirty="0" smtClean="0">
                          <a:latin typeface="Times New Roman" pitchFamily="18" charset="0"/>
                          <a:ea typeface="Calibri"/>
                          <a:cs typeface="Times New Roman" pitchFamily="18" charset="0"/>
                        </a:rPr>
                        <a:t>Results &amp; Discussions</a:t>
                      </a:r>
                    </a:p>
                    <a:p>
                      <a:pPr marL="457200" algn="l">
                        <a:lnSpc>
                          <a:spcPct val="150000"/>
                        </a:lnSpc>
                        <a:spcAft>
                          <a:spcPts val="0"/>
                        </a:spcAft>
                      </a:pPr>
                      <a:r>
                        <a:rPr lang="en-US" sz="1600" dirty="0" smtClean="0">
                          <a:latin typeface="Times New Roman" pitchFamily="18" charset="0"/>
                          <a:ea typeface="Calibri"/>
                          <a:cs typeface="Times New Roman" pitchFamily="18" charset="0"/>
                        </a:rPr>
                        <a:t>Project Report Draft</a:t>
                      </a:r>
                    </a:p>
                    <a:p>
                      <a:endParaRPr lang="en-IN" sz="16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63104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12"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5">
            <a:extLst>
              <a:ext uri="{FF2B5EF4-FFF2-40B4-BE49-F238E27FC236}">
                <a16:creationId xmlns:a16="http://schemas.microsoft.com/office/drawing/2014/main" xmlns=""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xmlns=""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16" name="Rectangle 15">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8" name="TextBox 17"/>
          <p:cNvSpPr txBox="1"/>
          <p:nvPr/>
        </p:nvSpPr>
        <p:spPr>
          <a:xfrm>
            <a:off x="1025243" y="243672"/>
            <a:ext cx="8950036"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REFERENCES</a:t>
            </a:r>
            <a:endParaRPr lang="en-US" sz="2400" b="1" dirty="0">
              <a:solidFill>
                <a:srgbClr val="FF0000"/>
              </a:solidFill>
              <a:latin typeface="Times New Roman" pitchFamily="18" charset="0"/>
              <a:cs typeface="Times New Roman" pitchFamily="18" charset="0"/>
            </a:endParaRPr>
          </a:p>
        </p:txBody>
      </p:sp>
      <p:sp>
        <p:nvSpPr>
          <p:cNvPr id="19" name="TextBox 18"/>
          <p:cNvSpPr txBox="1"/>
          <p:nvPr/>
        </p:nvSpPr>
        <p:spPr>
          <a:xfrm>
            <a:off x="469409" y="1194819"/>
            <a:ext cx="10575915" cy="5324535"/>
          </a:xfrm>
          <a:prstGeom prst="rect">
            <a:avLst/>
          </a:prstGeom>
          <a:noFill/>
        </p:spPr>
        <p:txBody>
          <a:bodyPr wrap="square" rtlCol="0">
            <a:spAutoFit/>
          </a:bodyPr>
          <a:lstStyle/>
          <a:p>
            <a:r>
              <a:rPr lang="en-US" sz="2000" dirty="0">
                <a:latin typeface="Times New Roman" pitchFamily="18" charset="0"/>
                <a:cs typeface="Times New Roman" pitchFamily="18" charset="0"/>
              </a:rPr>
              <a:t>[1] </a:t>
            </a:r>
            <a:r>
              <a:rPr lang="it-IT" sz="2000" dirty="0">
                <a:latin typeface="Times New Roman" panose="02020603050405020304" pitchFamily="18" charset="0"/>
                <a:cs typeface="Times New Roman" panose="02020603050405020304" pitchFamily="18" charset="0"/>
              </a:rPr>
              <a:t>Hui Li and Xiao-Jun Wu, </a:t>
            </a:r>
            <a:r>
              <a:rPr lang="en-GB" sz="2000" dirty="0" err="1">
                <a:latin typeface="Times New Roman" panose="02020603050405020304" pitchFamily="18" charset="0"/>
                <a:cs typeface="Times New Roman" panose="02020603050405020304" pitchFamily="18" charset="0"/>
              </a:rPr>
              <a:t>DenseFuse</a:t>
            </a:r>
            <a:r>
              <a:rPr lang="en-GB" sz="2000" dirty="0">
                <a:latin typeface="Times New Roman" panose="02020603050405020304" pitchFamily="18" charset="0"/>
                <a:cs typeface="Times New Roman" panose="02020603050405020304" pitchFamily="18" charset="0"/>
              </a:rPr>
              <a:t>: A Fusion Approach to Infrared and Visible Images, IEEE Transactions on image processing, Vol 28, No : 5, May 2019 </a:t>
            </a: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Base Paper</a:t>
            </a:r>
            <a:r>
              <a:rPr lang="en-IN"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S. Li, X. Kang, L. Fang, J. Hu, and H. Yin, “Pixel-level image fusion: A survey of the state of the art”, </a:t>
            </a:r>
            <a:r>
              <a:rPr lang="en-US" sz="2000" dirty="0" err="1">
                <a:latin typeface="Times New Roman" panose="02020603050405020304" pitchFamily="18" charset="0"/>
                <a:cs typeface="Times New Roman" panose="02020603050405020304" pitchFamily="18" charset="0"/>
              </a:rPr>
              <a:t>Inf</a:t>
            </a:r>
            <a:r>
              <a:rPr lang="en-US" sz="2000" dirty="0">
                <a:latin typeface="Times New Roman" panose="02020603050405020304" pitchFamily="18" charset="0"/>
                <a:cs typeface="Times New Roman" panose="02020603050405020304" pitchFamily="18" charset="0"/>
              </a:rPr>
              <a:t> Fusion, vol. 33, pp. 100–112, Jan 2017.</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L. Wang, B. Li, and L.-F. Tian, “EGGDD: An explicit dependency model for multi-modal medical image fusion in shift-invariant </a:t>
            </a:r>
            <a:r>
              <a:rPr lang="en-US" sz="2000" dirty="0" err="1">
                <a:latin typeface="Times New Roman" panose="02020603050405020304" pitchFamily="18" charset="0"/>
                <a:cs typeface="Times New Roman" panose="02020603050405020304" pitchFamily="18" charset="0"/>
              </a:rPr>
              <a:t>shearlet</a:t>
            </a:r>
            <a:r>
              <a:rPr lang="en-US" sz="2000" dirty="0">
                <a:latin typeface="Times New Roman" panose="02020603050405020304" pitchFamily="18" charset="0"/>
                <a:cs typeface="Times New Roman" panose="02020603050405020304" pitchFamily="18" charset="0"/>
              </a:rPr>
              <a:t> transform domain,” Inf. Fusion, vol. 19, pp. 29–37, Sep 2014.</a:t>
            </a:r>
          </a:p>
          <a:p>
            <a:endParaRPr lang="en-GB" sz="2000" dirty="0">
              <a:latin typeface="Times New Roman" panose="02020603050405020304" pitchFamily="18" charset="0"/>
              <a:cs typeface="Times New Roman" panose="02020603050405020304" pitchFamily="18" charset="0"/>
            </a:endParaRPr>
          </a:p>
          <a:p>
            <a:r>
              <a:rPr lang="en-US" sz="2000" dirty="0">
                <a:latin typeface="Times New Roman" pitchFamily="18" charset="0"/>
                <a:cs typeface="Times New Roman" pitchFamily="18" charset="0"/>
              </a:rPr>
              <a:t>[4] D. P. </a:t>
            </a:r>
            <a:r>
              <a:rPr lang="en-US" sz="2000" dirty="0" err="1">
                <a:latin typeface="Times New Roman" pitchFamily="18" charset="0"/>
                <a:cs typeface="Times New Roman" pitchFamily="18" charset="0"/>
              </a:rPr>
              <a:t>Bavirisetti</a:t>
            </a:r>
            <a:r>
              <a:rPr lang="en-US" sz="2000" dirty="0">
                <a:latin typeface="Times New Roman" pitchFamily="18" charset="0"/>
                <a:cs typeface="Times New Roman" pitchFamily="18" charset="0"/>
              </a:rPr>
              <a:t> and R. </a:t>
            </a:r>
            <a:r>
              <a:rPr lang="en-US" sz="2000" dirty="0" err="1">
                <a:latin typeface="Times New Roman" pitchFamily="18" charset="0"/>
                <a:cs typeface="Times New Roman" pitchFamily="18" charset="0"/>
              </a:rPr>
              <a:t>Dhuli</a:t>
            </a:r>
            <a:r>
              <a:rPr lang="en-US" sz="2000" dirty="0">
                <a:latin typeface="Times New Roman" pitchFamily="18" charset="0"/>
                <a:cs typeface="Times New Roman" pitchFamily="18" charset="0"/>
              </a:rPr>
              <a:t>, “Two-scale image fusion of visible and infrared images using saliency detection,” </a:t>
            </a:r>
            <a:r>
              <a:rPr lang="en-US" sz="2000" dirty="0" err="1">
                <a:latin typeface="Times New Roman" pitchFamily="18" charset="0"/>
                <a:cs typeface="Times New Roman" pitchFamily="18" charset="0"/>
              </a:rPr>
              <a:t>Infr</a:t>
            </a:r>
            <a:r>
              <a:rPr lang="en-US" sz="2000" dirty="0">
                <a:latin typeface="Times New Roman" pitchFamily="18" charset="0"/>
                <a:cs typeface="Times New Roman" pitchFamily="18" charset="0"/>
              </a:rPr>
              <a:t>. Phys. Technol., vol. 76, pp. 52–64, May 2016</a:t>
            </a:r>
          </a:p>
          <a:p>
            <a:endParaRPr lang="en-GB" sz="2000" dirty="0">
              <a:latin typeface="Times New Roman" pitchFamily="18" charset="0"/>
              <a:cs typeface="Times New Roman" pitchFamily="18" charset="0"/>
            </a:endParaRPr>
          </a:p>
          <a:p>
            <a:r>
              <a:rPr lang="en-IN" sz="2000" dirty="0">
                <a:latin typeface="Times New Roman" panose="02020603050405020304" pitchFamily="18" charset="0"/>
                <a:cs typeface="Times New Roman" panose="02020603050405020304" pitchFamily="18" charset="0"/>
              </a:rPr>
              <a:t>[5] Y. Liu, X. Chen, H. Peng, and Z. Wang, “Multi-focus image fusion with a deep convolutional neural network,” Inf. Fusion, vol. 36 pp. 191–207, Jul 2017.</a:t>
            </a:r>
          </a:p>
          <a:p>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endParaRPr lang="en-US" sz="2000" dirty="0">
              <a:latin typeface="Times New Roman" pitchFamily="18" charset="0"/>
              <a:cs typeface="Times New Roman" pitchFamily="18" charset="0"/>
            </a:endParaRPr>
          </a:p>
          <a:p>
            <a:pPr marL="457200" indent="-457200">
              <a:buNone/>
            </a:pP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362183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xmlns=""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xmlns=""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smtClean="0">
                <a:latin typeface="Times New Roman" panose="02020603050405020304" pitchFamily="18" charset="0"/>
                <a:cs typeface="Times New Roman" panose="02020603050405020304" pitchFamily="18" charset="0"/>
              </a:rPr>
              <a:t>Thank You</a:t>
            </a:r>
            <a:endParaRPr lang="en-US" sz="6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570</Words>
  <Application>Microsoft Office PowerPoint</Application>
  <PresentationFormat>Custom</PresentationFormat>
  <Paragraphs>95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user</cp:lastModifiedBy>
  <cp:revision>192</cp:revision>
  <dcterms:created xsi:type="dcterms:W3CDTF">2020-08-08T03:55:20Z</dcterms:created>
  <dcterms:modified xsi:type="dcterms:W3CDTF">2021-05-30T06:12:03Z</dcterms:modified>
</cp:coreProperties>
</file>