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78" r:id="rId3"/>
    <p:sldId id="279" r:id="rId4"/>
    <p:sldId id="280" r:id="rId5"/>
    <p:sldId id="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754" y="-23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567586"/>
            <a:ext cx="11984182" cy="3724096"/>
          </a:xfrm>
          <a:prstGeom prst="rect">
            <a:avLst/>
          </a:prstGeom>
          <a:noFill/>
        </p:spPr>
        <p:txBody>
          <a:bodyPr wrap="square" rtlCol="0">
            <a:spAutoFit/>
          </a:bodyPr>
          <a:lstStyle/>
          <a:p>
            <a:pPr algn="ctr">
              <a:spcBef>
                <a:spcPct val="0"/>
              </a:spcBef>
              <a:defRPr/>
            </a:pPr>
            <a:r>
              <a:rPr lang="en-GB" sz="2800" b="1" cap="all" dirty="0">
                <a:latin typeface="Times New Roman" panose="02020603050405020304" pitchFamily="18" charset="0"/>
                <a:cs typeface="Times New Roman" panose="02020603050405020304" pitchFamily="18" charset="0"/>
              </a:rPr>
              <a:t>A Fusion Approach to Infrared and Visible </a:t>
            </a:r>
            <a:r>
              <a:rPr lang="en-GB" sz="2800" b="1" cap="all" dirty="0" smtClean="0">
                <a:latin typeface="Times New Roman" panose="02020603050405020304" pitchFamily="18" charset="0"/>
                <a:cs typeface="Times New Roman" panose="02020603050405020304" pitchFamily="18" charset="0"/>
              </a:rPr>
              <a:t>Images</a:t>
            </a:r>
          </a:p>
          <a:p>
            <a:pPr algn="ctr">
              <a:spcBef>
                <a:spcPct val="0"/>
              </a:spcBef>
              <a:defRPr/>
            </a:pPr>
            <a:endParaRPr lang="en-US" sz="2800" b="1" cap="all"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11 May 2021</a:t>
            </a:r>
          </a:p>
          <a:p>
            <a:pPr algn="ctr">
              <a:spcBef>
                <a:spcPct val="0"/>
              </a:spcBef>
              <a:defRPr/>
            </a:pPr>
            <a:endParaRPr lang="en-US" sz="24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Ms. RAHELA </a:t>
            </a:r>
            <a:r>
              <a:rPr lang="en-US" sz="2000" b="1" dirty="0">
                <a:latin typeface="Times New Roman" pitchFamily="18" charset="0"/>
                <a:cs typeface="Times New Roman" pitchFamily="18" charset="0"/>
              </a:rPr>
              <a:t>MAHENAZ : 17WH1A0595</a:t>
            </a: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itchFamily="18" charset="0"/>
                <a:cs typeface="Times New Roman" pitchFamily="18" charset="0"/>
              </a:rPr>
              <a:t>Ms. P</a:t>
            </a:r>
            <a:r>
              <a:rPr lang="en-US" sz="2000" b="1" dirty="0">
                <a:latin typeface="Times New Roman" pitchFamily="18" charset="0"/>
                <a:cs typeface="Times New Roman" pitchFamily="18" charset="0"/>
              </a:rPr>
              <a:t>. DIVYA REKHA : 18WH5A0515</a:t>
            </a:r>
          </a:p>
          <a:p>
            <a:r>
              <a:rPr lang="en-US" sz="2000" b="1" dirty="0" smtClean="0">
                <a:latin typeface="Times New Roman" pitchFamily="18" charset="0"/>
                <a:cs typeface="Times New Roman" pitchFamily="18" charset="0"/>
              </a:rPr>
              <a:t>Ms. A</a:t>
            </a:r>
            <a:r>
              <a:rPr lang="en-US" sz="2000" b="1" dirty="0">
                <a:latin typeface="Times New Roman" pitchFamily="18" charset="0"/>
                <a:cs typeface="Times New Roman" pitchFamily="18" charset="0"/>
              </a:rPr>
              <a:t>. SRAVYA : 17WH1A0590</a:t>
            </a: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a:t>
            </a:r>
            <a:r>
              <a:rPr lang="en-US" sz="24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Ms.G.NAGAMANI</a:t>
            </a:r>
            <a:endParaRPr lang="en-US" sz="2400" b="1" dirty="0" smtClean="0">
              <a:latin typeface="Times New Roman" pitchFamily="18" charset="0"/>
              <a:cs typeface="Times New Roman" pitchFamily="18" charset="0"/>
            </a:endParaRP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Assistant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5906720"/>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3329" y="-46655"/>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5">
            <a:extLst>
              <a:ext uri="{FF2B5EF4-FFF2-40B4-BE49-F238E27FC236}">
                <a16:creationId xmlns="" xmlns:a16="http://schemas.microsoft.com/office/drawing/2014/main" id="{AF288278-6600-44E7-A88A-5086B87F447C}"/>
              </a:ext>
            </a:extLst>
          </p:cNvPr>
          <p:cNvSpPr txBox="1">
            <a:spLocks/>
          </p:cNvSpPr>
          <p:nvPr/>
        </p:nvSpPr>
        <p:spPr bwMode="auto">
          <a:xfrm>
            <a:off x="544825" y="-137950"/>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42E61EB3-2F18-4619-AD2A-886155B0A477}"/>
              </a:ext>
            </a:extLst>
          </p:cNvPr>
          <p:cNvSpPr txBox="1"/>
          <p:nvPr/>
        </p:nvSpPr>
        <p:spPr>
          <a:xfrm>
            <a:off x="657223" y="1113021"/>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BCB1A7F4-10E9-4679-8443-2185CAB50292}"/>
              </a:ext>
            </a:extLst>
          </p:cNvPr>
          <p:cNvSpPr/>
          <p:nvPr/>
        </p:nvSpPr>
        <p:spPr>
          <a:xfrm>
            <a:off x="-23225" y="6499327"/>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8" name="Rectangle 7">
            <a:extLst>
              <a:ext uri="{FF2B5EF4-FFF2-40B4-BE49-F238E27FC236}">
                <a16:creationId xmlns="" xmlns:a16="http://schemas.microsoft.com/office/drawing/2014/main" id="{8CBB8F91-3261-41D8-94CB-22FBE8683557}"/>
              </a:ext>
            </a:extLst>
          </p:cNvPr>
          <p:cNvSpPr/>
          <p:nvPr/>
        </p:nvSpPr>
        <p:spPr>
          <a:xfrm>
            <a:off x="-23225" y="871456"/>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25" y="-15005"/>
            <a:ext cx="12192000" cy="6858000"/>
          </a:xfrm>
          <a:prstGeom prst="rect">
            <a:avLst/>
          </a:prstGeom>
        </p:spPr>
      </p:pic>
      <p:sp>
        <p:nvSpPr>
          <p:cNvPr id="10" name="TextBox 9"/>
          <p:cNvSpPr txBox="1"/>
          <p:nvPr/>
        </p:nvSpPr>
        <p:spPr>
          <a:xfrm>
            <a:off x="1413432" y="260235"/>
            <a:ext cx="8950036"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ABSTRACT</a:t>
            </a:r>
            <a:endParaRPr lang="en-US" sz="2800" b="1" dirty="0">
              <a:solidFill>
                <a:srgbClr val="FF0000"/>
              </a:solidFill>
              <a:latin typeface="Times New Roman" pitchFamily="18" charset="0"/>
              <a:cs typeface="Times New Roman" pitchFamily="18" charset="0"/>
            </a:endParaRPr>
          </a:p>
        </p:txBody>
      </p:sp>
      <p:sp>
        <p:nvSpPr>
          <p:cNvPr id="11" name="TextBox 10"/>
          <p:cNvSpPr txBox="1"/>
          <p:nvPr/>
        </p:nvSpPr>
        <p:spPr>
          <a:xfrm>
            <a:off x="338044" y="1391228"/>
            <a:ext cx="11618167" cy="3416320"/>
          </a:xfrm>
          <a:prstGeom prst="rect">
            <a:avLst/>
          </a:prstGeom>
          <a:noFill/>
        </p:spPr>
        <p:txBody>
          <a:bodyPr wrap="square" rtlCol="0">
            <a:spAutoFit/>
          </a:bodyPr>
          <a:lstStyle/>
          <a:p>
            <a:pPr algn="just">
              <a:lnSpc>
                <a:spcPct val="150000"/>
              </a:lnSpc>
              <a:defRPr/>
            </a:pPr>
            <a:r>
              <a:rPr lang="en-GB" sz="2400" dirty="0" smtClean="0">
                <a:latin typeface="Times New Roman" panose="02020603050405020304" pitchFamily="18" charset="0"/>
                <a:cs typeface="Times New Roman" panose="02020603050405020304" pitchFamily="18" charset="0"/>
              </a:rPr>
              <a:t>We are using  </a:t>
            </a:r>
            <a:r>
              <a:rPr lang="en-GB" sz="2400" dirty="0">
                <a:latin typeface="Times New Roman" panose="02020603050405020304" pitchFamily="18" charset="0"/>
                <a:cs typeface="Times New Roman" panose="02020603050405020304" pitchFamily="18" charset="0"/>
              </a:rPr>
              <a:t>a novel deep learning architecture for infrared and visible images </a:t>
            </a:r>
            <a:r>
              <a:rPr lang="en-GB" sz="2400" dirty="0" smtClean="0">
                <a:latin typeface="Times New Roman" panose="02020603050405020304" pitchFamily="18" charset="0"/>
                <a:cs typeface="Times New Roman" panose="02020603050405020304" pitchFamily="18" charset="0"/>
              </a:rPr>
              <a:t>fusion. In </a:t>
            </a:r>
            <a:r>
              <a:rPr lang="en-GB" sz="2400" dirty="0">
                <a:latin typeface="Times New Roman" panose="02020603050405020304" pitchFamily="18" charset="0"/>
                <a:cs typeface="Times New Roman" panose="02020603050405020304" pitchFamily="18" charset="0"/>
              </a:rPr>
              <a:t>contrast to conventional convolutional networks, our encoding network is combined with convolutional layers, a fusion layer, and dense block in which the output of each layer is connected to every other layer. We attempt to use this architecture to get more useful features from source images in the encoding process, and two fusion </a:t>
            </a:r>
            <a:r>
              <a:rPr lang="en-GB" sz="2400" dirty="0" smtClean="0">
                <a:latin typeface="Times New Roman" panose="02020603050405020304" pitchFamily="18" charset="0"/>
                <a:cs typeface="Times New Roman" panose="02020603050405020304" pitchFamily="18" charset="0"/>
              </a:rPr>
              <a:t>layers </a:t>
            </a:r>
            <a:r>
              <a:rPr lang="en-GB" sz="2400" dirty="0">
                <a:latin typeface="Times New Roman" panose="02020603050405020304" pitchFamily="18" charset="0"/>
                <a:cs typeface="Times New Roman" panose="02020603050405020304" pitchFamily="18" charset="0"/>
              </a:rPr>
              <a:t>are designed to fuse these features. Finally, the fused image is reconstructed by a decoder.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79819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375" y="1825625"/>
            <a:ext cx="7881249" cy="4351338"/>
          </a:xfrm>
        </p:spPr>
      </p:pic>
      <p:pic>
        <p:nvPicPr>
          <p:cNvPr id="4"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93329" y="-46655"/>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5">
            <a:extLst>
              <a:ext uri="{FF2B5EF4-FFF2-40B4-BE49-F238E27FC236}">
                <a16:creationId xmlns="" xmlns:a16="http://schemas.microsoft.com/office/drawing/2014/main" id="{AF288278-6600-44E7-A88A-5086B87F447C}"/>
              </a:ext>
            </a:extLst>
          </p:cNvPr>
          <p:cNvSpPr txBox="1">
            <a:spLocks/>
          </p:cNvSpPr>
          <p:nvPr/>
        </p:nvSpPr>
        <p:spPr bwMode="auto">
          <a:xfrm>
            <a:off x="544825" y="-137950"/>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42E61EB3-2F18-4619-AD2A-886155B0A477}"/>
              </a:ext>
            </a:extLst>
          </p:cNvPr>
          <p:cNvSpPr txBox="1"/>
          <p:nvPr/>
        </p:nvSpPr>
        <p:spPr>
          <a:xfrm>
            <a:off x="657223" y="1113021"/>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BCB1A7F4-10E9-4679-8443-2185CAB50292}"/>
              </a:ext>
            </a:extLst>
          </p:cNvPr>
          <p:cNvSpPr/>
          <p:nvPr/>
        </p:nvSpPr>
        <p:spPr>
          <a:xfrm>
            <a:off x="-23225" y="6499327"/>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8" name="Rectangle 7">
            <a:extLst>
              <a:ext uri="{FF2B5EF4-FFF2-40B4-BE49-F238E27FC236}">
                <a16:creationId xmlns="" xmlns:a16="http://schemas.microsoft.com/office/drawing/2014/main" id="{8CBB8F91-3261-41D8-94CB-22FBE8683557}"/>
              </a:ext>
            </a:extLst>
          </p:cNvPr>
          <p:cNvSpPr/>
          <p:nvPr/>
        </p:nvSpPr>
        <p:spPr>
          <a:xfrm>
            <a:off x="-23225" y="871456"/>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25" y="-15005"/>
            <a:ext cx="12192000" cy="6858000"/>
          </a:xfrm>
          <a:prstGeom prst="rect">
            <a:avLst/>
          </a:prstGeom>
        </p:spPr>
      </p:pic>
      <p:sp>
        <p:nvSpPr>
          <p:cNvPr id="10" name="TextBox 9"/>
          <p:cNvSpPr txBox="1"/>
          <p:nvPr/>
        </p:nvSpPr>
        <p:spPr>
          <a:xfrm>
            <a:off x="1341024" y="260234"/>
            <a:ext cx="8950036" cy="523220"/>
          </a:xfrm>
          <a:prstGeom prst="rect">
            <a:avLst/>
          </a:prstGeom>
          <a:noFill/>
        </p:spPr>
        <p:txBody>
          <a:bodyPr wrap="square" rtlCol="0">
            <a:spAutoFit/>
          </a:bodyPr>
          <a:lstStyle/>
          <a:p>
            <a:pPr algn="ctr"/>
            <a:r>
              <a:rPr lang="en-US" sz="2800" b="1" cap="all" dirty="0" smtClean="0">
                <a:latin typeface="Times New Roman" pitchFamily="18" charset="0"/>
                <a:cs typeface="Times New Roman" pitchFamily="18" charset="0"/>
              </a:rPr>
              <a:t>Architecture</a:t>
            </a:r>
            <a:endParaRPr lang="en-US" sz="2800" b="1" cap="all" dirty="0">
              <a:latin typeface="Times New Roman" pitchFamily="18" charset="0"/>
              <a:cs typeface="Times New Roman"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295" y="1113021"/>
            <a:ext cx="9744959" cy="5320426"/>
          </a:xfrm>
          <a:prstGeom prst="rect">
            <a:avLst/>
          </a:prstGeom>
        </p:spPr>
      </p:pic>
    </p:spTree>
    <p:extLst>
      <p:ext uri="{BB962C8B-B14F-4D97-AF65-F5344CB8AC3E}">
        <p14:creationId xmlns:p14="http://schemas.microsoft.com/office/powerpoint/2010/main" val="37057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pic>
        <p:nvPicPr>
          <p:cNvPr id="7"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93329" y="-46655"/>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5">
            <a:extLst>
              <a:ext uri="{FF2B5EF4-FFF2-40B4-BE49-F238E27FC236}">
                <a16:creationId xmlns="" xmlns:a16="http://schemas.microsoft.com/office/drawing/2014/main" id="{AF288278-6600-44E7-A88A-5086B87F447C}"/>
              </a:ext>
            </a:extLst>
          </p:cNvPr>
          <p:cNvSpPr txBox="1">
            <a:spLocks/>
          </p:cNvSpPr>
          <p:nvPr/>
        </p:nvSpPr>
        <p:spPr bwMode="auto">
          <a:xfrm>
            <a:off x="544825" y="-137950"/>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42E61EB3-2F18-4619-AD2A-886155B0A477}"/>
              </a:ext>
            </a:extLst>
          </p:cNvPr>
          <p:cNvSpPr txBox="1"/>
          <p:nvPr/>
        </p:nvSpPr>
        <p:spPr>
          <a:xfrm>
            <a:off x="657223" y="1113021"/>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BCB1A7F4-10E9-4679-8443-2185CAB50292}"/>
              </a:ext>
            </a:extLst>
          </p:cNvPr>
          <p:cNvSpPr/>
          <p:nvPr/>
        </p:nvSpPr>
        <p:spPr>
          <a:xfrm>
            <a:off x="-23225" y="6499327"/>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Rectangle 10">
            <a:extLst>
              <a:ext uri="{FF2B5EF4-FFF2-40B4-BE49-F238E27FC236}">
                <a16:creationId xmlns="" xmlns:a16="http://schemas.microsoft.com/office/drawing/2014/main" id="{8CBB8F91-3261-41D8-94CB-22FBE8683557}"/>
              </a:ext>
            </a:extLst>
          </p:cNvPr>
          <p:cNvSpPr/>
          <p:nvPr/>
        </p:nvSpPr>
        <p:spPr>
          <a:xfrm>
            <a:off x="-23225" y="871456"/>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25" y="-15005"/>
            <a:ext cx="12192000" cy="6858000"/>
          </a:xfrm>
          <a:prstGeom prst="rect">
            <a:avLst/>
          </a:prstGeom>
        </p:spPr>
      </p:pic>
      <p:sp>
        <p:nvSpPr>
          <p:cNvPr id="13" name="TextBox 12"/>
          <p:cNvSpPr txBox="1"/>
          <p:nvPr/>
        </p:nvSpPr>
        <p:spPr>
          <a:xfrm>
            <a:off x="1413432" y="260235"/>
            <a:ext cx="8950036"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OUTPUT</a:t>
            </a:r>
            <a:endParaRPr lang="en-US" sz="2800" b="1" dirty="0">
              <a:latin typeface="Times New Roman" pitchFamily="18" charset="0"/>
              <a:cs typeface="Times New Roman" pitchFamily="18" charset="0"/>
            </a:endParaRPr>
          </a:p>
        </p:txBody>
      </p:sp>
      <p:sp>
        <p:nvSpPr>
          <p:cNvPr id="14" name="TextBox 13"/>
          <p:cNvSpPr txBox="1"/>
          <p:nvPr/>
        </p:nvSpPr>
        <p:spPr>
          <a:xfrm>
            <a:off x="338044" y="1391228"/>
            <a:ext cx="11618167" cy="579967"/>
          </a:xfrm>
          <a:prstGeom prst="rect">
            <a:avLst/>
          </a:prstGeom>
          <a:noFill/>
        </p:spPr>
        <p:txBody>
          <a:bodyPr wrap="square" rtlCol="0">
            <a:spAutoFit/>
          </a:bodyPr>
          <a:lstStyle/>
          <a:p>
            <a:pPr algn="just">
              <a:lnSpc>
                <a:spcPct val="150000"/>
              </a:lnSpc>
              <a:defRPr/>
            </a:pPr>
            <a:endParaRPr lang="en-US" sz="24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82" y="1043706"/>
            <a:ext cx="10727704" cy="5386306"/>
          </a:xfrm>
          <a:prstGeom prst="rect">
            <a:avLst/>
          </a:prstGeom>
        </p:spPr>
      </p:pic>
    </p:spTree>
    <p:extLst>
      <p:ext uri="{BB962C8B-B14F-4D97-AF65-F5344CB8AC3E}">
        <p14:creationId xmlns:p14="http://schemas.microsoft.com/office/powerpoint/2010/main" val="226206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767876-16B2-4096-AA5A-BEE8532517FB}"/>
              </a:ext>
            </a:extLst>
          </p:cNvPr>
          <p:cNvSpPr txBox="1"/>
          <p:nvPr/>
        </p:nvSpPr>
        <p:spPr>
          <a:xfrm>
            <a:off x="888591" y="2875002"/>
            <a:ext cx="10712567" cy="1200329"/>
          </a:xfrm>
          <a:prstGeom prst="rect">
            <a:avLst/>
          </a:prstGeom>
          <a:noFill/>
        </p:spPr>
        <p:txBody>
          <a:bodyPr wrap="square" rtlCol="0">
            <a:spAutoFit/>
          </a:bodyPr>
          <a:lstStyle/>
          <a:p>
            <a:pPr lvl="0" algn="ctr"/>
            <a:r>
              <a:rPr lang="en-US" sz="7200" b="1" dirty="0" smtClean="0">
                <a:latin typeface="Times New Roman" panose="02020603050405020304" pitchFamily="18" charset="0"/>
                <a:cs typeface="Times New Roman" panose="02020603050405020304" pitchFamily="18" charset="0"/>
              </a:rPr>
              <a:t>Thank You</a:t>
            </a:r>
            <a:endParaRPr lang="en-US"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2478</TotalTime>
  <Words>198</Words>
  <Application>Microsoft Office PowerPoint</Application>
  <PresentationFormat>Custom</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user</cp:lastModifiedBy>
  <cp:revision>194</cp:revision>
  <dcterms:created xsi:type="dcterms:W3CDTF">2020-08-08T03:55:20Z</dcterms:created>
  <dcterms:modified xsi:type="dcterms:W3CDTF">2021-05-30T06:12:18Z</dcterms:modified>
</cp:coreProperties>
</file>