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78" r:id="rId3"/>
    <p:sldId id="279" r:id="rId4"/>
    <p:sldId id="280" r:id="rId5"/>
    <p:sldId id="282" r:id="rId6"/>
    <p:sldId id="287" r:id="rId7"/>
    <p:sldId id="28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974" y="-36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02FC1E5-1806-490F-A32D-F59D312B7971}"/>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E9809D3-ADDE-4409-AB15-400904A2D19A}"/>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C40F784-B990-4B12-B8E8-644C75318B2E}"/>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E12548D-5787-4208-A3EA-2785B5875303}"/>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48E3F51-0102-4A10-9615-3BA272B8AF43}"/>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C75C530-D5B8-47BA-B47D-D56C3D39223E}"/>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a:extLst>
              <a:ext uri="{FF2B5EF4-FFF2-40B4-BE49-F238E27FC236}">
                <a16:creationId xmlns=""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5D85C9A-408E-4FF5-B667-7FA2525C0F8D}"/>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8" name="Footer Placeholder 7">
            <a:extLst>
              <a:ext uri="{FF2B5EF4-FFF2-40B4-BE49-F238E27FC236}">
                <a16:creationId xmlns=""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2F69193-DB2A-4E12-8817-E6587A66B7FF}"/>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4" name="Footer Placeholder 3">
            <a:extLst>
              <a:ext uri="{FF2B5EF4-FFF2-40B4-BE49-F238E27FC236}">
                <a16:creationId xmlns=""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14C951E-E7CC-4F01-94D7-EE5B9DD35C3F}"/>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3" name="Footer Placeholder 2">
            <a:extLst>
              <a:ext uri="{FF2B5EF4-FFF2-40B4-BE49-F238E27FC236}">
                <a16:creationId xmlns=""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9ADC5F9-2F54-4533-8CF8-6C43FC1FC0DF}"/>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a:extLst>
              <a:ext uri="{FF2B5EF4-FFF2-40B4-BE49-F238E27FC236}">
                <a16:creationId xmlns=""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851845E-EEB1-4A14-A776-89D23CDBA86C}"/>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a:extLst>
              <a:ext uri="{FF2B5EF4-FFF2-40B4-BE49-F238E27FC236}">
                <a16:creationId xmlns=""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5/30/2021</a:t>
            </a:fld>
            <a:endParaRPr lang="en-US"/>
          </a:p>
        </p:txBody>
      </p:sp>
      <p:sp>
        <p:nvSpPr>
          <p:cNvPr id="5" name="Footer Placeholder 4">
            <a:extLst>
              <a:ext uri="{FF2B5EF4-FFF2-40B4-BE49-F238E27FC236}">
                <a16:creationId xmlns=""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01A603F7-17A2-4539-A2F5-2D940EAD4BD0}"/>
              </a:ext>
            </a:extLst>
          </p:cNvPr>
          <p:cNvSpPr txBox="1"/>
          <p:nvPr/>
        </p:nvSpPr>
        <p:spPr>
          <a:xfrm>
            <a:off x="110840" y="1567586"/>
            <a:ext cx="11984182" cy="3724096"/>
          </a:xfrm>
          <a:prstGeom prst="rect">
            <a:avLst/>
          </a:prstGeom>
          <a:noFill/>
        </p:spPr>
        <p:txBody>
          <a:bodyPr wrap="square" rtlCol="0">
            <a:spAutoFit/>
          </a:bodyPr>
          <a:lstStyle/>
          <a:p>
            <a:pPr algn="ctr">
              <a:spcBef>
                <a:spcPct val="0"/>
              </a:spcBef>
              <a:defRPr/>
            </a:pPr>
            <a:r>
              <a:rPr lang="en-GB" sz="2800" b="1" cap="all" dirty="0">
                <a:latin typeface="Times New Roman" panose="02020603050405020304" pitchFamily="18" charset="0"/>
                <a:cs typeface="Times New Roman" panose="02020603050405020304" pitchFamily="18" charset="0"/>
              </a:rPr>
              <a:t>A Fusion Approach to Infrared and Visible Images</a:t>
            </a:r>
          </a:p>
          <a:p>
            <a:pPr algn="ctr">
              <a:spcBef>
                <a:spcPct val="0"/>
              </a:spcBef>
              <a:defRPr/>
            </a:pPr>
            <a:endParaRPr lang="en-US" sz="2800" b="1" cap="all" dirty="0">
              <a:latin typeface="Times New Roman" panose="02020603050405020304" pitchFamily="18" charset="0"/>
              <a:cs typeface="Times New Roman" panose="02020603050405020304" pitchFamily="18" charset="0"/>
            </a:endParaRPr>
          </a:p>
          <a:p>
            <a:pPr algn="ctr">
              <a:spcBef>
                <a:spcPct val="0"/>
              </a:spcBef>
              <a:defRPr/>
            </a:pPr>
            <a:r>
              <a:rPr lang="en-US" sz="2400" b="1" dirty="0">
                <a:latin typeface="Times New Roman" pitchFamily="18" charset="0"/>
                <a:cs typeface="Times New Roman" pitchFamily="18" charset="0"/>
              </a:rPr>
              <a:t>Date: </a:t>
            </a:r>
            <a:r>
              <a:rPr lang="en-US" sz="2400" b="1" dirty="0" smtClean="0">
                <a:latin typeface="Times New Roman" pitchFamily="18" charset="0"/>
                <a:cs typeface="Times New Roman" pitchFamily="18" charset="0"/>
              </a:rPr>
              <a:t>27</a:t>
            </a:r>
            <a:r>
              <a:rPr lang="en-US" sz="2400" b="1" baseline="30000" dirty="0" smtClean="0">
                <a:latin typeface="Times New Roman" pitchFamily="18" charset="0"/>
                <a:cs typeface="Times New Roman" pitchFamily="18" charset="0"/>
              </a:rPr>
              <a:t>th</a:t>
            </a:r>
            <a:r>
              <a:rPr lang="en-US" sz="2400" b="1" dirty="0" smtClean="0">
                <a:latin typeface="Times New Roman" pitchFamily="18" charset="0"/>
                <a:cs typeface="Times New Roman" pitchFamily="18" charset="0"/>
              </a:rPr>
              <a:t> May </a:t>
            </a:r>
            <a:r>
              <a:rPr lang="en-US" sz="2400" b="1" dirty="0">
                <a:latin typeface="Times New Roman" pitchFamily="18" charset="0"/>
                <a:cs typeface="Times New Roman" pitchFamily="18" charset="0"/>
              </a:rPr>
              <a:t>2021</a:t>
            </a:r>
          </a:p>
          <a:p>
            <a:pPr algn="ctr">
              <a:spcBef>
                <a:spcPct val="0"/>
              </a:spcBef>
              <a:defRPr/>
            </a:pPr>
            <a:endParaRPr lang="en-US" sz="24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Ms. RAHELA MAHENAZ : 17WH1A0595</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itchFamily="18" charset="0"/>
                <a:cs typeface="Times New Roman" pitchFamily="18" charset="0"/>
              </a:rPr>
              <a:t>Ms. P. DIVYA REKHA : 18WH5A0515</a:t>
            </a:r>
          </a:p>
          <a:p>
            <a:r>
              <a:rPr lang="en-US" sz="2000" b="1" dirty="0">
                <a:latin typeface="Times New Roman" pitchFamily="18" charset="0"/>
                <a:cs typeface="Times New Roman" pitchFamily="18" charset="0"/>
              </a:rPr>
              <a:t>Ms. A. SRAVYA : 17WH1A0590</a:t>
            </a:r>
          </a:p>
          <a:p>
            <a:r>
              <a:rPr lang="en-US" sz="2400" b="1" dirty="0">
                <a:latin typeface="Times New Roman" pitchFamily="18" charset="0"/>
                <a:cs typeface="Times New Roman" pitchFamily="18" charset="0"/>
              </a:rPr>
              <a:t>					</a:t>
            </a:r>
          </a:p>
          <a:p>
            <a:r>
              <a:rPr lang="en-US" sz="2400" b="1" dirty="0">
                <a:latin typeface="Times New Roman" pitchFamily="18" charset="0"/>
                <a:cs typeface="Times New Roman" pitchFamily="18" charset="0"/>
              </a:rPr>
              <a:t>					    			 Internal Guide: </a:t>
            </a:r>
            <a:r>
              <a:rPr lang="en-US" sz="2000" b="1" dirty="0" err="1">
                <a:latin typeface="Times New Roman" pitchFamily="18" charset="0"/>
                <a:cs typeface="Times New Roman" pitchFamily="18" charset="0"/>
              </a:rPr>
              <a:t>Ms.G.NAGAMANI</a:t>
            </a:r>
            <a:endParaRPr lang="en-US" sz="2400" b="1" dirty="0">
              <a:latin typeface="Times New Roman" pitchFamily="18" charset="0"/>
              <a:cs typeface="Times New Roman" pitchFamily="18" charset="0"/>
            </a:endParaRPr>
          </a:p>
          <a:p>
            <a:pPr algn="ctr"/>
            <a:r>
              <a:rPr lang="en-IN" sz="2400" b="1" dirty="0">
                <a:latin typeface="Times New Roman" pitchFamily="18" charset="0"/>
                <a:cs typeface="Times New Roman" pitchFamily="18" charset="0"/>
              </a:rPr>
              <a:t>         				    			          </a:t>
            </a:r>
            <a:r>
              <a:rPr lang="en-US" sz="2400" b="1" dirty="0">
                <a:latin typeface="Times New Roman" pitchFamily="18" charset="0"/>
                <a:cs typeface="Times New Roman" pitchFamily="18" charset="0"/>
              </a:rPr>
              <a:t>Designation: Assistant Professor</a:t>
            </a:r>
            <a:endParaRPr lang="en-US" sz="3200" b="1" dirty="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5906720"/>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p14="http://schemas.microsoft.com/office/powerpoint/2010/main" val="3820519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93329" y="-46655"/>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5">
            <a:extLst>
              <a:ext uri="{FF2B5EF4-FFF2-40B4-BE49-F238E27FC236}">
                <a16:creationId xmlns="" xmlns:a16="http://schemas.microsoft.com/office/drawing/2014/main" id="{AF288278-6600-44E7-A88A-5086B87F447C}"/>
              </a:ext>
            </a:extLst>
          </p:cNvPr>
          <p:cNvSpPr txBox="1">
            <a:spLocks/>
          </p:cNvSpPr>
          <p:nvPr/>
        </p:nvSpPr>
        <p:spPr bwMode="auto">
          <a:xfrm>
            <a:off x="544825" y="-137950"/>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42E61EB3-2F18-4619-AD2A-886155B0A477}"/>
              </a:ext>
            </a:extLst>
          </p:cNvPr>
          <p:cNvSpPr txBox="1"/>
          <p:nvPr/>
        </p:nvSpPr>
        <p:spPr>
          <a:xfrm>
            <a:off x="657223" y="1113021"/>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7" name="Rectangle 6">
            <a:extLst>
              <a:ext uri="{FF2B5EF4-FFF2-40B4-BE49-F238E27FC236}">
                <a16:creationId xmlns="" xmlns:a16="http://schemas.microsoft.com/office/drawing/2014/main" id="{BCB1A7F4-10E9-4679-8443-2185CAB50292}"/>
              </a:ext>
            </a:extLst>
          </p:cNvPr>
          <p:cNvSpPr/>
          <p:nvPr/>
        </p:nvSpPr>
        <p:spPr>
          <a:xfrm>
            <a:off x="-23225" y="6499327"/>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8" name="Rectangle 7">
            <a:extLst>
              <a:ext uri="{FF2B5EF4-FFF2-40B4-BE49-F238E27FC236}">
                <a16:creationId xmlns="" xmlns:a16="http://schemas.microsoft.com/office/drawing/2014/main" id="{8CBB8F91-3261-41D8-94CB-22FBE8683557}"/>
              </a:ext>
            </a:extLst>
          </p:cNvPr>
          <p:cNvSpPr/>
          <p:nvPr/>
        </p:nvSpPr>
        <p:spPr>
          <a:xfrm>
            <a:off x="-23225" y="871456"/>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25" y="5315"/>
            <a:ext cx="12192000" cy="6858000"/>
          </a:xfrm>
          <a:prstGeom prst="rect">
            <a:avLst/>
          </a:prstGeom>
        </p:spPr>
      </p:pic>
      <p:sp>
        <p:nvSpPr>
          <p:cNvPr id="10" name="TextBox 9"/>
          <p:cNvSpPr txBox="1"/>
          <p:nvPr/>
        </p:nvSpPr>
        <p:spPr>
          <a:xfrm>
            <a:off x="1413432" y="260235"/>
            <a:ext cx="8950036"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ABSTRACT</a:t>
            </a:r>
            <a:endParaRPr lang="en-US" sz="2800" b="1" dirty="0">
              <a:solidFill>
                <a:srgbClr val="FF0000"/>
              </a:solidFill>
              <a:latin typeface="Times New Roman" pitchFamily="18" charset="0"/>
              <a:cs typeface="Times New Roman" pitchFamily="18" charset="0"/>
            </a:endParaRPr>
          </a:p>
        </p:txBody>
      </p:sp>
      <p:sp>
        <p:nvSpPr>
          <p:cNvPr id="11" name="TextBox 10"/>
          <p:cNvSpPr txBox="1"/>
          <p:nvPr/>
        </p:nvSpPr>
        <p:spPr>
          <a:xfrm>
            <a:off x="121920" y="1028792"/>
            <a:ext cx="11834291" cy="4247317"/>
          </a:xfrm>
          <a:prstGeom prst="rect">
            <a:avLst/>
          </a:prstGeom>
          <a:noFill/>
        </p:spPr>
        <p:txBody>
          <a:bodyPr wrap="square" rtlCol="0">
            <a:spAutoFit/>
          </a:bodyPr>
          <a:lstStyle/>
          <a:p>
            <a:pPr>
              <a:lnSpc>
                <a:spcPct val="150000"/>
              </a:lnSpc>
            </a:pPr>
            <a:r>
              <a:rPr lang="en-GB" sz="2000" dirty="0">
                <a:latin typeface="Times New Roman" panose="02020603050405020304" pitchFamily="18" charset="0"/>
                <a:cs typeface="Times New Roman" panose="02020603050405020304" pitchFamily="18" charset="0"/>
              </a:rPr>
              <a:t>The infrared and visible image fusion task is an important problem in image processing field. It attempts to extract salient features from source images, then these features are integrated into a single image by appropriate fusion method. </a:t>
            </a:r>
            <a:r>
              <a:rPr lang="en-US" sz="2000" dirty="0">
                <a:latin typeface="Times New Roman" panose="02020603050405020304" pitchFamily="18" charset="0"/>
                <a:cs typeface="Times New Roman" panose="02020603050405020304" pitchFamily="18" charset="0"/>
              </a:rPr>
              <a:t>It is a novel deep learning architecture for infrared and visible images fusion problems. In contrast to conventional convolutional networks, our encoding network is combined with convolutional layers, a fusion layer, and dense block in which the output of each layer is connected to every other layer. We attempt to use this architecture to get more useful features from source images in the encoding process, and two fusion layers (fusion strategies) are designed to fuse these features. We use encoding network to extract image features and the fused image is obtained by decoding network. </a:t>
            </a:r>
            <a:r>
              <a:rPr lang="en-US" sz="2000" dirty="0" smtClean="0">
                <a:latin typeface="Times New Roman" panose="02020603050405020304" pitchFamily="18" charset="0"/>
                <a:cs typeface="Times New Roman" panose="02020603050405020304" pitchFamily="18" charset="0"/>
              </a:rPr>
              <a:t>Finally</a:t>
            </a:r>
            <a:r>
              <a:rPr lang="en-US" sz="2000" dirty="0">
                <a:latin typeface="Times New Roman" panose="02020603050405020304" pitchFamily="18" charset="0"/>
                <a:cs typeface="Times New Roman" panose="02020603050405020304" pitchFamily="18" charset="0"/>
              </a:rPr>
              <a:t>, the fused image will be reconstructed by fusion strategy and decoding network which includes four CNN layers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19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5375" y="1825625"/>
            <a:ext cx="7881249" cy="4351338"/>
          </a:xfrm>
        </p:spPr>
      </p:pic>
      <p:pic>
        <p:nvPicPr>
          <p:cNvPr id="4"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93329" y="-46655"/>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5">
            <a:extLst>
              <a:ext uri="{FF2B5EF4-FFF2-40B4-BE49-F238E27FC236}">
                <a16:creationId xmlns="" xmlns:a16="http://schemas.microsoft.com/office/drawing/2014/main" id="{AF288278-6600-44E7-A88A-5086B87F447C}"/>
              </a:ext>
            </a:extLst>
          </p:cNvPr>
          <p:cNvSpPr txBox="1">
            <a:spLocks/>
          </p:cNvSpPr>
          <p:nvPr/>
        </p:nvSpPr>
        <p:spPr bwMode="auto">
          <a:xfrm>
            <a:off x="544825" y="-137950"/>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42E61EB3-2F18-4619-AD2A-886155B0A477}"/>
              </a:ext>
            </a:extLst>
          </p:cNvPr>
          <p:cNvSpPr txBox="1"/>
          <p:nvPr/>
        </p:nvSpPr>
        <p:spPr>
          <a:xfrm>
            <a:off x="657223" y="1113021"/>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7" name="Rectangle 6">
            <a:extLst>
              <a:ext uri="{FF2B5EF4-FFF2-40B4-BE49-F238E27FC236}">
                <a16:creationId xmlns="" xmlns:a16="http://schemas.microsoft.com/office/drawing/2014/main" id="{BCB1A7F4-10E9-4679-8443-2185CAB50292}"/>
              </a:ext>
            </a:extLst>
          </p:cNvPr>
          <p:cNvSpPr/>
          <p:nvPr/>
        </p:nvSpPr>
        <p:spPr>
          <a:xfrm>
            <a:off x="-23225" y="6499327"/>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8" name="Rectangle 7">
            <a:extLst>
              <a:ext uri="{FF2B5EF4-FFF2-40B4-BE49-F238E27FC236}">
                <a16:creationId xmlns="" xmlns:a16="http://schemas.microsoft.com/office/drawing/2014/main" id="{8CBB8F91-3261-41D8-94CB-22FBE8683557}"/>
              </a:ext>
            </a:extLst>
          </p:cNvPr>
          <p:cNvSpPr/>
          <p:nvPr/>
        </p:nvSpPr>
        <p:spPr>
          <a:xfrm>
            <a:off x="-23225" y="871456"/>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225" y="-15005"/>
            <a:ext cx="12192000" cy="6858000"/>
          </a:xfrm>
          <a:prstGeom prst="rect">
            <a:avLst/>
          </a:prstGeom>
        </p:spPr>
      </p:pic>
      <p:sp>
        <p:nvSpPr>
          <p:cNvPr id="10" name="TextBox 9"/>
          <p:cNvSpPr txBox="1"/>
          <p:nvPr/>
        </p:nvSpPr>
        <p:spPr>
          <a:xfrm>
            <a:off x="1341024" y="260234"/>
            <a:ext cx="8950036" cy="523220"/>
          </a:xfrm>
          <a:prstGeom prst="rect">
            <a:avLst/>
          </a:prstGeom>
          <a:noFill/>
        </p:spPr>
        <p:txBody>
          <a:bodyPr wrap="square" rtlCol="0">
            <a:spAutoFit/>
          </a:bodyPr>
          <a:lstStyle/>
          <a:p>
            <a:pPr algn="ctr"/>
            <a:r>
              <a:rPr lang="en-US" sz="2800" b="1" cap="all" dirty="0">
                <a:latin typeface="Times New Roman" pitchFamily="18" charset="0"/>
                <a:cs typeface="Times New Roman" pitchFamily="18" charset="0"/>
              </a:rPr>
              <a:t>Architecture</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295" y="1113021"/>
            <a:ext cx="9744959" cy="5320426"/>
          </a:xfrm>
          <a:prstGeom prst="rect">
            <a:avLst/>
          </a:prstGeom>
        </p:spPr>
      </p:pic>
    </p:spTree>
    <p:extLst>
      <p:ext uri="{BB962C8B-B14F-4D97-AF65-F5344CB8AC3E}">
        <p14:creationId xmlns:p14="http://schemas.microsoft.com/office/powerpoint/2010/main" val="370576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pic>
        <p:nvPicPr>
          <p:cNvPr id="7"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93329" y="-46655"/>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5">
            <a:extLst>
              <a:ext uri="{FF2B5EF4-FFF2-40B4-BE49-F238E27FC236}">
                <a16:creationId xmlns="" xmlns:a16="http://schemas.microsoft.com/office/drawing/2014/main" id="{AF288278-6600-44E7-A88A-5086B87F447C}"/>
              </a:ext>
            </a:extLst>
          </p:cNvPr>
          <p:cNvSpPr txBox="1">
            <a:spLocks/>
          </p:cNvSpPr>
          <p:nvPr/>
        </p:nvSpPr>
        <p:spPr bwMode="auto">
          <a:xfrm>
            <a:off x="544825" y="-137950"/>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42E61EB3-2F18-4619-AD2A-886155B0A477}"/>
              </a:ext>
            </a:extLst>
          </p:cNvPr>
          <p:cNvSpPr txBox="1"/>
          <p:nvPr/>
        </p:nvSpPr>
        <p:spPr>
          <a:xfrm>
            <a:off x="657223" y="1113021"/>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10" name="Rectangle 9">
            <a:extLst>
              <a:ext uri="{FF2B5EF4-FFF2-40B4-BE49-F238E27FC236}">
                <a16:creationId xmlns="" xmlns:a16="http://schemas.microsoft.com/office/drawing/2014/main" id="{BCB1A7F4-10E9-4679-8443-2185CAB50292}"/>
              </a:ext>
            </a:extLst>
          </p:cNvPr>
          <p:cNvSpPr/>
          <p:nvPr/>
        </p:nvSpPr>
        <p:spPr>
          <a:xfrm>
            <a:off x="-23225" y="6499327"/>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11" name="Rectangle 10">
            <a:extLst>
              <a:ext uri="{FF2B5EF4-FFF2-40B4-BE49-F238E27FC236}">
                <a16:creationId xmlns="" xmlns:a16="http://schemas.microsoft.com/office/drawing/2014/main" id="{8CBB8F91-3261-41D8-94CB-22FBE8683557}"/>
              </a:ext>
            </a:extLst>
          </p:cNvPr>
          <p:cNvSpPr/>
          <p:nvPr/>
        </p:nvSpPr>
        <p:spPr>
          <a:xfrm>
            <a:off x="-23225" y="871456"/>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225" y="-15005"/>
            <a:ext cx="12192000" cy="6858000"/>
          </a:xfrm>
          <a:prstGeom prst="rect">
            <a:avLst/>
          </a:prstGeom>
        </p:spPr>
      </p:pic>
      <p:sp>
        <p:nvSpPr>
          <p:cNvPr id="13" name="TextBox 12"/>
          <p:cNvSpPr txBox="1"/>
          <p:nvPr/>
        </p:nvSpPr>
        <p:spPr>
          <a:xfrm>
            <a:off x="1413432" y="260235"/>
            <a:ext cx="8950036"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OUTPUT</a:t>
            </a:r>
          </a:p>
        </p:txBody>
      </p:sp>
      <p:sp>
        <p:nvSpPr>
          <p:cNvPr id="14" name="TextBox 13"/>
          <p:cNvSpPr txBox="1"/>
          <p:nvPr/>
        </p:nvSpPr>
        <p:spPr>
          <a:xfrm>
            <a:off x="338044" y="1391228"/>
            <a:ext cx="11618167" cy="579967"/>
          </a:xfrm>
          <a:prstGeom prst="rect">
            <a:avLst/>
          </a:prstGeom>
          <a:noFill/>
        </p:spPr>
        <p:txBody>
          <a:bodyPr wrap="square" rtlCol="0">
            <a:spAutoFit/>
          </a:bodyPr>
          <a:lstStyle/>
          <a:p>
            <a:pPr algn="just">
              <a:lnSpc>
                <a:spcPct val="150000"/>
              </a:lnSpc>
              <a:defRPr/>
            </a:pPr>
            <a:endParaRPr lang="en-US" sz="2400" b="1"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82" y="1043706"/>
            <a:ext cx="10727704" cy="5386306"/>
          </a:xfrm>
          <a:prstGeom prst="rect">
            <a:avLst/>
          </a:prstGeom>
        </p:spPr>
      </p:pic>
    </p:spTree>
    <p:extLst>
      <p:ext uri="{BB962C8B-B14F-4D97-AF65-F5344CB8AC3E}">
        <p14:creationId xmlns:p14="http://schemas.microsoft.com/office/powerpoint/2010/main" val="226206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 xmlns:a16="http://schemas.microsoft.com/office/drawing/2014/main" id="{70E75183-A891-41E8-BE98-4A78B3F93C8D}"/>
              </a:ext>
            </a:extLst>
          </p:cNvPr>
          <p:cNvSpPr>
            <a:spLocks noGrp="1"/>
          </p:cNvSpPr>
          <p:nvPr>
            <p:ph type="title"/>
          </p:nvPr>
        </p:nvSpPr>
        <p:spPr>
          <a:xfrm>
            <a:off x="838200" y="-193040"/>
            <a:ext cx="10515600" cy="1883729"/>
          </a:xfrm>
        </p:spPr>
        <p:txBody>
          <a:bodyPr>
            <a:normAutofit/>
          </a:bodyPr>
          <a:lstStyle/>
          <a:p>
            <a:pPr algn="ctr"/>
            <a:r>
              <a:rPr lang="en-US" sz="2800" b="1" cap="all" dirty="0" err="1" smtClean="0">
                <a:latin typeface="Times New Roman" panose="02020603050405020304" pitchFamily="18" charset="0"/>
                <a:cs typeface="Times New Roman" panose="02020603050405020304" pitchFamily="18" charset="0"/>
              </a:rPr>
              <a:t>Comparisions</a:t>
            </a:r>
            <a:endParaRPr lang="en-US" sz="2800" b="1" cap="all"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 xmlns:a16="http://schemas.microsoft.com/office/drawing/2014/main" id="{9F5CE73B-BDDF-4F90-827E-BE4A3C9292B5}"/>
              </a:ext>
            </a:extLst>
          </p:cNvPr>
          <p:cNvSpPr>
            <a:spLocks noGrp="1"/>
          </p:cNvSpPr>
          <p:nvPr>
            <p:ph idx="1"/>
          </p:nvPr>
        </p:nvSpPr>
        <p:spPr>
          <a:xfrm>
            <a:off x="294640" y="1097280"/>
            <a:ext cx="11623040" cy="5232400"/>
          </a:xfrm>
        </p:spPr>
        <p:txBody>
          <a:bodyPr>
            <a:noAutofit/>
          </a:bodyPr>
          <a:lstStyle/>
          <a:p>
            <a:pPr>
              <a:lnSpc>
                <a:spcPct val="150000"/>
              </a:lnSpc>
            </a:pPr>
            <a:r>
              <a:rPr lang="en-GB" sz="2400" dirty="0">
                <a:latin typeface="Times New Roman" panose="02020603050405020304" pitchFamily="18" charset="0"/>
                <a:cs typeface="Times New Roman" panose="02020603050405020304" pitchFamily="18" charset="0"/>
              </a:rPr>
              <a:t>For the purpose of quantitative comparison between our fusion method and other existing algorithms, seven quality metrics are utilized</a:t>
            </a:r>
            <a:r>
              <a:rPr lang="en-GB" sz="2400" dirty="0" smtClean="0">
                <a:latin typeface="Times New Roman" panose="02020603050405020304" pitchFamily="18" charset="0"/>
                <a:cs typeface="Times New Roman" panose="02020603050405020304" pitchFamily="18" charset="0"/>
              </a:rPr>
              <a:t>.</a:t>
            </a:r>
          </a:p>
          <a:p>
            <a:pPr>
              <a:lnSpc>
                <a:spcPct val="150000"/>
              </a:lnSpc>
            </a:pPr>
            <a:r>
              <a:rPr lang="en-IN" sz="2400" dirty="0">
                <a:latin typeface="Times New Roman" panose="02020603050405020304" pitchFamily="18" charset="0"/>
                <a:cs typeface="Times New Roman" panose="02020603050405020304" pitchFamily="18" charset="0"/>
              </a:rPr>
              <a:t>T</a:t>
            </a:r>
            <a:r>
              <a:rPr lang="en-IN" sz="2400" dirty="0" smtClean="0">
                <a:latin typeface="Times New Roman" panose="02020603050405020304" pitchFamily="18" charset="0"/>
                <a:cs typeface="Times New Roman" panose="02020603050405020304" pitchFamily="18" charset="0"/>
              </a:rPr>
              <a:t>he </a:t>
            </a:r>
            <a:r>
              <a:rPr lang="en-IN" sz="2400" dirty="0">
                <a:latin typeface="Times New Roman" panose="02020603050405020304" pitchFamily="18" charset="0"/>
                <a:cs typeface="Times New Roman" panose="02020603050405020304" pitchFamily="18" charset="0"/>
              </a:rPr>
              <a:t>proposed method </a:t>
            </a:r>
            <a:r>
              <a:rPr lang="en-IN" sz="2400" dirty="0" smtClean="0">
                <a:latin typeface="Times New Roman" panose="02020603050405020304" pitchFamily="18" charset="0"/>
                <a:cs typeface="Times New Roman" panose="02020603050405020304" pitchFamily="18" charset="0"/>
              </a:rPr>
              <a:t>if compared with </a:t>
            </a:r>
            <a:r>
              <a:rPr lang="en-IN" sz="2400" dirty="0">
                <a:latin typeface="Times New Roman" panose="02020603050405020304" pitchFamily="18" charset="0"/>
                <a:cs typeface="Times New Roman" panose="02020603050405020304" pitchFamily="18" charset="0"/>
              </a:rPr>
              <a:t>several typical fusion methods, including cross bilateral filter fusion method(CBF</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joint-sparse representation model(JSR</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gradient transfer and total variation minimization(GTF</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JSR model with saliency detection fusion method(JSRSD)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deep convolutional neural network-based method(CNN</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and the </a:t>
            </a:r>
            <a:r>
              <a:rPr lang="en-IN" sz="2400" dirty="0" smtClean="0">
                <a:latin typeface="Times New Roman" panose="02020603050405020304" pitchFamily="18" charset="0"/>
                <a:cs typeface="Times New Roman" panose="02020603050405020304" pitchFamily="18" charset="0"/>
              </a:rPr>
              <a:t>Deep Fuse method.</a:t>
            </a:r>
            <a:r>
              <a:rPr lang="en-GB" sz="2400" dirty="0" smtClean="0">
                <a:latin typeface="Times New Roman" panose="02020603050405020304" pitchFamily="18" charset="0"/>
                <a:cs typeface="Times New Roman" panose="02020603050405020304" pitchFamily="18" charset="0"/>
              </a:rPr>
              <a:t>With </a:t>
            </a:r>
            <a:r>
              <a:rPr lang="en-GB" sz="2400" dirty="0">
                <a:latin typeface="Times New Roman" panose="02020603050405020304" pitchFamily="18" charset="0"/>
                <a:cs typeface="Times New Roman" panose="02020603050405020304" pitchFamily="18" charset="0"/>
              </a:rPr>
              <a:t>different fusion strategy (addition and l1-norm) utilized in to our network, our algorithm still has best or second-best values in seven quality metrics. This means our network is an effective architecture for infrared and visible image fusion </a:t>
            </a:r>
            <a:r>
              <a:rPr lang="en-GB" sz="2400" dirty="0" smtClean="0">
                <a:latin typeface="Times New Roman" panose="02020603050405020304" pitchFamily="18" charset="0"/>
                <a:cs typeface="Times New Roman" panose="02020603050405020304" pitchFamily="18" charset="0"/>
              </a:rPr>
              <a:t>task.</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70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577"/>
            <a:ext cx="10515600" cy="1325563"/>
          </a:xfrm>
        </p:spPr>
        <p:txBody>
          <a:bodyPr>
            <a:normAutofit/>
          </a:bodyPr>
          <a:lstStyle/>
          <a:p>
            <a:pPr algn="ctr"/>
            <a:r>
              <a:rPr lang="en-GB" sz="2800" b="1" cap="all" dirty="0" smtClean="0">
                <a:latin typeface="Times New Roman" panose="02020603050405020304" pitchFamily="18" charset="0"/>
                <a:cs typeface="Times New Roman" panose="02020603050405020304" pitchFamily="18" charset="0"/>
              </a:rPr>
              <a:t>Test Cases</a:t>
            </a:r>
            <a:endParaRPr lang="en-IN" sz="2800" b="1" cap="all"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34995"/>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 xmlns:a16="http://schemas.microsoft.com/office/drawing/2014/main" id="{BCB1A7F4-10E9-4679-8443-2185CAB50292}"/>
              </a:ext>
            </a:extLst>
          </p:cNvPr>
          <p:cNvSpPr/>
          <p:nvPr/>
        </p:nvSpPr>
        <p:spPr>
          <a:xfrm>
            <a:off x="0" y="6609132"/>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6" name="Rectangle 5">
            <a:extLst>
              <a:ext uri="{FF2B5EF4-FFF2-40B4-BE49-F238E27FC236}">
                <a16:creationId xmlns="" xmlns:a16="http://schemas.microsoft.com/office/drawing/2014/main" id="{8CBB8F91-3261-41D8-94CB-22FBE8683557}"/>
              </a:ext>
            </a:extLst>
          </p:cNvPr>
          <p:cNvSpPr/>
          <p:nvPr/>
        </p:nvSpPr>
        <p:spPr>
          <a:xfrm>
            <a:off x="0" y="906225"/>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 xmlns:a16="http://schemas.microsoft.com/office/drawing/2014/main" id="{70E75183-A891-41E8-BE98-4A78B3F93C8D}"/>
              </a:ext>
            </a:extLst>
          </p:cNvPr>
          <p:cNvSpPr txBox="1">
            <a:spLocks/>
          </p:cNvSpPr>
          <p:nvPr/>
        </p:nvSpPr>
        <p:spPr>
          <a:xfrm>
            <a:off x="838200" y="-34994"/>
            <a:ext cx="10515600" cy="17539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50720"/>
            <a:ext cx="10515600" cy="3982719"/>
          </a:xfrm>
        </p:spPr>
      </p:pic>
    </p:spTree>
    <p:extLst>
      <p:ext uri="{BB962C8B-B14F-4D97-AF65-F5344CB8AC3E}">
        <p14:creationId xmlns:p14="http://schemas.microsoft.com/office/powerpoint/2010/main" val="2506956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 xmlns:a16="http://schemas.microsoft.com/office/drawing/2014/main" id="{70E75183-A891-41E8-BE98-4A78B3F93C8D}"/>
              </a:ext>
            </a:extLst>
          </p:cNvPr>
          <p:cNvSpPr>
            <a:spLocks noGrp="1"/>
          </p:cNvSpPr>
          <p:nvPr>
            <p:ph type="ctrTitle"/>
          </p:nvPr>
        </p:nvSpPr>
        <p:spPr/>
        <p:txBody>
          <a:bodyPr/>
          <a:lstStyle/>
          <a:p>
            <a:r>
              <a:rPr lang="en-US" b="1" dirty="0"/>
              <a:t>                            </a:t>
            </a:r>
            <a:r>
              <a:rPr lang="en-US" dirty="0"/>
              <a:t/>
            </a:r>
            <a:br>
              <a:rPr lang="en-US" dirty="0"/>
            </a:br>
            <a:r>
              <a:rPr lang="en-US" dirty="0"/>
              <a:t>                         </a:t>
            </a:r>
            <a:endParaRPr lang="en-US" b="1" dirty="0"/>
          </a:p>
        </p:txBody>
      </p:sp>
      <p:sp>
        <p:nvSpPr>
          <p:cNvPr id="4" name="Subtitle 3">
            <a:extLst>
              <a:ext uri="{FF2B5EF4-FFF2-40B4-BE49-F238E27FC236}">
                <a16:creationId xmlns="" xmlns:a16="http://schemas.microsoft.com/office/drawing/2014/main" id="{EE2388F6-A09D-48D9-BE52-A2EECA0BBAE6}"/>
              </a:ext>
            </a:extLst>
          </p:cNvPr>
          <p:cNvSpPr>
            <a:spLocks noGrp="1"/>
          </p:cNvSpPr>
          <p:nvPr>
            <p:ph type="subTitle" idx="1"/>
          </p:nvPr>
        </p:nvSpPr>
        <p:spPr>
          <a:xfrm>
            <a:off x="1524000" y="2200275"/>
            <a:ext cx="8343900" cy="3057525"/>
          </a:xfrm>
        </p:spPr>
        <p:txBody>
          <a:bodyPr>
            <a:normAutofit/>
          </a:bodyPr>
          <a:lstStyle/>
          <a:p>
            <a:endParaRPr lang="en-US" sz="4800" dirty="0"/>
          </a:p>
          <a:p>
            <a:r>
              <a:rPr lang="en-US" sz="9600" b="1" dirty="0"/>
              <a:t>Thank You</a:t>
            </a:r>
          </a:p>
        </p:txBody>
      </p:sp>
    </p:spTree>
    <p:extLst>
      <p:ext uri="{BB962C8B-B14F-4D97-AF65-F5344CB8AC3E}">
        <p14:creationId xmlns:p14="http://schemas.microsoft.com/office/powerpoint/2010/main" val="3512619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3714</TotalTime>
  <Words>402</Words>
  <Application>Microsoft Office PowerPoint</Application>
  <PresentationFormat>Custom</PresentationFormat>
  <Paragraphs>37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Comparisions</vt:lpstr>
      <vt:lpstr>Test Cases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user</cp:lastModifiedBy>
  <cp:revision>214</cp:revision>
  <dcterms:created xsi:type="dcterms:W3CDTF">2020-08-08T03:55:20Z</dcterms:created>
  <dcterms:modified xsi:type="dcterms:W3CDTF">2021-05-30T06:12:24Z</dcterms:modified>
</cp:coreProperties>
</file>