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8" r:id="rId5"/>
    <p:sldId id="267" r:id="rId6"/>
    <p:sldId id="261" r:id="rId7"/>
    <p:sldId id="265" r:id="rId8"/>
    <p:sldId id="263" r:id="rId9"/>
    <p:sldId id="264"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0F761-F578-4228-B541-4C698C137012}" type="doc">
      <dgm:prSet loTypeId="urn:microsoft.com/office/officeart/2005/8/layout/process1" loCatId="process" qsTypeId="urn:microsoft.com/office/officeart/2005/8/quickstyle/simple1" qsCatId="simple" csTypeId="urn:microsoft.com/office/officeart/2005/8/colors/accent1_2" csCatId="accent1" phldr="1"/>
      <dgm:spPr/>
    </dgm:pt>
    <dgm:pt modelId="{BE4C8297-5B20-492A-AAC6-16F0BA04CF2F}">
      <dgm:prSet phldrT="[Text]"/>
      <dgm:spPr/>
      <dgm:t>
        <a:bodyPr/>
        <a:lstStyle/>
        <a:p>
          <a:r>
            <a:rPr lang="en-IN" dirty="0"/>
            <a:t>Data Acquisition</a:t>
          </a:r>
        </a:p>
      </dgm:t>
    </dgm:pt>
    <dgm:pt modelId="{80663BCE-F088-4418-8AAC-A34240BB5E84}" type="parTrans" cxnId="{8344FBBD-5BE0-44FC-9AE3-E226634D8E9D}">
      <dgm:prSet/>
      <dgm:spPr/>
      <dgm:t>
        <a:bodyPr/>
        <a:lstStyle/>
        <a:p>
          <a:endParaRPr lang="en-IN"/>
        </a:p>
      </dgm:t>
    </dgm:pt>
    <dgm:pt modelId="{84E6B43C-11C7-4C09-9FDC-447A1AA0E7BA}" type="sibTrans" cxnId="{8344FBBD-5BE0-44FC-9AE3-E226634D8E9D}">
      <dgm:prSet/>
      <dgm:spPr/>
      <dgm:t>
        <a:bodyPr/>
        <a:lstStyle/>
        <a:p>
          <a:endParaRPr lang="en-IN"/>
        </a:p>
      </dgm:t>
    </dgm:pt>
    <dgm:pt modelId="{96DB7742-DF1B-466D-B473-36DFF429834D}">
      <dgm:prSet phldrT="[Text]"/>
      <dgm:spPr/>
      <dgm:t>
        <a:bodyPr/>
        <a:lstStyle/>
        <a:p>
          <a:r>
            <a:rPr lang="en-IN" dirty="0"/>
            <a:t>Applying classification algorithms</a:t>
          </a:r>
        </a:p>
      </dgm:t>
    </dgm:pt>
    <dgm:pt modelId="{7935CDFE-3497-446F-A090-B400243D5642}" type="parTrans" cxnId="{C49D0E5C-52F2-4854-A23E-15E627BA9162}">
      <dgm:prSet/>
      <dgm:spPr/>
      <dgm:t>
        <a:bodyPr/>
        <a:lstStyle/>
        <a:p>
          <a:endParaRPr lang="en-IN"/>
        </a:p>
      </dgm:t>
    </dgm:pt>
    <dgm:pt modelId="{6DB2AD3B-2CAC-4D35-9D0E-B40309CD30B0}" type="sibTrans" cxnId="{C49D0E5C-52F2-4854-A23E-15E627BA9162}">
      <dgm:prSet/>
      <dgm:spPr/>
      <dgm:t>
        <a:bodyPr/>
        <a:lstStyle/>
        <a:p>
          <a:endParaRPr lang="en-IN"/>
        </a:p>
      </dgm:t>
    </dgm:pt>
    <dgm:pt modelId="{20C8C74C-4F67-490D-A02E-1B8A0A56C54B}">
      <dgm:prSet phldrT="[Text]"/>
      <dgm:spPr/>
      <dgm:t>
        <a:bodyPr/>
        <a:lstStyle/>
        <a:p>
          <a:r>
            <a:rPr lang="en-IN" dirty="0"/>
            <a:t>Feature scaling</a:t>
          </a:r>
        </a:p>
      </dgm:t>
    </dgm:pt>
    <dgm:pt modelId="{82CAD4F8-D845-40AD-9F31-92479C729D8B}" type="parTrans" cxnId="{E9E4CB12-DA27-48EC-B4E8-73C65D642446}">
      <dgm:prSet/>
      <dgm:spPr/>
      <dgm:t>
        <a:bodyPr/>
        <a:lstStyle/>
        <a:p>
          <a:endParaRPr lang="en-IN"/>
        </a:p>
      </dgm:t>
    </dgm:pt>
    <dgm:pt modelId="{DFCDE03A-0CD0-4BD3-A9E7-8B1E14982878}" type="sibTrans" cxnId="{E9E4CB12-DA27-48EC-B4E8-73C65D642446}">
      <dgm:prSet/>
      <dgm:spPr/>
      <dgm:t>
        <a:bodyPr/>
        <a:lstStyle/>
        <a:p>
          <a:endParaRPr lang="en-IN"/>
        </a:p>
      </dgm:t>
    </dgm:pt>
    <dgm:pt modelId="{3804C943-E835-4828-AEF7-7E34FB0BA4D8}">
      <dgm:prSet phldrT="[Text]"/>
      <dgm:spPr/>
      <dgm:t>
        <a:bodyPr/>
        <a:lstStyle/>
        <a:p>
          <a:r>
            <a:rPr lang="en-IN" dirty="0"/>
            <a:t>Model tuning</a:t>
          </a:r>
        </a:p>
      </dgm:t>
    </dgm:pt>
    <dgm:pt modelId="{18C9845B-C5C7-41F8-8C07-4C1CB198047F}" type="parTrans" cxnId="{4BA473C6-DF2C-4EFA-8EC1-F6DF9ADA0535}">
      <dgm:prSet/>
      <dgm:spPr/>
      <dgm:t>
        <a:bodyPr/>
        <a:lstStyle/>
        <a:p>
          <a:endParaRPr lang="en-IN"/>
        </a:p>
      </dgm:t>
    </dgm:pt>
    <dgm:pt modelId="{AE909EEB-A70A-484A-8A4A-BC1BA3E4C930}" type="sibTrans" cxnId="{4BA473C6-DF2C-4EFA-8EC1-F6DF9ADA0535}">
      <dgm:prSet/>
      <dgm:spPr/>
      <dgm:t>
        <a:bodyPr/>
        <a:lstStyle/>
        <a:p>
          <a:endParaRPr lang="en-IN"/>
        </a:p>
      </dgm:t>
    </dgm:pt>
    <dgm:pt modelId="{E571DA84-BE9E-4DD9-B60D-ECDF9413DED9}">
      <dgm:prSet phldrT="[Text]"/>
      <dgm:spPr/>
      <dgm:t>
        <a:bodyPr/>
        <a:lstStyle/>
        <a:p>
          <a:r>
            <a:rPr lang="en-IN" dirty="0"/>
            <a:t>Data interpretation</a:t>
          </a:r>
        </a:p>
      </dgm:t>
    </dgm:pt>
    <dgm:pt modelId="{A93AEFE9-4EAE-4148-A4AC-0815727DB5AA}" type="parTrans" cxnId="{8FE134C0-D6AB-46C1-A731-7491CF95325C}">
      <dgm:prSet/>
      <dgm:spPr/>
      <dgm:t>
        <a:bodyPr/>
        <a:lstStyle/>
        <a:p>
          <a:endParaRPr lang="en-IN"/>
        </a:p>
      </dgm:t>
    </dgm:pt>
    <dgm:pt modelId="{033322EB-8C97-47C6-8C18-703A89A2874B}" type="sibTrans" cxnId="{8FE134C0-D6AB-46C1-A731-7491CF95325C}">
      <dgm:prSet/>
      <dgm:spPr/>
      <dgm:t>
        <a:bodyPr/>
        <a:lstStyle/>
        <a:p>
          <a:endParaRPr lang="en-IN"/>
        </a:p>
      </dgm:t>
    </dgm:pt>
    <dgm:pt modelId="{B86F7D35-C141-4EE5-8CE2-5A39B2DD05BE}">
      <dgm:prSet phldrT="[Text]"/>
      <dgm:spPr/>
      <dgm:t>
        <a:bodyPr/>
        <a:lstStyle/>
        <a:p>
          <a:r>
            <a:rPr lang="en-US" dirty="0"/>
            <a:t>Dataset Analysis</a:t>
          </a:r>
          <a:endParaRPr lang="en-IN" dirty="0"/>
        </a:p>
      </dgm:t>
    </dgm:pt>
    <dgm:pt modelId="{0B5F1E1C-FFCC-4453-AE76-FDDFDEA62466}" type="parTrans" cxnId="{1D9B7184-4DEE-4F46-A2ED-15B79C2F64FA}">
      <dgm:prSet/>
      <dgm:spPr/>
      <dgm:t>
        <a:bodyPr/>
        <a:lstStyle/>
        <a:p>
          <a:endParaRPr lang="en-IN"/>
        </a:p>
      </dgm:t>
    </dgm:pt>
    <dgm:pt modelId="{139374EF-0374-4973-8F7E-2219D654B3DD}" type="sibTrans" cxnId="{1D9B7184-4DEE-4F46-A2ED-15B79C2F64FA}">
      <dgm:prSet/>
      <dgm:spPr/>
      <dgm:t>
        <a:bodyPr/>
        <a:lstStyle/>
        <a:p>
          <a:endParaRPr lang="en-IN"/>
        </a:p>
      </dgm:t>
    </dgm:pt>
    <dgm:pt modelId="{E60BF1DB-4300-4633-A533-C7EE741DBE99}" type="pres">
      <dgm:prSet presAssocID="{A9D0F761-F578-4228-B541-4C698C137012}" presName="Name0" presStyleCnt="0">
        <dgm:presLayoutVars>
          <dgm:dir/>
          <dgm:resizeHandles val="exact"/>
        </dgm:presLayoutVars>
      </dgm:prSet>
      <dgm:spPr/>
    </dgm:pt>
    <dgm:pt modelId="{5784E58B-2394-4579-911D-2D4EF4E08CB8}" type="pres">
      <dgm:prSet presAssocID="{BE4C8297-5B20-492A-AAC6-16F0BA04CF2F}" presName="node" presStyleLbl="node1" presStyleIdx="0" presStyleCnt="6">
        <dgm:presLayoutVars>
          <dgm:bulletEnabled val="1"/>
        </dgm:presLayoutVars>
      </dgm:prSet>
      <dgm:spPr/>
    </dgm:pt>
    <dgm:pt modelId="{429DC998-E77B-41E1-87D5-3D1572DF3A31}" type="pres">
      <dgm:prSet presAssocID="{84E6B43C-11C7-4C09-9FDC-447A1AA0E7BA}" presName="sibTrans" presStyleLbl="sibTrans2D1" presStyleIdx="0" presStyleCnt="5"/>
      <dgm:spPr/>
    </dgm:pt>
    <dgm:pt modelId="{4EABA275-67FB-4066-90AB-4913FC650E98}" type="pres">
      <dgm:prSet presAssocID="{84E6B43C-11C7-4C09-9FDC-447A1AA0E7BA}" presName="connectorText" presStyleLbl="sibTrans2D1" presStyleIdx="0" presStyleCnt="5"/>
      <dgm:spPr/>
    </dgm:pt>
    <dgm:pt modelId="{C3D3F87F-D4A8-41D4-A7F2-00DC00233AB5}" type="pres">
      <dgm:prSet presAssocID="{B86F7D35-C141-4EE5-8CE2-5A39B2DD05BE}" presName="node" presStyleLbl="node1" presStyleIdx="1" presStyleCnt="6">
        <dgm:presLayoutVars>
          <dgm:bulletEnabled val="1"/>
        </dgm:presLayoutVars>
      </dgm:prSet>
      <dgm:spPr/>
    </dgm:pt>
    <dgm:pt modelId="{88821C4B-A387-48C5-A3A0-799EAFF7B942}" type="pres">
      <dgm:prSet presAssocID="{139374EF-0374-4973-8F7E-2219D654B3DD}" presName="sibTrans" presStyleLbl="sibTrans2D1" presStyleIdx="1" presStyleCnt="5"/>
      <dgm:spPr/>
    </dgm:pt>
    <dgm:pt modelId="{E42943D0-F57E-4469-BAB2-D393D63EB1E3}" type="pres">
      <dgm:prSet presAssocID="{139374EF-0374-4973-8F7E-2219D654B3DD}" presName="connectorText" presStyleLbl="sibTrans2D1" presStyleIdx="1" presStyleCnt="5"/>
      <dgm:spPr/>
    </dgm:pt>
    <dgm:pt modelId="{D305B3E4-2D85-43D1-B6CE-D81F04043ABF}" type="pres">
      <dgm:prSet presAssocID="{96DB7742-DF1B-466D-B473-36DFF429834D}" presName="node" presStyleLbl="node1" presStyleIdx="2" presStyleCnt="6">
        <dgm:presLayoutVars>
          <dgm:bulletEnabled val="1"/>
        </dgm:presLayoutVars>
      </dgm:prSet>
      <dgm:spPr/>
    </dgm:pt>
    <dgm:pt modelId="{741F0165-E64A-4060-A92B-392A5655F002}" type="pres">
      <dgm:prSet presAssocID="{6DB2AD3B-2CAC-4D35-9D0E-B40309CD30B0}" presName="sibTrans" presStyleLbl="sibTrans2D1" presStyleIdx="2" presStyleCnt="5"/>
      <dgm:spPr/>
    </dgm:pt>
    <dgm:pt modelId="{B30E8CE9-031F-46CB-B6DD-F08263509D03}" type="pres">
      <dgm:prSet presAssocID="{6DB2AD3B-2CAC-4D35-9D0E-B40309CD30B0}" presName="connectorText" presStyleLbl="sibTrans2D1" presStyleIdx="2" presStyleCnt="5"/>
      <dgm:spPr/>
    </dgm:pt>
    <dgm:pt modelId="{F34BED4C-2071-4E2B-951A-545F032E10C5}" type="pres">
      <dgm:prSet presAssocID="{20C8C74C-4F67-490D-A02E-1B8A0A56C54B}" presName="node" presStyleLbl="node1" presStyleIdx="3" presStyleCnt="6">
        <dgm:presLayoutVars>
          <dgm:bulletEnabled val="1"/>
        </dgm:presLayoutVars>
      </dgm:prSet>
      <dgm:spPr/>
    </dgm:pt>
    <dgm:pt modelId="{5BA5C813-1A9E-44A9-A09D-1C70A28D21F3}" type="pres">
      <dgm:prSet presAssocID="{DFCDE03A-0CD0-4BD3-A9E7-8B1E14982878}" presName="sibTrans" presStyleLbl="sibTrans2D1" presStyleIdx="3" presStyleCnt="5"/>
      <dgm:spPr/>
    </dgm:pt>
    <dgm:pt modelId="{BC447ADC-6883-4BCA-85EF-1FB55303BEB2}" type="pres">
      <dgm:prSet presAssocID="{DFCDE03A-0CD0-4BD3-A9E7-8B1E14982878}" presName="connectorText" presStyleLbl="sibTrans2D1" presStyleIdx="3" presStyleCnt="5"/>
      <dgm:spPr/>
    </dgm:pt>
    <dgm:pt modelId="{6485D72D-C863-4D02-B059-2D9464694FDC}" type="pres">
      <dgm:prSet presAssocID="{3804C943-E835-4828-AEF7-7E34FB0BA4D8}" presName="node" presStyleLbl="node1" presStyleIdx="4" presStyleCnt="6">
        <dgm:presLayoutVars>
          <dgm:bulletEnabled val="1"/>
        </dgm:presLayoutVars>
      </dgm:prSet>
      <dgm:spPr/>
    </dgm:pt>
    <dgm:pt modelId="{3954F48F-5AA5-43AA-895B-AC1A840F1146}" type="pres">
      <dgm:prSet presAssocID="{AE909EEB-A70A-484A-8A4A-BC1BA3E4C930}" presName="sibTrans" presStyleLbl="sibTrans2D1" presStyleIdx="4" presStyleCnt="5"/>
      <dgm:spPr/>
    </dgm:pt>
    <dgm:pt modelId="{1AC5E80E-91E6-4C88-B251-877A7F7FBBF7}" type="pres">
      <dgm:prSet presAssocID="{AE909EEB-A70A-484A-8A4A-BC1BA3E4C930}" presName="connectorText" presStyleLbl="sibTrans2D1" presStyleIdx="4" presStyleCnt="5"/>
      <dgm:spPr/>
    </dgm:pt>
    <dgm:pt modelId="{60DAD69C-3160-4A0B-B51E-09C5AC997369}" type="pres">
      <dgm:prSet presAssocID="{E571DA84-BE9E-4DD9-B60D-ECDF9413DED9}" presName="node" presStyleLbl="node1" presStyleIdx="5" presStyleCnt="6">
        <dgm:presLayoutVars>
          <dgm:bulletEnabled val="1"/>
        </dgm:presLayoutVars>
      </dgm:prSet>
      <dgm:spPr/>
    </dgm:pt>
  </dgm:ptLst>
  <dgm:cxnLst>
    <dgm:cxn modelId="{E9E4CB12-DA27-48EC-B4E8-73C65D642446}" srcId="{A9D0F761-F578-4228-B541-4C698C137012}" destId="{20C8C74C-4F67-490D-A02E-1B8A0A56C54B}" srcOrd="3" destOrd="0" parTransId="{82CAD4F8-D845-40AD-9F31-92479C729D8B}" sibTransId="{DFCDE03A-0CD0-4BD3-A9E7-8B1E14982878}"/>
    <dgm:cxn modelId="{665B8621-6B3E-4D99-9A13-928F56BAEEBD}" type="presOf" srcId="{3804C943-E835-4828-AEF7-7E34FB0BA4D8}" destId="{6485D72D-C863-4D02-B059-2D9464694FDC}" srcOrd="0" destOrd="0" presId="urn:microsoft.com/office/officeart/2005/8/layout/process1"/>
    <dgm:cxn modelId="{AF06442C-3B2F-4D19-A997-5980E58E8CAB}" type="presOf" srcId="{AE909EEB-A70A-484A-8A4A-BC1BA3E4C930}" destId="{3954F48F-5AA5-43AA-895B-AC1A840F1146}" srcOrd="0" destOrd="0" presId="urn:microsoft.com/office/officeart/2005/8/layout/process1"/>
    <dgm:cxn modelId="{C49D0E5C-52F2-4854-A23E-15E627BA9162}" srcId="{A9D0F761-F578-4228-B541-4C698C137012}" destId="{96DB7742-DF1B-466D-B473-36DFF429834D}" srcOrd="2" destOrd="0" parTransId="{7935CDFE-3497-446F-A090-B400243D5642}" sibTransId="{6DB2AD3B-2CAC-4D35-9D0E-B40309CD30B0}"/>
    <dgm:cxn modelId="{590E3162-699B-4F62-A652-96F84F9818F3}" type="presOf" srcId="{A9D0F761-F578-4228-B541-4C698C137012}" destId="{E60BF1DB-4300-4633-A533-C7EE741DBE99}" srcOrd="0" destOrd="0" presId="urn:microsoft.com/office/officeart/2005/8/layout/process1"/>
    <dgm:cxn modelId="{C457954E-E663-46A0-A945-69B389FABD4D}" type="presOf" srcId="{96DB7742-DF1B-466D-B473-36DFF429834D}" destId="{D305B3E4-2D85-43D1-B6CE-D81F04043ABF}" srcOrd="0" destOrd="0" presId="urn:microsoft.com/office/officeart/2005/8/layout/process1"/>
    <dgm:cxn modelId="{1C8EC154-C0A6-41BA-AC28-0D634740689B}" type="presOf" srcId="{84E6B43C-11C7-4C09-9FDC-447A1AA0E7BA}" destId="{4EABA275-67FB-4066-90AB-4913FC650E98}" srcOrd="1" destOrd="0" presId="urn:microsoft.com/office/officeart/2005/8/layout/process1"/>
    <dgm:cxn modelId="{D1A54255-F64F-463A-B7AC-3780ACD1FC86}" type="presOf" srcId="{DFCDE03A-0CD0-4BD3-A9E7-8B1E14982878}" destId="{BC447ADC-6883-4BCA-85EF-1FB55303BEB2}" srcOrd="1" destOrd="0" presId="urn:microsoft.com/office/officeart/2005/8/layout/process1"/>
    <dgm:cxn modelId="{75B0CB7C-E833-4B79-866E-8C2F640BE2C8}" type="presOf" srcId="{139374EF-0374-4973-8F7E-2219D654B3DD}" destId="{88821C4B-A387-48C5-A3A0-799EAFF7B942}" srcOrd="0" destOrd="0" presId="urn:microsoft.com/office/officeart/2005/8/layout/process1"/>
    <dgm:cxn modelId="{1D9B7184-4DEE-4F46-A2ED-15B79C2F64FA}" srcId="{A9D0F761-F578-4228-B541-4C698C137012}" destId="{B86F7D35-C141-4EE5-8CE2-5A39B2DD05BE}" srcOrd="1" destOrd="0" parTransId="{0B5F1E1C-FFCC-4453-AE76-FDDFDEA62466}" sibTransId="{139374EF-0374-4973-8F7E-2219D654B3DD}"/>
    <dgm:cxn modelId="{AB11AEAB-C384-4AD0-B602-1D35AE2C584B}" type="presOf" srcId="{BE4C8297-5B20-492A-AAC6-16F0BA04CF2F}" destId="{5784E58B-2394-4579-911D-2D4EF4E08CB8}" srcOrd="0" destOrd="0" presId="urn:microsoft.com/office/officeart/2005/8/layout/process1"/>
    <dgm:cxn modelId="{8344FBBD-5BE0-44FC-9AE3-E226634D8E9D}" srcId="{A9D0F761-F578-4228-B541-4C698C137012}" destId="{BE4C8297-5B20-492A-AAC6-16F0BA04CF2F}" srcOrd="0" destOrd="0" parTransId="{80663BCE-F088-4418-8AAC-A34240BB5E84}" sibTransId="{84E6B43C-11C7-4C09-9FDC-447A1AA0E7BA}"/>
    <dgm:cxn modelId="{8FE134C0-D6AB-46C1-A731-7491CF95325C}" srcId="{A9D0F761-F578-4228-B541-4C698C137012}" destId="{E571DA84-BE9E-4DD9-B60D-ECDF9413DED9}" srcOrd="5" destOrd="0" parTransId="{A93AEFE9-4EAE-4148-A4AC-0815727DB5AA}" sibTransId="{033322EB-8C97-47C6-8C18-703A89A2874B}"/>
    <dgm:cxn modelId="{E91752C3-CCA3-4ED2-AEFC-0FC6287BCB0C}" type="presOf" srcId="{6DB2AD3B-2CAC-4D35-9D0E-B40309CD30B0}" destId="{741F0165-E64A-4060-A92B-392A5655F002}" srcOrd="0" destOrd="0" presId="urn:microsoft.com/office/officeart/2005/8/layout/process1"/>
    <dgm:cxn modelId="{4BA473C6-DF2C-4EFA-8EC1-F6DF9ADA0535}" srcId="{A9D0F761-F578-4228-B541-4C698C137012}" destId="{3804C943-E835-4828-AEF7-7E34FB0BA4D8}" srcOrd="4" destOrd="0" parTransId="{18C9845B-C5C7-41F8-8C07-4C1CB198047F}" sibTransId="{AE909EEB-A70A-484A-8A4A-BC1BA3E4C930}"/>
    <dgm:cxn modelId="{225E92CC-3804-4394-A9EC-CC15B70E499E}" type="presOf" srcId="{B86F7D35-C141-4EE5-8CE2-5A39B2DD05BE}" destId="{C3D3F87F-D4A8-41D4-A7F2-00DC00233AB5}" srcOrd="0" destOrd="0" presId="urn:microsoft.com/office/officeart/2005/8/layout/process1"/>
    <dgm:cxn modelId="{963759D1-A22B-4041-8DFC-EA48DD9AC8C0}" type="presOf" srcId="{DFCDE03A-0CD0-4BD3-A9E7-8B1E14982878}" destId="{5BA5C813-1A9E-44A9-A09D-1C70A28D21F3}" srcOrd="0" destOrd="0" presId="urn:microsoft.com/office/officeart/2005/8/layout/process1"/>
    <dgm:cxn modelId="{EB6794D7-1694-4627-AA3F-984A2F5E47BC}" type="presOf" srcId="{E571DA84-BE9E-4DD9-B60D-ECDF9413DED9}" destId="{60DAD69C-3160-4A0B-B51E-09C5AC997369}" srcOrd="0" destOrd="0" presId="urn:microsoft.com/office/officeart/2005/8/layout/process1"/>
    <dgm:cxn modelId="{F78A45D8-3A00-4673-949E-304D4D6EF5D5}" type="presOf" srcId="{AE909EEB-A70A-484A-8A4A-BC1BA3E4C930}" destId="{1AC5E80E-91E6-4C88-B251-877A7F7FBBF7}" srcOrd="1" destOrd="0" presId="urn:microsoft.com/office/officeart/2005/8/layout/process1"/>
    <dgm:cxn modelId="{83A13BD9-358D-4CF6-8C35-B80E08A9D190}" type="presOf" srcId="{20C8C74C-4F67-490D-A02E-1B8A0A56C54B}" destId="{F34BED4C-2071-4E2B-951A-545F032E10C5}" srcOrd="0" destOrd="0" presId="urn:microsoft.com/office/officeart/2005/8/layout/process1"/>
    <dgm:cxn modelId="{13E153DE-DD37-45C8-849B-544DD446191B}" type="presOf" srcId="{6DB2AD3B-2CAC-4D35-9D0E-B40309CD30B0}" destId="{B30E8CE9-031F-46CB-B6DD-F08263509D03}" srcOrd="1" destOrd="0" presId="urn:microsoft.com/office/officeart/2005/8/layout/process1"/>
    <dgm:cxn modelId="{498993EF-7B01-4C9B-972F-CA5F6ED9215F}" type="presOf" srcId="{84E6B43C-11C7-4C09-9FDC-447A1AA0E7BA}" destId="{429DC998-E77B-41E1-87D5-3D1572DF3A31}" srcOrd="0" destOrd="0" presId="urn:microsoft.com/office/officeart/2005/8/layout/process1"/>
    <dgm:cxn modelId="{76C24CF3-1618-4B1C-A078-43C2FE99B41C}" type="presOf" srcId="{139374EF-0374-4973-8F7E-2219D654B3DD}" destId="{E42943D0-F57E-4469-BAB2-D393D63EB1E3}" srcOrd="1" destOrd="0" presId="urn:microsoft.com/office/officeart/2005/8/layout/process1"/>
    <dgm:cxn modelId="{4DBB07AA-4D65-49EC-B79C-566F32760FEB}" type="presParOf" srcId="{E60BF1DB-4300-4633-A533-C7EE741DBE99}" destId="{5784E58B-2394-4579-911D-2D4EF4E08CB8}" srcOrd="0" destOrd="0" presId="urn:microsoft.com/office/officeart/2005/8/layout/process1"/>
    <dgm:cxn modelId="{91B93D00-73B2-4DBB-8A8D-EF073BAFAEE7}" type="presParOf" srcId="{E60BF1DB-4300-4633-A533-C7EE741DBE99}" destId="{429DC998-E77B-41E1-87D5-3D1572DF3A31}" srcOrd="1" destOrd="0" presId="urn:microsoft.com/office/officeart/2005/8/layout/process1"/>
    <dgm:cxn modelId="{09FE33A6-8A95-47B9-84FA-DEBB36BA4F66}" type="presParOf" srcId="{429DC998-E77B-41E1-87D5-3D1572DF3A31}" destId="{4EABA275-67FB-4066-90AB-4913FC650E98}" srcOrd="0" destOrd="0" presId="urn:microsoft.com/office/officeart/2005/8/layout/process1"/>
    <dgm:cxn modelId="{880F195B-8B40-41AC-8BE7-9B84B5CC7998}" type="presParOf" srcId="{E60BF1DB-4300-4633-A533-C7EE741DBE99}" destId="{C3D3F87F-D4A8-41D4-A7F2-00DC00233AB5}" srcOrd="2" destOrd="0" presId="urn:microsoft.com/office/officeart/2005/8/layout/process1"/>
    <dgm:cxn modelId="{3656EB5B-A1A0-476A-A201-0D6B91629618}" type="presParOf" srcId="{E60BF1DB-4300-4633-A533-C7EE741DBE99}" destId="{88821C4B-A387-48C5-A3A0-799EAFF7B942}" srcOrd="3" destOrd="0" presId="urn:microsoft.com/office/officeart/2005/8/layout/process1"/>
    <dgm:cxn modelId="{73D885F4-DCEF-46EB-8079-6FF66EB74791}" type="presParOf" srcId="{88821C4B-A387-48C5-A3A0-799EAFF7B942}" destId="{E42943D0-F57E-4469-BAB2-D393D63EB1E3}" srcOrd="0" destOrd="0" presId="urn:microsoft.com/office/officeart/2005/8/layout/process1"/>
    <dgm:cxn modelId="{2E58309B-5AF5-4E86-8051-EBFCA15C8B4B}" type="presParOf" srcId="{E60BF1DB-4300-4633-A533-C7EE741DBE99}" destId="{D305B3E4-2D85-43D1-B6CE-D81F04043ABF}" srcOrd="4" destOrd="0" presId="urn:microsoft.com/office/officeart/2005/8/layout/process1"/>
    <dgm:cxn modelId="{90325B8F-0831-4933-BAF9-CB4C9F4E71FB}" type="presParOf" srcId="{E60BF1DB-4300-4633-A533-C7EE741DBE99}" destId="{741F0165-E64A-4060-A92B-392A5655F002}" srcOrd="5" destOrd="0" presId="urn:microsoft.com/office/officeart/2005/8/layout/process1"/>
    <dgm:cxn modelId="{CDC4EA75-9785-467D-BBEC-2797FB658E94}" type="presParOf" srcId="{741F0165-E64A-4060-A92B-392A5655F002}" destId="{B30E8CE9-031F-46CB-B6DD-F08263509D03}" srcOrd="0" destOrd="0" presId="urn:microsoft.com/office/officeart/2005/8/layout/process1"/>
    <dgm:cxn modelId="{74BC299E-59A4-4632-9821-F1500F7EFA2C}" type="presParOf" srcId="{E60BF1DB-4300-4633-A533-C7EE741DBE99}" destId="{F34BED4C-2071-4E2B-951A-545F032E10C5}" srcOrd="6" destOrd="0" presId="urn:microsoft.com/office/officeart/2005/8/layout/process1"/>
    <dgm:cxn modelId="{1CCC8D5D-583F-41D1-9C81-18EA317335A9}" type="presParOf" srcId="{E60BF1DB-4300-4633-A533-C7EE741DBE99}" destId="{5BA5C813-1A9E-44A9-A09D-1C70A28D21F3}" srcOrd="7" destOrd="0" presId="urn:microsoft.com/office/officeart/2005/8/layout/process1"/>
    <dgm:cxn modelId="{D5176D8F-5FE1-4156-99F1-98420BEAD84F}" type="presParOf" srcId="{5BA5C813-1A9E-44A9-A09D-1C70A28D21F3}" destId="{BC447ADC-6883-4BCA-85EF-1FB55303BEB2}" srcOrd="0" destOrd="0" presId="urn:microsoft.com/office/officeart/2005/8/layout/process1"/>
    <dgm:cxn modelId="{F68C38D5-F1C7-4ADE-892B-BE5CF870A593}" type="presParOf" srcId="{E60BF1DB-4300-4633-A533-C7EE741DBE99}" destId="{6485D72D-C863-4D02-B059-2D9464694FDC}" srcOrd="8" destOrd="0" presId="urn:microsoft.com/office/officeart/2005/8/layout/process1"/>
    <dgm:cxn modelId="{E9D2E273-ACB7-4751-AACA-B8B9A9184D1E}" type="presParOf" srcId="{E60BF1DB-4300-4633-A533-C7EE741DBE99}" destId="{3954F48F-5AA5-43AA-895B-AC1A840F1146}" srcOrd="9" destOrd="0" presId="urn:microsoft.com/office/officeart/2005/8/layout/process1"/>
    <dgm:cxn modelId="{E310C4B9-4BCD-4C1E-A7CC-015D25AB01A9}" type="presParOf" srcId="{3954F48F-5AA5-43AA-895B-AC1A840F1146}" destId="{1AC5E80E-91E6-4C88-B251-877A7F7FBBF7}" srcOrd="0" destOrd="0" presId="urn:microsoft.com/office/officeart/2005/8/layout/process1"/>
    <dgm:cxn modelId="{C6C9677B-8E28-4921-9C07-BF93BFE8FE80}" type="presParOf" srcId="{E60BF1DB-4300-4633-A533-C7EE741DBE99}" destId="{60DAD69C-3160-4A0B-B51E-09C5AC997369}"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4E58B-2394-4579-911D-2D4EF4E08CB8}">
      <dsp:nvSpPr>
        <dsp:cNvPr id="0" name=""/>
        <dsp:cNvSpPr/>
      </dsp:nvSpPr>
      <dsp:spPr>
        <a:xfrm>
          <a:off x="0"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Acquisition</a:t>
          </a:r>
        </a:p>
      </dsp:txBody>
      <dsp:txXfrm>
        <a:off x="19329" y="1721353"/>
        <a:ext cx="1061260" cy="621292"/>
      </dsp:txXfrm>
    </dsp:sp>
    <dsp:sp modelId="{429DC998-E77B-41E1-87D5-3D1572DF3A31}">
      <dsp:nvSpPr>
        <dsp:cNvPr id="0" name=""/>
        <dsp:cNvSpPr/>
      </dsp:nvSpPr>
      <dsp:spPr>
        <a:xfrm>
          <a:off x="1209909"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209909" y="1950166"/>
        <a:ext cx="163227" cy="163667"/>
      </dsp:txXfrm>
    </dsp:sp>
    <dsp:sp modelId="{C3D3F87F-D4A8-41D4-A7F2-00DC00233AB5}">
      <dsp:nvSpPr>
        <dsp:cNvPr id="0" name=""/>
        <dsp:cNvSpPr/>
      </dsp:nvSpPr>
      <dsp:spPr>
        <a:xfrm>
          <a:off x="1539885"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Dataset Analysis</a:t>
          </a:r>
          <a:endParaRPr lang="en-IN" sz="1200" kern="1200" dirty="0"/>
        </a:p>
      </dsp:txBody>
      <dsp:txXfrm>
        <a:off x="1559214" y="1721353"/>
        <a:ext cx="1061260" cy="621292"/>
      </dsp:txXfrm>
    </dsp:sp>
    <dsp:sp modelId="{88821C4B-A387-48C5-A3A0-799EAFF7B942}">
      <dsp:nvSpPr>
        <dsp:cNvPr id="0" name=""/>
        <dsp:cNvSpPr/>
      </dsp:nvSpPr>
      <dsp:spPr>
        <a:xfrm>
          <a:off x="2749795"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749795" y="1950166"/>
        <a:ext cx="163227" cy="163667"/>
      </dsp:txXfrm>
    </dsp:sp>
    <dsp:sp modelId="{D305B3E4-2D85-43D1-B6CE-D81F04043ABF}">
      <dsp:nvSpPr>
        <dsp:cNvPr id="0" name=""/>
        <dsp:cNvSpPr/>
      </dsp:nvSpPr>
      <dsp:spPr>
        <a:xfrm>
          <a:off x="3079770"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Applying classification algorithms</a:t>
          </a:r>
        </a:p>
      </dsp:txBody>
      <dsp:txXfrm>
        <a:off x="3099099" y="1721353"/>
        <a:ext cx="1061260" cy="621292"/>
      </dsp:txXfrm>
    </dsp:sp>
    <dsp:sp modelId="{741F0165-E64A-4060-A92B-392A5655F002}">
      <dsp:nvSpPr>
        <dsp:cNvPr id="0" name=""/>
        <dsp:cNvSpPr/>
      </dsp:nvSpPr>
      <dsp:spPr>
        <a:xfrm>
          <a:off x="4289680"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289680" y="1950166"/>
        <a:ext cx="163227" cy="163667"/>
      </dsp:txXfrm>
    </dsp:sp>
    <dsp:sp modelId="{F34BED4C-2071-4E2B-951A-545F032E10C5}">
      <dsp:nvSpPr>
        <dsp:cNvPr id="0" name=""/>
        <dsp:cNvSpPr/>
      </dsp:nvSpPr>
      <dsp:spPr>
        <a:xfrm>
          <a:off x="4619656"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scaling</a:t>
          </a:r>
        </a:p>
      </dsp:txBody>
      <dsp:txXfrm>
        <a:off x="4638985" y="1721353"/>
        <a:ext cx="1061260" cy="621292"/>
      </dsp:txXfrm>
    </dsp:sp>
    <dsp:sp modelId="{5BA5C813-1A9E-44A9-A09D-1C70A28D21F3}">
      <dsp:nvSpPr>
        <dsp:cNvPr id="0" name=""/>
        <dsp:cNvSpPr/>
      </dsp:nvSpPr>
      <dsp:spPr>
        <a:xfrm>
          <a:off x="5829566"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829566" y="1950166"/>
        <a:ext cx="163227" cy="163667"/>
      </dsp:txXfrm>
    </dsp:sp>
    <dsp:sp modelId="{6485D72D-C863-4D02-B059-2D9464694FDC}">
      <dsp:nvSpPr>
        <dsp:cNvPr id="0" name=""/>
        <dsp:cNvSpPr/>
      </dsp:nvSpPr>
      <dsp:spPr>
        <a:xfrm>
          <a:off x="6159541"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tuning</a:t>
          </a:r>
        </a:p>
      </dsp:txBody>
      <dsp:txXfrm>
        <a:off x="6178870" y="1721353"/>
        <a:ext cx="1061260" cy="621292"/>
      </dsp:txXfrm>
    </dsp:sp>
    <dsp:sp modelId="{3954F48F-5AA5-43AA-895B-AC1A840F1146}">
      <dsp:nvSpPr>
        <dsp:cNvPr id="0" name=""/>
        <dsp:cNvSpPr/>
      </dsp:nvSpPr>
      <dsp:spPr>
        <a:xfrm>
          <a:off x="7369451"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369451" y="1950166"/>
        <a:ext cx="163227" cy="163667"/>
      </dsp:txXfrm>
    </dsp:sp>
    <dsp:sp modelId="{60DAD69C-3160-4A0B-B51E-09C5AC997369}">
      <dsp:nvSpPr>
        <dsp:cNvPr id="0" name=""/>
        <dsp:cNvSpPr/>
      </dsp:nvSpPr>
      <dsp:spPr>
        <a:xfrm>
          <a:off x="7699426"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interpretation</a:t>
          </a:r>
        </a:p>
      </dsp:txBody>
      <dsp:txXfrm>
        <a:off x="7718755" y="1721353"/>
        <a:ext cx="1061260" cy="621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6000753"/>
            <a:ext cx="0" cy="177800"/>
          </a:xfrm>
          <a:custGeom>
            <a:avLst/>
            <a:gdLst/>
            <a:ahLst/>
            <a:cxnLst/>
            <a:rect l="l" t="t" r="r" b="b"/>
            <a:pathLst>
              <a:path h="177800">
                <a:moveTo>
                  <a:pt x="0" y="0"/>
                </a:moveTo>
                <a:lnTo>
                  <a:pt x="0" y="177752"/>
                </a:lnTo>
              </a:path>
            </a:pathLst>
          </a:custGeom>
          <a:ln w="19049">
            <a:solidFill>
              <a:srgbClr val="1482AB"/>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542"/>
            <a:ext cx="9143999" cy="6846457"/>
          </a:xfrm>
          <a:prstGeom prst="rect">
            <a:avLst/>
          </a:prstGeom>
        </p:spPr>
      </p:pic>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4572000"/>
          </a:xfrm>
          <a:prstGeom prst="rect">
            <a:avLst/>
          </a:prstGeom>
        </p:spPr>
      </p:pic>
      <p:sp>
        <p:nvSpPr>
          <p:cNvPr id="2" name="Holder 2"/>
          <p:cNvSpPr>
            <a:spLocks noGrp="1"/>
          </p:cNvSpPr>
          <p:nvPr>
            <p:ph type="title"/>
          </p:nvPr>
        </p:nvSpPr>
        <p:spPr>
          <a:xfrm>
            <a:off x="2994501" y="3013755"/>
            <a:ext cx="3154996"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13974" y="1298637"/>
            <a:ext cx="8105775" cy="4499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kaggle.com/andrewmvd/heart-failure-clinical-data" TargetMode="External"/><Relationship Id="rId5" Type="http://schemas.openxmlformats.org/officeDocument/2006/relationships/hyperlink" Target="https://papers.ssrn.com/sol3/papers.cfm?abstract_id=3759562" TargetMode="External"/><Relationship Id="rId4" Type="http://schemas.openxmlformats.org/officeDocument/2006/relationships/hyperlink" Target="https://bmcmedinformdecismak.biomedcentral.com/articles/10.1186/s12911-020-1023-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4572000"/>
          </a:xfrm>
          <a:prstGeom prst="rect">
            <a:avLst/>
          </a:prstGeom>
        </p:spPr>
      </p:pic>
      <p:grpSp>
        <p:nvGrpSpPr>
          <p:cNvPr id="3" name="object 3"/>
          <p:cNvGrpSpPr/>
          <p:nvPr/>
        </p:nvGrpSpPr>
        <p:grpSpPr>
          <a:xfrm>
            <a:off x="0" y="0"/>
            <a:ext cx="9144000" cy="6858000"/>
            <a:chOff x="0" y="0"/>
            <a:chExt cx="9144000" cy="6858000"/>
          </a:xfrm>
        </p:grpSpPr>
        <p:sp>
          <p:nvSpPr>
            <p:cNvPr id="4" name="object 4"/>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9143999" cy="6857999"/>
            </a:xfrm>
            <a:prstGeom prst="rect">
              <a:avLst/>
            </a:prstGeom>
          </p:spPr>
        </p:pic>
      </p:grpSp>
      <p:sp>
        <p:nvSpPr>
          <p:cNvPr id="6" name="object 6"/>
          <p:cNvSpPr txBox="1">
            <a:spLocks noGrp="1"/>
          </p:cNvSpPr>
          <p:nvPr>
            <p:ph type="title"/>
          </p:nvPr>
        </p:nvSpPr>
        <p:spPr>
          <a:xfrm>
            <a:off x="1446025" y="1679049"/>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a:t>
            </a:r>
            <a:r>
              <a:rPr sz="2400" spc="-25" dirty="0"/>
              <a:t> </a:t>
            </a:r>
            <a:r>
              <a:rPr sz="2400" dirty="0"/>
              <a:t>of</a:t>
            </a:r>
            <a:r>
              <a:rPr sz="2400" spc="-15" dirty="0"/>
              <a:t> </a:t>
            </a:r>
            <a:r>
              <a:rPr sz="2400" spc="-5" dirty="0"/>
              <a:t>Computer</a:t>
            </a:r>
            <a:r>
              <a:rPr sz="2400" spc="-60" dirty="0"/>
              <a:t> </a:t>
            </a:r>
            <a:r>
              <a:rPr sz="2400" spc="-5" dirty="0"/>
              <a:t>Science</a:t>
            </a:r>
            <a:r>
              <a:rPr sz="2400" spc="-20" dirty="0"/>
              <a:t> </a:t>
            </a:r>
            <a:r>
              <a:rPr sz="2400" dirty="0"/>
              <a:t>and</a:t>
            </a:r>
            <a:r>
              <a:rPr sz="2400" spc="-15" dirty="0"/>
              <a:t> </a:t>
            </a:r>
            <a:r>
              <a:rPr sz="2400" spc="-5" dirty="0"/>
              <a:t>Engineering</a:t>
            </a:r>
            <a:endParaRPr sz="2400"/>
          </a:p>
        </p:txBody>
      </p:sp>
      <p:sp>
        <p:nvSpPr>
          <p:cNvPr id="7" name="object 7"/>
          <p:cNvSpPr txBox="1"/>
          <p:nvPr/>
        </p:nvSpPr>
        <p:spPr>
          <a:xfrm>
            <a:off x="152387" y="2410061"/>
            <a:ext cx="8891905" cy="1402948"/>
          </a:xfrm>
          <a:prstGeom prst="rect">
            <a:avLst/>
          </a:prstGeom>
        </p:spPr>
        <p:txBody>
          <a:bodyPr vert="horz" wrap="square" lIns="0" tIns="12700" rIns="0" bIns="0" rtlCol="0">
            <a:spAutoFit/>
          </a:bodyPr>
          <a:lstStyle/>
          <a:p>
            <a:pPr marL="12700">
              <a:lnSpc>
                <a:spcPct val="100000"/>
              </a:lnSpc>
              <a:spcBef>
                <a:spcPts val="100"/>
              </a:spcBef>
            </a:pPr>
            <a:r>
              <a:rPr lang="en-US" sz="2500" b="1" spc="-5" dirty="0">
                <a:solidFill>
                  <a:srgbClr val="0000FF"/>
                </a:solidFill>
                <a:latin typeface="Times New Roman"/>
                <a:cs typeface="Times New Roman"/>
              </a:rPr>
              <a:t>   Survival Of Heart Failure Prediction Using Feature Scaling</a:t>
            </a:r>
            <a:endParaRPr sz="2500">
              <a:latin typeface="Times New Roman"/>
              <a:cs typeface="Times New Roman"/>
            </a:endParaRPr>
          </a:p>
          <a:p>
            <a:pPr>
              <a:lnSpc>
                <a:spcPct val="100000"/>
              </a:lnSpc>
            </a:pPr>
            <a:endParaRPr sz="2700">
              <a:latin typeface="Times New Roman"/>
              <a:cs typeface="Times New Roman"/>
            </a:endParaRPr>
          </a:p>
          <a:p>
            <a:pPr marL="309880" algn="ctr">
              <a:lnSpc>
                <a:spcPct val="100000"/>
              </a:lnSpc>
              <a:spcBef>
                <a:spcPts val="2195"/>
              </a:spcBef>
            </a:pPr>
            <a:r>
              <a:rPr sz="2000" b="1" spc="-5" dirty="0">
                <a:latin typeface="Times New Roman"/>
                <a:cs typeface="Times New Roman"/>
              </a:rPr>
              <a:t>Date</a:t>
            </a:r>
            <a:r>
              <a:rPr sz="2000" b="1" spc="-5">
                <a:latin typeface="Times New Roman"/>
                <a:cs typeface="Times New Roman"/>
              </a:rPr>
              <a:t>:</a:t>
            </a:r>
            <a:r>
              <a:rPr sz="2000" b="1" spc="-20">
                <a:latin typeface="Times New Roman"/>
                <a:cs typeface="Times New Roman"/>
              </a:rPr>
              <a:t> </a:t>
            </a:r>
            <a:r>
              <a:rPr lang="en-US" sz="2000" b="1" spc="-20" dirty="0">
                <a:latin typeface="Times New Roman"/>
                <a:cs typeface="Times New Roman"/>
              </a:rPr>
              <a:t>22</a:t>
            </a:r>
            <a:r>
              <a:rPr sz="2000" b="1" spc="-120">
                <a:latin typeface="Times New Roman"/>
                <a:cs typeface="Times New Roman"/>
              </a:rPr>
              <a:t> </a:t>
            </a:r>
            <a:r>
              <a:rPr sz="2000" b="1" spc="-5" dirty="0">
                <a:latin typeface="Times New Roman"/>
                <a:cs typeface="Times New Roman"/>
              </a:rPr>
              <a:t>April</a:t>
            </a:r>
            <a:r>
              <a:rPr sz="2000" b="1" spc="-20" dirty="0">
                <a:latin typeface="Times New Roman"/>
                <a:cs typeface="Times New Roman"/>
              </a:rPr>
              <a:t> </a:t>
            </a:r>
            <a:r>
              <a:rPr sz="2000" b="1" dirty="0">
                <a:latin typeface="Times New Roman"/>
                <a:cs typeface="Times New Roman"/>
              </a:rPr>
              <a:t>2021</a:t>
            </a:r>
            <a:endParaRPr sz="2000">
              <a:latin typeface="Times New Roman"/>
              <a:cs typeface="Times New Roman"/>
            </a:endParaRPr>
          </a:p>
        </p:txBody>
      </p:sp>
      <p:sp>
        <p:nvSpPr>
          <p:cNvPr id="8" name="object 8"/>
          <p:cNvSpPr txBox="1"/>
          <p:nvPr/>
        </p:nvSpPr>
        <p:spPr>
          <a:xfrm>
            <a:off x="641324" y="4592938"/>
            <a:ext cx="7896859" cy="1577355"/>
          </a:xfrm>
          <a:prstGeom prst="rect">
            <a:avLst/>
          </a:prstGeom>
        </p:spPr>
        <p:txBody>
          <a:bodyPr vert="horz" wrap="square" lIns="0" tIns="12700" rIns="0" bIns="0" rtlCol="0">
            <a:spAutoFit/>
          </a:bodyPr>
          <a:lstStyle/>
          <a:p>
            <a:r>
              <a:rPr lang="en-US" b="1" dirty="0"/>
              <a:t> SHAMINI : 17WH1A0556</a:t>
            </a:r>
            <a:endParaRPr lang="en-US" dirty="0"/>
          </a:p>
          <a:p>
            <a:r>
              <a:rPr lang="en-US" b="1" dirty="0"/>
              <a:t> TRIPURA : 17WH1A0521</a:t>
            </a:r>
            <a:endParaRPr lang="en-US" dirty="0"/>
          </a:p>
          <a:p>
            <a:r>
              <a:rPr lang="en-US" b="1" dirty="0"/>
              <a:t> NITHYA SRI : 17WH1A0503</a:t>
            </a:r>
            <a:endParaRPr sz="1800" dirty="0">
              <a:latin typeface="Calibri"/>
              <a:cs typeface="Calibri"/>
            </a:endParaRPr>
          </a:p>
          <a:p>
            <a:pPr marL="3902075" marR="5080" indent="19050">
              <a:lnSpc>
                <a:spcPct val="100000"/>
              </a:lnSpc>
              <a:spcBef>
                <a:spcPts val="1400"/>
              </a:spcBef>
              <a:tabLst>
                <a:tab pos="5456555" algn="l"/>
              </a:tabLst>
            </a:pPr>
            <a:r>
              <a:rPr sz="1800" b="1" spc="-5" dirty="0">
                <a:latin typeface="Times New Roman"/>
                <a:cs typeface="Times New Roman"/>
              </a:rPr>
              <a:t>Internal Guide </a:t>
            </a:r>
            <a:r>
              <a:rPr sz="1800" b="1" dirty="0">
                <a:latin typeface="Times New Roman"/>
                <a:cs typeface="Times New Roman"/>
              </a:rPr>
              <a:t>:</a:t>
            </a:r>
            <a:r>
              <a:rPr sz="1800" b="1" spc="5" dirty="0">
                <a:latin typeface="Times New Roman"/>
                <a:cs typeface="Times New Roman"/>
              </a:rPr>
              <a:t> </a:t>
            </a:r>
            <a:r>
              <a:rPr lang="en-US" b="1" spc="-60" dirty="0">
                <a:latin typeface="Times New Roman"/>
                <a:cs typeface="Times New Roman"/>
              </a:rPr>
              <a:t>Ms. Naga Kalyani</a:t>
            </a:r>
            <a:r>
              <a:rPr sz="1800" b="1" spc="-5" dirty="0">
                <a:latin typeface="Times New Roman"/>
                <a:cs typeface="Times New Roman"/>
              </a:rPr>
              <a:t> </a:t>
            </a:r>
            <a:r>
              <a:rPr sz="1800" b="1" spc="-434" dirty="0">
                <a:latin typeface="Times New Roman"/>
                <a:cs typeface="Times New Roman"/>
              </a:rPr>
              <a:t> </a:t>
            </a:r>
            <a:r>
              <a:rPr sz="1800" b="1" spc="-5" dirty="0">
                <a:latin typeface="Times New Roman"/>
                <a:cs typeface="Times New Roman"/>
              </a:rPr>
              <a:t>Designation	</a:t>
            </a:r>
            <a:r>
              <a:rPr sz="1800" b="1" dirty="0">
                <a:latin typeface="Times New Roman"/>
                <a:cs typeface="Times New Roman"/>
              </a:rPr>
              <a:t>:</a:t>
            </a:r>
            <a:r>
              <a:rPr sz="1800" b="1" spc="330" dirty="0">
                <a:latin typeface="Times New Roman"/>
                <a:cs typeface="Times New Roman"/>
              </a:rPr>
              <a:t> </a:t>
            </a:r>
            <a:r>
              <a:rPr lang="en-US" sz="1800" b="1" spc="-5" dirty="0">
                <a:latin typeface="Times New Roman"/>
                <a:cs typeface="Times New Roman"/>
              </a:rPr>
              <a:t>Assistant</a:t>
            </a:r>
            <a:r>
              <a:rPr sz="1800" b="1" spc="-15" dirty="0">
                <a:latin typeface="Times New Roman"/>
                <a:cs typeface="Times New Roman"/>
              </a:rPr>
              <a:t> </a:t>
            </a:r>
            <a:r>
              <a:rPr sz="1800" b="1" spc="-5" dirty="0">
                <a:latin typeface="Times New Roman"/>
                <a:cs typeface="Times New Roman"/>
              </a:rPr>
              <a:t>Professor</a:t>
            </a:r>
            <a:endParaRPr sz="18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3189734" y="210656"/>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564350" y="1190383"/>
            <a:ext cx="7623175" cy="4642296"/>
          </a:xfrm>
          <a:prstGeom prst="rect">
            <a:avLst/>
          </a:prstGeom>
        </p:spPr>
        <p:txBody>
          <a:bodyPr vert="horz" wrap="square" lIns="0" tIns="154940" rIns="0" bIns="0" rtlCol="0">
            <a:spAutoFit/>
          </a:bodyPr>
          <a:lstStyle/>
          <a:p>
            <a:pPr marL="12700" algn="just">
              <a:lnSpc>
                <a:spcPct val="100000"/>
              </a:lnSpc>
              <a:spcBef>
                <a:spcPts val="1220"/>
              </a:spcBef>
            </a:pPr>
            <a:r>
              <a:rPr sz="2400" b="1" spc="-95" dirty="0">
                <a:latin typeface="+mj-lt"/>
                <a:cs typeface="Tahoma"/>
              </a:rPr>
              <a:t>Problem</a:t>
            </a:r>
            <a:r>
              <a:rPr sz="2400" b="1" spc="-180" dirty="0">
                <a:latin typeface="+mj-lt"/>
                <a:cs typeface="Tahoma"/>
              </a:rPr>
              <a:t> </a:t>
            </a:r>
            <a:r>
              <a:rPr sz="2400" b="1" spc="-125" dirty="0">
                <a:latin typeface="+mj-lt"/>
                <a:cs typeface="Tahoma"/>
              </a:rPr>
              <a:t>Statement:</a:t>
            </a:r>
            <a:endParaRPr lang="en-US" sz="2400" b="1" spc="-125" dirty="0">
              <a:latin typeface="+mj-lt"/>
              <a:cs typeface="Tahoma"/>
            </a:endParaRPr>
          </a:p>
          <a:p>
            <a:pPr marL="12700" algn="just">
              <a:lnSpc>
                <a:spcPct val="100000"/>
              </a:lnSpc>
              <a:spcBef>
                <a:spcPts val="1220"/>
              </a:spcBef>
            </a:pPr>
            <a:r>
              <a:rPr lang="en-US" sz="2400" dirty="0">
                <a:latin typeface="+mj-lt"/>
                <a:cs typeface="Tahoma"/>
              </a:rPr>
              <a:t>To predict the survival of heart failure patients using biomedical data collected from </a:t>
            </a:r>
            <a:r>
              <a:rPr lang="en-US" sz="2400" dirty="0">
                <a:latin typeface="+mj-lt"/>
              </a:rPr>
              <a:t>Faisalabad Institute of Cardiology and at the Allied Hospital in Faisalabad.</a:t>
            </a:r>
            <a:endParaRPr sz="2400" dirty="0">
              <a:latin typeface="+mj-lt"/>
              <a:cs typeface="Tahoma"/>
            </a:endParaRPr>
          </a:p>
          <a:p>
            <a:pPr marL="12700" algn="just">
              <a:lnSpc>
                <a:spcPct val="100000"/>
              </a:lnSpc>
              <a:spcBef>
                <a:spcPts val="1875"/>
              </a:spcBef>
            </a:pPr>
            <a:r>
              <a:rPr sz="2400" b="1" spc="-90" dirty="0">
                <a:latin typeface="+mj-lt"/>
                <a:cs typeface="Tahoma"/>
              </a:rPr>
              <a:t>Project</a:t>
            </a:r>
            <a:r>
              <a:rPr sz="2400" b="1" spc="-180" dirty="0">
                <a:latin typeface="+mj-lt"/>
                <a:cs typeface="Tahoma"/>
              </a:rPr>
              <a:t> </a:t>
            </a:r>
            <a:r>
              <a:rPr sz="2400" b="1" spc="-85" dirty="0">
                <a:latin typeface="+mj-lt"/>
                <a:cs typeface="Tahoma"/>
              </a:rPr>
              <a:t>Objecti</a:t>
            </a:r>
            <a:r>
              <a:rPr sz="2400" b="1" spc="-114" dirty="0">
                <a:latin typeface="+mj-lt"/>
                <a:cs typeface="Tahoma"/>
              </a:rPr>
              <a:t>v</a:t>
            </a:r>
            <a:r>
              <a:rPr sz="2400" b="1" spc="-150" dirty="0">
                <a:latin typeface="+mj-lt"/>
                <a:cs typeface="Tahoma"/>
              </a:rPr>
              <a:t>e:</a:t>
            </a:r>
            <a:endParaRPr lang="en-US" sz="2400" b="1" spc="-150" dirty="0">
              <a:latin typeface="+mj-lt"/>
              <a:cs typeface="Tahoma"/>
            </a:endParaRPr>
          </a:p>
          <a:p>
            <a:pPr marL="12700" algn="just">
              <a:lnSpc>
                <a:spcPct val="100000"/>
              </a:lnSpc>
              <a:spcBef>
                <a:spcPts val="1875"/>
              </a:spcBef>
            </a:pPr>
            <a:r>
              <a:rPr lang="en-US" sz="2400" dirty="0">
                <a:latin typeface="+mj-lt"/>
                <a:cs typeface="Times New Roman" panose="02020603050405020304" pitchFamily="18" charset="0"/>
              </a:rPr>
              <a:t>Heart failure prediction can be an effective tool, both to predict the survival of each patient having heart failure symptoms and to detect the most important clinical features (or risk factors) that may lead to heart failure.</a:t>
            </a:r>
          </a:p>
          <a:p>
            <a:pPr marL="12700">
              <a:lnSpc>
                <a:spcPct val="100000"/>
              </a:lnSpc>
              <a:spcBef>
                <a:spcPts val="1875"/>
              </a:spcBef>
            </a:pPr>
            <a:endParaRPr sz="18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1" y="95410"/>
            <a:ext cx="4027804" cy="695960"/>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mn-lt"/>
              </a:rPr>
              <a:t>DATASET</a:t>
            </a:r>
            <a:endParaRPr sz="4400" dirty="0">
              <a:latin typeface="+mn-lt"/>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5183470"/>
          </a:xfrm>
          <a:prstGeom prst="rect">
            <a:avLst/>
          </a:prstGeom>
          <a:noFill/>
        </p:spPr>
        <p:txBody>
          <a:bodyPr wrap="square">
            <a:spAutoFit/>
          </a:bodyPr>
          <a:lstStyle/>
          <a:p>
            <a:pPr marL="12700">
              <a:lnSpc>
                <a:spcPct val="100000"/>
              </a:lnSpc>
              <a:spcBef>
                <a:spcPts val="1225"/>
              </a:spcBef>
            </a:pPr>
            <a:r>
              <a:rPr lang="en-US" sz="1600" b="1" spc="-100" dirty="0">
                <a:cs typeface="Times New Roman" panose="02020603050405020304" pitchFamily="18" charset="0"/>
              </a:rPr>
              <a:t>Datase</a:t>
            </a:r>
            <a:r>
              <a:rPr lang="en-US" sz="1600" b="1" spc="-70" dirty="0">
                <a:cs typeface="Times New Roman" panose="02020603050405020304" pitchFamily="18" charset="0"/>
              </a:rPr>
              <a:t>t</a:t>
            </a:r>
            <a:r>
              <a:rPr lang="en-US" sz="1600" b="1" spc="-185" dirty="0">
                <a:cs typeface="Times New Roman" panose="02020603050405020304" pitchFamily="18" charset="0"/>
              </a:rPr>
              <a:t> </a:t>
            </a:r>
            <a:r>
              <a:rPr lang="en-US" sz="1600" b="1" spc="-95" dirty="0">
                <a:cs typeface="Times New Roman" panose="02020603050405020304" pitchFamily="18" charset="0"/>
              </a:rPr>
              <a:t>Description:</a:t>
            </a:r>
            <a:endParaRPr lang="en-US" sz="1600" dirty="0">
              <a:cs typeface="Times New Roman" panose="02020603050405020304" pitchFamily="18" charset="0"/>
            </a:endParaRPr>
          </a:p>
          <a:p>
            <a:pPr marL="12700" algn="just">
              <a:lnSpc>
                <a:spcPct val="100000"/>
              </a:lnSpc>
              <a:spcBef>
                <a:spcPts val="1120"/>
              </a:spcBef>
            </a:pPr>
            <a:r>
              <a:rPr lang="en-US" sz="1600" dirty="0">
                <a:cs typeface="Times New Roman" panose="02020603050405020304" pitchFamily="18" charset="0"/>
              </a:rPr>
              <a:t>Dataset consists of 13 features and 299 instances of biomedical record of heart failure patients collected at the Faisalabad Institute of Cardiology and at the Allied Hospital in Faisalabad (Punjab, Pakistan), during April–December 2015.</a:t>
            </a:r>
          </a:p>
          <a:p>
            <a:pPr marL="12700" algn="just">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p:txBody>
      </p:sp>
      <p:graphicFrame>
        <p:nvGraphicFramePr>
          <p:cNvPr id="18" name="Table 18">
            <a:extLst>
              <a:ext uri="{FF2B5EF4-FFF2-40B4-BE49-F238E27FC236}">
                <a16:creationId xmlns:a16="http://schemas.microsoft.com/office/drawing/2014/main" id="{F65D4A59-2156-4D44-A03E-C0A9CC60F352}"/>
              </a:ext>
            </a:extLst>
          </p:cNvPr>
          <p:cNvGraphicFramePr>
            <a:graphicFrameLocks noGrp="1"/>
          </p:cNvGraphicFramePr>
          <p:nvPr>
            <p:extLst>
              <p:ext uri="{D42A27DB-BD31-4B8C-83A1-F6EECF244321}">
                <p14:modId xmlns:p14="http://schemas.microsoft.com/office/powerpoint/2010/main" val="137975145"/>
              </p:ext>
            </p:extLst>
          </p:nvPr>
        </p:nvGraphicFramePr>
        <p:xfrm>
          <a:off x="381000" y="2286000"/>
          <a:ext cx="8610592" cy="4251960"/>
        </p:xfrm>
        <a:graphic>
          <a:graphicData uri="http://schemas.openxmlformats.org/drawingml/2006/table">
            <a:tbl>
              <a:tblPr firstRow="1" bandRow="1"/>
              <a:tblGrid>
                <a:gridCol w="2152648">
                  <a:extLst>
                    <a:ext uri="{9D8B030D-6E8A-4147-A177-3AD203B41FA5}">
                      <a16:colId xmlns:a16="http://schemas.microsoft.com/office/drawing/2014/main" val="2311263111"/>
                    </a:ext>
                  </a:extLst>
                </a:gridCol>
                <a:gridCol w="2152648">
                  <a:extLst>
                    <a:ext uri="{9D8B030D-6E8A-4147-A177-3AD203B41FA5}">
                      <a16:colId xmlns:a16="http://schemas.microsoft.com/office/drawing/2014/main" val="205516862"/>
                    </a:ext>
                  </a:extLst>
                </a:gridCol>
                <a:gridCol w="2152648">
                  <a:extLst>
                    <a:ext uri="{9D8B030D-6E8A-4147-A177-3AD203B41FA5}">
                      <a16:colId xmlns:a16="http://schemas.microsoft.com/office/drawing/2014/main" val="3155357467"/>
                    </a:ext>
                  </a:extLst>
                </a:gridCol>
                <a:gridCol w="2152648">
                  <a:extLst>
                    <a:ext uri="{9D8B030D-6E8A-4147-A177-3AD203B41FA5}">
                      <a16:colId xmlns:a16="http://schemas.microsoft.com/office/drawing/2014/main" val="1166267502"/>
                    </a:ext>
                  </a:extLst>
                </a:gridCol>
              </a:tblGrid>
              <a:tr h="370840">
                <a:tc>
                  <a:txBody>
                    <a:bodyPr/>
                    <a:lstStyle/>
                    <a:p>
                      <a:pPr algn="ctr"/>
                      <a:r>
                        <a:rPr lang="en-US" sz="1600" b="1" dirty="0">
                          <a:latin typeface="+mn-lt"/>
                          <a:cs typeface="Times New Roman" panose="02020603050405020304" pitchFamily="18" charset="0"/>
                        </a:rPr>
                        <a:t>Attribute</a:t>
                      </a:r>
                      <a:endParaRPr lang="en-IN" sz="1600" b="1" dirty="0">
                        <a:latin typeface="+mn-lt"/>
                        <a:cs typeface="Times New Roman" panose="02020603050405020304" pitchFamily="18" charset="0"/>
                      </a:endParaRPr>
                    </a:p>
                  </a:txBody>
                  <a:tcPr/>
                </a:tc>
                <a:tc>
                  <a:txBody>
                    <a:bodyPr/>
                    <a:lstStyle/>
                    <a:p>
                      <a:pPr algn="ctr"/>
                      <a:r>
                        <a:rPr lang="en-US" sz="1600" b="1" dirty="0">
                          <a:latin typeface="+mn-lt"/>
                          <a:cs typeface="Times New Roman" panose="02020603050405020304" pitchFamily="18" charset="0"/>
                        </a:rPr>
                        <a:t>Description</a:t>
                      </a:r>
                      <a:endParaRPr lang="en-IN" sz="1600" b="1" dirty="0">
                        <a:latin typeface="+mn-lt"/>
                        <a:cs typeface="Times New Roman" panose="02020603050405020304" pitchFamily="18" charset="0"/>
                      </a:endParaRPr>
                    </a:p>
                  </a:txBody>
                  <a:tcPr/>
                </a:tc>
                <a:tc>
                  <a:txBody>
                    <a:bodyPr/>
                    <a:lstStyle/>
                    <a:p>
                      <a:pPr algn="ctr"/>
                      <a:r>
                        <a:rPr lang="en-US" sz="1600" b="1" dirty="0">
                          <a:latin typeface="+mn-lt"/>
                          <a:cs typeface="Times New Roman" panose="02020603050405020304" pitchFamily="18" charset="0"/>
                        </a:rPr>
                        <a:t>Attribute</a:t>
                      </a:r>
                      <a:endParaRPr lang="en-IN" sz="1600" b="1" dirty="0">
                        <a:latin typeface="+mn-lt"/>
                        <a:cs typeface="Times New Roman" panose="02020603050405020304" pitchFamily="18" charset="0"/>
                      </a:endParaRPr>
                    </a:p>
                  </a:txBody>
                  <a:tcPr/>
                </a:tc>
                <a:tc>
                  <a:txBody>
                    <a:bodyPr/>
                    <a:lstStyle/>
                    <a:p>
                      <a:pPr algn="ctr"/>
                      <a:r>
                        <a:rPr lang="en-US" sz="1600" b="1" dirty="0">
                          <a:latin typeface="+mn-lt"/>
                          <a:cs typeface="Times New Roman" panose="02020603050405020304" pitchFamily="18" charset="0"/>
                        </a:rPr>
                        <a:t>Description</a:t>
                      </a:r>
                      <a:endParaRPr lang="en-IN" sz="1600" b="1" dirty="0">
                        <a:latin typeface="+mn-lt"/>
                        <a:cs typeface="Times New Roman" panose="02020603050405020304" pitchFamily="18" charset="0"/>
                      </a:endParaRPr>
                    </a:p>
                  </a:txBody>
                  <a:tcPr/>
                </a:tc>
                <a:extLst>
                  <a:ext uri="{0D108BD9-81ED-4DB2-BD59-A6C34878D82A}">
                    <a16:rowId xmlns:a16="http://schemas.microsoft.com/office/drawing/2014/main" val="1499492474"/>
                  </a:ext>
                </a:extLst>
              </a:tr>
              <a:tr h="370840">
                <a:tc>
                  <a:txBody>
                    <a:bodyPr/>
                    <a:lstStyle/>
                    <a:p>
                      <a:r>
                        <a:rPr lang="en-IN" sz="1600" dirty="0">
                          <a:latin typeface="+mn-lt"/>
                          <a:cs typeface="Times New Roman" panose="02020603050405020304" pitchFamily="18" charset="0"/>
                        </a:rPr>
                        <a:t>Age</a:t>
                      </a:r>
                    </a:p>
                  </a:txBody>
                  <a:tcPr anchor="ctr"/>
                </a:tc>
                <a:tc>
                  <a:txBody>
                    <a:bodyPr/>
                    <a:lstStyle/>
                    <a:p>
                      <a:r>
                        <a:rPr lang="en-IN" sz="1600" dirty="0">
                          <a:latin typeface="+mn-lt"/>
                          <a:cs typeface="Times New Roman" panose="02020603050405020304" pitchFamily="18" charset="0"/>
                        </a:rPr>
                        <a:t>Age of the patient</a:t>
                      </a:r>
                    </a:p>
                  </a:txBody>
                  <a:tcPr anchor="ctr"/>
                </a:tc>
                <a:tc>
                  <a:txBody>
                    <a:bodyPr/>
                    <a:lstStyle/>
                    <a:p>
                      <a:r>
                        <a:rPr lang="en-IN" sz="1600" dirty="0">
                          <a:latin typeface="+mn-lt"/>
                          <a:cs typeface="Times New Roman" panose="02020603050405020304" pitchFamily="18" charset="0"/>
                        </a:rPr>
                        <a:t>Platelets</a:t>
                      </a:r>
                    </a:p>
                  </a:txBody>
                  <a:tcPr anchor="ctr"/>
                </a:tc>
                <a:tc>
                  <a:txBody>
                    <a:bodyPr/>
                    <a:lstStyle/>
                    <a:p>
                      <a:r>
                        <a:rPr lang="en-IN" sz="1600" dirty="0">
                          <a:latin typeface="+mn-lt"/>
                          <a:cs typeface="Times New Roman" panose="02020603050405020304" pitchFamily="18" charset="0"/>
                        </a:rPr>
                        <a:t>Platelets in the blood</a:t>
                      </a:r>
                    </a:p>
                  </a:txBody>
                  <a:tcPr anchor="ctr"/>
                </a:tc>
                <a:extLst>
                  <a:ext uri="{0D108BD9-81ED-4DB2-BD59-A6C34878D82A}">
                    <a16:rowId xmlns:a16="http://schemas.microsoft.com/office/drawing/2014/main" val="16698944"/>
                  </a:ext>
                </a:extLst>
              </a:tr>
              <a:tr h="370840">
                <a:tc>
                  <a:txBody>
                    <a:bodyPr/>
                    <a:lstStyle/>
                    <a:p>
                      <a:r>
                        <a:rPr lang="en-IN" sz="1600" dirty="0">
                          <a:latin typeface="+mn-lt"/>
                          <a:cs typeface="Times New Roman" panose="02020603050405020304" pitchFamily="18" charset="0"/>
                        </a:rPr>
                        <a:t>Anaemia</a:t>
                      </a:r>
                    </a:p>
                  </a:txBody>
                  <a:tcPr anchor="ctr"/>
                </a:tc>
                <a:tc>
                  <a:txBody>
                    <a:bodyPr/>
                    <a:lstStyle/>
                    <a:p>
                      <a:r>
                        <a:rPr lang="en-US" sz="1600" dirty="0">
                          <a:latin typeface="+mn-lt"/>
                          <a:cs typeface="Times New Roman" panose="02020603050405020304" pitchFamily="18" charset="0"/>
                        </a:rPr>
                        <a:t>Decrease of red blood cells or hemoglobin</a:t>
                      </a:r>
                    </a:p>
                  </a:txBody>
                  <a:tcPr anchor="ctr"/>
                </a:tc>
                <a:tc>
                  <a:txBody>
                    <a:bodyPr/>
                    <a:lstStyle/>
                    <a:p>
                      <a:r>
                        <a:rPr lang="en-IN" sz="1600" dirty="0">
                          <a:latin typeface="+mn-lt"/>
                          <a:cs typeface="Times New Roman" panose="02020603050405020304" pitchFamily="18" charset="0"/>
                        </a:rPr>
                        <a:t>Serum creatinine</a:t>
                      </a:r>
                    </a:p>
                  </a:txBody>
                  <a:tcPr anchor="ctr"/>
                </a:tc>
                <a:tc>
                  <a:txBody>
                    <a:bodyPr/>
                    <a:lstStyle/>
                    <a:p>
                      <a:r>
                        <a:rPr lang="en-US" sz="1600" dirty="0">
                          <a:latin typeface="+mn-lt"/>
                          <a:cs typeface="Times New Roman" panose="02020603050405020304" pitchFamily="18" charset="0"/>
                        </a:rPr>
                        <a:t>Level of creatinine in the blood</a:t>
                      </a:r>
                    </a:p>
                  </a:txBody>
                  <a:tcPr anchor="ctr"/>
                </a:tc>
                <a:extLst>
                  <a:ext uri="{0D108BD9-81ED-4DB2-BD59-A6C34878D82A}">
                    <a16:rowId xmlns:a16="http://schemas.microsoft.com/office/drawing/2014/main" val="3576421212"/>
                  </a:ext>
                </a:extLst>
              </a:tr>
              <a:tr h="370840">
                <a:tc>
                  <a:txBody>
                    <a:bodyPr/>
                    <a:lstStyle/>
                    <a:p>
                      <a:r>
                        <a:rPr lang="en-IN" sz="1600" dirty="0">
                          <a:latin typeface="+mn-lt"/>
                          <a:cs typeface="Times New Roman" panose="02020603050405020304" pitchFamily="18" charset="0"/>
                        </a:rPr>
                        <a:t>High blood pressure</a:t>
                      </a:r>
                    </a:p>
                  </a:txBody>
                  <a:tcPr anchor="ctr"/>
                </a:tc>
                <a:tc>
                  <a:txBody>
                    <a:bodyPr/>
                    <a:lstStyle/>
                    <a:p>
                      <a:r>
                        <a:rPr lang="en-US" sz="1600" dirty="0">
                          <a:latin typeface="+mn-lt"/>
                          <a:cs typeface="Times New Roman" panose="02020603050405020304" pitchFamily="18" charset="0"/>
                        </a:rPr>
                        <a:t>If a patient has hypertension</a:t>
                      </a:r>
                    </a:p>
                  </a:txBody>
                  <a:tcPr anchor="ctr"/>
                </a:tc>
                <a:tc>
                  <a:txBody>
                    <a:bodyPr/>
                    <a:lstStyle/>
                    <a:p>
                      <a:r>
                        <a:rPr lang="en-IN" sz="1600" dirty="0">
                          <a:latin typeface="+mn-lt"/>
                          <a:cs typeface="Times New Roman" panose="02020603050405020304" pitchFamily="18" charset="0"/>
                        </a:rPr>
                        <a:t>Serum sodium</a:t>
                      </a:r>
                    </a:p>
                  </a:txBody>
                  <a:tcPr anchor="ctr"/>
                </a:tc>
                <a:tc>
                  <a:txBody>
                    <a:bodyPr/>
                    <a:lstStyle/>
                    <a:p>
                      <a:r>
                        <a:rPr lang="en-US" sz="1600" dirty="0">
                          <a:latin typeface="+mn-lt"/>
                          <a:cs typeface="Times New Roman" panose="02020603050405020304" pitchFamily="18" charset="0"/>
                        </a:rPr>
                        <a:t>Level of sodium in the blood</a:t>
                      </a:r>
                    </a:p>
                  </a:txBody>
                  <a:tcPr anchor="ctr"/>
                </a:tc>
                <a:extLst>
                  <a:ext uri="{0D108BD9-81ED-4DB2-BD59-A6C34878D82A}">
                    <a16:rowId xmlns:a16="http://schemas.microsoft.com/office/drawing/2014/main" val="1884350399"/>
                  </a:ext>
                </a:extLst>
              </a:tr>
              <a:tr h="370840">
                <a:tc>
                  <a:txBody>
                    <a:bodyPr/>
                    <a:lstStyle/>
                    <a:p>
                      <a:r>
                        <a:rPr lang="en-IN" sz="1600" dirty="0">
                          <a:latin typeface="+mn-lt"/>
                          <a:cs typeface="Times New Roman" panose="02020603050405020304" pitchFamily="18" charset="0"/>
                        </a:rPr>
                        <a:t>Creatinine phosphokinase</a:t>
                      </a:r>
                    </a:p>
                  </a:txBody>
                  <a:tcPr anchor="ctr"/>
                </a:tc>
                <a:tc>
                  <a:txBody>
                    <a:bodyPr/>
                    <a:lstStyle/>
                    <a:p>
                      <a:r>
                        <a:rPr lang="en-US" sz="1600" dirty="0">
                          <a:latin typeface="+mn-lt"/>
                          <a:cs typeface="Times New Roman" panose="02020603050405020304" pitchFamily="18" charset="0"/>
                        </a:rPr>
                        <a:t>Level of the CPK enzyme in the blood</a:t>
                      </a:r>
                    </a:p>
                  </a:txBody>
                  <a:tcPr anchor="ctr"/>
                </a:tc>
                <a:tc>
                  <a:txBody>
                    <a:bodyPr/>
                    <a:lstStyle/>
                    <a:p>
                      <a:r>
                        <a:rPr lang="en-IN" sz="1600" dirty="0">
                          <a:latin typeface="+mn-lt"/>
                          <a:cs typeface="Times New Roman" panose="02020603050405020304" pitchFamily="18" charset="0"/>
                        </a:rPr>
                        <a:t>Smoking</a:t>
                      </a:r>
                    </a:p>
                  </a:txBody>
                  <a:tcPr anchor="ctr"/>
                </a:tc>
                <a:tc>
                  <a:txBody>
                    <a:bodyPr/>
                    <a:lstStyle/>
                    <a:p>
                      <a:r>
                        <a:rPr lang="en-IN" sz="1600" dirty="0">
                          <a:latin typeface="+mn-lt"/>
                          <a:cs typeface="Times New Roman" panose="02020603050405020304" pitchFamily="18" charset="0"/>
                        </a:rPr>
                        <a:t>If the patient smokes</a:t>
                      </a:r>
                    </a:p>
                  </a:txBody>
                  <a:tcPr anchor="ctr"/>
                </a:tc>
                <a:extLst>
                  <a:ext uri="{0D108BD9-81ED-4DB2-BD59-A6C34878D82A}">
                    <a16:rowId xmlns:a16="http://schemas.microsoft.com/office/drawing/2014/main" val="4120472890"/>
                  </a:ext>
                </a:extLst>
              </a:tr>
              <a:tr h="370840">
                <a:tc>
                  <a:txBody>
                    <a:bodyPr/>
                    <a:lstStyle/>
                    <a:p>
                      <a:r>
                        <a:rPr lang="en-IN" sz="1600" dirty="0">
                          <a:latin typeface="+mn-lt"/>
                          <a:cs typeface="Times New Roman" panose="02020603050405020304" pitchFamily="18" charset="0"/>
                        </a:rPr>
                        <a:t>Diabetes</a:t>
                      </a:r>
                    </a:p>
                  </a:txBody>
                  <a:tcPr anchor="ctr"/>
                </a:tc>
                <a:tc>
                  <a:txBody>
                    <a:bodyPr/>
                    <a:lstStyle/>
                    <a:p>
                      <a:r>
                        <a:rPr lang="en-US" sz="1600" dirty="0">
                          <a:latin typeface="+mn-lt"/>
                          <a:cs typeface="Times New Roman" panose="02020603050405020304" pitchFamily="18" charset="0"/>
                        </a:rPr>
                        <a:t>If the patient has diabetes</a:t>
                      </a:r>
                    </a:p>
                  </a:txBody>
                  <a:tcPr anchor="ctr"/>
                </a:tc>
                <a:tc>
                  <a:txBody>
                    <a:bodyPr/>
                    <a:lstStyle/>
                    <a:p>
                      <a:r>
                        <a:rPr lang="en-IN" sz="1600" dirty="0">
                          <a:latin typeface="+mn-lt"/>
                          <a:cs typeface="Times New Roman" panose="02020603050405020304" pitchFamily="18" charset="0"/>
                        </a:rPr>
                        <a:t>Time</a:t>
                      </a:r>
                    </a:p>
                  </a:txBody>
                  <a:tcPr anchor="ctr"/>
                </a:tc>
                <a:tc>
                  <a:txBody>
                    <a:bodyPr/>
                    <a:lstStyle/>
                    <a:p>
                      <a:r>
                        <a:rPr lang="en-IN" sz="1600" dirty="0">
                          <a:latin typeface="+mn-lt"/>
                          <a:cs typeface="Times New Roman" panose="02020603050405020304" pitchFamily="18" charset="0"/>
                        </a:rPr>
                        <a:t>Follow-up period</a:t>
                      </a:r>
                    </a:p>
                  </a:txBody>
                  <a:tcPr anchor="ctr"/>
                </a:tc>
                <a:extLst>
                  <a:ext uri="{0D108BD9-81ED-4DB2-BD59-A6C34878D82A}">
                    <a16:rowId xmlns:a16="http://schemas.microsoft.com/office/drawing/2014/main" val="3929925702"/>
                  </a:ext>
                </a:extLst>
              </a:tr>
              <a:tr h="370840">
                <a:tc>
                  <a:txBody>
                    <a:bodyPr/>
                    <a:lstStyle/>
                    <a:p>
                      <a:r>
                        <a:rPr lang="en-IN" sz="1600" dirty="0">
                          <a:latin typeface="+mn-lt"/>
                          <a:cs typeface="Times New Roman" panose="02020603050405020304" pitchFamily="18" charset="0"/>
                        </a:rPr>
                        <a:t>Ejection fraction</a:t>
                      </a:r>
                    </a:p>
                  </a:txBody>
                  <a:tcPr anchor="ctr"/>
                </a:tc>
                <a:tc>
                  <a:txBody>
                    <a:bodyPr/>
                    <a:lstStyle/>
                    <a:p>
                      <a:r>
                        <a:rPr lang="en-IN" sz="1600" dirty="0">
                          <a:latin typeface="+mn-lt"/>
                          <a:cs typeface="Times New Roman" panose="02020603050405020304" pitchFamily="18" charset="0"/>
                        </a:rPr>
                        <a:t>Percentage of blood leaving </a:t>
                      </a:r>
                      <a:r>
                        <a:rPr lang="en-US" sz="1600" dirty="0">
                          <a:latin typeface="+mn-lt"/>
                          <a:cs typeface="Times New Roman" panose="02020603050405020304" pitchFamily="18" charset="0"/>
                        </a:rPr>
                        <a:t>the heart at each contraction</a:t>
                      </a:r>
                      <a:endParaRPr lang="en-IN" sz="1600" dirty="0">
                        <a:latin typeface="+mn-lt"/>
                        <a:cs typeface="Times New Roman" panose="02020603050405020304" pitchFamily="18" charset="0"/>
                      </a:endParaRPr>
                    </a:p>
                  </a:txBody>
                  <a:tcPr anchor="ctr"/>
                </a:tc>
                <a:tc>
                  <a:txBody>
                    <a:bodyPr/>
                    <a:lstStyle/>
                    <a:p>
                      <a:r>
                        <a:rPr lang="en-IN" sz="1600" dirty="0">
                          <a:latin typeface="+mn-lt"/>
                          <a:cs typeface="Times New Roman" panose="02020603050405020304" pitchFamily="18" charset="0"/>
                        </a:rPr>
                        <a:t>death event</a:t>
                      </a:r>
                    </a:p>
                  </a:txBody>
                  <a:tcPr anchor="ctr"/>
                </a:tc>
                <a:tc>
                  <a:txBody>
                    <a:bodyPr/>
                    <a:lstStyle/>
                    <a:p>
                      <a:r>
                        <a:rPr lang="en-US" sz="1600" dirty="0">
                          <a:latin typeface="+mn-lt"/>
                          <a:cs typeface="Times New Roman" panose="02020603050405020304" pitchFamily="18" charset="0"/>
                        </a:rPr>
                        <a:t>If the patient died during the follow-up period</a:t>
                      </a:r>
                    </a:p>
                  </a:txBody>
                  <a:tcPr anchor="ctr"/>
                </a:tc>
                <a:extLst>
                  <a:ext uri="{0D108BD9-81ED-4DB2-BD59-A6C34878D82A}">
                    <a16:rowId xmlns:a16="http://schemas.microsoft.com/office/drawing/2014/main" val="2984176179"/>
                  </a:ext>
                </a:extLst>
              </a:tr>
              <a:tr h="370840">
                <a:tc>
                  <a:txBody>
                    <a:bodyPr/>
                    <a:lstStyle/>
                    <a:p>
                      <a:r>
                        <a:rPr lang="en-IN" sz="1600" dirty="0">
                          <a:latin typeface="+mn-lt"/>
                          <a:cs typeface="Times New Roman" panose="02020603050405020304" pitchFamily="18" charset="0"/>
                        </a:rPr>
                        <a:t>Sex</a:t>
                      </a:r>
                    </a:p>
                  </a:txBody>
                  <a:tcPr anchor="ctr"/>
                </a:tc>
                <a:tc>
                  <a:txBody>
                    <a:bodyPr/>
                    <a:lstStyle/>
                    <a:p>
                      <a:r>
                        <a:rPr lang="en-IN" sz="1600" dirty="0">
                          <a:latin typeface="+mn-lt"/>
                          <a:cs typeface="Times New Roman" panose="02020603050405020304" pitchFamily="18" charset="0"/>
                        </a:rPr>
                        <a:t>Woman or man</a:t>
                      </a:r>
                    </a:p>
                  </a:txBody>
                  <a:tcPr anchor="ctr"/>
                </a:tc>
                <a:tc>
                  <a:txBody>
                    <a:bodyPr/>
                    <a:lstStyle/>
                    <a:p>
                      <a:pPr algn="ctr"/>
                      <a:endParaRPr lang="en-IN" sz="1600" dirty="0">
                        <a:latin typeface="+mn-lt"/>
                        <a:cs typeface="Times New Roman" panose="02020603050405020304" pitchFamily="18" charset="0"/>
                      </a:endParaRPr>
                    </a:p>
                  </a:txBody>
                  <a:tcPr/>
                </a:tc>
                <a:tc>
                  <a:txBody>
                    <a:bodyPr/>
                    <a:lstStyle/>
                    <a:p>
                      <a:endParaRPr lang="en-IN" sz="1600" dirty="0">
                        <a:latin typeface="+mn-lt"/>
                        <a:cs typeface="Times New Roman" panose="02020603050405020304" pitchFamily="18" charset="0"/>
                      </a:endParaRPr>
                    </a:p>
                  </a:txBody>
                  <a:tcPr/>
                </a:tc>
                <a:extLst>
                  <a:ext uri="{0D108BD9-81ED-4DB2-BD59-A6C34878D82A}">
                    <a16:rowId xmlns:a16="http://schemas.microsoft.com/office/drawing/2014/main" val="94913119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ARCHITECTURE</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graphicFrame>
        <p:nvGraphicFramePr>
          <p:cNvPr id="7" name="Diagram 6">
            <a:extLst>
              <a:ext uri="{FF2B5EF4-FFF2-40B4-BE49-F238E27FC236}">
                <a16:creationId xmlns:a16="http://schemas.microsoft.com/office/drawing/2014/main" id="{8CF10ACA-96C8-4511-9453-5C8B8D130E18}"/>
              </a:ext>
            </a:extLst>
          </p:cNvPr>
          <p:cNvGraphicFramePr/>
          <p:nvPr>
            <p:extLst>
              <p:ext uri="{D42A27DB-BD31-4B8C-83A1-F6EECF244321}">
                <p14:modId xmlns:p14="http://schemas.microsoft.com/office/powerpoint/2010/main" val="2017431602"/>
              </p:ext>
            </p:extLst>
          </p:nvPr>
        </p:nvGraphicFramePr>
        <p:xfrm>
          <a:off x="116031" y="1397000"/>
          <a:ext cx="8799345"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419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2474061" y="95410"/>
            <a:ext cx="4027804" cy="695960"/>
          </a:xfrm>
          <a:prstGeom prst="rect">
            <a:avLst/>
          </a:prstGeom>
        </p:spPr>
        <p:txBody>
          <a:bodyPr vert="horz" wrap="square" lIns="0" tIns="12700" rIns="0" bIns="0" rtlCol="0">
            <a:spAutoFit/>
          </a:bodyPr>
          <a:lstStyle/>
          <a:p>
            <a:pPr marL="12700">
              <a:lnSpc>
                <a:spcPct val="100000"/>
              </a:lnSpc>
              <a:spcBef>
                <a:spcPts val="100"/>
              </a:spcBef>
            </a:pPr>
            <a:r>
              <a:rPr sz="4400" b="0" spc="-40" dirty="0">
                <a:latin typeface="Times New Roman"/>
                <a:cs typeface="Times New Roman"/>
              </a:rPr>
              <a:t>Technology</a:t>
            </a:r>
            <a:r>
              <a:rPr sz="4400" b="0" spc="-90" dirty="0">
                <a:latin typeface="Times New Roman"/>
                <a:cs typeface="Times New Roman"/>
              </a:rPr>
              <a:t> </a:t>
            </a:r>
            <a:r>
              <a:rPr sz="4400" b="0" spc="-5" dirty="0">
                <a:latin typeface="Times New Roman"/>
                <a:cs typeface="Times New Roman"/>
              </a:rPr>
              <a:t>Stack</a:t>
            </a:r>
            <a:endParaRPr sz="4400">
              <a:latin typeface="Times New Roman"/>
              <a:cs typeface="Times New Roman"/>
            </a:endParaRPr>
          </a:p>
        </p:txBody>
      </p:sp>
      <p:grpSp>
        <p:nvGrpSpPr>
          <p:cNvPr id="7" name="object 7"/>
          <p:cNvGrpSpPr/>
          <p:nvPr/>
        </p:nvGrpSpPr>
        <p:grpSpPr>
          <a:xfrm>
            <a:off x="342900" y="1398674"/>
            <a:ext cx="966469" cy="1336090"/>
            <a:chOff x="342900" y="1398674"/>
            <a:chExt cx="966469" cy="1336090"/>
          </a:xfrm>
        </p:grpSpPr>
        <p:sp>
          <p:nvSpPr>
            <p:cNvPr id="8" name="object 8"/>
            <p:cNvSpPr/>
            <p:nvPr/>
          </p:nvSpPr>
          <p:spPr>
            <a:xfrm>
              <a:off x="342900" y="1398674"/>
              <a:ext cx="966469" cy="462280"/>
            </a:xfrm>
            <a:custGeom>
              <a:avLst/>
              <a:gdLst/>
              <a:ahLst/>
              <a:cxnLst/>
              <a:rect l="l" t="t" r="r" b="b"/>
              <a:pathLst>
                <a:path w="966469" h="462280">
                  <a:moveTo>
                    <a:pt x="735449" y="461699"/>
                  </a:moveTo>
                  <a:lnTo>
                    <a:pt x="735449" y="346274"/>
                  </a:lnTo>
                  <a:lnTo>
                    <a:pt x="0" y="346274"/>
                  </a:lnTo>
                  <a:lnTo>
                    <a:pt x="0" y="115424"/>
                  </a:lnTo>
                  <a:lnTo>
                    <a:pt x="735449" y="115424"/>
                  </a:lnTo>
                  <a:lnTo>
                    <a:pt x="735449" y="0"/>
                  </a:lnTo>
                  <a:lnTo>
                    <a:pt x="966299" y="230849"/>
                  </a:lnTo>
                  <a:lnTo>
                    <a:pt x="735449" y="461699"/>
                  </a:lnTo>
                  <a:close/>
                </a:path>
              </a:pathLst>
            </a:custGeom>
            <a:solidFill>
              <a:srgbClr val="DEE3E4"/>
            </a:solidFill>
          </p:spPr>
          <p:txBody>
            <a:bodyPr wrap="square" lIns="0" tIns="0" rIns="0" bIns="0" rtlCol="0"/>
            <a:lstStyle/>
            <a:p>
              <a:endParaRPr/>
            </a:p>
          </p:txBody>
        </p:sp>
        <p:sp>
          <p:nvSpPr>
            <p:cNvPr id="9" name="object 9"/>
            <p:cNvSpPr/>
            <p:nvPr/>
          </p:nvSpPr>
          <p:spPr>
            <a:xfrm>
              <a:off x="342900" y="1398674"/>
              <a:ext cx="966469" cy="462280"/>
            </a:xfrm>
            <a:custGeom>
              <a:avLst/>
              <a:gdLst/>
              <a:ahLst/>
              <a:cxnLst/>
              <a:rect l="l" t="t" r="r" b="b"/>
              <a:pathLst>
                <a:path w="966469" h="462280">
                  <a:moveTo>
                    <a:pt x="0" y="115424"/>
                  </a:moveTo>
                  <a:lnTo>
                    <a:pt x="735449" y="115424"/>
                  </a:lnTo>
                  <a:lnTo>
                    <a:pt x="735449" y="0"/>
                  </a:lnTo>
                  <a:lnTo>
                    <a:pt x="966299" y="230849"/>
                  </a:lnTo>
                  <a:lnTo>
                    <a:pt x="735449" y="461699"/>
                  </a:lnTo>
                  <a:lnTo>
                    <a:pt x="735449" y="346274"/>
                  </a:lnTo>
                  <a:lnTo>
                    <a:pt x="0" y="346274"/>
                  </a:lnTo>
                  <a:lnTo>
                    <a:pt x="0" y="115424"/>
                  </a:lnTo>
                  <a:close/>
                </a:path>
              </a:pathLst>
            </a:custGeom>
            <a:ln w="9524">
              <a:solidFill>
                <a:srgbClr val="335B73"/>
              </a:solidFill>
            </a:ln>
          </p:spPr>
          <p:txBody>
            <a:bodyPr wrap="square" lIns="0" tIns="0" rIns="0" bIns="0" rtlCol="0"/>
            <a:lstStyle/>
            <a:p>
              <a:endParaRPr/>
            </a:p>
          </p:txBody>
        </p:sp>
        <p:sp>
          <p:nvSpPr>
            <p:cNvPr id="10" name="object 10"/>
            <p:cNvSpPr/>
            <p:nvPr/>
          </p:nvSpPr>
          <p:spPr>
            <a:xfrm>
              <a:off x="342900" y="2262324"/>
              <a:ext cx="966469" cy="472440"/>
            </a:xfrm>
            <a:custGeom>
              <a:avLst/>
              <a:gdLst/>
              <a:ahLst/>
              <a:cxnLst/>
              <a:rect l="l" t="t" r="r" b="b"/>
              <a:pathLst>
                <a:path w="966469" h="472439">
                  <a:moveTo>
                    <a:pt x="763463" y="471899"/>
                  </a:moveTo>
                  <a:lnTo>
                    <a:pt x="763463" y="353924"/>
                  </a:lnTo>
                  <a:lnTo>
                    <a:pt x="0" y="353924"/>
                  </a:lnTo>
                  <a:lnTo>
                    <a:pt x="0" y="117974"/>
                  </a:lnTo>
                  <a:lnTo>
                    <a:pt x="763463" y="117974"/>
                  </a:lnTo>
                  <a:lnTo>
                    <a:pt x="763463" y="0"/>
                  </a:lnTo>
                  <a:lnTo>
                    <a:pt x="966299" y="235949"/>
                  </a:lnTo>
                  <a:lnTo>
                    <a:pt x="763463" y="471899"/>
                  </a:lnTo>
                  <a:close/>
                </a:path>
              </a:pathLst>
            </a:custGeom>
            <a:solidFill>
              <a:srgbClr val="DEE3E4"/>
            </a:solidFill>
          </p:spPr>
          <p:txBody>
            <a:bodyPr wrap="square" lIns="0" tIns="0" rIns="0" bIns="0" rtlCol="0"/>
            <a:lstStyle/>
            <a:p>
              <a:endParaRPr/>
            </a:p>
          </p:txBody>
        </p:sp>
        <p:sp>
          <p:nvSpPr>
            <p:cNvPr id="11" name="object 11"/>
            <p:cNvSpPr/>
            <p:nvPr/>
          </p:nvSpPr>
          <p:spPr>
            <a:xfrm>
              <a:off x="342900" y="2262324"/>
              <a:ext cx="966469" cy="472440"/>
            </a:xfrm>
            <a:custGeom>
              <a:avLst/>
              <a:gdLst/>
              <a:ahLst/>
              <a:cxnLst/>
              <a:rect l="l" t="t" r="r" b="b"/>
              <a:pathLst>
                <a:path w="966469" h="472439">
                  <a:moveTo>
                    <a:pt x="0" y="117974"/>
                  </a:moveTo>
                  <a:lnTo>
                    <a:pt x="763463" y="117974"/>
                  </a:lnTo>
                  <a:lnTo>
                    <a:pt x="763463" y="0"/>
                  </a:lnTo>
                  <a:lnTo>
                    <a:pt x="966299" y="235949"/>
                  </a:lnTo>
                  <a:lnTo>
                    <a:pt x="763463" y="471899"/>
                  </a:lnTo>
                  <a:lnTo>
                    <a:pt x="763463" y="353924"/>
                  </a:lnTo>
                  <a:lnTo>
                    <a:pt x="0" y="353924"/>
                  </a:lnTo>
                  <a:lnTo>
                    <a:pt x="0" y="117974"/>
                  </a:lnTo>
                  <a:close/>
                </a:path>
              </a:pathLst>
            </a:custGeom>
            <a:ln w="9524">
              <a:solidFill>
                <a:srgbClr val="335B73"/>
              </a:solidFill>
            </a:ln>
          </p:spPr>
          <p:txBody>
            <a:bodyPr wrap="square" lIns="0" tIns="0" rIns="0" bIns="0" rtlCol="0"/>
            <a:lstStyle/>
            <a:p>
              <a:endParaRPr/>
            </a:p>
          </p:txBody>
        </p:sp>
      </p:grpSp>
      <p:sp>
        <p:nvSpPr>
          <p:cNvPr id="13" name="object 13"/>
          <p:cNvSpPr txBox="1"/>
          <p:nvPr/>
        </p:nvSpPr>
        <p:spPr>
          <a:xfrm>
            <a:off x="1314549" y="1310926"/>
            <a:ext cx="5061585" cy="3890809"/>
          </a:xfrm>
          <a:prstGeom prst="rect">
            <a:avLst/>
          </a:prstGeom>
        </p:spPr>
        <p:txBody>
          <a:bodyPr vert="horz" wrap="square" lIns="0" tIns="12700" rIns="0" bIns="0" rtlCol="0">
            <a:spAutoFit/>
          </a:bodyPr>
          <a:lstStyle/>
          <a:p>
            <a:pPr marL="61594">
              <a:lnSpc>
                <a:spcPct val="100000"/>
              </a:lnSpc>
              <a:spcBef>
                <a:spcPts val="100"/>
              </a:spcBef>
            </a:pPr>
            <a:r>
              <a:rPr lang="en-US" sz="2800" spc="30" dirty="0">
                <a:cs typeface="Times New Roman" panose="02020603050405020304" pitchFamily="18" charset="0"/>
              </a:rPr>
              <a:t>S</a:t>
            </a:r>
            <a:r>
              <a:rPr sz="2800" spc="30" dirty="0">
                <a:cs typeface="Times New Roman" panose="02020603050405020304" pitchFamily="18" charset="0"/>
              </a:rPr>
              <a:t>upervised</a:t>
            </a:r>
            <a:r>
              <a:rPr sz="2800" spc="-335" dirty="0">
                <a:cs typeface="Times New Roman" panose="02020603050405020304" pitchFamily="18" charset="0"/>
              </a:rPr>
              <a:t> </a:t>
            </a:r>
            <a:r>
              <a:rPr sz="2800" spc="60" dirty="0">
                <a:cs typeface="Times New Roman" panose="02020603050405020304" pitchFamily="18" charset="0"/>
              </a:rPr>
              <a:t>Machine</a:t>
            </a:r>
            <a:r>
              <a:rPr sz="2800" spc="-335" dirty="0">
                <a:cs typeface="Times New Roman" panose="02020603050405020304" pitchFamily="18" charset="0"/>
              </a:rPr>
              <a:t> </a:t>
            </a:r>
            <a:r>
              <a:rPr sz="2800" spc="-5" dirty="0">
                <a:cs typeface="Times New Roman" panose="02020603050405020304" pitchFamily="18" charset="0"/>
              </a:rPr>
              <a:t>L</a:t>
            </a:r>
            <a:r>
              <a:rPr sz="2800" dirty="0">
                <a:cs typeface="Times New Roman" panose="02020603050405020304" pitchFamily="18" charset="0"/>
              </a:rPr>
              <a:t>earning</a:t>
            </a:r>
          </a:p>
          <a:p>
            <a:pPr>
              <a:lnSpc>
                <a:spcPct val="100000"/>
              </a:lnSpc>
              <a:spcBef>
                <a:spcPts val="40"/>
              </a:spcBef>
            </a:pPr>
            <a:endParaRPr sz="2800" dirty="0">
              <a:cs typeface="Times New Roman" panose="02020603050405020304" pitchFamily="18" charset="0"/>
            </a:endParaRPr>
          </a:p>
          <a:p>
            <a:pPr marL="61594">
              <a:lnSpc>
                <a:spcPct val="100000"/>
              </a:lnSpc>
            </a:pPr>
            <a:r>
              <a:rPr lang="en-US" sz="2800" spc="65" dirty="0">
                <a:cs typeface="Times New Roman" panose="02020603050405020304" pitchFamily="18" charset="0"/>
              </a:rPr>
              <a:t>Python</a:t>
            </a:r>
            <a:r>
              <a:rPr sz="2800" spc="-335" dirty="0">
                <a:cs typeface="Times New Roman" panose="02020603050405020304" pitchFamily="18" charset="0"/>
              </a:rPr>
              <a:t> </a:t>
            </a:r>
            <a:r>
              <a:rPr sz="2800" spc="-40" dirty="0">
                <a:cs typeface="Times New Roman" panose="02020603050405020304" pitchFamily="18" charset="0"/>
              </a:rPr>
              <a:t>Language</a:t>
            </a:r>
            <a:endParaRPr sz="2800" dirty="0">
              <a:cs typeface="Times New Roman" panose="02020603050405020304" pitchFamily="18" charset="0"/>
            </a:endParaRPr>
          </a:p>
          <a:p>
            <a:pPr>
              <a:lnSpc>
                <a:spcPct val="100000"/>
              </a:lnSpc>
              <a:spcBef>
                <a:spcPts val="20"/>
              </a:spcBef>
            </a:pPr>
            <a:endParaRPr sz="2800" dirty="0">
              <a:cs typeface="Times New Roman" panose="02020603050405020304" pitchFamily="18" charset="0"/>
            </a:endParaRPr>
          </a:p>
          <a:p>
            <a:pPr marL="12700">
              <a:lnSpc>
                <a:spcPct val="100000"/>
              </a:lnSpc>
              <a:spcBef>
                <a:spcPts val="5"/>
              </a:spcBef>
            </a:pPr>
            <a:r>
              <a:rPr lang="en-US" sz="2800" spc="-10" dirty="0">
                <a:cs typeface="Times New Roman" panose="02020603050405020304" pitchFamily="18" charset="0"/>
              </a:rPr>
              <a:t>Libraries </a:t>
            </a:r>
            <a:r>
              <a:rPr sz="2800" spc="-190" dirty="0">
                <a:cs typeface="Times New Roman" panose="02020603050405020304" pitchFamily="18" charset="0"/>
              </a:rPr>
              <a:t>Used:</a:t>
            </a:r>
            <a:endParaRPr lang="en-US" sz="2800" spc="-19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sklearn</a:t>
            </a:r>
            <a:endParaRPr lang="en-US" sz="280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a:cs typeface="Times New Roman" panose="02020603050405020304" pitchFamily="18" charset="0"/>
              </a:rPr>
              <a:t>pandas</a:t>
            </a: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numpy</a:t>
            </a:r>
            <a:endParaRPr lang="en-US" sz="280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tkinter</a:t>
            </a:r>
            <a:endParaRPr lang="en-US" sz="2800" dirty="0">
              <a:cs typeface="Times New Roman" panose="02020603050405020304" pitchFamily="18" charset="0"/>
            </a:endParaRPr>
          </a:p>
        </p:txBody>
      </p:sp>
    </p:spTree>
    <p:extLst>
      <p:ext uri="{BB962C8B-B14F-4D97-AF65-F5344CB8AC3E}">
        <p14:creationId xmlns:p14="http://schemas.microsoft.com/office/powerpoint/2010/main" val="132786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6350" y="0"/>
            <a:ext cx="9156699" cy="6857999"/>
          </a:xfrm>
          <a:prstGeom prst="rect">
            <a:avLst/>
          </a:prstGeom>
        </p:spPr>
      </p:pic>
      <p:sp>
        <p:nvSpPr>
          <p:cNvPr id="5" name="object 5"/>
          <p:cNvSpPr txBox="1">
            <a:spLocks noGrp="1"/>
          </p:cNvSpPr>
          <p:nvPr>
            <p:ph type="title"/>
          </p:nvPr>
        </p:nvSpPr>
        <p:spPr>
          <a:xfrm>
            <a:off x="2010540" y="107932"/>
            <a:ext cx="490728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System</a:t>
            </a:r>
            <a:r>
              <a:rPr sz="4400" b="0" spc="-90" dirty="0">
                <a:latin typeface="Times New Roman"/>
                <a:cs typeface="Times New Roman"/>
              </a:rPr>
              <a:t> </a:t>
            </a:r>
            <a:r>
              <a:rPr sz="4400" b="0" spc="-5" dirty="0">
                <a:latin typeface="Times New Roman"/>
                <a:cs typeface="Times New Roman"/>
              </a:rPr>
              <a:t>Requirements</a:t>
            </a:r>
            <a:endParaRPr sz="4400">
              <a:latin typeface="Times New Roman"/>
              <a:cs typeface="Times New Roman"/>
            </a:endParaRPr>
          </a:p>
        </p:txBody>
      </p:sp>
      <p:graphicFrame>
        <p:nvGraphicFramePr>
          <p:cNvPr id="7" name="Table 5">
            <a:extLst>
              <a:ext uri="{FF2B5EF4-FFF2-40B4-BE49-F238E27FC236}">
                <a16:creationId xmlns:a16="http://schemas.microsoft.com/office/drawing/2014/main" id="{D2B284A6-76BB-4BE1-A21D-0537BAE46775}"/>
              </a:ext>
            </a:extLst>
          </p:cNvPr>
          <p:cNvGraphicFramePr>
            <a:graphicFrameLocks noGrp="1"/>
          </p:cNvGraphicFramePr>
          <p:nvPr>
            <p:extLst>
              <p:ext uri="{D42A27DB-BD31-4B8C-83A1-F6EECF244321}">
                <p14:modId xmlns:p14="http://schemas.microsoft.com/office/powerpoint/2010/main" val="3925791388"/>
              </p:ext>
            </p:extLst>
          </p:nvPr>
        </p:nvGraphicFramePr>
        <p:xfrm>
          <a:off x="1219200" y="1447798"/>
          <a:ext cx="6858000" cy="4206242"/>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977719">
                <a:tc>
                  <a:txBody>
                    <a:bodyPr/>
                    <a:lstStyle/>
                    <a:p>
                      <a:pPr algn="ctr"/>
                      <a:endParaRPr lang="en-US" b="0" dirty="0">
                        <a:solidFill>
                          <a:srgbClr val="C00000"/>
                        </a:solidFill>
                      </a:endParaRPr>
                    </a:p>
                    <a:p>
                      <a:pPr algn="ctr"/>
                      <a:r>
                        <a:rPr lang="en-US" b="0" dirty="0">
                          <a:solidFill>
                            <a:srgbClr val="C00000"/>
                          </a:solidFill>
                        </a:rPr>
                        <a:t>ENVIRONMENT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en-US" b="0" dirty="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pPr>
                      <a:r>
                        <a:rPr lang="en-US" b="0" dirty="0">
                          <a:solidFill>
                            <a:srgbClr val="C00000"/>
                          </a:solidFill>
                        </a:rPr>
                        <a:t>SPECIFICATIONS</a:t>
                      </a:r>
                    </a:p>
                    <a:p>
                      <a:pPr algn="ctr"/>
                      <a:endParaRPr lang="en-US" b="0" dirty="0">
                        <a:solidFill>
                          <a:srgbClr val="C00000"/>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1765483">
                <a:tc>
                  <a:txBody>
                    <a:bodyPr/>
                    <a:lstStyle/>
                    <a:p>
                      <a:pPr algn="l"/>
                      <a:endParaRPr lang="en-US" b="0" dirty="0"/>
                    </a:p>
                    <a:p>
                      <a:pPr algn="l"/>
                      <a:endParaRPr lang="en-US" b="0" dirty="0"/>
                    </a:p>
                    <a:p>
                      <a:pPr algn="l"/>
                      <a:r>
                        <a:rPr lang="en-US" b="0" dirty="0"/>
                        <a:t>          </a:t>
                      </a:r>
                    </a:p>
                    <a:p>
                      <a:pPr algn="l"/>
                      <a:r>
                        <a:rPr lang="en-US" b="0" dirty="0"/>
                        <a:t>            HARDWARE</a:t>
                      </a:r>
                    </a:p>
                  </a:txBody>
                  <a:tcPr>
                    <a:solidFill>
                      <a:schemeClr val="accent6">
                        <a:lumMod val="20000"/>
                        <a:lumOff val="80000"/>
                      </a:schemeClr>
                    </a:solidFill>
                  </a:tcPr>
                </a:tc>
                <a:tc>
                  <a:txBody>
                    <a:bodyPr/>
                    <a:lstStyle/>
                    <a:p>
                      <a:pPr algn="ctr">
                        <a:lnSpc>
                          <a:spcPct val="200000"/>
                        </a:lnSpc>
                      </a:pPr>
                      <a:r>
                        <a:rPr lang="en-IN" b="0" dirty="0"/>
                        <a:t>Processor - Intel</a:t>
                      </a:r>
                      <a:r>
                        <a:rPr lang="en-IN" b="0" baseline="0" dirty="0"/>
                        <a:t> Core i5</a:t>
                      </a:r>
                      <a:endParaRPr lang="en-US" b="0" dirty="0"/>
                    </a:p>
                    <a:p>
                      <a:pPr algn="ctr">
                        <a:lnSpc>
                          <a:spcPct val="200000"/>
                        </a:lnSpc>
                      </a:pPr>
                      <a:r>
                        <a:rPr lang="en-US" b="0" dirty="0"/>
                        <a:t>Memory(RAM)</a:t>
                      </a:r>
                      <a:r>
                        <a:rPr lang="en-US" b="0" baseline="0" dirty="0"/>
                        <a:t> - 8 GB</a:t>
                      </a:r>
                      <a:endParaRPr lang="en-US" b="0" dirty="0"/>
                    </a:p>
                    <a:p>
                      <a:pPr algn="ctr">
                        <a:lnSpc>
                          <a:spcPct val="200000"/>
                        </a:lnSpc>
                      </a:pPr>
                      <a:r>
                        <a:rPr lang="en-US" b="0" dirty="0"/>
                        <a:t>Storage</a:t>
                      </a:r>
                      <a:r>
                        <a:rPr lang="en-US" b="0" baseline="0" dirty="0"/>
                        <a:t> – </a:t>
                      </a:r>
                      <a:r>
                        <a:rPr lang="en-US" b="0" dirty="0"/>
                        <a:t>I TB</a:t>
                      </a:r>
                    </a:p>
                  </a:txBody>
                  <a:tcPr>
                    <a:solidFill>
                      <a:schemeClr val="accent6">
                        <a:lumMod val="20000"/>
                        <a:lumOff val="80000"/>
                      </a:schemeClr>
                    </a:solidFill>
                  </a:tcPr>
                </a:tc>
                <a:extLst>
                  <a:ext uri="{0D108BD9-81ED-4DB2-BD59-A6C34878D82A}">
                    <a16:rowId xmlns:a16="http://schemas.microsoft.com/office/drawing/2014/main" val="10001"/>
                  </a:ext>
                </a:extLst>
              </a:tr>
              <a:tr h="566457">
                <a:tc>
                  <a:txBody>
                    <a:bodyPr/>
                    <a:lstStyle/>
                    <a:p>
                      <a:pPr algn="l"/>
                      <a:r>
                        <a:rPr lang="en-US" b="0" dirty="0"/>
                        <a:t>             SOFTWARE </a:t>
                      </a:r>
                    </a:p>
                  </a:txBody>
                  <a:tcPr>
                    <a:solidFill>
                      <a:schemeClr val="accent6">
                        <a:lumMod val="20000"/>
                        <a:lumOff val="80000"/>
                      </a:schemeClr>
                    </a:solidFill>
                  </a:tcPr>
                </a:tc>
                <a:tc>
                  <a:txBody>
                    <a:bodyPr/>
                    <a:lstStyle/>
                    <a:p>
                      <a:pPr algn="ctr"/>
                      <a:r>
                        <a:rPr lang="en-IN" b="0" dirty="0"/>
                        <a:t>Python</a:t>
                      </a:r>
                    </a:p>
                    <a:p>
                      <a:pPr algn="ctr"/>
                      <a:r>
                        <a:rPr lang="en-IN" b="0" dirty="0"/>
                        <a:t>OS - Windows</a:t>
                      </a:r>
                      <a:r>
                        <a:rPr lang="en-IN" b="0" baseline="0" dirty="0"/>
                        <a:t> 10</a:t>
                      </a:r>
                    </a:p>
                    <a:p>
                      <a:pPr algn="ctr"/>
                      <a:r>
                        <a:rPr lang="en-IN" b="0" baseline="0" dirty="0"/>
                        <a:t>Google </a:t>
                      </a:r>
                      <a:r>
                        <a:rPr lang="en-IN" b="0" baseline="0" dirty="0" err="1"/>
                        <a:t>Colab</a:t>
                      </a:r>
                      <a:endParaRPr lang="en-IN" b="0" baseline="0" dirty="0"/>
                    </a:p>
                    <a:p>
                      <a:pPr algn="ctr"/>
                      <a:r>
                        <a:rPr lang="en-IN" b="0" baseline="0" dirty="0" err="1"/>
                        <a:t>Pycharm</a:t>
                      </a:r>
                      <a:endParaRPr lang="en-IN" b="0" baseline="0" dirty="0"/>
                    </a:p>
                    <a:p>
                      <a:pPr algn="ctr"/>
                      <a:endParaRPr lang="en-US" b="0" dirty="0"/>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0" y="0"/>
            <a:ext cx="9156699" cy="6857999"/>
          </a:xfrm>
          <a:prstGeom prst="rect">
            <a:avLst/>
          </a:prstGeom>
        </p:spPr>
      </p:pic>
      <p:sp>
        <p:nvSpPr>
          <p:cNvPr id="5" name="object 5"/>
          <p:cNvSpPr txBox="1">
            <a:spLocks noGrp="1"/>
          </p:cNvSpPr>
          <p:nvPr>
            <p:ph type="title"/>
          </p:nvPr>
        </p:nvSpPr>
        <p:spPr>
          <a:xfrm>
            <a:off x="3455989" y="107932"/>
            <a:ext cx="2019935" cy="695960"/>
          </a:xfrm>
          <a:prstGeom prst="rect">
            <a:avLst/>
          </a:prstGeom>
        </p:spPr>
        <p:txBody>
          <a:bodyPr vert="horz" wrap="square" lIns="0" tIns="12700" rIns="0" bIns="0" rtlCol="0">
            <a:spAutoFit/>
          </a:bodyPr>
          <a:lstStyle/>
          <a:p>
            <a:pPr marL="12700">
              <a:lnSpc>
                <a:spcPct val="100000"/>
              </a:lnSpc>
              <a:spcBef>
                <a:spcPts val="100"/>
              </a:spcBef>
            </a:pPr>
            <a:r>
              <a:rPr sz="4400" b="0" spc="-160" dirty="0">
                <a:latin typeface="Times New Roman"/>
                <a:cs typeface="Times New Roman"/>
              </a:rPr>
              <a:t>T</a:t>
            </a:r>
            <a:r>
              <a:rPr sz="4400" b="0" spc="-5" dirty="0">
                <a:latin typeface="Times New Roman"/>
                <a:cs typeface="Times New Roman"/>
              </a:rPr>
              <a:t>imeline</a:t>
            </a:r>
            <a:endParaRPr sz="4400">
              <a:latin typeface="Times New Roman"/>
              <a:cs typeface="Times New Roman"/>
            </a:endParaRPr>
          </a:p>
        </p:txBody>
      </p:sp>
      <p:graphicFrame>
        <p:nvGraphicFramePr>
          <p:cNvPr id="7" name="Table 7">
            <a:extLst>
              <a:ext uri="{FF2B5EF4-FFF2-40B4-BE49-F238E27FC236}">
                <a16:creationId xmlns:a16="http://schemas.microsoft.com/office/drawing/2014/main" id="{A310F746-30F3-4F5E-B286-DC3CF2407672}"/>
              </a:ext>
            </a:extLst>
          </p:cNvPr>
          <p:cNvGraphicFramePr>
            <a:graphicFrameLocks noGrp="1"/>
          </p:cNvGraphicFramePr>
          <p:nvPr>
            <p:extLst>
              <p:ext uri="{D42A27DB-BD31-4B8C-83A1-F6EECF244321}">
                <p14:modId xmlns:p14="http://schemas.microsoft.com/office/powerpoint/2010/main" val="761629089"/>
              </p:ext>
            </p:extLst>
          </p:nvPr>
        </p:nvGraphicFramePr>
        <p:xfrm>
          <a:off x="1676400" y="1131569"/>
          <a:ext cx="6477000" cy="4761230"/>
        </p:xfrm>
        <a:graphic>
          <a:graphicData uri="http://schemas.openxmlformats.org/drawingml/2006/table">
            <a:tbl>
              <a:tblPr firstRow="1" bandRow="1"/>
              <a:tblGrid>
                <a:gridCol w="3238500">
                  <a:extLst>
                    <a:ext uri="{9D8B030D-6E8A-4147-A177-3AD203B41FA5}">
                      <a16:colId xmlns:a16="http://schemas.microsoft.com/office/drawing/2014/main" val="2783345776"/>
                    </a:ext>
                  </a:extLst>
                </a:gridCol>
                <a:gridCol w="3238500">
                  <a:extLst>
                    <a:ext uri="{9D8B030D-6E8A-4147-A177-3AD203B41FA5}">
                      <a16:colId xmlns:a16="http://schemas.microsoft.com/office/drawing/2014/main" val="819678312"/>
                    </a:ext>
                  </a:extLst>
                </a:gridCol>
              </a:tblGrid>
              <a:tr h="370840">
                <a:tc>
                  <a:txBody>
                    <a:bodyPr/>
                    <a:lstStyle/>
                    <a:p>
                      <a:pPr algn="ctr"/>
                      <a:r>
                        <a:rPr lang="en-US" b="1" dirty="0">
                          <a:latin typeface="+mn-lt"/>
                          <a:cs typeface="Times New Roman" panose="02020603050405020304" pitchFamily="18" charset="0"/>
                        </a:rPr>
                        <a:t>REVIEW 0</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buFont typeface="Arial" pitchFamily="34" charset="0"/>
                        <a:buNone/>
                      </a:pPr>
                      <a:r>
                        <a:rPr lang="en-US" sz="1800" dirty="0">
                          <a:latin typeface="+mn-lt"/>
                          <a:ea typeface="Calibri"/>
                          <a:cs typeface="Times New Roman" pitchFamily="18" charset="0"/>
                        </a:rPr>
                        <a:t>Software Requirements</a:t>
                      </a:r>
                    </a:p>
                    <a:p>
                      <a:pPr marL="457200" algn="l">
                        <a:lnSpc>
                          <a:spcPct val="150000"/>
                        </a:lnSpc>
                        <a:spcAft>
                          <a:spcPts val="0"/>
                        </a:spcAft>
                      </a:pPr>
                      <a:r>
                        <a:rPr lang="en-US" sz="1800" dirty="0">
                          <a:latin typeface="+mn-lt"/>
                          <a:ea typeface="Calibri"/>
                          <a:cs typeface="Times New Roman" pitchFamily="18" charset="0"/>
                        </a:rPr>
                        <a:t>Data Cleaning</a:t>
                      </a:r>
                    </a:p>
                  </a:txBody>
                  <a:tcPr/>
                </a:tc>
                <a:extLst>
                  <a:ext uri="{0D108BD9-81ED-4DB2-BD59-A6C34878D82A}">
                    <a16:rowId xmlns:a16="http://schemas.microsoft.com/office/drawing/2014/main" val="43876560"/>
                  </a:ext>
                </a:extLst>
              </a:tr>
              <a:tr h="370840">
                <a:tc>
                  <a:txBody>
                    <a:bodyPr/>
                    <a:lstStyle/>
                    <a:p>
                      <a:pPr algn="ctr"/>
                      <a:r>
                        <a:rPr lang="en-US" b="1" dirty="0">
                          <a:latin typeface="+mn-lt"/>
                          <a:cs typeface="Times New Roman" panose="02020603050405020304" pitchFamily="18" charset="0"/>
                        </a:rPr>
                        <a:t>REVIEW 1</a:t>
                      </a:r>
                      <a:endParaRPr lang="en-IN" b="1" dirty="0">
                        <a:latin typeface="+mn-lt"/>
                        <a:cs typeface="Times New Roman" panose="02020603050405020304" pitchFamily="18" charset="0"/>
                      </a:endParaRPr>
                    </a:p>
                  </a:txBody>
                  <a:tcPr/>
                </a:tc>
                <a:tc>
                  <a:txBody>
                    <a:bodyPr/>
                    <a:lstStyle/>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Data Preprocessing</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Feature Ranking</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Implementation of</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algorithms </a:t>
                      </a:r>
                      <a:endParaRPr lang="en-US" sz="1800" dirty="0">
                        <a:latin typeface="+mn-lt"/>
                        <a:cs typeface="Tahoma"/>
                      </a:endParaRPr>
                    </a:p>
                  </a:txBody>
                  <a:tcPr/>
                </a:tc>
                <a:extLst>
                  <a:ext uri="{0D108BD9-81ED-4DB2-BD59-A6C34878D82A}">
                    <a16:rowId xmlns:a16="http://schemas.microsoft.com/office/drawing/2014/main" val="3060740259"/>
                  </a:ext>
                </a:extLst>
              </a:tr>
              <a:tr h="370840">
                <a:tc>
                  <a:txBody>
                    <a:bodyPr/>
                    <a:lstStyle/>
                    <a:p>
                      <a:pPr algn="ctr"/>
                      <a:r>
                        <a:rPr lang="en-US" b="1" dirty="0">
                          <a:latin typeface="+mn-lt"/>
                          <a:cs typeface="Times New Roman" panose="02020603050405020304" pitchFamily="18" charset="0"/>
                        </a:rPr>
                        <a:t>REVIEW 2</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pPr>
                      <a:r>
                        <a:rPr lang="en-US" sz="1800" dirty="0">
                          <a:latin typeface="+mn-lt"/>
                          <a:ea typeface="Calibri"/>
                          <a:cs typeface="Times New Roman" pitchFamily="18" charset="0"/>
                        </a:rPr>
                        <a:t>Comparison of algorithms</a:t>
                      </a:r>
                    </a:p>
                    <a:p>
                      <a:pPr marL="457200" algn="l">
                        <a:lnSpc>
                          <a:spcPct val="150000"/>
                        </a:lnSpc>
                        <a:spcAft>
                          <a:spcPts val="0"/>
                        </a:spcAft>
                      </a:pPr>
                      <a:r>
                        <a:rPr lang="en-US" sz="1800" dirty="0">
                          <a:latin typeface="+mn-lt"/>
                          <a:ea typeface="Calibri"/>
                          <a:cs typeface="Times New Roman" pitchFamily="18" charset="0"/>
                        </a:rPr>
                        <a:t>Design UI part</a:t>
                      </a:r>
                    </a:p>
                  </a:txBody>
                  <a:tcPr/>
                </a:tc>
                <a:extLst>
                  <a:ext uri="{0D108BD9-81ED-4DB2-BD59-A6C34878D82A}">
                    <a16:rowId xmlns:a16="http://schemas.microsoft.com/office/drawing/2014/main" val="911125753"/>
                  </a:ext>
                </a:extLst>
              </a:tr>
              <a:tr h="370840">
                <a:tc>
                  <a:txBody>
                    <a:bodyPr/>
                    <a:lstStyle/>
                    <a:p>
                      <a:pPr algn="ctr"/>
                      <a:r>
                        <a:rPr lang="en-US" b="1" dirty="0">
                          <a:latin typeface="+mn-lt"/>
                          <a:cs typeface="Times New Roman" panose="02020603050405020304" pitchFamily="18" charset="0"/>
                        </a:rPr>
                        <a:t>REVIEW 3</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pPr>
                      <a:r>
                        <a:rPr lang="en-US" sz="1800" dirty="0">
                          <a:latin typeface="+mn-lt"/>
                          <a:ea typeface="Calibri"/>
                          <a:cs typeface="Times New Roman" pitchFamily="18" charset="0"/>
                        </a:rPr>
                        <a:t>Complete implementation</a:t>
                      </a:r>
                    </a:p>
                    <a:p>
                      <a:pPr marL="457200" algn="l">
                        <a:lnSpc>
                          <a:spcPct val="150000"/>
                        </a:lnSpc>
                        <a:spcAft>
                          <a:spcPts val="0"/>
                        </a:spcAft>
                      </a:pPr>
                      <a:r>
                        <a:rPr lang="en-US" sz="1800" dirty="0">
                          <a:latin typeface="+mn-lt"/>
                          <a:ea typeface="Calibri"/>
                          <a:cs typeface="Times New Roman" pitchFamily="18" charset="0"/>
                        </a:rPr>
                        <a:t>Results &amp; Discussions</a:t>
                      </a:r>
                    </a:p>
                    <a:p>
                      <a:pPr marL="457200" algn="l">
                        <a:lnSpc>
                          <a:spcPct val="150000"/>
                        </a:lnSpc>
                        <a:spcAft>
                          <a:spcPts val="0"/>
                        </a:spcAft>
                      </a:pPr>
                      <a:r>
                        <a:rPr lang="en-US" sz="1800" dirty="0">
                          <a:latin typeface="+mn-lt"/>
                          <a:ea typeface="Calibri"/>
                          <a:cs typeface="Times New Roman" pitchFamily="18" charset="0"/>
                        </a:rPr>
                        <a:t>Project Report Draft</a:t>
                      </a:r>
                      <a:endParaRPr lang="en-US" dirty="0">
                        <a:latin typeface="+mn-lt"/>
                      </a:endParaRPr>
                    </a:p>
                    <a:p>
                      <a:pPr algn="l"/>
                      <a:endParaRPr lang="en-IN" dirty="0">
                        <a:latin typeface="+mn-lt"/>
                        <a:cs typeface="Times New Roman" panose="02020603050405020304" pitchFamily="18" charset="0"/>
                      </a:endParaRPr>
                    </a:p>
                  </a:txBody>
                  <a:tcPr/>
                </a:tc>
                <a:extLst>
                  <a:ext uri="{0D108BD9-81ED-4DB2-BD59-A6C34878D82A}">
                    <a16:rowId xmlns:a16="http://schemas.microsoft.com/office/drawing/2014/main" val="2654196088"/>
                  </a:ext>
                </a:extLst>
              </a:tr>
            </a:tbl>
          </a:graphicData>
        </a:graphic>
      </p:graphicFrame>
    </p:spTree>
    <p:extLst>
      <p:ext uri="{BB962C8B-B14F-4D97-AF65-F5344CB8AC3E}">
        <p14:creationId xmlns:p14="http://schemas.microsoft.com/office/powerpoint/2010/main" val="166021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3213874" y="107932"/>
            <a:ext cx="25019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References</a:t>
            </a:r>
            <a:endParaRPr sz="4400">
              <a:latin typeface="Times New Roman"/>
              <a:cs typeface="Times New Roman"/>
            </a:endParaRPr>
          </a:p>
        </p:txBody>
      </p:sp>
      <p:sp>
        <p:nvSpPr>
          <p:cNvPr id="7" name="object 7"/>
          <p:cNvSpPr txBox="1"/>
          <p:nvPr/>
        </p:nvSpPr>
        <p:spPr>
          <a:xfrm>
            <a:off x="873103" y="1236611"/>
            <a:ext cx="7042784" cy="4013919"/>
          </a:xfrm>
          <a:prstGeom prst="rect">
            <a:avLst/>
          </a:prstGeom>
        </p:spPr>
        <p:txBody>
          <a:bodyPr vert="horz" wrap="square" lIns="0" tIns="12700" rIns="0" bIns="0" rtlCol="0">
            <a:spAutoFit/>
          </a:bodyPr>
          <a:lstStyle/>
          <a:p>
            <a:pPr algn="just">
              <a:buNone/>
            </a:pPr>
            <a:r>
              <a:rPr lang="en-US" sz="1600" dirty="0"/>
              <a:t>[</a:t>
            </a:r>
            <a:r>
              <a:rPr lang="en-US" sz="2000" dirty="0"/>
              <a:t>1] Base paper</a:t>
            </a:r>
          </a:p>
          <a:p>
            <a:pPr algn="just">
              <a:buNone/>
            </a:pPr>
            <a:r>
              <a:rPr lang="en-US" sz="2000" dirty="0"/>
              <a:t>       </a:t>
            </a:r>
            <a:r>
              <a:rPr lang="en-US" sz="2000" dirty="0">
                <a:hlinkClick r:id="rId4"/>
              </a:rPr>
              <a:t>https://bmcmedinformdecismak.biomedcentral.com/articles/10.1186/s12911-020-1023-5</a:t>
            </a:r>
            <a:endParaRPr lang="en-US" sz="2000" dirty="0"/>
          </a:p>
          <a:p>
            <a:pPr algn="just">
              <a:buNone/>
            </a:pPr>
            <a:endParaRPr lang="en-US" sz="2000" dirty="0"/>
          </a:p>
          <a:p>
            <a:pPr algn="just">
              <a:buNone/>
            </a:pPr>
            <a:r>
              <a:rPr lang="en-US" sz="2000" dirty="0"/>
              <a:t>[2] Reference papers</a:t>
            </a:r>
          </a:p>
          <a:p>
            <a:pPr algn="just">
              <a:buNone/>
            </a:pPr>
            <a:endParaRPr lang="en-US" sz="2000" dirty="0"/>
          </a:p>
          <a:p>
            <a:pPr algn="just">
              <a:buNone/>
            </a:pPr>
            <a:r>
              <a:rPr lang="en-US" sz="2000" dirty="0"/>
              <a:t>       </a:t>
            </a:r>
            <a:r>
              <a:rPr lang="en-US" sz="2000" dirty="0">
                <a:hlinkClick r:id="rId5"/>
              </a:rPr>
              <a:t>https://papers.ssrn.com/sol3/papers.cfm?abstract_id=3759562</a:t>
            </a:r>
            <a:endParaRPr lang="en-US" sz="2000" dirty="0"/>
          </a:p>
          <a:p>
            <a:pPr algn="just">
              <a:buNone/>
            </a:pPr>
            <a:endParaRPr lang="en-US" sz="2000" dirty="0"/>
          </a:p>
          <a:p>
            <a:pPr algn="just">
              <a:buNone/>
            </a:pPr>
            <a:r>
              <a:rPr lang="en-US" sz="2000" dirty="0"/>
              <a:t>[3] Data Base source links</a:t>
            </a:r>
          </a:p>
          <a:p>
            <a:pPr algn="just">
              <a:buNone/>
            </a:pPr>
            <a:endParaRPr lang="en-US" sz="2000" dirty="0"/>
          </a:p>
          <a:p>
            <a:pPr algn="just">
              <a:buNone/>
            </a:pPr>
            <a:r>
              <a:rPr lang="en-US" sz="2000" dirty="0"/>
              <a:t>	</a:t>
            </a:r>
            <a:r>
              <a:rPr lang="en-US" sz="2000" dirty="0">
                <a:hlinkClick r:id="rId6"/>
              </a:rPr>
              <a:t>https://www.kaggle.com/andrewmvd/heart-failure-clinical-data</a:t>
            </a:r>
            <a:endParaRPr sz="200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528</Words>
  <Application>Microsoft Office PowerPoint</Application>
  <PresentationFormat>On-screen Show (4:3)</PresentationFormat>
  <Paragraphs>228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Tahoma</vt:lpstr>
      <vt:lpstr>Times New Roman</vt:lpstr>
      <vt:lpstr>Office Theme</vt:lpstr>
      <vt:lpstr>Department of Computer Science and Engineering</vt:lpstr>
      <vt:lpstr>Abstract</vt:lpstr>
      <vt:lpstr>DATASET</vt:lpstr>
      <vt:lpstr>ARCHITECTURE</vt:lpstr>
      <vt:lpstr>Technology Stack</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Ultimate</dc:creator>
  <cp:lastModifiedBy>Shamini</cp:lastModifiedBy>
  <cp:revision>25</cp:revision>
  <dcterms:created xsi:type="dcterms:W3CDTF">2021-04-20T14:50:05Z</dcterms:created>
  <dcterms:modified xsi:type="dcterms:W3CDTF">2021-05-30T07:08:34Z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