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60" r:id="rId7"/>
    <p:sldId id="264" r:id="rId8"/>
    <p:sldId id="261" r:id="rId9"/>
    <p:sldId id="265" r:id="rId10"/>
    <p:sldId id="262" r:id="rId11"/>
    <p:sldId id="263" r:id="rId1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CC09F-7056-0000-9B72-2F8F99B39122}" v="34" dt="2021-04-21T08:57:29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743120"/>
            <a:ext cx="91432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1523880" y="1743120"/>
            <a:ext cx="91432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743120"/>
            <a:ext cx="9143280" cy="530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743120"/>
            <a:ext cx="91432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searchgate.net/publication/343443531_Facial_Emotion_Recognition_A_Brief_Revie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FAF535B-2165-465E-9A8C-5B10C021BA8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>
            <a:off x="0" y="6580800"/>
            <a:ext cx="12191400" cy="276480"/>
          </a:xfrm>
          <a:prstGeom prst="rect">
            <a:avLst/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BVRIT HYDERABAD College of Engineering for Women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0" y="878040"/>
            <a:ext cx="12191400" cy="63360"/>
          </a:xfrm>
          <a:prstGeom prst="rect">
            <a:avLst/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6" name="Picture 4"/>
          <p:cNvPicPr/>
          <p:nvPr/>
        </p:nvPicPr>
        <p:blipFill>
          <a:blip r:embed="rId3"/>
          <a:stretch/>
        </p:blipFill>
        <p:spPr>
          <a:xfrm>
            <a:off x="11063520" y="-63360"/>
            <a:ext cx="1074600" cy="1074600"/>
          </a:xfrm>
          <a:prstGeom prst="rect">
            <a:avLst/>
          </a:prstGeom>
          <a:ln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0" y="1567440"/>
            <a:ext cx="12191400" cy="39073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8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FACIAL EMOTION RECOGNITION USING ML ALGORITHMS</a:t>
            </a:r>
            <a:endParaRPr lang="en-IN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Date: 22 April 2021</a:t>
            </a:r>
            <a:endParaRPr lang="en-IN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V.V.S.S.RAMYA </a:t>
            </a:r>
            <a:r>
              <a:rPr lang="en-IN" sz="2400" b="1" spc="-1" dirty="0">
                <a:solidFill>
                  <a:srgbClr val="000000"/>
                </a:solidFill>
                <a:latin typeface="Times New Roman"/>
                <a:ea typeface="DejaVu Sans"/>
              </a:rPr>
              <a:t>        </a:t>
            </a:r>
            <a:r>
              <a:rPr lang="en-IN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 17WH1A0501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SK.AFIFARESHMA : 17WH1A0535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AFRAH SAMREEN </a:t>
            </a:r>
            <a:r>
              <a:rPr lang="en-IN" sz="2400" b="1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IN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 17WH1A0526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					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					    	         Internal Guide: Mr. U.CHANDRASEKHAR</a:t>
            </a:r>
            <a:endParaRPr lang="en-IN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       					Designation: Associate Professor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263160" y="3809880"/>
            <a:ext cx="11761920" cy="259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  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Arial"/>
            </a:endParaRPr>
          </a:p>
        </p:txBody>
      </p:sp>
      <p:sp>
        <p:nvSpPr>
          <p:cNvPr id="119" name="CustomShape 5"/>
          <p:cNvSpPr/>
          <p:nvPr/>
        </p:nvSpPr>
        <p:spPr>
          <a:xfrm>
            <a:off x="0" y="6040440"/>
            <a:ext cx="1219140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Department of Computer Science &amp; Engineering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4"/>
          <p:cNvPicPr/>
          <p:nvPr/>
        </p:nvPicPr>
        <p:blipFill>
          <a:blip r:embed="rId2"/>
          <a:stretch/>
        </p:blipFill>
        <p:spPr>
          <a:xfrm>
            <a:off x="11063520" y="-63360"/>
            <a:ext cx="1074600" cy="107460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53280" y="95400"/>
            <a:ext cx="9745560" cy="623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ctr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000" b="1" strike="noStrike" spc="-1">
                <a:solidFill>
                  <a:srgbClr val="C00000"/>
                </a:solidFill>
                <a:latin typeface="Times New Roman"/>
                <a:ea typeface="DejaVu Sans"/>
              </a:rPr>
              <a:t>Why Should I Study this course?</a:t>
            </a:r>
            <a:endParaRPr lang="en-IN" sz="40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65600" y="1343880"/>
            <a:ext cx="11861640" cy="48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6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Examples</a:t>
            </a:r>
            <a:endParaRPr lang="en-IN" sz="26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0" y="6580800"/>
            <a:ext cx="12191400" cy="276480"/>
          </a:xfrm>
          <a:prstGeom prst="rect">
            <a:avLst/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BVRIT HYDERABAD College of Engineering for Women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0" y="878040"/>
            <a:ext cx="12191400" cy="63360"/>
          </a:xfrm>
          <a:prstGeom prst="rect">
            <a:avLst/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Picture 1"/>
          <p:cNvPicPr/>
          <p:nvPr/>
        </p:nvPicPr>
        <p:blipFill>
          <a:blip r:embed="rId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26" name="CustomShape 5"/>
          <p:cNvSpPr/>
          <p:nvPr/>
        </p:nvSpPr>
        <p:spPr>
          <a:xfrm>
            <a:off x="641699" y="94005"/>
            <a:ext cx="894924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3600" b="1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    Abstract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127" name="CustomShape 6"/>
          <p:cNvSpPr/>
          <p:nvPr/>
        </p:nvSpPr>
        <p:spPr>
          <a:xfrm>
            <a:off x="53280" y="1230924"/>
            <a:ext cx="12085200" cy="51384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en-IN" sz="3200" b="1" strike="noStrike" spc="-1" dirty="0">
                <a:solidFill>
                  <a:srgbClr val="1155CC"/>
                </a:solidFill>
                <a:latin typeface="Times New Roman"/>
                <a:ea typeface="DejaVu Sans"/>
              </a:rPr>
              <a:t>PROJECT OVERVIEW :</a:t>
            </a:r>
            <a:r>
              <a:rPr lang="en-IN" sz="40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IN" sz="3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Facial expression  for emotion detection has always been a challenging task in achieving through computer algorithms. </a:t>
            </a:r>
            <a:r>
              <a:rPr lang="en-IN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field of Artificial Intelligence, Facial Emotion Recognition (FER) is an active research area, with several recent studies. </a:t>
            </a:r>
            <a:r>
              <a:rPr lang="en-IN" sz="36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With the recent advancement in computer vision and machine learning, it is possible to detect emotion from images. In this project we propose a technique  called facial emotion recognition using convolutional  neural networks.</a:t>
            </a:r>
            <a:endParaRPr lang="en-IN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AEBD10BF-B6D5-4195-BD78-0A3E48A56DC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28" name="CustomShape 1"/>
          <p:cNvSpPr/>
          <p:nvPr/>
        </p:nvSpPr>
        <p:spPr>
          <a:xfrm>
            <a:off x="838080" y="0"/>
            <a:ext cx="10514880" cy="91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600" b="1" strike="noStrike" spc="-1" dirty="0">
                <a:solidFill>
                  <a:srgbClr val="FF0000"/>
                </a:solidFill>
                <a:latin typeface="Times New Roman"/>
              </a:rPr>
              <a:t>				Dataset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22513" y="1074960"/>
            <a:ext cx="11383347" cy="560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IN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Description: </a:t>
            </a: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 of more than </a:t>
            </a:r>
            <a:r>
              <a:rPr lang="en-IN" sz="28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35,887</a:t>
            </a:r>
            <a:r>
              <a:rPr lang="en-I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images of different facial emotions of humans.</a:t>
            </a:r>
            <a:endParaRPr lang="en-IN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different emotions are </a:t>
            </a:r>
            <a:endParaRPr lang="en-IN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Happy</a:t>
            </a:r>
            <a:endParaRPr lang="en-IN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Sad</a:t>
            </a:r>
            <a:endParaRPr lang="en-IN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Disgusted</a:t>
            </a:r>
            <a:endParaRPr lang="en-IN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Surprised</a:t>
            </a:r>
            <a:endParaRPr lang="en-IN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Fearful</a:t>
            </a:r>
            <a:endParaRPr lang="en-IN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Angry</a:t>
            </a:r>
            <a:endParaRPr lang="en-IN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IN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Neutral</a:t>
            </a:r>
            <a:endParaRPr lang="en-IN" sz="2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IN" sz="2800" b="0" strike="noStrike" spc="-1" dirty="0">
                <a:solidFill>
                  <a:srgbClr val="000000"/>
                </a:solidFill>
                <a:latin typeface="Calibri"/>
              </a:rPr>
              <a:t>        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0" y="6580800"/>
            <a:ext cx="12191400" cy="276480"/>
          </a:xfrm>
          <a:prstGeom prst="rect">
            <a:avLst/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BVRIT HYDERABAD College of Engineering for Women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0" y="910800"/>
            <a:ext cx="12191400" cy="63360"/>
          </a:xfrm>
          <a:prstGeom prst="rect">
            <a:avLst/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3" name="Picture 132"/>
          <p:cNvPicPr/>
          <p:nvPr/>
        </p:nvPicPr>
        <p:blipFill>
          <a:blip r:embed="rId3"/>
          <a:stretch/>
        </p:blipFill>
        <p:spPr>
          <a:xfrm>
            <a:off x="4842808" y="2590920"/>
            <a:ext cx="5563800" cy="3356280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CBD15D-32E9-437D-8526-9B4231160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6608" y="3200062"/>
            <a:ext cx="1589023" cy="21926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526DB45-052C-4AAD-978C-EAF1CAD2FFD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12191999" cy="6857280"/>
          </a:xfrm>
          <a:prstGeom prst="rect">
            <a:avLst/>
          </a:prstGeom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189AD61-68C8-4844-878F-D8368B621791}"/>
              </a:ext>
            </a:extLst>
          </p:cNvPr>
          <p:cNvSpPr/>
          <p:nvPr/>
        </p:nvSpPr>
        <p:spPr>
          <a:xfrm>
            <a:off x="48056" y="1063691"/>
            <a:ext cx="1510157" cy="8304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 Acquisition</a:t>
            </a:r>
            <a:endParaRPr lang="en-IN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2B8FD0-DF98-4242-A154-1850BCC084C7}"/>
              </a:ext>
            </a:extLst>
          </p:cNvPr>
          <p:cNvSpPr/>
          <p:nvPr/>
        </p:nvSpPr>
        <p:spPr>
          <a:xfrm>
            <a:off x="1026368" y="2099388"/>
            <a:ext cx="1866122" cy="73711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Data Preprocessing</a:t>
            </a:r>
            <a:endParaRPr lang="en-IN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F32D3A-09FD-4A49-900B-E62B7432E51A}"/>
              </a:ext>
            </a:extLst>
          </p:cNvPr>
          <p:cNvSpPr/>
          <p:nvPr/>
        </p:nvSpPr>
        <p:spPr>
          <a:xfrm>
            <a:off x="2343539" y="2999615"/>
            <a:ext cx="1556657" cy="88416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Model Creation</a:t>
            </a:r>
            <a:endParaRPr lang="en-IN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EB2D0C-BBAD-4A9F-9B7D-83EBC69BB924}"/>
              </a:ext>
            </a:extLst>
          </p:cNvPr>
          <p:cNvSpPr/>
          <p:nvPr/>
        </p:nvSpPr>
        <p:spPr>
          <a:xfrm>
            <a:off x="3578064" y="4024641"/>
            <a:ext cx="2076063" cy="77168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Testing and Accuracy</a:t>
            </a:r>
            <a:endParaRPr lang="en-IN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8FE9A7-EB8E-4873-B131-D7304085202E}"/>
              </a:ext>
            </a:extLst>
          </p:cNvPr>
          <p:cNvSpPr/>
          <p:nvPr/>
        </p:nvSpPr>
        <p:spPr>
          <a:xfrm>
            <a:off x="5400643" y="4960854"/>
            <a:ext cx="1878564" cy="72778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 image</a:t>
            </a:r>
            <a:endParaRPr lang="en-IN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F670E3-DC3D-4D8C-9907-1180475142DE}"/>
              </a:ext>
            </a:extLst>
          </p:cNvPr>
          <p:cNvSpPr/>
          <p:nvPr/>
        </p:nvSpPr>
        <p:spPr>
          <a:xfrm>
            <a:off x="7928211" y="5770983"/>
            <a:ext cx="1731783" cy="587829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Classification</a:t>
            </a:r>
            <a:endParaRPr lang="en-IN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189B48-7500-4698-8A79-EC2631FA819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558213" y="1478903"/>
            <a:ext cx="4851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BB7B21-A938-48DE-998B-9690ED7B26A1}"/>
              </a:ext>
            </a:extLst>
          </p:cNvPr>
          <p:cNvCxnSpPr>
            <a:cxnSpLocks/>
          </p:cNvCxnSpPr>
          <p:nvPr/>
        </p:nvCxnSpPr>
        <p:spPr>
          <a:xfrm>
            <a:off x="2034073" y="1478903"/>
            <a:ext cx="9331" cy="620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E19623-E0B2-4D21-A824-BB69C3D514CB}"/>
              </a:ext>
            </a:extLst>
          </p:cNvPr>
          <p:cNvCxnSpPr>
            <a:cxnSpLocks/>
          </p:cNvCxnSpPr>
          <p:nvPr/>
        </p:nvCxnSpPr>
        <p:spPr>
          <a:xfrm>
            <a:off x="2892490" y="2466300"/>
            <a:ext cx="30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AEDCB91-587E-474A-8C05-0D6284D23353}"/>
              </a:ext>
            </a:extLst>
          </p:cNvPr>
          <p:cNvCxnSpPr/>
          <p:nvPr/>
        </p:nvCxnSpPr>
        <p:spPr>
          <a:xfrm>
            <a:off x="3197290" y="2463281"/>
            <a:ext cx="0" cy="50385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F1286B-EC36-4DD3-A299-9ED5274FA031}"/>
              </a:ext>
            </a:extLst>
          </p:cNvPr>
          <p:cNvCxnSpPr/>
          <p:nvPr/>
        </p:nvCxnSpPr>
        <p:spPr>
          <a:xfrm>
            <a:off x="3900196" y="3429000"/>
            <a:ext cx="49452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E817CD-D995-4969-A9F9-B07EB0524045}"/>
              </a:ext>
            </a:extLst>
          </p:cNvPr>
          <p:cNvCxnSpPr>
            <a:cxnSpLocks/>
          </p:cNvCxnSpPr>
          <p:nvPr/>
        </p:nvCxnSpPr>
        <p:spPr>
          <a:xfrm>
            <a:off x="4385389" y="3429000"/>
            <a:ext cx="0" cy="5956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4B05D8-E8C8-4630-AA0B-208CE962D72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654127" y="4388536"/>
            <a:ext cx="13995" cy="21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BBB6AE-0794-46B7-8E9C-F5367E7701D8}"/>
              </a:ext>
            </a:extLst>
          </p:cNvPr>
          <p:cNvCxnSpPr/>
          <p:nvPr/>
        </p:nvCxnSpPr>
        <p:spPr>
          <a:xfrm>
            <a:off x="6265281" y="4410484"/>
            <a:ext cx="0" cy="5598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CustomShape 11">
            <a:extLst>
              <a:ext uri="{FF2B5EF4-FFF2-40B4-BE49-F238E27FC236}">
                <a16:creationId xmlns:a16="http://schemas.microsoft.com/office/drawing/2014/main" id="{F26425EE-9FF7-4E8A-B5F8-CF8F82C65031}"/>
              </a:ext>
            </a:extLst>
          </p:cNvPr>
          <p:cNvSpPr/>
          <p:nvPr/>
        </p:nvSpPr>
        <p:spPr>
          <a:xfrm>
            <a:off x="9936000" y="1074960"/>
            <a:ext cx="1799640" cy="575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Happy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33" name="CustomShape 12">
            <a:extLst>
              <a:ext uri="{FF2B5EF4-FFF2-40B4-BE49-F238E27FC236}">
                <a16:creationId xmlns:a16="http://schemas.microsoft.com/office/drawing/2014/main" id="{8B311996-71AF-4259-88A1-089CA601078D}"/>
              </a:ext>
            </a:extLst>
          </p:cNvPr>
          <p:cNvSpPr/>
          <p:nvPr/>
        </p:nvSpPr>
        <p:spPr>
          <a:xfrm>
            <a:off x="9936000" y="1872000"/>
            <a:ext cx="1799640" cy="575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Sad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34" name="CustomShape 13">
            <a:extLst>
              <a:ext uri="{FF2B5EF4-FFF2-40B4-BE49-F238E27FC236}">
                <a16:creationId xmlns:a16="http://schemas.microsoft.com/office/drawing/2014/main" id="{1F2D3CCA-C26E-467C-886B-6B6775DD1CB3}"/>
              </a:ext>
            </a:extLst>
          </p:cNvPr>
          <p:cNvSpPr/>
          <p:nvPr/>
        </p:nvSpPr>
        <p:spPr>
          <a:xfrm>
            <a:off x="9936000" y="2664000"/>
            <a:ext cx="1799640" cy="575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Surprise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35" name="CustomShape 14">
            <a:extLst>
              <a:ext uri="{FF2B5EF4-FFF2-40B4-BE49-F238E27FC236}">
                <a16:creationId xmlns:a16="http://schemas.microsoft.com/office/drawing/2014/main" id="{6444BF9A-E41C-455D-BDE0-38878F236AC4}"/>
              </a:ext>
            </a:extLst>
          </p:cNvPr>
          <p:cNvSpPr/>
          <p:nvPr/>
        </p:nvSpPr>
        <p:spPr>
          <a:xfrm>
            <a:off x="9936000" y="3456000"/>
            <a:ext cx="1799640" cy="575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Anger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36" name="CustomShape 15">
            <a:extLst>
              <a:ext uri="{FF2B5EF4-FFF2-40B4-BE49-F238E27FC236}">
                <a16:creationId xmlns:a16="http://schemas.microsoft.com/office/drawing/2014/main" id="{47F4D25B-07A7-4C76-9034-B2521191EA0C}"/>
              </a:ext>
            </a:extLst>
          </p:cNvPr>
          <p:cNvSpPr/>
          <p:nvPr/>
        </p:nvSpPr>
        <p:spPr>
          <a:xfrm>
            <a:off x="9936000" y="4220691"/>
            <a:ext cx="1799640" cy="575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Fear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37" name="CustomShape 17">
            <a:extLst>
              <a:ext uri="{FF2B5EF4-FFF2-40B4-BE49-F238E27FC236}">
                <a16:creationId xmlns:a16="http://schemas.microsoft.com/office/drawing/2014/main" id="{2FE11DCC-0069-4949-933A-84FB7487097E}"/>
              </a:ext>
            </a:extLst>
          </p:cNvPr>
          <p:cNvSpPr/>
          <p:nvPr/>
        </p:nvSpPr>
        <p:spPr>
          <a:xfrm>
            <a:off x="9936000" y="5040000"/>
            <a:ext cx="1799640" cy="575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Disgust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38" name="CustomShape 16">
            <a:extLst>
              <a:ext uri="{FF2B5EF4-FFF2-40B4-BE49-F238E27FC236}">
                <a16:creationId xmlns:a16="http://schemas.microsoft.com/office/drawing/2014/main" id="{E9910FC3-061C-4EF2-A45C-45F539A65BC6}"/>
              </a:ext>
            </a:extLst>
          </p:cNvPr>
          <p:cNvSpPr/>
          <p:nvPr/>
        </p:nvSpPr>
        <p:spPr>
          <a:xfrm>
            <a:off x="9936000" y="5783172"/>
            <a:ext cx="1799640" cy="575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Neutral</a:t>
            </a:r>
            <a:endParaRPr lang="en-IN" sz="1800" b="0" strike="noStrike" spc="-1" dirty="0">
              <a:latin typeface="Arial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CDC0E9-7BE8-469D-8D8D-F81CC275B28D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789437" y="1352939"/>
            <a:ext cx="4666" cy="44180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C83CF65-D997-4223-9F77-1E6EFE3D0EE7}"/>
              </a:ext>
            </a:extLst>
          </p:cNvPr>
          <p:cNvCxnSpPr>
            <a:endCxn id="32" idx="1"/>
          </p:cNvCxnSpPr>
          <p:nvPr/>
        </p:nvCxnSpPr>
        <p:spPr>
          <a:xfrm flipV="1">
            <a:off x="8798767" y="1362780"/>
            <a:ext cx="1137233" cy="181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D042EB9-CA27-42ED-A970-20598D75252E}"/>
              </a:ext>
            </a:extLst>
          </p:cNvPr>
          <p:cNvCxnSpPr/>
          <p:nvPr/>
        </p:nvCxnSpPr>
        <p:spPr>
          <a:xfrm>
            <a:off x="8798767" y="2202025"/>
            <a:ext cx="11465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986A9E7-14E3-44D4-B20E-89B46C28D041}"/>
              </a:ext>
            </a:extLst>
          </p:cNvPr>
          <p:cNvCxnSpPr/>
          <p:nvPr/>
        </p:nvCxnSpPr>
        <p:spPr>
          <a:xfrm>
            <a:off x="8789437" y="2967134"/>
            <a:ext cx="11465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B3EF271-40CB-4D1C-B3D2-4E5023AA6DA0}"/>
              </a:ext>
            </a:extLst>
          </p:cNvPr>
          <p:cNvCxnSpPr/>
          <p:nvPr/>
        </p:nvCxnSpPr>
        <p:spPr>
          <a:xfrm>
            <a:off x="8808097" y="3760236"/>
            <a:ext cx="113723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F282627-8BDF-4F1F-9091-D273F8FFD6E9}"/>
              </a:ext>
            </a:extLst>
          </p:cNvPr>
          <p:cNvCxnSpPr>
            <a:cxnSpLocks/>
          </p:cNvCxnSpPr>
          <p:nvPr/>
        </p:nvCxnSpPr>
        <p:spPr>
          <a:xfrm>
            <a:off x="8791770" y="4460033"/>
            <a:ext cx="1137233" cy="37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8BF1B4-108A-4DF4-9FAD-083D2EAB37DE}"/>
              </a:ext>
            </a:extLst>
          </p:cNvPr>
          <p:cNvCxnSpPr/>
          <p:nvPr/>
        </p:nvCxnSpPr>
        <p:spPr>
          <a:xfrm>
            <a:off x="8789437" y="5327820"/>
            <a:ext cx="114656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D96580C-9331-4B51-A259-BF1C3A27ADB0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659994" y="6064898"/>
            <a:ext cx="2760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EF26D61-7562-470B-8268-A0B7E4D00680}"/>
              </a:ext>
            </a:extLst>
          </p:cNvPr>
          <p:cNvSpPr txBox="1"/>
          <p:nvPr/>
        </p:nvSpPr>
        <p:spPr>
          <a:xfrm>
            <a:off x="3828966" y="217337"/>
            <a:ext cx="411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strike="noStrike" spc="-1" dirty="0">
                <a:solidFill>
                  <a:srgbClr val="FF0000"/>
                </a:solidFill>
                <a:latin typeface="Times New Roman"/>
              </a:rPr>
              <a:t>Architecture</a:t>
            </a:r>
            <a:endParaRPr lang="en-IN" sz="3600" b="0" strike="noStrike" spc="-1" dirty="0">
              <a:solidFill>
                <a:srgbClr val="FF0000"/>
              </a:solidFill>
              <a:latin typeface="Arial"/>
            </a:endParaRPr>
          </a:p>
          <a:p>
            <a:endParaRPr lang="en-IN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BF8A29-D748-4D6F-80A3-DBA102D411C9}"/>
              </a:ext>
            </a:extLst>
          </p:cNvPr>
          <p:cNvCxnSpPr>
            <a:cxnSpLocks/>
          </p:cNvCxnSpPr>
          <p:nvPr/>
        </p:nvCxnSpPr>
        <p:spPr>
          <a:xfrm>
            <a:off x="7279207" y="5324748"/>
            <a:ext cx="9970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2D8844-6002-4BF6-9FBB-5E084FAE4BC6}"/>
              </a:ext>
            </a:extLst>
          </p:cNvPr>
          <p:cNvCxnSpPr>
            <a:cxnSpLocks/>
          </p:cNvCxnSpPr>
          <p:nvPr/>
        </p:nvCxnSpPr>
        <p:spPr>
          <a:xfrm>
            <a:off x="8286463" y="5324748"/>
            <a:ext cx="0" cy="4462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CF286FD-B956-4217-8284-C17FD45FC67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654127" y="4410484"/>
            <a:ext cx="611154" cy="77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80214D6-D3B0-43E0-AA66-8E3905ACB078}"/>
              </a:ext>
            </a:extLst>
          </p:cNvPr>
          <p:cNvSpPr txBox="1"/>
          <p:nvPr/>
        </p:nvSpPr>
        <p:spPr>
          <a:xfrm>
            <a:off x="10325118" y="437196"/>
            <a:ext cx="102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526DB45-052C-4AAD-978C-EAF1CAD2FFD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258CB1-FBCB-4919-B945-B33540366F8D}"/>
              </a:ext>
            </a:extLst>
          </p:cNvPr>
          <p:cNvSpPr txBox="1"/>
          <p:nvPr/>
        </p:nvSpPr>
        <p:spPr>
          <a:xfrm>
            <a:off x="3601617" y="167950"/>
            <a:ext cx="4432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-1" dirty="0">
                <a:solidFill>
                  <a:srgbClr val="FF0000"/>
                </a:solidFill>
                <a:latin typeface="Times New Roman"/>
              </a:rPr>
              <a:t>T</a:t>
            </a:r>
            <a:r>
              <a:rPr lang="en-IN" sz="3600" b="1" spc="-1" dirty="0" err="1">
                <a:solidFill>
                  <a:srgbClr val="FF0000"/>
                </a:solidFill>
                <a:latin typeface="Times New Roman"/>
              </a:rPr>
              <a:t>echnology</a:t>
            </a:r>
            <a:r>
              <a:rPr lang="en-IN" sz="3600" b="1" spc="-1" dirty="0">
                <a:solidFill>
                  <a:srgbClr val="FF0000"/>
                </a:solidFill>
                <a:latin typeface="Times New Roman"/>
              </a:rPr>
              <a:t> Stack</a:t>
            </a:r>
            <a:endParaRPr lang="en-IN" sz="3600" b="0" strike="noStrike" spc="-1" dirty="0"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BE5E8-DB23-4525-BFC9-EE8DB96B2377}"/>
              </a:ext>
            </a:extLst>
          </p:cNvPr>
          <p:cNvSpPr txBox="1"/>
          <p:nvPr/>
        </p:nvSpPr>
        <p:spPr>
          <a:xfrm>
            <a:off x="569167" y="1194318"/>
            <a:ext cx="567301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 Language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Packages :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665E6296-8F01-4226-AD26-7417943730D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166" name="CustomShape 1"/>
          <p:cNvSpPr/>
          <p:nvPr/>
        </p:nvSpPr>
        <p:spPr>
          <a:xfrm>
            <a:off x="0" y="910800"/>
            <a:ext cx="12191400" cy="63360"/>
          </a:xfrm>
          <a:prstGeom prst="rect">
            <a:avLst/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2"/>
          <p:cNvSpPr/>
          <p:nvPr/>
        </p:nvSpPr>
        <p:spPr>
          <a:xfrm>
            <a:off x="0" y="6580800"/>
            <a:ext cx="12191400" cy="276480"/>
          </a:xfrm>
          <a:prstGeom prst="rect">
            <a:avLst/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BVRIT HYDERABAD College of Engineering for Women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3584520" y="228600"/>
            <a:ext cx="6125760" cy="106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System Specifications</a:t>
            </a:r>
            <a:endParaRPr lang="en-IN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210240" y="1225440"/>
            <a:ext cx="10167480" cy="51076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380160">
              <a:lnSpc>
                <a:spcPct val="100000"/>
              </a:lnSpc>
              <a:buClr>
                <a:srgbClr val="1155CC"/>
              </a:buClr>
              <a:buFont typeface="Times New Roman"/>
              <a:buChar char="●"/>
            </a:pPr>
            <a:r>
              <a:rPr lang="en-IN" sz="3200" b="1" strike="noStrike" spc="-1" dirty="0">
                <a:solidFill>
                  <a:srgbClr val="1155CC"/>
                </a:solidFill>
                <a:latin typeface="Times New Roman"/>
                <a:ea typeface="Times New Roman"/>
              </a:rPr>
              <a:t>Hardware  :</a:t>
            </a:r>
            <a:r>
              <a:rPr lang="en-IN" sz="18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    </a:t>
            </a:r>
            <a:r>
              <a:rPr lang="en-IN" sz="32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Processor - Intel Core i5</a:t>
            </a:r>
            <a:endParaRPr lang="en-IN" sz="32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199"/>
              </a:spcBef>
            </a:pPr>
            <a:r>
              <a:rPr lang="en-IN" sz="32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                       Memory - 8GB</a:t>
            </a:r>
            <a:endParaRPr lang="en-IN" sz="32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199"/>
              </a:spcBef>
            </a:pPr>
            <a:r>
              <a:rPr lang="en-IN" sz="32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                       Storage - 1TB</a:t>
            </a:r>
            <a:endParaRPr lang="en-IN" sz="32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199"/>
              </a:spcBef>
            </a:pPr>
            <a:endParaRPr lang="en-IN" sz="3200" b="0" strike="noStrike" spc="-1" dirty="0">
              <a:latin typeface="Arial"/>
            </a:endParaRPr>
          </a:p>
          <a:p>
            <a:pPr marL="457200" indent="-380160">
              <a:lnSpc>
                <a:spcPct val="100000"/>
              </a:lnSpc>
              <a:spcBef>
                <a:spcPts val="1199"/>
              </a:spcBef>
              <a:buClr>
                <a:srgbClr val="1155CC"/>
              </a:buClr>
              <a:buFont typeface="Times New Roman"/>
              <a:buChar char="●"/>
            </a:pPr>
            <a:r>
              <a:rPr lang="en-IN" sz="3200" b="1" strike="noStrike" spc="-1" dirty="0">
                <a:solidFill>
                  <a:srgbClr val="1155CC"/>
                </a:solidFill>
                <a:latin typeface="Times New Roman"/>
                <a:ea typeface="Times New Roman"/>
              </a:rPr>
              <a:t>Software  :     </a:t>
            </a:r>
            <a:r>
              <a:rPr lang="en-IN" sz="32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Python</a:t>
            </a:r>
            <a:endParaRPr lang="en-IN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IN" sz="32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                           OS-Windows 10</a:t>
            </a:r>
            <a:endParaRPr lang="en-IN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</a:pPr>
            <a:r>
              <a:rPr lang="en-IN" sz="32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                         </a:t>
            </a:r>
            <a:endParaRPr lang="en-IN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526DB45-052C-4AAD-978C-EAF1CAD2FFD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720"/>
            <a:ext cx="12191400" cy="6857280"/>
          </a:xfrm>
          <a:prstGeom prst="rect">
            <a:avLst/>
          </a:prstGeom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7EBFB8C-DD3A-4298-A7CD-1FD6A9747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776724"/>
              </p:ext>
            </p:extLst>
          </p:nvPr>
        </p:nvGraphicFramePr>
        <p:xfrm>
          <a:off x="2049480" y="1418351"/>
          <a:ext cx="8092440" cy="45482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3625">
                  <a:extLst>
                    <a:ext uri="{9D8B030D-6E8A-4147-A177-3AD203B41FA5}">
                      <a16:colId xmlns:a16="http://schemas.microsoft.com/office/drawing/2014/main" val="4154657515"/>
                    </a:ext>
                  </a:extLst>
                </a:gridCol>
                <a:gridCol w="5733415">
                  <a:extLst>
                    <a:ext uri="{9D8B030D-6E8A-4147-A177-3AD203B41FA5}">
                      <a16:colId xmlns:a16="http://schemas.microsoft.com/office/drawing/2014/main" val="2232558478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1604579487"/>
                    </a:ext>
                  </a:extLst>
                </a:gridCol>
              </a:tblGrid>
              <a:tr h="10718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000" b="1" spc="-3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2000" b="1" spc="-5" dirty="0">
                          <a:latin typeface="Tahoma"/>
                          <a:cs typeface="Tahoma"/>
                        </a:rPr>
                        <a:t>vie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w</a:t>
                      </a:r>
                      <a:r>
                        <a:rPr sz="2000" b="1" spc="-20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0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42925" indent="-382270">
                        <a:lnSpc>
                          <a:spcPct val="100000"/>
                        </a:lnSpc>
                        <a:spcBef>
                          <a:spcPts val="595"/>
                        </a:spcBef>
                        <a:buFont typeface="Arial"/>
                        <a:buChar char="●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Identifying</a:t>
                      </a:r>
                      <a:r>
                        <a:rPr sz="2000" spc="-2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/>
                          <a:ea typeface="+mn-ea"/>
                          <a:cs typeface="Tahoma"/>
                        </a:rPr>
                        <a:t>Scope and Applications</a:t>
                      </a:r>
                      <a:endParaRPr sz="2000" kern="1200" dirty="0">
                        <a:solidFill>
                          <a:schemeClr val="tx1"/>
                        </a:solidFill>
                        <a:latin typeface="Tahoma"/>
                        <a:ea typeface="+mn-ea"/>
                        <a:cs typeface="Tahoma"/>
                      </a:endParaRPr>
                    </a:p>
                    <a:p>
                      <a:pPr marL="542925" indent="-382270">
                        <a:lnSpc>
                          <a:spcPct val="100000"/>
                        </a:lnSpc>
                        <a:buFont typeface="Arial"/>
                        <a:buChar char="●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Requirements</a:t>
                      </a:r>
                      <a:r>
                        <a:rPr sz="2000" spc="-2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2000" spc="-2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latin typeface="Tahoma"/>
                          <a:cs typeface="Tahoma"/>
                        </a:rPr>
                        <a:t>Speciﬁcations</a:t>
                      </a: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63403157"/>
                  </a:ext>
                </a:extLst>
              </a:tr>
              <a:tr h="910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6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000" b="1" spc="-3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2000" b="1" spc="-5" dirty="0">
                          <a:latin typeface="Tahoma"/>
                          <a:cs typeface="Tahoma"/>
                        </a:rPr>
                        <a:t>vie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w</a:t>
                      </a:r>
                      <a:r>
                        <a:rPr sz="2000" b="1" spc="-20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1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42925" indent="-382270">
                        <a:lnSpc>
                          <a:spcPct val="100000"/>
                        </a:lnSpc>
                        <a:spcBef>
                          <a:spcPts val="595"/>
                        </a:spcBef>
                        <a:buFont typeface="Arial"/>
                        <a:buChar char="●"/>
                        <a:tabLst>
                          <a:tab pos="542290" algn="l"/>
                          <a:tab pos="542925" algn="l"/>
                        </a:tabLst>
                      </a:pPr>
                      <a:r>
                        <a:rPr lang="en-US" sz="2000" dirty="0">
                          <a:latin typeface="Tahoma"/>
                          <a:cs typeface="Tahoma"/>
                        </a:rPr>
                        <a:t>Data Acquisition</a:t>
                      </a:r>
                    </a:p>
                    <a:p>
                      <a:pPr marL="542925" indent="-382270">
                        <a:lnSpc>
                          <a:spcPct val="100000"/>
                        </a:lnSpc>
                        <a:spcBef>
                          <a:spcPts val="595"/>
                        </a:spcBef>
                        <a:buFont typeface="Arial"/>
                        <a:buChar char="●"/>
                        <a:tabLst>
                          <a:tab pos="542290" algn="l"/>
                          <a:tab pos="542925" algn="l"/>
                        </a:tabLst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Data</a:t>
                      </a:r>
                      <a:r>
                        <a:rPr sz="2000" spc="-2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Tahoma"/>
                          <a:ea typeface="+mn-ea"/>
                          <a:cs typeface="Tahoma"/>
                        </a:rPr>
                        <a:t>Preprocessing</a:t>
                      </a:r>
                      <a:endParaRPr sz="2000" kern="1200" dirty="0">
                        <a:solidFill>
                          <a:schemeClr val="tx1"/>
                        </a:solidFill>
                        <a:latin typeface="Tahoma"/>
                        <a:ea typeface="+mn-ea"/>
                        <a:cs typeface="Tahoma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8945289"/>
                  </a:ext>
                </a:extLst>
              </a:tr>
              <a:tr h="4390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000" b="1" spc="-3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2000" b="1" spc="-5" dirty="0">
                          <a:latin typeface="Tahoma"/>
                          <a:cs typeface="Tahoma"/>
                        </a:rPr>
                        <a:t>vie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w</a:t>
                      </a:r>
                      <a:r>
                        <a:rPr sz="2000" b="1" spc="-20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2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63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42925" indent="-382270">
                        <a:lnSpc>
                          <a:spcPct val="100000"/>
                        </a:lnSpc>
                        <a:spcBef>
                          <a:spcPts val="595"/>
                        </a:spcBef>
                        <a:buFont typeface="Arial"/>
                        <a:buChar char="●"/>
                        <a:tabLst>
                          <a:tab pos="542290" algn="l"/>
                          <a:tab pos="542925" algn="l"/>
                        </a:tabLst>
                      </a:pPr>
                      <a:r>
                        <a:rPr lang="en-US" sz="2000" dirty="0">
                          <a:latin typeface="Tahoma"/>
                          <a:cs typeface="Tahoma"/>
                        </a:rPr>
                        <a:t>Model Creation</a:t>
                      </a:r>
                      <a:endParaRPr sz="2000" dirty="0">
                        <a:latin typeface="Tahoma"/>
                        <a:cs typeface="Tahoma"/>
                      </a:endParaRPr>
                    </a:p>
                    <a:p>
                      <a:pPr marL="542925" marR="1363980" indent="-382270">
                        <a:lnSpc>
                          <a:spcPct val="100000"/>
                        </a:lnSpc>
                        <a:buFont typeface="Arial"/>
                        <a:buChar char="●"/>
                        <a:tabLst>
                          <a:tab pos="542290" algn="l"/>
                          <a:tab pos="542925" algn="l"/>
                        </a:tabLst>
                      </a:pPr>
                      <a:r>
                        <a:rPr lang="en-US" sz="2000" dirty="0">
                          <a:latin typeface="Tahoma"/>
                          <a:cs typeface="Tahoma"/>
                        </a:rPr>
                        <a:t>Testing and Accuracy</a:t>
                      </a:r>
                    </a:p>
                    <a:p>
                      <a:pPr marL="160655" marR="1363980" indent="0">
                        <a:lnSpc>
                          <a:spcPct val="100000"/>
                        </a:lnSpc>
                        <a:buFont typeface="Arial"/>
                        <a:buNone/>
                        <a:tabLst>
                          <a:tab pos="542290" algn="l"/>
                          <a:tab pos="542925" algn="l"/>
                        </a:tabLst>
                      </a:pPr>
                      <a:endParaRPr lang="en-US" sz="2000" dirty="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33930226"/>
                  </a:ext>
                </a:extLst>
              </a:tr>
              <a:tr h="371530">
                <a:tc rowSpan="2">
                  <a:txBody>
                    <a:bodyPr/>
                    <a:lstStyle/>
                    <a:p>
                      <a:pPr marL="6489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b="1" dirty="0">
                          <a:latin typeface="Tahoma"/>
                          <a:cs typeface="Tahoma"/>
                        </a:rPr>
                        <a:t>R</a:t>
                      </a:r>
                      <a:r>
                        <a:rPr sz="2000" b="1" spc="-3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2000" b="1" spc="-5" dirty="0">
                          <a:latin typeface="Tahoma"/>
                          <a:cs typeface="Tahoma"/>
                        </a:rPr>
                        <a:t>vie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w</a:t>
                      </a:r>
                      <a:r>
                        <a:rPr sz="2000" b="1" spc="-204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b="1" dirty="0">
                          <a:latin typeface="Tahoma"/>
                          <a:cs typeface="Tahoma"/>
                        </a:rPr>
                        <a:t>3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42925" indent="-382270">
                        <a:lnSpc>
                          <a:spcPts val="2230"/>
                        </a:lnSpc>
                        <a:spcBef>
                          <a:spcPts val="595"/>
                        </a:spcBef>
                        <a:buFont typeface="Arial"/>
                        <a:buChar char="●"/>
                        <a:tabLst>
                          <a:tab pos="542290" algn="l"/>
                          <a:tab pos="542925" algn="l"/>
                        </a:tabLst>
                      </a:pPr>
                      <a:r>
                        <a:rPr lang="en-US" sz="2000" dirty="0">
                          <a:latin typeface="Tahoma"/>
                          <a:cs typeface="Tahoma"/>
                        </a:rPr>
                        <a:t>Classification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06529587"/>
                  </a:ext>
                </a:extLst>
              </a:tr>
              <a:tr h="7108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556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925" indent="-382270">
                        <a:lnSpc>
                          <a:spcPct val="100000"/>
                        </a:lnSpc>
                        <a:spcBef>
                          <a:spcPts val="70"/>
                        </a:spcBef>
                        <a:buFont typeface="Arial"/>
                        <a:buChar char="●"/>
                        <a:tabLst>
                          <a:tab pos="542290" algn="l"/>
                          <a:tab pos="542925" algn="l"/>
                        </a:tabLst>
                      </a:pPr>
                      <a:r>
                        <a:rPr lang="en-US" sz="2000" dirty="0">
                          <a:latin typeface="Tahoma"/>
                          <a:cs typeface="Tahoma"/>
                        </a:rPr>
                        <a:t>Report of the Project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88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19050">
                      <a:solidFill>
                        <a:srgbClr val="1482AB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1482AB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631811"/>
                  </a:ext>
                </a:extLst>
              </a:tr>
              <a:tr h="49350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1482AB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1482AB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31951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D72FBD1-3D9C-46C0-BF3A-9898F16A4D09}"/>
              </a:ext>
            </a:extLst>
          </p:cNvPr>
          <p:cNvSpPr txBox="1"/>
          <p:nvPr/>
        </p:nvSpPr>
        <p:spPr>
          <a:xfrm>
            <a:off x="4795934" y="160818"/>
            <a:ext cx="3097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en-I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B00E4451-1D85-480E-A13A-58F26B54A9C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170" name="Picture 4"/>
          <p:cNvPicPr/>
          <p:nvPr/>
        </p:nvPicPr>
        <p:blipFill>
          <a:blip r:embed="rId3"/>
          <a:stretch/>
        </p:blipFill>
        <p:spPr>
          <a:xfrm>
            <a:off x="11063520" y="-63360"/>
            <a:ext cx="1074600" cy="1074600"/>
          </a:xfrm>
          <a:prstGeom prst="rect">
            <a:avLst/>
          </a:prstGeom>
          <a:ln>
            <a:noFill/>
          </a:ln>
        </p:spPr>
      </p:pic>
      <p:sp>
        <p:nvSpPr>
          <p:cNvPr id="171" name="CustomShape 1"/>
          <p:cNvSpPr/>
          <p:nvPr/>
        </p:nvSpPr>
        <p:spPr>
          <a:xfrm>
            <a:off x="0" y="6580800"/>
            <a:ext cx="12191400" cy="276480"/>
          </a:xfrm>
          <a:prstGeom prst="rect">
            <a:avLst/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000" b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BVRIT HYDERABAD College of Engineering for Women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0" y="878040"/>
            <a:ext cx="12191400" cy="63360"/>
          </a:xfrm>
          <a:prstGeom prst="rect">
            <a:avLst/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1621080" y="223200"/>
            <a:ext cx="8949240" cy="57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3200" b="1" strike="noStrike" spc="-1">
                <a:solidFill>
                  <a:srgbClr val="FF0000"/>
                </a:solidFill>
                <a:latin typeface="Times New Roman"/>
                <a:ea typeface="Times New Roman"/>
              </a:rPr>
              <a:t>References</a:t>
            </a:r>
            <a:endParaRPr lang="en-IN" sz="32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0" y="910800"/>
            <a:ext cx="12191400" cy="63360"/>
          </a:xfrm>
          <a:prstGeom prst="rect">
            <a:avLst/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5"/>
          <p:cNvSpPr/>
          <p:nvPr/>
        </p:nvSpPr>
        <p:spPr>
          <a:xfrm>
            <a:off x="64080" y="1007640"/>
            <a:ext cx="12074040" cy="52615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Base Paper :</a:t>
            </a:r>
            <a:r>
              <a:rPr lang="en-IN" sz="32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Shichuan</a:t>
            </a: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Du, Yong Tao, and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Aleix</a:t>
            </a: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M. Martinez1 Department of Electrical and Computer Engineering, and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Center</a:t>
            </a: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for Cognitive and Brain Sciences, The Ohio State University, Columbus, OH 43210 Edited by David J.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Heeger</a:t>
            </a:r>
            <a:r>
              <a:rPr lang="en-IN" sz="2800" b="0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, New York University, New York, NY, and approved February 28, 2014</a:t>
            </a:r>
            <a:endParaRPr lang="en-IN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Reference Paper :  </a:t>
            </a:r>
            <a:endParaRPr lang="en-IN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u="sng" strike="noStrike" spc="-1" dirty="0">
                <a:solidFill>
                  <a:srgbClr val="0563C1"/>
                </a:solidFill>
                <a:uFillTx/>
                <a:latin typeface="Times New Roman"/>
                <a:ea typeface="Times New Roman"/>
                <a:hlinkClick r:id="rId4"/>
              </a:rPr>
              <a:t>https://www.researchgate.net/publication/343443531_Facial_Emotion_Recognition_A_Brief_Review</a:t>
            </a:r>
            <a:endParaRPr lang="en-IN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IN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230F442D-AF8D-49CF-A45B-1E21019243C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00" y="720"/>
            <a:ext cx="12191400" cy="6857280"/>
          </a:xfrm>
          <a:prstGeom prst="rect">
            <a:avLst/>
          </a:prstGeom>
          <a:ln>
            <a:noFill/>
          </a:ln>
        </p:spPr>
      </p:pic>
      <p:pic>
        <p:nvPicPr>
          <p:cNvPr id="176" name="Picture 4"/>
          <p:cNvPicPr/>
          <p:nvPr/>
        </p:nvPicPr>
        <p:blipFill>
          <a:blip r:embed="rId3"/>
          <a:stretch/>
        </p:blipFill>
        <p:spPr>
          <a:xfrm>
            <a:off x="11063520" y="-63360"/>
            <a:ext cx="1074600" cy="1074600"/>
          </a:xfrm>
          <a:prstGeom prst="rect">
            <a:avLst/>
          </a:prstGeom>
          <a:ln>
            <a:noFill/>
          </a:ln>
        </p:spPr>
      </p:pic>
      <p:sp>
        <p:nvSpPr>
          <p:cNvPr id="177" name="CustomShape 1"/>
          <p:cNvSpPr/>
          <p:nvPr/>
        </p:nvSpPr>
        <p:spPr>
          <a:xfrm>
            <a:off x="0" y="6580800"/>
            <a:ext cx="12191400" cy="276480"/>
          </a:xfrm>
          <a:prstGeom prst="rect">
            <a:avLst/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BVRIT HYDERABAD College of Engineering for Women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0" y="878040"/>
            <a:ext cx="12191400" cy="63360"/>
          </a:xfrm>
          <a:prstGeom prst="rect">
            <a:avLst/>
          </a:prstGeom>
          <a:gradFill rotWithShape="0">
            <a:gsLst>
              <a:gs pos="0">
                <a:srgbClr val="3864B3"/>
              </a:gs>
              <a:gs pos="100000">
                <a:srgbClr val="2C4F8C"/>
              </a:gs>
            </a:gsLst>
            <a:path path="circle"/>
          </a:gra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3"/>
          <p:cNvSpPr/>
          <p:nvPr/>
        </p:nvSpPr>
        <p:spPr>
          <a:xfrm>
            <a:off x="673876" y="2875729"/>
            <a:ext cx="10711800" cy="11065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66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Thank you</a:t>
            </a:r>
            <a:endParaRPr lang="en-IN" sz="6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2034</TotalTime>
  <Words>426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Srinivasa Reddy Konda</dc:creator>
  <dc:description/>
  <cp:lastModifiedBy>Ramya</cp:lastModifiedBy>
  <cp:revision>232</cp:revision>
  <dcterms:created xsi:type="dcterms:W3CDTF">2020-08-08T03:55:20Z</dcterms:created>
  <dcterms:modified xsi:type="dcterms:W3CDTF">2021-06-01T12:22:35Z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