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jpeg" ContentType="image/jpeg"/>
  <Override PartName="/ppt/media/image17.jpeg" ContentType="image/jpeg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0" y="6580800"/>
            <a:ext cx="12189240" cy="27432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0" y="878040"/>
            <a:ext cx="12189240" cy="6120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Picture 4" descr=""/>
          <p:cNvPicPr/>
          <p:nvPr/>
        </p:nvPicPr>
        <p:blipFill>
          <a:blip r:embed="rId2"/>
          <a:stretch/>
        </p:blipFill>
        <p:spPr>
          <a:xfrm>
            <a:off x="11063520" y="-63360"/>
            <a:ext cx="1072440" cy="107244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43200" y="1006560"/>
            <a:ext cx="12189240" cy="42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FACIAL EMOTION RECOGNITION USING ML ALGORITHMS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Review - III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Date: 28 May 2021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V.V.S.S.RAMYA         : 17WH1A0501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AFRAH SAMREEN  : 17WH1A0526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SK.AFIFA RESHMA : 17WH1A0535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                                            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Internal Guide: Mr. U.CHANDRASEKHAR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                            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Designation: Associate Professor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63160" y="3809880"/>
            <a:ext cx="11759760" cy="25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0" y="6040440"/>
            <a:ext cx="12189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&amp; Engineering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11063520" y="-63360"/>
            <a:ext cx="1072440" cy="10724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3280" y="95400"/>
            <a:ext cx="9743400" cy="62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ctr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0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Why Should I Study this course?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65600" y="1343880"/>
            <a:ext cx="118594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0" y="6580800"/>
            <a:ext cx="12189240" cy="27432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0" y="878040"/>
            <a:ext cx="12189240" cy="6120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641520" y="93960"/>
            <a:ext cx="8947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    </a:t>
            </a:r>
            <a:r>
              <a:rPr b="1" lang="en-IN" sz="3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Abstract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1662120" y="3200400"/>
            <a:ext cx="580500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-4320" y="928800"/>
            <a:ext cx="12083040" cy="606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Segoe UI"/>
              </a:rPr>
              <a:t>Facial expressions are the vital identifiers for human feelings because it corresponds to the emotions.</a:t>
            </a:r>
            <a:endParaRPr b="0" lang="en-IN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Segoe UI"/>
              </a:rPr>
              <a:t>The facial expressions are mostly a non-verbal way of emotional expression. </a:t>
            </a:r>
            <a:endParaRPr b="0" lang="en-IN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Segoe UI"/>
              </a:rPr>
              <a:t>It can be considered as concrete evidence to uncover whether an individual is speaking the truth or not.</a:t>
            </a:r>
            <a:endParaRPr b="0" lang="en-IN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dataset consists of 35,887 images.​</a:t>
            </a:r>
            <a:endParaRPr b="0" lang="en-IN" sz="2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Segoe UI"/>
              </a:rPr>
              <a:t>The dataset focuses on seven essential facial expression  which are happy, sad, surprise, fear, neutral, disgust and anger.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The classification of the facial expressions are performed using Convolutional Neural Network and Haar Cascade Classifier Algorithm. 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Accuracy obtained is 60.30%. The accuracy is found to be improving if the variance among the data of different classes is high.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11063520" y="-63360"/>
            <a:ext cx="1072440" cy="10724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53280" y="95400"/>
            <a:ext cx="9743400" cy="62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ctr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0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Why Should I Study this course?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65600" y="1343880"/>
            <a:ext cx="118594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0" y="6580800"/>
            <a:ext cx="12189240" cy="27432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878040"/>
            <a:ext cx="12189240" cy="6120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641520" y="93960"/>
            <a:ext cx="8947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   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1662120" y="3200400"/>
            <a:ext cx="580500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53280" y="1230840"/>
            <a:ext cx="1208304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4472c4"/>
                </a:solidFill>
                <a:latin typeface="Times New Roman"/>
                <a:ea typeface="Segoe UI"/>
              </a:rPr>
              <a:t>Applications:-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Segoe UI"/>
              </a:rPr>
              <a:t>Facial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Emotion Recognition is essential to recognize the emotions in many cases like in criminal investigation, E-learning, gaming and psychology.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In criminal investigation, it is used to identify the criminals based on their facial expressions. 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Similarly in E-learning, this can be used to conclude whether a student is understanding the concept or not .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In other applications it ensures the understanding of a person’s emotional condition.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108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700160" y="2030400"/>
            <a:ext cx="2085480" cy="93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Preprocessing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940160" y="2030400"/>
            <a:ext cx="2326680" cy="867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Creation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389080" y="4052160"/>
            <a:ext cx="159624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and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Accuracy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759640" y="4093200"/>
            <a:ext cx="191232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2888280" y="4136760"/>
            <a:ext cx="191232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828960" y="217440"/>
            <a:ext cx="41094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Block Diagram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1452960" y="2064600"/>
            <a:ext cx="1870200" cy="93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Acquisition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Line 8"/>
          <p:cNvSpPr/>
          <p:nvPr/>
        </p:nvSpPr>
        <p:spPr>
          <a:xfrm>
            <a:off x="3332160" y="251712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9"/>
          <p:cNvSpPr/>
          <p:nvPr/>
        </p:nvSpPr>
        <p:spPr>
          <a:xfrm>
            <a:off x="6787440" y="2498400"/>
            <a:ext cx="115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 flipH="1">
            <a:off x="7705440" y="4500720"/>
            <a:ext cx="6836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 flipH="1">
            <a:off x="4799160" y="4524840"/>
            <a:ext cx="9446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2"/>
          <p:cNvSpPr/>
          <p:nvPr/>
        </p:nvSpPr>
        <p:spPr>
          <a:xfrm>
            <a:off x="9188280" y="2895840"/>
            <a:ext cx="0" cy="115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3"/>
          <p:cNvSpPr/>
          <p:nvPr/>
        </p:nvSpPr>
        <p:spPr>
          <a:xfrm flipH="1">
            <a:off x="2423160" y="4532760"/>
            <a:ext cx="45324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4"/>
          <p:cNvSpPr/>
          <p:nvPr/>
        </p:nvSpPr>
        <p:spPr>
          <a:xfrm>
            <a:off x="1101600" y="4154760"/>
            <a:ext cx="13140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0" y="910800"/>
            <a:ext cx="12189240" cy="6120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0" y="6580800"/>
            <a:ext cx="12189240" cy="27432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536000" y="228600"/>
            <a:ext cx="51721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    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526680" y="1225440"/>
            <a:ext cx="984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 flipH="1">
            <a:off x="8502120" y="2179440"/>
            <a:ext cx="213012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3890520" y="224280"/>
            <a:ext cx="4740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Technology Stack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302480" y="1302480"/>
            <a:ext cx="442476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Machine Learning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Programming Language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Colab 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Runtime- GPU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Required Packages :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numpy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pandas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keras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sklearn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seaborn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matplotlib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Scikitplot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cv2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0" y="910800"/>
            <a:ext cx="12189240" cy="6120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0" y="6580800"/>
            <a:ext cx="12189240" cy="27432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536000" y="228600"/>
            <a:ext cx="517212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    </a:t>
            </a: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Output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526680" y="972360"/>
            <a:ext cx="984888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Accuracy of our model is 60.30%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Emotions detected: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Happy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Sad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Fear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Disgust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Surprise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Anger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Neutral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Algorithms used are Convolutional Neural Networks(CNN) and Haar Cascade classifier.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Haar Cascade classifier is an effective object detection approach used for boosting. It is used for face identification in the image.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0" y="910800"/>
            <a:ext cx="12189240" cy="6120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0" y="6580800"/>
            <a:ext cx="12189240" cy="27432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36000" y="228600"/>
            <a:ext cx="51721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    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526680" y="1225440"/>
            <a:ext cx="98488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Confusion Matrix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2"/>
          <a:stretch/>
        </p:blipFill>
        <p:spPr>
          <a:xfrm>
            <a:off x="3042360" y="1866960"/>
            <a:ext cx="4696920" cy="4402080"/>
          </a:xfrm>
          <a:prstGeom prst="rect">
            <a:avLst/>
          </a:prstGeom>
          <a:ln>
            <a:noFill/>
          </a:ln>
        </p:spPr>
      </p:pic>
      <p:sp>
        <p:nvSpPr>
          <p:cNvPr id="173" name="CustomShape 5"/>
          <p:cNvSpPr/>
          <p:nvPr/>
        </p:nvSpPr>
        <p:spPr>
          <a:xfrm flipH="1">
            <a:off x="8502120" y="2179440"/>
            <a:ext cx="21301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 – Anger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– Disgust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– Fear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– Happy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– Sad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– Surprise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– Neutral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910800"/>
            <a:ext cx="12189240" cy="6120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0" y="6580800"/>
            <a:ext cx="12189240" cy="27432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536000" y="228600"/>
            <a:ext cx="517212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    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26680" y="1225440"/>
            <a:ext cx="984888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3" descr=""/>
          <p:cNvPicPr/>
          <p:nvPr/>
        </p:nvPicPr>
        <p:blipFill>
          <a:blip r:embed="rId2"/>
          <a:stretch/>
        </p:blipFill>
        <p:spPr>
          <a:xfrm>
            <a:off x="1219680" y="1296360"/>
            <a:ext cx="2706480" cy="2121840"/>
          </a:xfrm>
          <a:prstGeom prst="rect">
            <a:avLst/>
          </a:prstGeom>
          <a:ln>
            <a:noFill/>
          </a:ln>
        </p:spPr>
      </p:pic>
      <p:pic>
        <p:nvPicPr>
          <p:cNvPr id="180" name="Picture 4" descr=""/>
          <p:cNvPicPr/>
          <p:nvPr/>
        </p:nvPicPr>
        <p:blipFill>
          <a:blip r:embed="rId3"/>
          <a:stretch/>
        </p:blipFill>
        <p:spPr>
          <a:xfrm>
            <a:off x="6970680" y="1296360"/>
            <a:ext cx="2749680" cy="212184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4042800" y="2281680"/>
            <a:ext cx="281088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6" descr=""/>
          <p:cNvPicPr/>
          <p:nvPr/>
        </p:nvPicPr>
        <p:blipFill>
          <a:blip r:embed="rId4"/>
          <a:stretch/>
        </p:blipFill>
        <p:spPr>
          <a:xfrm>
            <a:off x="1215000" y="4120200"/>
            <a:ext cx="2715480" cy="2181240"/>
          </a:xfrm>
          <a:prstGeom prst="rect">
            <a:avLst/>
          </a:prstGeom>
          <a:ln>
            <a:noFill/>
          </a:ln>
        </p:spPr>
      </p:pic>
      <p:pic>
        <p:nvPicPr>
          <p:cNvPr id="183" name="Picture 7" descr=""/>
          <p:cNvPicPr/>
          <p:nvPr/>
        </p:nvPicPr>
        <p:blipFill>
          <a:blip r:embed="rId5"/>
          <a:stretch/>
        </p:blipFill>
        <p:spPr>
          <a:xfrm>
            <a:off x="6966000" y="4120200"/>
            <a:ext cx="2758320" cy="2181240"/>
          </a:xfrm>
          <a:prstGeom prst="rect">
            <a:avLst/>
          </a:prstGeom>
          <a:ln>
            <a:noFill/>
          </a:ln>
        </p:spPr>
      </p:pic>
      <p:sp>
        <p:nvSpPr>
          <p:cNvPr id="184" name="CustomShape 6"/>
          <p:cNvSpPr/>
          <p:nvPr/>
        </p:nvSpPr>
        <p:spPr>
          <a:xfrm>
            <a:off x="3970080" y="5127480"/>
            <a:ext cx="29401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4456800" y="329400"/>
            <a:ext cx="2618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Test Cases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" descr=""/>
          <p:cNvPicPr/>
          <p:nvPr/>
        </p:nvPicPr>
        <p:blipFill>
          <a:blip r:embed="rId1"/>
          <a:stretch/>
        </p:blipFill>
        <p:spPr>
          <a:xfrm>
            <a:off x="720" y="720"/>
            <a:ext cx="12189240" cy="6855120"/>
          </a:xfrm>
          <a:prstGeom prst="rect">
            <a:avLst/>
          </a:prstGeom>
          <a:ln>
            <a:noFill/>
          </a:ln>
        </p:spPr>
      </p:pic>
      <p:pic>
        <p:nvPicPr>
          <p:cNvPr id="187" name="Picture 4" descr=""/>
          <p:cNvPicPr/>
          <p:nvPr/>
        </p:nvPicPr>
        <p:blipFill>
          <a:blip r:embed="rId2"/>
          <a:stretch/>
        </p:blipFill>
        <p:spPr>
          <a:xfrm>
            <a:off x="11063520" y="-63360"/>
            <a:ext cx="1072440" cy="107244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0" y="6580800"/>
            <a:ext cx="12189240" cy="27432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878040"/>
            <a:ext cx="12189240" cy="6120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673920" y="2875680"/>
            <a:ext cx="107096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6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 b="0" lang="en-IN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Neat_Office/6.2.8.2$Windows_x86 LibreOffice_project/</Application>
  <Words>547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2021-05-12T15:13:55Z</dcterms:created>
  <dc:creator>Moto G (5S) Plus</dc:creator>
  <dc:description/>
  <dc:language>en-IN</dc:language>
  <cp:lastModifiedBy/>
  <dcterms:modified xsi:type="dcterms:W3CDTF">2021-05-28T12:04:52Z</dcterms:modified>
  <cp:revision>362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