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0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45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549"/>
            <a:ext cx="9143976" cy="6846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4571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4505" y="3013748"/>
            <a:ext cx="3154988" cy="77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628" y="2086758"/>
            <a:ext cx="7348220" cy="4091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kmader/skin-cancer-mnist-ham10000" TargetMode="External"/><Relationship Id="rId4" Type="http://schemas.openxmlformats.org/officeDocument/2006/relationships/hyperlink" Target="https://arxiv.org/abs/1907.0322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290112" y="526408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482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6022" y="1679042"/>
            <a:ext cx="660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Department </a:t>
            </a:r>
            <a:r>
              <a:rPr sz="2400" dirty="0"/>
              <a:t>of </a:t>
            </a:r>
            <a:r>
              <a:rPr sz="2400" spc="-5" dirty="0"/>
              <a:t>Computer Science </a:t>
            </a:r>
            <a:r>
              <a:rPr sz="2400" dirty="0"/>
              <a:t>and</a:t>
            </a:r>
            <a:r>
              <a:rPr sz="2400" spc="-120" dirty="0"/>
              <a:t> </a:t>
            </a:r>
            <a:r>
              <a:rPr sz="2400" spc="-5" dirty="0"/>
              <a:t>Engineering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52386" y="2410052"/>
            <a:ext cx="8891905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5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Skin lesion Classification</a:t>
            </a:r>
            <a:endParaRPr lang="en-US"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700" dirty="0">
              <a:latin typeface="Times New Roman"/>
              <a:cs typeface="Times New Roman"/>
            </a:endParaRPr>
          </a:p>
          <a:p>
            <a:pPr marL="309880" algn="ctr">
              <a:lnSpc>
                <a:spcPct val="100000"/>
              </a:lnSpc>
              <a:spcBef>
                <a:spcPts val="2195"/>
              </a:spcBef>
            </a:pPr>
            <a:r>
              <a:rPr sz="2000" b="1" spc="-5" dirty="0">
                <a:latin typeface="Times New Roman"/>
                <a:cs typeface="Times New Roman"/>
              </a:rPr>
              <a:t>Date: </a:t>
            </a:r>
            <a:r>
              <a:rPr lang="en-IN" sz="2000" b="1" spc="-5" dirty="0">
                <a:latin typeface="Times New Roman"/>
                <a:cs typeface="Times New Roman"/>
              </a:rPr>
              <a:t>22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April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2021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323" y="4592923"/>
            <a:ext cx="789685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K.HARSHINI : 17WH1A0522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V.PRAVALIKA : 17WH1A0543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K.CHAITRA : 17WH1A0509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Internal Guide: Mr. Madan Reddy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729" y="210654"/>
            <a:ext cx="191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Abstract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349" y="1190384"/>
            <a:ext cx="7623175" cy="348813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b="1" spc="15" dirty="0">
                <a:latin typeface="Lato"/>
                <a:cs typeface="Lato"/>
              </a:rPr>
              <a:t>Problem</a:t>
            </a:r>
            <a:r>
              <a:rPr b="1" spc="-95" dirty="0">
                <a:latin typeface="Lato"/>
                <a:cs typeface="Lato"/>
              </a:rPr>
              <a:t> </a:t>
            </a:r>
            <a:r>
              <a:rPr b="1" spc="5" dirty="0">
                <a:latin typeface="Lato"/>
                <a:cs typeface="Lato"/>
              </a:rPr>
              <a:t>Statement:</a:t>
            </a:r>
            <a:endParaRPr dirty="0">
              <a:latin typeface="Lato"/>
              <a:cs typeface="Lato"/>
            </a:endParaRPr>
          </a:p>
          <a:p>
            <a:r>
              <a:rPr lang="en-US" altLang="en-US" dirty="0">
                <a:latin typeface="Lato"/>
              </a:rPr>
              <a:t>Melanoma is deadly Skin Cancer. There is a high similarity between different kinds of skin lesion, which leads to incorrect classification. Accurate classification of a skin lesion in its early stages saves human life. </a:t>
            </a:r>
          </a:p>
          <a:p>
            <a:pPr>
              <a:lnSpc>
                <a:spcPct val="100000"/>
              </a:lnSpc>
            </a:pPr>
            <a:endParaRPr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b="1" spc="15" dirty="0">
                <a:latin typeface="Lato"/>
                <a:cs typeface="Lato"/>
              </a:rPr>
              <a:t>Project</a:t>
            </a:r>
            <a:r>
              <a:rPr b="1" spc="-95" dirty="0">
                <a:latin typeface="Lato"/>
                <a:cs typeface="Lato"/>
              </a:rPr>
              <a:t> </a:t>
            </a:r>
            <a:r>
              <a:rPr b="1" dirty="0">
                <a:latin typeface="Lato"/>
                <a:cs typeface="Lato"/>
              </a:rPr>
              <a:t>Objective:</a:t>
            </a:r>
            <a:endParaRPr lang="en-IN" b="1" dirty="0">
              <a:latin typeface="Lato"/>
              <a:cs typeface="Lato"/>
            </a:endParaRPr>
          </a:p>
          <a:p>
            <a:pPr marL="12700"/>
            <a:r>
              <a:rPr lang="en-US" altLang="en-US" dirty="0">
                <a:latin typeface="Lato"/>
              </a:rPr>
              <a:t>This project aims at classifying skin lesion images in to 7 classes namely Melanoma, Melanocytic nevus, Basal cell carcinoma, actinic keratosis, Benign keratosis, Dermatofibroma and Vascular lesion using neural networks.</a:t>
            </a:r>
          </a:p>
          <a:p>
            <a:pPr marL="12700">
              <a:lnSpc>
                <a:spcPct val="100000"/>
              </a:lnSpc>
            </a:pPr>
            <a:endParaRPr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441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1635" y="117516"/>
            <a:ext cx="170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Dataset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449" y="2834194"/>
            <a:ext cx="8462010" cy="3200400"/>
          </a:xfrm>
          <a:custGeom>
            <a:avLst/>
            <a:gdLst/>
            <a:ahLst/>
            <a:cxnLst/>
            <a:rect l="l" t="t" r="r" b="b"/>
            <a:pathLst>
              <a:path w="8462010" h="3200400">
                <a:moveTo>
                  <a:pt x="0" y="0"/>
                </a:moveTo>
                <a:lnTo>
                  <a:pt x="8461982" y="0"/>
                </a:lnTo>
              </a:path>
              <a:path w="8462010" h="3200400">
                <a:moveTo>
                  <a:pt x="0" y="400049"/>
                </a:moveTo>
                <a:lnTo>
                  <a:pt x="8461982" y="400049"/>
                </a:lnTo>
              </a:path>
              <a:path w="8462010" h="3200400">
                <a:moveTo>
                  <a:pt x="0" y="800098"/>
                </a:moveTo>
                <a:lnTo>
                  <a:pt x="8461982" y="800098"/>
                </a:lnTo>
              </a:path>
              <a:path w="8462010" h="3200400">
                <a:moveTo>
                  <a:pt x="0" y="1200147"/>
                </a:moveTo>
                <a:lnTo>
                  <a:pt x="8461982" y="1200147"/>
                </a:lnTo>
              </a:path>
              <a:path w="8462010" h="3200400">
                <a:moveTo>
                  <a:pt x="0" y="1600196"/>
                </a:moveTo>
                <a:lnTo>
                  <a:pt x="8461982" y="1600196"/>
                </a:lnTo>
              </a:path>
              <a:path w="8462010" h="3200400">
                <a:moveTo>
                  <a:pt x="0" y="2000245"/>
                </a:moveTo>
                <a:lnTo>
                  <a:pt x="8461982" y="2000245"/>
                </a:lnTo>
              </a:path>
              <a:path w="8462010" h="3200400">
                <a:moveTo>
                  <a:pt x="0" y="2400295"/>
                </a:moveTo>
                <a:lnTo>
                  <a:pt x="8461982" y="2400295"/>
                </a:lnTo>
              </a:path>
              <a:path w="8462010" h="3200400">
                <a:moveTo>
                  <a:pt x="0" y="2800344"/>
                </a:moveTo>
                <a:lnTo>
                  <a:pt x="8461982" y="2800344"/>
                </a:lnTo>
              </a:path>
              <a:path w="8462010" h="3200400">
                <a:moveTo>
                  <a:pt x="0" y="3200393"/>
                </a:moveTo>
                <a:lnTo>
                  <a:pt x="8461982" y="3200393"/>
                </a:lnTo>
              </a:path>
            </a:pathLst>
          </a:custGeom>
          <a:ln w="1057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424" y="1000732"/>
            <a:ext cx="8174355" cy="240578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b="1" spc="5" dirty="0">
                <a:latin typeface="Lato"/>
                <a:cs typeface="Lato"/>
              </a:rPr>
              <a:t>Dataset</a:t>
            </a:r>
            <a:r>
              <a:rPr sz="1800" b="1" spc="-100" dirty="0">
                <a:latin typeface="Lato"/>
                <a:cs typeface="Lato"/>
              </a:rPr>
              <a:t> </a:t>
            </a:r>
            <a:r>
              <a:rPr sz="1800" b="1" spc="5" dirty="0">
                <a:latin typeface="Lato"/>
                <a:cs typeface="Lato"/>
              </a:rPr>
              <a:t>Description:</a:t>
            </a:r>
            <a:endParaRPr lang="en-IN" b="1" spc="5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lang="en-US" altLang="en-US" sz="1800" dirty="0">
                <a:latin typeface="Lato"/>
              </a:rPr>
              <a:t>It has 3 files, 2 files containing 5000 images and 1 csv file containing metadata</a:t>
            </a:r>
          </a:p>
          <a:p>
            <a:pPr eaLnBrk="1" hangingPunct="1">
              <a:lnSpc>
                <a:spcPts val="2163"/>
              </a:lnSpc>
              <a:spcAft>
                <a:spcPts val="625"/>
              </a:spcAft>
            </a:pPr>
            <a:r>
              <a:rPr lang="en-US" altLang="en-US" sz="1800" dirty="0">
                <a:latin typeface="Lato"/>
              </a:rPr>
              <a:t>HAM10000 is a dataset of 10000 training images for detecting pigmented skin lesions. This dataset has been formed by collecting </a:t>
            </a:r>
            <a:r>
              <a:rPr lang="en-US" altLang="en-US" sz="1800" dirty="0" err="1">
                <a:latin typeface="Lato"/>
              </a:rPr>
              <a:t>dermatoscopic</a:t>
            </a:r>
            <a:r>
              <a:rPr lang="en-US" altLang="en-US" sz="1800" dirty="0">
                <a:latin typeface="Lato"/>
              </a:rPr>
              <a:t> images from different populations, acquired and stored by different modalities.</a:t>
            </a:r>
          </a:p>
          <a:p>
            <a:pPr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dirty="0">
              <a:latin typeface="Lato"/>
            </a:endParaRPr>
          </a:p>
          <a:p>
            <a:pPr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1800" dirty="0">
              <a:latin typeface="Lato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F1C438F-1666-4906-BAB9-F8F76DE30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41" y="2834194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latin typeface="Lato"/>
                <a:cs typeface="Tahoma" panose="020B0604030504040204" pitchFamily="34" charset="0"/>
              </a:rPr>
              <a:t>Contents of HAM10000_metadata.csv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E6A6269-C539-4682-B250-54F30180A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066"/>
              </p:ext>
            </p:extLst>
          </p:nvPr>
        </p:nvGraphicFramePr>
        <p:xfrm>
          <a:off x="533400" y="3203526"/>
          <a:ext cx="808137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84134098"/>
                    </a:ext>
                  </a:extLst>
                </a:gridCol>
                <a:gridCol w="6328779">
                  <a:extLst>
                    <a:ext uri="{9D8B030D-6E8A-4147-A177-3AD203B41FA5}">
                      <a16:colId xmlns:a16="http://schemas.microsoft.com/office/drawing/2014/main" val="17312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8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1500" dirty="0" err="1">
                          <a:latin typeface="Tahoma"/>
                        </a:rPr>
                        <a:t>lesion_id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Unique</a:t>
                      </a:r>
                      <a:r>
                        <a:rPr lang="en-US" sz="1500" baseline="0" dirty="0">
                          <a:latin typeface="Tahoma"/>
                        </a:rPr>
                        <a:t> number representing a lesion type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1500" dirty="0" err="1">
                          <a:latin typeface="Tahoma"/>
                        </a:rPr>
                        <a:t>image_id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Unique number identifying the image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0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>
                        <a:spcAft>
                          <a:spcPts val="1260"/>
                        </a:spcAft>
                      </a:pPr>
                      <a:r>
                        <a:rPr lang="en-US" sz="1500" dirty="0" err="1">
                          <a:latin typeface="Tahoma"/>
                        </a:rPr>
                        <a:t>dx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Abbreviation</a:t>
                      </a:r>
                      <a:r>
                        <a:rPr lang="en-US" sz="1500" baseline="0" dirty="0">
                          <a:latin typeface="Tahoma"/>
                        </a:rPr>
                        <a:t> for the lesion type (</a:t>
                      </a:r>
                      <a:r>
                        <a:rPr lang="en-US" sz="1500" baseline="0" dirty="0" err="1">
                          <a:latin typeface="Tahoma"/>
                        </a:rPr>
                        <a:t>nv</a:t>
                      </a:r>
                      <a:r>
                        <a:rPr lang="en-US" sz="1500" baseline="0" dirty="0">
                          <a:latin typeface="Tahoma"/>
                        </a:rPr>
                        <a:t> -&gt; Melanocytic nevus, </a:t>
                      </a:r>
                    </a:p>
                    <a:p>
                      <a:pPr marL="279400" indent="0" algn="just"/>
                      <a:r>
                        <a:rPr lang="en-US" sz="1500" baseline="0" dirty="0" err="1">
                          <a:latin typeface="Tahoma"/>
                        </a:rPr>
                        <a:t>bkl</a:t>
                      </a:r>
                      <a:r>
                        <a:rPr lang="en-US" sz="1500" baseline="0" dirty="0">
                          <a:latin typeface="Tahoma"/>
                        </a:rPr>
                        <a:t> -&gt; Benign keratosis)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2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1500" dirty="0" err="1">
                          <a:latin typeface="Tahoma"/>
                        </a:rPr>
                        <a:t>dx_type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Shows</a:t>
                      </a:r>
                      <a:r>
                        <a:rPr lang="en-US" sz="1500" baseline="0" dirty="0">
                          <a:latin typeface="Tahoma"/>
                        </a:rPr>
                        <a:t> which test concluded the lesion (</a:t>
                      </a:r>
                      <a:r>
                        <a:rPr lang="en-US" sz="1500" baseline="0" dirty="0" err="1">
                          <a:latin typeface="Tahoma"/>
                        </a:rPr>
                        <a:t>dermastopic</a:t>
                      </a:r>
                      <a:r>
                        <a:rPr lang="en-US" sz="1500" baseline="0" dirty="0">
                          <a:latin typeface="Tahoma"/>
                        </a:rPr>
                        <a:t> analysis, biopsy, </a:t>
                      </a:r>
                      <a:r>
                        <a:rPr lang="en-US" sz="1500" baseline="0" dirty="0" err="1">
                          <a:latin typeface="Tahoma"/>
                        </a:rPr>
                        <a:t>histopathical</a:t>
                      </a:r>
                      <a:r>
                        <a:rPr lang="en-US" sz="1500" baseline="0" dirty="0">
                          <a:latin typeface="Tahoma"/>
                        </a:rPr>
                        <a:t> examination, others)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1500" dirty="0">
                          <a:latin typeface="Tahoma"/>
                        </a:rPr>
                        <a:t>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Person’s 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5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1500" dirty="0">
                          <a:latin typeface="Tahoma"/>
                        </a:rPr>
                        <a:t>sex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Male/Female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5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1500" dirty="0">
                          <a:latin typeface="Tahoma"/>
                        </a:rPr>
                        <a:t>localization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1500" dirty="0">
                          <a:latin typeface="Tahoma"/>
                        </a:rPr>
                        <a:t>Indicates</a:t>
                      </a:r>
                      <a:r>
                        <a:rPr lang="en-US" sz="1500" baseline="0" dirty="0">
                          <a:latin typeface="Tahoma"/>
                        </a:rPr>
                        <a:t> the position of lesion in human body (ear, back, hand, etc)</a:t>
                      </a:r>
                      <a:endParaRPr lang="en-US" sz="1500" dirty="0">
                        <a:latin typeface="Tahom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62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4236" y="105449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Architecture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5EB4C3-4A2B-49BE-9BA4-33C3BE2B0790}"/>
              </a:ext>
            </a:extLst>
          </p:cNvPr>
          <p:cNvSpPr/>
          <p:nvPr/>
        </p:nvSpPr>
        <p:spPr>
          <a:xfrm>
            <a:off x="228600" y="1396457"/>
            <a:ext cx="1826702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992092-F368-4EBD-BB02-CA2D3F4B95F3}"/>
              </a:ext>
            </a:extLst>
          </p:cNvPr>
          <p:cNvSpPr/>
          <p:nvPr/>
        </p:nvSpPr>
        <p:spPr>
          <a:xfrm>
            <a:off x="1502021" y="2170614"/>
            <a:ext cx="2177558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16BB4C-F688-4A1F-BAAB-0CA356BEC4E7}"/>
              </a:ext>
            </a:extLst>
          </p:cNvPr>
          <p:cNvSpPr/>
          <p:nvPr/>
        </p:nvSpPr>
        <p:spPr>
          <a:xfrm>
            <a:off x="3221080" y="3036920"/>
            <a:ext cx="1503320" cy="5812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BCDFFC-DB9E-44A3-938E-7E48CF4E6803}"/>
              </a:ext>
            </a:extLst>
          </p:cNvPr>
          <p:cNvSpPr/>
          <p:nvPr/>
        </p:nvSpPr>
        <p:spPr>
          <a:xfrm>
            <a:off x="3735139" y="3722188"/>
            <a:ext cx="22098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CNN model building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A5EEB5-72B8-4F91-8F7A-3EF156B3B0DE}"/>
              </a:ext>
            </a:extLst>
          </p:cNvPr>
          <p:cNvSpPr/>
          <p:nvPr/>
        </p:nvSpPr>
        <p:spPr>
          <a:xfrm>
            <a:off x="5369367" y="4518150"/>
            <a:ext cx="1828800" cy="76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Fitting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6FFC36-E205-4457-ABF2-9EECCC4F0031}"/>
              </a:ext>
            </a:extLst>
          </p:cNvPr>
          <p:cNvSpPr/>
          <p:nvPr/>
        </p:nvSpPr>
        <p:spPr>
          <a:xfrm>
            <a:off x="6850745" y="5390312"/>
            <a:ext cx="1850099" cy="80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75FAA5-E996-4F8B-AD8D-0C728AEBCB8D}"/>
              </a:ext>
            </a:extLst>
          </p:cNvPr>
          <p:cNvSpPr txBox="1"/>
          <p:nvPr/>
        </p:nvSpPr>
        <p:spPr>
          <a:xfrm flipH="1">
            <a:off x="325280" y="1521621"/>
            <a:ext cx="182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acquisition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AC9F9-1BC5-4F77-B13B-68D9307A183B}"/>
              </a:ext>
            </a:extLst>
          </p:cNvPr>
          <p:cNvSpPr txBox="1"/>
          <p:nvPr/>
        </p:nvSpPr>
        <p:spPr>
          <a:xfrm>
            <a:off x="1514458" y="2173370"/>
            <a:ext cx="258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 and cleaning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41852-0C97-46C9-B614-DE23F8C4AA8A}"/>
              </a:ext>
            </a:extLst>
          </p:cNvPr>
          <p:cNvSpPr txBox="1"/>
          <p:nvPr/>
        </p:nvSpPr>
        <p:spPr>
          <a:xfrm>
            <a:off x="3735139" y="31428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EDA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A82239-9AF6-4DDC-BEED-9C68594FD3D8}"/>
              </a:ext>
            </a:extLst>
          </p:cNvPr>
          <p:cNvCxnSpPr>
            <a:cxnSpLocks/>
          </p:cNvCxnSpPr>
          <p:nvPr/>
        </p:nvCxnSpPr>
        <p:spPr>
          <a:xfrm>
            <a:off x="2055302" y="173935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1509F0-F2F5-4017-BDAC-DEF0677A095B}"/>
              </a:ext>
            </a:extLst>
          </p:cNvPr>
          <p:cNvCxnSpPr>
            <a:cxnSpLocks/>
          </p:cNvCxnSpPr>
          <p:nvPr/>
        </p:nvCxnSpPr>
        <p:spPr>
          <a:xfrm>
            <a:off x="3679579" y="2578362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C71859-F8DB-4A4C-ACDC-DFCB85F3D665}"/>
              </a:ext>
            </a:extLst>
          </p:cNvPr>
          <p:cNvCxnSpPr>
            <a:cxnSpLocks/>
          </p:cNvCxnSpPr>
          <p:nvPr/>
        </p:nvCxnSpPr>
        <p:spPr>
          <a:xfrm>
            <a:off x="7207572" y="4949494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DAD47C-B79E-4C8D-BC29-9713F07AE19A}"/>
              </a:ext>
            </a:extLst>
          </p:cNvPr>
          <p:cNvCxnSpPr>
            <a:cxnSpLocks/>
          </p:cNvCxnSpPr>
          <p:nvPr/>
        </p:nvCxnSpPr>
        <p:spPr>
          <a:xfrm>
            <a:off x="5944939" y="4077332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7B3DE-DAEA-4207-8200-BE12414577D4}"/>
              </a:ext>
            </a:extLst>
          </p:cNvPr>
          <p:cNvCxnSpPr>
            <a:cxnSpLocks/>
          </p:cNvCxnSpPr>
          <p:nvPr/>
        </p:nvCxnSpPr>
        <p:spPr>
          <a:xfrm>
            <a:off x="4721825" y="326308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4053" y="95410"/>
            <a:ext cx="40278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0" dirty="0">
                <a:latin typeface="Times New Roman"/>
                <a:cs typeface="Times New Roman"/>
              </a:rPr>
              <a:t>Technology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Stack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3A27F1C-EEE0-490D-9568-A9345EA25CFC}"/>
              </a:ext>
            </a:extLst>
          </p:cNvPr>
          <p:cNvSpPr/>
          <p:nvPr/>
        </p:nvSpPr>
        <p:spPr>
          <a:xfrm>
            <a:off x="-107949" y="0"/>
            <a:ext cx="9156681" cy="6857986"/>
          </a:xfrm>
          <a:prstGeom prst="rect">
            <a:avLst/>
          </a:prstGeom>
          <a:solidFill>
            <a:srgbClr val="D7E0F2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7D523F55-70DE-46D6-915F-564686C8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52" y="2136524"/>
            <a:ext cx="815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Supervised Machine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Language 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IDE : Google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Colab</a:t>
            </a:r>
            <a:endParaRPr lang="en-US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Libraries : pandas, matplotlib,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3147538-EB29-4CB8-B960-1A0482A89D21}"/>
              </a:ext>
            </a:extLst>
          </p:cNvPr>
          <p:cNvSpPr/>
          <p:nvPr/>
        </p:nvSpPr>
        <p:spPr>
          <a:xfrm>
            <a:off x="-107949" y="0"/>
            <a:ext cx="9251949" cy="6857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34F083F-FE44-4297-BC72-D9DF64AB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897"/>
            <a:ext cx="5867400" cy="769938"/>
          </a:xfrm>
          <a:prstGeom prst="rect">
            <a:avLst/>
          </a:prstGeom>
          <a:solidFill>
            <a:srgbClr val="D7E0F2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6136DA43-1C34-4051-A66C-557CCD27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15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Supervised Machine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Language 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IDE : Google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Colab</a:t>
            </a:r>
            <a:endParaRPr lang="en-US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Libraries : pandas, matplotlib,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0541" y="107931"/>
            <a:ext cx="490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System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Requirements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3178A6-C523-430A-B571-8B670411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99742"/>
              </p:ext>
            </p:extLst>
          </p:nvPr>
        </p:nvGraphicFramePr>
        <p:xfrm>
          <a:off x="723891" y="1764765"/>
          <a:ext cx="7696200" cy="401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54505566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850592491"/>
                    </a:ext>
                  </a:extLst>
                </a:gridCol>
              </a:tblGrid>
              <a:tr h="10554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Speciﬁcations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4879"/>
                  </a:ext>
                </a:extLst>
              </a:tr>
              <a:tr h="190236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pc="25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- Intel Core i3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Memory(RAM) - 4 GB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- 500GB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46229"/>
                  </a:ext>
                </a:extLst>
              </a:tr>
              <a:tr h="10554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7/Ubuntu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896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5983" y="107931"/>
            <a:ext cx="2019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60" dirty="0">
                <a:latin typeface="Times New Roman"/>
                <a:cs typeface="Times New Roman"/>
              </a:rPr>
              <a:t>T</a:t>
            </a:r>
            <a:r>
              <a:rPr sz="4400" b="0" spc="-5" dirty="0">
                <a:latin typeface="Times New Roman"/>
                <a:cs typeface="Times New Roman"/>
              </a:rPr>
              <a:t>imeline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0DDAB8-EE21-4081-84C4-6379A6DAE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07289"/>
              </p:ext>
            </p:extLst>
          </p:nvPr>
        </p:nvGraphicFramePr>
        <p:xfrm>
          <a:off x="342891" y="1383047"/>
          <a:ext cx="84582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192123864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1934694357"/>
                    </a:ext>
                  </a:extLst>
                </a:gridCol>
              </a:tblGrid>
              <a:tr h="125233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0" algn="just">
                        <a:spcAft>
                          <a:spcPts val="420"/>
                        </a:spcAft>
                        <a:buFont typeface="Arial" pitchFamily="34" charset="0"/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itchFamily="34" charset="0"/>
                          <a:cs typeface="Times New Roman" panose="02020603050405020304" pitchFamily="18" charset="0"/>
                        </a:rPr>
                        <a:t>Software Requirements</a:t>
                      </a:r>
                    </a:p>
                    <a:p>
                      <a:pPr marL="177800" indent="0" algn="just">
                        <a:spcAft>
                          <a:spcPts val="420"/>
                        </a:spcAft>
                        <a:buFont typeface="Arial" pitchFamily="34" charset="0"/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ea typeface="Tahoma" pitchFamily="34" charset="0"/>
                          <a:cs typeface="Times New Roman" panose="02020603050405020304" pitchFamily="18" charset="0"/>
                        </a:rPr>
                        <a:t>Base papers and references</a:t>
                      </a:r>
                      <a:endParaRPr lang="en-US" sz="2400" dirty="0">
                        <a:latin typeface="Times New Roman" panose="02020603050405020304" pitchFamily="18" charset="0"/>
                        <a:ea typeface="Tahoma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0035"/>
                  </a:ext>
                </a:extLst>
              </a:tr>
              <a:tr h="118972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0" algn="just">
                        <a:spcAft>
                          <a:spcPts val="42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 Cleaning and Processing</a:t>
                      </a:r>
                    </a:p>
                    <a:p>
                      <a:pPr marL="177800" indent="0"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Exploratory Data Analysis</a:t>
                      </a:r>
                    </a:p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88218"/>
                  </a:ext>
                </a:extLst>
              </a:tr>
              <a:tr h="94996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ts val="2424"/>
                        </a:lnSpc>
                        <a:buFont typeface="Arial" pitchFamily="34" charset="0"/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CNN Model building</a:t>
                      </a:r>
                    </a:p>
                    <a:p>
                      <a:pPr marL="546100" indent="-368300" algn="just">
                        <a:lnSpc>
                          <a:spcPts val="2424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Fitting model   </a:t>
                      </a:r>
                    </a:p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76774"/>
                  </a:ext>
                </a:extLst>
              </a:tr>
              <a:tr h="11271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IN" sz="24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and interpretation of results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of the project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58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112" y="526408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8"/>
                </a:moveTo>
                <a:lnTo>
                  <a:pt x="0" y="0"/>
                </a:lnTo>
              </a:path>
            </a:pathLst>
          </a:custGeom>
          <a:ln w="19049">
            <a:solidFill>
              <a:srgbClr val="1482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7558" y="809835"/>
            <a:ext cx="806573" cy="80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65" y="965199"/>
            <a:ext cx="688022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Why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Should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Study </a:t>
            </a:r>
            <a:r>
              <a:rPr sz="3000" b="1" dirty="0">
                <a:solidFill>
                  <a:srgbClr val="BF0000"/>
                </a:solidFill>
                <a:latin typeface="Times New Roman"/>
                <a:cs typeface="Times New Roman"/>
              </a:rPr>
              <a:t>this</a:t>
            </a:r>
            <a:r>
              <a:rPr sz="30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Times New Roman"/>
                <a:cs typeface="Times New Roman"/>
              </a:rPr>
              <a:t>course?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950" b="1" spc="-5" dirty="0">
                <a:latin typeface="Times New Roman"/>
                <a:cs typeface="Times New Roman"/>
              </a:rPr>
              <a:t>Examples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157095">
              <a:lnSpc>
                <a:spcPct val="100000"/>
              </a:lnSpc>
              <a:spcBef>
                <a:spcPts val="166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BVRIT HYDERABAD College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6349" y="0"/>
            <a:ext cx="9156681" cy="6857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3868" y="107931"/>
            <a:ext cx="2501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References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100" y="1236611"/>
            <a:ext cx="7661299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325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000" dirty="0">
                <a:latin typeface="Lato"/>
                <a:cs typeface="Lato"/>
              </a:rPr>
              <a:t>1)Base paper ( Scopus paper) </a:t>
            </a:r>
          </a:p>
          <a:p>
            <a:pPr marL="12700" marR="60325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000" dirty="0">
                <a:latin typeface="Lato"/>
                <a:cs typeface="Lato"/>
                <a:hlinkClick r:id="rId4"/>
              </a:rPr>
              <a:t>https://arxiv.org/abs/1907.03220</a:t>
            </a:r>
            <a:endParaRPr lang="en-IN" sz="2000" dirty="0">
              <a:latin typeface="Lato"/>
              <a:cs typeface="Lato"/>
            </a:endParaRPr>
          </a:p>
          <a:p>
            <a:pPr marL="12700" marR="60325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000" dirty="0">
                <a:latin typeface="Lato"/>
                <a:cs typeface="Lato"/>
              </a:rPr>
              <a:t>2)Data set </a:t>
            </a:r>
          </a:p>
          <a:p>
            <a:pPr marL="12700" marR="60325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000" dirty="0">
                <a:latin typeface="Lato"/>
                <a:cs typeface="Lato"/>
                <a:hlinkClick r:id="rId5"/>
              </a:rPr>
              <a:t>https://www.kaggle.com/kmader/skin-cancer-mnist-ham10000</a:t>
            </a:r>
            <a:endParaRPr lang="en-IN" sz="2000" dirty="0">
              <a:latin typeface="Lato"/>
              <a:cs typeface="Lato"/>
            </a:endParaRPr>
          </a:p>
          <a:p>
            <a:pPr marL="12700" marR="60325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000" dirty="0">
                <a:latin typeface="Lato"/>
                <a:cs typeface="Lato"/>
              </a:rPr>
              <a:t>3) M. A. A. Milton, “Automated Skin Lesion Classification Using Ensemble of Deep Neural Networks in ISIC 2018: Skin Lesion Analysis Towards Melanoma Detection Challenge,” Jan. 2019.</a:t>
            </a:r>
          </a:p>
          <a:p>
            <a:pPr marL="12700" marR="60325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000" dirty="0">
                <a:latin typeface="Lato"/>
                <a:cs typeface="Lato"/>
              </a:rPr>
              <a:t>4) Kawahara J, </a:t>
            </a:r>
            <a:r>
              <a:rPr lang="en-IN" sz="2000" dirty="0" err="1">
                <a:latin typeface="Lato"/>
                <a:cs typeface="Lato"/>
              </a:rPr>
              <a:t>Hamarneh</a:t>
            </a:r>
            <a:r>
              <a:rPr lang="en-IN" sz="2000" dirty="0">
                <a:latin typeface="Lato"/>
                <a:cs typeface="Lato"/>
              </a:rPr>
              <a:t> G. Multi-resolution-Tract CNN with Hybrid Pretrained and Skin Lesion Trained Layers. In: Wang L, </a:t>
            </a:r>
            <a:r>
              <a:rPr lang="en-IN" sz="2000" dirty="0" err="1">
                <a:latin typeface="Lato"/>
                <a:cs typeface="Lato"/>
              </a:rPr>
              <a:t>Adeli</a:t>
            </a:r>
            <a:r>
              <a:rPr lang="en-IN" sz="2000" dirty="0">
                <a:latin typeface="Lato"/>
                <a:cs typeface="Lato"/>
              </a:rPr>
              <a:t> E, Wang Q, Shi Y, Suk HI (eds) Machine Learning in Medical Imaging. MLMI 2016. Lecture Notes in Computer Science. 2016;10019. https://doi.org/10.1007/978-3-319-47157-0_20</a:t>
            </a:r>
            <a:endParaRPr sz="20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639</Words>
  <Application>Microsoft Office PowerPoint</Application>
  <PresentationFormat>On-screen Show (4:3)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Tahoma</vt:lpstr>
      <vt:lpstr>Times New Roman</vt:lpstr>
      <vt:lpstr>Office Theme</vt:lpstr>
      <vt:lpstr>Department of Computer Science and Engineering</vt:lpstr>
      <vt:lpstr>Abstract</vt:lpstr>
      <vt:lpstr>Dataset</vt:lpstr>
      <vt:lpstr>Architecture</vt:lpstr>
      <vt:lpstr>Technology Stack</vt:lpstr>
      <vt:lpstr>System Requirements</vt:lpstr>
      <vt:lpstr>Timeline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cp:lastModifiedBy>chaitra koneru</cp:lastModifiedBy>
  <cp:revision>6</cp:revision>
  <dcterms:created xsi:type="dcterms:W3CDTF">2021-04-22T04:47:06Z</dcterms:created>
  <dcterms:modified xsi:type="dcterms:W3CDTF">2021-05-27T15:25:19Z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2021-04-22T00:00:00Z</vt:filetime>
  </property>
</Properties>
</file>