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67" r:id="rId4"/>
    <p:sldId id="270" r:id="rId5"/>
    <p:sldId id="258" r:id="rId6"/>
    <p:sldId id="261" r:id="rId7"/>
    <p:sldId id="265" r:id="rId8"/>
    <p:sldId id="266" r:id="rId9"/>
    <p:sldId id="259" r:id="rId10"/>
    <p:sldId id="264" r:id="rId11"/>
    <p:sldId id="269" r:id="rId12"/>
    <p:sldId id="268"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6" d="100"/>
          <a:sy n="76" d="100"/>
        </p:scale>
        <p:origin x="-582"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089AF1C-D23E-48F8-BE91-7A0153E5CD1E}">
      <dgm:prSet phldrT="[Text]" custT="1">
        <dgm:style>
          <a:lnRef idx="2">
            <a:schemeClr val="dk1"/>
          </a:lnRef>
          <a:fillRef idx="1">
            <a:schemeClr val="lt1"/>
          </a:fillRef>
          <a:effectRef idx="0">
            <a:schemeClr val="dk1"/>
          </a:effectRef>
          <a:fontRef idx="minor">
            <a:schemeClr val="dk1"/>
          </a:fontRef>
        </dgm:style>
      </dgm:prSet>
      <dgm:spPr/>
      <dgm:t>
        <a:bodyPr/>
        <a:lstStyle/>
        <a:p>
          <a:pPr algn="l"/>
          <a:r>
            <a:rPr lang="en-IN" sz="1800" dirty="0" smtClean="0"/>
            <a:t>  Generating</a:t>
          </a:r>
          <a:r>
            <a:rPr lang="en-IN" sz="1800" baseline="0" dirty="0" smtClean="0"/>
            <a:t> spectrogram for  	each audio file</a:t>
          </a:r>
          <a:endParaRPr lang="en-US" sz="1800" dirty="0"/>
        </a:p>
      </dgm:t>
    </dgm:pt>
    <dgm:pt modelId="{D84E8D41-2C67-4B3F-8FD9-152651048A3A}" type="parTrans" cxnId="{954B5AA2-84F2-4FEE-A7E4-8226B48F397E}">
      <dgm:prSet/>
      <dgm:spPr/>
      <dgm:t>
        <a:bodyPr/>
        <a:lstStyle/>
        <a:p>
          <a:endParaRPr lang="en-IN"/>
        </a:p>
      </dgm:t>
    </dgm:pt>
    <dgm:pt modelId="{3F48B643-3A2A-4BE3-B579-A0722F32A646}" type="sibTrans" cxnId="{954B5AA2-84F2-4FEE-A7E4-8226B48F397E}">
      <dgm:prSet/>
      <dgm:spPr/>
      <dgm:t>
        <a:bodyPr/>
        <a:lstStyle/>
        <a:p>
          <a:endParaRPr lang="en-IN"/>
        </a:p>
      </dgm:t>
    </dgm:pt>
    <dgm:pt modelId="{83CA9996-2A6A-4D13-964E-58906F4EC7FB}">
      <dgm:prSet phldrT="[Text]" custT="1">
        <dgm:style>
          <a:lnRef idx="2">
            <a:schemeClr val="dk1"/>
          </a:lnRef>
          <a:fillRef idx="1">
            <a:schemeClr val="lt1"/>
          </a:fillRef>
          <a:effectRef idx="0">
            <a:schemeClr val="dk1"/>
          </a:effectRef>
          <a:fontRef idx="minor">
            <a:schemeClr val="dk1"/>
          </a:fontRef>
        </dgm:style>
      </dgm:prSet>
      <dgm:spPr/>
      <dgm:t>
        <a:bodyPr/>
        <a:lstStyle/>
        <a:p>
          <a:r>
            <a:rPr lang="en-IN" sz="1800" dirty="0" smtClean="0"/>
            <a:t>Feeding spectrograms to CNN</a:t>
          </a:r>
          <a:endParaRPr lang="en-US" sz="1800" dirty="0"/>
        </a:p>
      </dgm:t>
    </dgm:pt>
    <dgm:pt modelId="{BD205E03-7AF0-4C72-9292-49B7AE0CAB86}" type="parTrans" cxnId="{F19A6688-C54A-4C94-9E26-2E83C4B20510}">
      <dgm:prSet/>
      <dgm:spPr/>
      <dgm:t>
        <a:bodyPr/>
        <a:lstStyle/>
        <a:p>
          <a:endParaRPr lang="en-IN"/>
        </a:p>
      </dgm:t>
    </dgm:pt>
    <dgm:pt modelId="{485DAE6C-2246-40BC-8F56-9C583AA45EF1}" type="sibTrans" cxnId="{F19A6688-C54A-4C94-9E26-2E83C4B20510}">
      <dgm:prSet/>
      <dgm:spPr/>
      <dgm:t>
        <a:bodyPr/>
        <a:lstStyle/>
        <a:p>
          <a:endParaRPr lang="en-IN"/>
        </a:p>
      </dgm:t>
    </dgm:pt>
    <dgm:pt modelId="{5B3012A0-FE67-40E5-A780-006F32E66B2F}">
      <dgm:prSet phldrT="[Text]" custT="1">
        <dgm:style>
          <a:lnRef idx="2">
            <a:schemeClr val="dk1"/>
          </a:lnRef>
          <a:fillRef idx="1">
            <a:schemeClr val="lt1"/>
          </a:fillRef>
          <a:effectRef idx="0">
            <a:schemeClr val="dk1"/>
          </a:effectRef>
          <a:fontRef idx="minor">
            <a:schemeClr val="dk1"/>
          </a:fontRef>
        </dgm:style>
      </dgm:prSet>
      <dgm:spPr/>
      <dgm:t>
        <a:bodyPr/>
        <a:lstStyle/>
        <a:p>
          <a:r>
            <a:rPr lang="en-US" sz="1800" dirty="0" smtClean="0"/>
            <a:t>Dense layer feature vector</a:t>
          </a:r>
          <a:endParaRPr lang="en-US" sz="1800" dirty="0"/>
        </a:p>
      </dgm:t>
    </dgm:pt>
    <dgm:pt modelId="{844CE19F-85FC-4AFE-9357-CB82DECA2FF6}" type="parTrans" cxnId="{ADFB58AB-532D-4142-B471-F50F7EC70E2E}">
      <dgm:prSet/>
      <dgm:spPr/>
      <dgm:t>
        <a:bodyPr/>
        <a:lstStyle/>
        <a:p>
          <a:endParaRPr lang="en-IN"/>
        </a:p>
      </dgm:t>
    </dgm:pt>
    <dgm:pt modelId="{4385D556-BABD-4423-B8BD-3DF28050EFFC}" type="sibTrans" cxnId="{ADFB58AB-532D-4142-B471-F50F7EC70E2E}">
      <dgm:prSet/>
      <dgm:spPr/>
      <dgm:t>
        <a:bodyPr/>
        <a:lstStyle/>
        <a:p>
          <a:endParaRPr lang="en-IN"/>
        </a:p>
      </dgm:t>
    </dgm:pt>
    <dgm:pt modelId="{0FF2E844-B2B0-4A47-985B-334A866198A2}" type="pres">
      <dgm:prSet presAssocID="{70985E18-6BF6-42C8-A79E-3EB2BF39B357}" presName="linearFlow" presStyleCnt="0">
        <dgm:presLayoutVars>
          <dgm:resizeHandles val="exact"/>
        </dgm:presLayoutVars>
      </dgm:prSet>
      <dgm:spPr/>
    </dgm:pt>
    <dgm:pt modelId="{CE465C88-2F7A-42DC-90C6-119BD9A57B2A}" type="pres">
      <dgm:prSet presAssocID="{0089AF1C-D23E-48F8-BE91-7A0153E5CD1E}" presName="node" presStyleLbl="node1" presStyleIdx="0" presStyleCnt="3" custScaleX="97860" custScaleY="53450" custLinFactNeighborX="-796" custLinFactNeighborY="-11463">
        <dgm:presLayoutVars>
          <dgm:bulletEnabled val="1"/>
        </dgm:presLayoutVars>
      </dgm:prSet>
      <dgm:spPr/>
      <dgm:t>
        <a:bodyPr/>
        <a:lstStyle/>
        <a:p>
          <a:endParaRPr lang="en-IN"/>
        </a:p>
      </dgm:t>
    </dgm:pt>
    <dgm:pt modelId="{2681FE8E-79E2-4766-B454-0D7050249C94}" type="pres">
      <dgm:prSet presAssocID="{3F48B643-3A2A-4BE3-B579-A0722F32A646}" presName="sibTrans" presStyleLbl="sibTrans2D1" presStyleIdx="0" presStyleCnt="2"/>
      <dgm:spPr/>
      <dgm:t>
        <a:bodyPr/>
        <a:lstStyle/>
        <a:p>
          <a:endParaRPr lang="en-US"/>
        </a:p>
      </dgm:t>
    </dgm:pt>
    <dgm:pt modelId="{ECC02DB3-06D7-46DC-AD6C-F0DF67D4F302}" type="pres">
      <dgm:prSet presAssocID="{3F48B643-3A2A-4BE3-B579-A0722F32A646}" presName="connectorText" presStyleLbl="sibTrans2D1" presStyleIdx="0" presStyleCnt="2"/>
      <dgm:spPr/>
      <dgm:t>
        <a:bodyPr/>
        <a:lstStyle/>
        <a:p>
          <a:endParaRPr lang="en-US"/>
        </a:p>
      </dgm:t>
    </dgm:pt>
    <dgm:pt modelId="{95F620B0-141F-4900-8FDC-A4154AEB4666}" type="pres">
      <dgm:prSet presAssocID="{83CA9996-2A6A-4D13-964E-58906F4EC7FB}" presName="node" presStyleLbl="node1" presStyleIdx="1" presStyleCnt="3" custScaleX="69834" custScaleY="43026">
        <dgm:presLayoutVars>
          <dgm:bulletEnabled val="1"/>
        </dgm:presLayoutVars>
      </dgm:prSet>
      <dgm:spPr/>
      <dgm:t>
        <a:bodyPr/>
        <a:lstStyle/>
        <a:p>
          <a:endParaRPr lang="en-IN"/>
        </a:p>
      </dgm:t>
    </dgm:pt>
    <dgm:pt modelId="{A176FA61-6F1B-45D4-AD01-3D4A09A850F0}" type="pres">
      <dgm:prSet presAssocID="{485DAE6C-2246-40BC-8F56-9C583AA45EF1}" presName="sibTrans" presStyleLbl="sibTrans2D1" presStyleIdx="1" presStyleCnt="2"/>
      <dgm:spPr/>
      <dgm:t>
        <a:bodyPr/>
        <a:lstStyle/>
        <a:p>
          <a:endParaRPr lang="en-US"/>
        </a:p>
      </dgm:t>
    </dgm:pt>
    <dgm:pt modelId="{6D236E1D-70E8-4350-8009-490782D2CC8A}" type="pres">
      <dgm:prSet presAssocID="{485DAE6C-2246-40BC-8F56-9C583AA45EF1}" presName="connectorText" presStyleLbl="sibTrans2D1" presStyleIdx="1" presStyleCnt="2"/>
      <dgm:spPr/>
      <dgm:t>
        <a:bodyPr/>
        <a:lstStyle/>
        <a:p>
          <a:endParaRPr lang="en-US"/>
        </a:p>
      </dgm:t>
    </dgm:pt>
    <dgm:pt modelId="{493A7F18-56CA-48C3-8C0A-3D637350996B}" type="pres">
      <dgm:prSet presAssocID="{5B3012A0-FE67-40E5-A780-006F32E66B2F}" presName="node" presStyleLbl="node1" presStyleIdx="2" presStyleCnt="3" custScaleY="34853">
        <dgm:presLayoutVars>
          <dgm:bulletEnabled val="1"/>
        </dgm:presLayoutVars>
      </dgm:prSet>
      <dgm:spPr/>
      <dgm:t>
        <a:bodyPr/>
        <a:lstStyle/>
        <a:p>
          <a:endParaRPr lang="en-IN"/>
        </a:p>
      </dgm:t>
    </dgm:pt>
  </dgm:ptLst>
  <dgm:cxnLst>
    <dgm:cxn modelId="{954B5AA2-84F2-4FEE-A7E4-8226B48F397E}" srcId="{70985E18-6BF6-42C8-A79E-3EB2BF39B357}" destId="{0089AF1C-D23E-48F8-BE91-7A0153E5CD1E}" srcOrd="0" destOrd="0" parTransId="{D84E8D41-2C67-4B3F-8FD9-152651048A3A}" sibTransId="{3F48B643-3A2A-4BE3-B579-A0722F32A646}"/>
    <dgm:cxn modelId="{D964C5F1-6948-41FA-8472-3F651BFC1201}" type="presOf" srcId="{485DAE6C-2246-40BC-8F56-9C583AA45EF1}" destId="{6D236E1D-70E8-4350-8009-490782D2CC8A}" srcOrd="1" destOrd="0" presId="urn:microsoft.com/office/officeart/2005/8/layout/process2"/>
    <dgm:cxn modelId="{EBA3DB59-85F2-414E-89BF-A0847A339CA5}" type="presOf" srcId="{3F48B643-3A2A-4BE3-B579-A0722F32A646}" destId="{ECC02DB3-06D7-46DC-AD6C-F0DF67D4F302}" srcOrd="1" destOrd="0" presId="urn:microsoft.com/office/officeart/2005/8/layout/process2"/>
    <dgm:cxn modelId="{ADFB58AB-532D-4142-B471-F50F7EC70E2E}" srcId="{70985E18-6BF6-42C8-A79E-3EB2BF39B357}" destId="{5B3012A0-FE67-40E5-A780-006F32E66B2F}" srcOrd="2" destOrd="0" parTransId="{844CE19F-85FC-4AFE-9357-CB82DECA2FF6}" sibTransId="{4385D556-BABD-4423-B8BD-3DF28050EFFC}"/>
    <dgm:cxn modelId="{F19A6688-C54A-4C94-9E26-2E83C4B20510}" srcId="{70985E18-6BF6-42C8-A79E-3EB2BF39B357}" destId="{83CA9996-2A6A-4D13-964E-58906F4EC7FB}" srcOrd="1" destOrd="0" parTransId="{BD205E03-7AF0-4C72-9292-49B7AE0CAB86}" sibTransId="{485DAE6C-2246-40BC-8F56-9C583AA45EF1}"/>
    <dgm:cxn modelId="{A8CC29FE-F959-4343-9988-78A14BE57623}" type="presOf" srcId="{485DAE6C-2246-40BC-8F56-9C583AA45EF1}" destId="{A176FA61-6F1B-45D4-AD01-3D4A09A850F0}" srcOrd="0" destOrd="0" presId="urn:microsoft.com/office/officeart/2005/8/layout/process2"/>
    <dgm:cxn modelId="{BAE746F5-5252-4130-82E3-30E27F521029}" type="presOf" srcId="{83CA9996-2A6A-4D13-964E-58906F4EC7FB}" destId="{95F620B0-141F-4900-8FDC-A4154AEB4666}" srcOrd="0" destOrd="0" presId="urn:microsoft.com/office/officeart/2005/8/layout/process2"/>
    <dgm:cxn modelId="{1A4C94B8-BE2A-4223-AD09-BBAA302502C1}" type="presOf" srcId="{0089AF1C-D23E-48F8-BE91-7A0153E5CD1E}" destId="{CE465C88-2F7A-42DC-90C6-119BD9A57B2A}" srcOrd="0" destOrd="0" presId="urn:microsoft.com/office/officeart/2005/8/layout/process2"/>
    <dgm:cxn modelId="{471A6612-6C47-4BF5-A771-A1D75B5FD6E7}" type="presOf" srcId="{5B3012A0-FE67-40E5-A780-006F32E66B2F}" destId="{493A7F18-56CA-48C3-8C0A-3D637350996B}" srcOrd="0" destOrd="0" presId="urn:microsoft.com/office/officeart/2005/8/layout/process2"/>
    <dgm:cxn modelId="{CE416B67-C520-44A8-9398-A875DB1C61FE}" type="presOf" srcId="{70985E18-6BF6-42C8-A79E-3EB2BF39B357}" destId="{0FF2E844-B2B0-4A47-985B-334A866198A2}" srcOrd="0" destOrd="0" presId="urn:microsoft.com/office/officeart/2005/8/layout/process2"/>
    <dgm:cxn modelId="{66DF7AFB-B89F-4009-86DC-A765F2381B7A}" type="presOf" srcId="{3F48B643-3A2A-4BE3-B579-A0722F32A646}" destId="{2681FE8E-79E2-4766-B454-0D7050249C94}" srcOrd="0" destOrd="0" presId="urn:microsoft.com/office/officeart/2005/8/layout/process2"/>
    <dgm:cxn modelId="{A57EC1C7-7A86-41E6-A0A6-BB8A9E31634C}" type="presParOf" srcId="{0FF2E844-B2B0-4A47-985B-334A866198A2}" destId="{CE465C88-2F7A-42DC-90C6-119BD9A57B2A}" srcOrd="0" destOrd="0" presId="urn:microsoft.com/office/officeart/2005/8/layout/process2"/>
    <dgm:cxn modelId="{F165DA27-8BEC-4D39-909B-60D58F31D631}" type="presParOf" srcId="{0FF2E844-B2B0-4A47-985B-334A866198A2}" destId="{2681FE8E-79E2-4766-B454-0D7050249C94}" srcOrd="1" destOrd="0" presId="urn:microsoft.com/office/officeart/2005/8/layout/process2"/>
    <dgm:cxn modelId="{D340ADE3-E311-4C02-8457-4BF9359CE2B7}" type="presParOf" srcId="{2681FE8E-79E2-4766-B454-0D7050249C94}" destId="{ECC02DB3-06D7-46DC-AD6C-F0DF67D4F302}" srcOrd="0" destOrd="0" presId="urn:microsoft.com/office/officeart/2005/8/layout/process2"/>
    <dgm:cxn modelId="{AF351C3A-A091-4CB6-8183-AD72EADEF61E}" type="presParOf" srcId="{0FF2E844-B2B0-4A47-985B-334A866198A2}" destId="{95F620B0-141F-4900-8FDC-A4154AEB4666}" srcOrd="2" destOrd="0" presId="urn:microsoft.com/office/officeart/2005/8/layout/process2"/>
    <dgm:cxn modelId="{EEA844B2-3337-4840-AA3E-044CAA8AED74}" type="presParOf" srcId="{0FF2E844-B2B0-4A47-985B-334A866198A2}" destId="{A176FA61-6F1B-45D4-AD01-3D4A09A850F0}" srcOrd="3" destOrd="0" presId="urn:microsoft.com/office/officeart/2005/8/layout/process2"/>
    <dgm:cxn modelId="{CBCCABC5-DC06-403C-969E-A9A07AF55945}" type="presParOf" srcId="{A176FA61-6F1B-45D4-AD01-3D4A09A850F0}" destId="{6D236E1D-70E8-4350-8009-490782D2CC8A}" srcOrd="0" destOrd="0" presId="urn:microsoft.com/office/officeart/2005/8/layout/process2"/>
    <dgm:cxn modelId="{032A3D56-6AA5-4864-890B-28299CBBFBF8}" type="presParOf" srcId="{0FF2E844-B2B0-4A47-985B-334A866198A2}" destId="{493A7F18-56CA-48C3-8C0A-3D637350996B}" srcOrd="4" destOrd="0" presId="urn:microsoft.com/office/officeart/2005/8/layout/process2"/>
  </dgm:cxnLst>
  <dgm:bg/>
  <dgm:whole/>
</dgm:dataModel>
</file>

<file path=ppt/diagrams/data2.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FF2E844-B2B0-4A47-985B-334A866198A2}" type="pres">
      <dgm:prSet presAssocID="{70985E18-6BF6-42C8-A79E-3EB2BF39B357}" presName="linearFlow" presStyleCnt="0">
        <dgm:presLayoutVars>
          <dgm:resizeHandles val="exact"/>
        </dgm:presLayoutVars>
      </dgm:prSet>
      <dgm:spPr/>
    </dgm:pt>
  </dgm:ptLst>
  <dgm:cxnLst>
    <dgm:cxn modelId="{27E2CBAA-5A4A-4BC7-AB6B-448D31AFB9C2}" type="presOf" srcId="{70985E18-6BF6-42C8-A79E-3EB2BF39B357}" destId="{0FF2E844-B2B0-4A47-985B-334A866198A2}" srcOrd="0" destOrd="0" presId="urn:microsoft.com/office/officeart/2005/8/layout/process2"/>
  </dgm:cxnLst>
  <dgm:bg/>
  <dgm:whole/>
</dgm:dataModel>
</file>

<file path=ppt/diagrams/data3.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089AF1C-D23E-48F8-BE91-7A0153E5CD1E}">
      <dgm:prSet phldrT="[Text]" custT="1">
        <dgm:style>
          <a:lnRef idx="2">
            <a:schemeClr val="dk1"/>
          </a:lnRef>
          <a:fillRef idx="1">
            <a:schemeClr val="lt1"/>
          </a:fillRef>
          <a:effectRef idx="0">
            <a:schemeClr val="dk1"/>
          </a:effectRef>
          <a:fontRef idx="minor">
            <a:schemeClr val="dk1"/>
          </a:fontRef>
        </dgm:style>
      </dgm:prSet>
      <dgm:spPr/>
      <dgm:t>
        <a:bodyPr/>
        <a:lstStyle/>
        <a:p>
          <a:pPr algn="l"/>
          <a:r>
            <a:rPr lang="en-IN" sz="1800" dirty="0" smtClean="0"/>
            <a:t>  Generating</a:t>
          </a:r>
          <a:r>
            <a:rPr lang="en-IN" sz="1800" baseline="0" dirty="0" smtClean="0"/>
            <a:t> spectrogram for  	each audio file</a:t>
          </a:r>
          <a:endParaRPr lang="en-US" sz="1800" dirty="0"/>
        </a:p>
      </dgm:t>
    </dgm:pt>
    <dgm:pt modelId="{D84E8D41-2C67-4B3F-8FD9-152651048A3A}" type="parTrans" cxnId="{954B5AA2-84F2-4FEE-A7E4-8226B48F397E}">
      <dgm:prSet/>
      <dgm:spPr/>
      <dgm:t>
        <a:bodyPr/>
        <a:lstStyle/>
        <a:p>
          <a:endParaRPr lang="en-IN"/>
        </a:p>
      </dgm:t>
    </dgm:pt>
    <dgm:pt modelId="{3F48B643-3A2A-4BE3-B579-A0722F32A646}" type="sibTrans" cxnId="{954B5AA2-84F2-4FEE-A7E4-8226B48F397E}">
      <dgm:prSet/>
      <dgm:spPr/>
      <dgm:t>
        <a:bodyPr/>
        <a:lstStyle/>
        <a:p>
          <a:endParaRPr lang="en-IN"/>
        </a:p>
      </dgm:t>
    </dgm:pt>
    <dgm:pt modelId="{83CA9996-2A6A-4D13-964E-58906F4EC7FB}">
      <dgm:prSet phldrT="[Text]" custT="1">
        <dgm:style>
          <a:lnRef idx="2">
            <a:schemeClr val="dk1"/>
          </a:lnRef>
          <a:fillRef idx="1">
            <a:schemeClr val="lt1"/>
          </a:fillRef>
          <a:effectRef idx="0">
            <a:schemeClr val="dk1"/>
          </a:effectRef>
          <a:fontRef idx="minor">
            <a:schemeClr val="dk1"/>
          </a:fontRef>
        </dgm:style>
      </dgm:prSet>
      <dgm:spPr/>
      <dgm:t>
        <a:bodyPr/>
        <a:lstStyle/>
        <a:p>
          <a:r>
            <a:rPr lang="en-IN" sz="1800" dirty="0" smtClean="0"/>
            <a:t>Feeding spectrograms to CNN</a:t>
          </a:r>
          <a:endParaRPr lang="en-US" sz="1800" dirty="0"/>
        </a:p>
      </dgm:t>
    </dgm:pt>
    <dgm:pt modelId="{BD205E03-7AF0-4C72-9292-49B7AE0CAB86}" type="parTrans" cxnId="{F19A6688-C54A-4C94-9E26-2E83C4B20510}">
      <dgm:prSet/>
      <dgm:spPr/>
      <dgm:t>
        <a:bodyPr/>
        <a:lstStyle/>
        <a:p>
          <a:endParaRPr lang="en-IN"/>
        </a:p>
      </dgm:t>
    </dgm:pt>
    <dgm:pt modelId="{485DAE6C-2246-40BC-8F56-9C583AA45EF1}" type="sibTrans" cxnId="{F19A6688-C54A-4C94-9E26-2E83C4B20510}">
      <dgm:prSet/>
      <dgm:spPr/>
      <dgm:t>
        <a:bodyPr/>
        <a:lstStyle/>
        <a:p>
          <a:endParaRPr lang="en-IN"/>
        </a:p>
      </dgm:t>
    </dgm:pt>
    <dgm:pt modelId="{5B3012A0-FE67-40E5-A780-006F32E66B2F}">
      <dgm:prSet phldrT="[Text]" custT="1">
        <dgm:style>
          <a:lnRef idx="2">
            <a:schemeClr val="dk1"/>
          </a:lnRef>
          <a:fillRef idx="1">
            <a:schemeClr val="lt1"/>
          </a:fillRef>
          <a:effectRef idx="0">
            <a:schemeClr val="dk1"/>
          </a:effectRef>
          <a:fontRef idx="minor">
            <a:schemeClr val="dk1"/>
          </a:fontRef>
        </dgm:style>
      </dgm:prSet>
      <dgm:spPr/>
      <dgm:t>
        <a:bodyPr/>
        <a:lstStyle/>
        <a:p>
          <a:r>
            <a:rPr lang="en-US" sz="1800" dirty="0" smtClean="0"/>
            <a:t>Dense layer feature vector</a:t>
          </a:r>
          <a:endParaRPr lang="en-US" sz="1800" dirty="0"/>
        </a:p>
      </dgm:t>
    </dgm:pt>
    <dgm:pt modelId="{844CE19F-85FC-4AFE-9357-CB82DECA2FF6}" type="parTrans" cxnId="{ADFB58AB-532D-4142-B471-F50F7EC70E2E}">
      <dgm:prSet/>
      <dgm:spPr/>
      <dgm:t>
        <a:bodyPr/>
        <a:lstStyle/>
        <a:p>
          <a:endParaRPr lang="en-IN"/>
        </a:p>
      </dgm:t>
    </dgm:pt>
    <dgm:pt modelId="{4385D556-BABD-4423-B8BD-3DF28050EFFC}" type="sibTrans" cxnId="{ADFB58AB-532D-4142-B471-F50F7EC70E2E}">
      <dgm:prSet/>
      <dgm:spPr/>
      <dgm:t>
        <a:bodyPr/>
        <a:lstStyle/>
        <a:p>
          <a:endParaRPr lang="en-IN"/>
        </a:p>
      </dgm:t>
    </dgm:pt>
    <dgm:pt modelId="{0FF2E844-B2B0-4A47-985B-334A866198A2}" type="pres">
      <dgm:prSet presAssocID="{70985E18-6BF6-42C8-A79E-3EB2BF39B357}" presName="linearFlow" presStyleCnt="0">
        <dgm:presLayoutVars>
          <dgm:resizeHandles val="exact"/>
        </dgm:presLayoutVars>
      </dgm:prSet>
      <dgm:spPr/>
    </dgm:pt>
    <dgm:pt modelId="{CE465C88-2F7A-42DC-90C6-119BD9A57B2A}" type="pres">
      <dgm:prSet presAssocID="{0089AF1C-D23E-48F8-BE91-7A0153E5CD1E}" presName="node" presStyleLbl="node1" presStyleIdx="0" presStyleCnt="3" custScaleX="97860" custScaleY="53450" custLinFactNeighborX="-796" custLinFactNeighborY="-11463">
        <dgm:presLayoutVars>
          <dgm:bulletEnabled val="1"/>
        </dgm:presLayoutVars>
      </dgm:prSet>
      <dgm:spPr/>
      <dgm:t>
        <a:bodyPr/>
        <a:lstStyle/>
        <a:p>
          <a:endParaRPr lang="en-IN"/>
        </a:p>
      </dgm:t>
    </dgm:pt>
    <dgm:pt modelId="{2681FE8E-79E2-4766-B454-0D7050249C94}" type="pres">
      <dgm:prSet presAssocID="{3F48B643-3A2A-4BE3-B579-A0722F32A646}" presName="sibTrans" presStyleLbl="sibTrans2D1" presStyleIdx="0" presStyleCnt="2"/>
      <dgm:spPr/>
      <dgm:t>
        <a:bodyPr/>
        <a:lstStyle/>
        <a:p>
          <a:endParaRPr lang="en-US"/>
        </a:p>
      </dgm:t>
    </dgm:pt>
    <dgm:pt modelId="{ECC02DB3-06D7-46DC-AD6C-F0DF67D4F302}" type="pres">
      <dgm:prSet presAssocID="{3F48B643-3A2A-4BE3-B579-A0722F32A646}" presName="connectorText" presStyleLbl="sibTrans2D1" presStyleIdx="0" presStyleCnt="2"/>
      <dgm:spPr/>
      <dgm:t>
        <a:bodyPr/>
        <a:lstStyle/>
        <a:p>
          <a:endParaRPr lang="en-US"/>
        </a:p>
      </dgm:t>
    </dgm:pt>
    <dgm:pt modelId="{95F620B0-141F-4900-8FDC-A4154AEB4666}" type="pres">
      <dgm:prSet presAssocID="{83CA9996-2A6A-4D13-964E-58906F4EC7FB}" presName="node" presStyleLbl="node1" presStyleIdx="1" presStyleCnt="3" custScaleX="69834" custScaleY="43026">
        <dgm:presLayoutVars>
          <dgm:bulletEnabled val="1"/>
        </dgm:presLayoutVars>
      </dgm:prSet>
      <dgm:spPr/>
      <dgm:t>
        <a:bodyPr/>
        <a:lstStyle/>
        <a:p>
          <a:endParaRPr lang="en-IN"/>
        </a:p>
      </dgm:t>
    </dgm:pt>
    <dgm:pt modelId="{A176FA61-6F1B-45D4-AD01-3D4A09A850F0}" type="pres">
      <dgm:prSet presAssocID="{485DAE6C-2246-40BC-8F56-9C583AA45EF1}" presName="sibTrans" presStyleLbl="sibTrans2D1" presStyleIdx="1" presStyleCnt="2"/>
      <dgm:spPr/>
      <dgm:t>
        <a:bodyPr/>
        <a:lstStyle/>
        <a:p>
          <a:endParaRPr lang="en-US"/>
        </a:p>
      </dgm:t>
    </dgm:pt>
    <dgm:pt modelId="{6D236E1D-70E8-4350-8009-490782D2CC8A}" type="pres">
      <dgm:prSet presAssocID="{485DAE6C-2246-40BC-8F56-9C583AA45EF1}" presName="connectorText" presStyleLbl="sibTrans2D1" presStyleIdx="1" presStyleCnt="2"/>
      <dgm:spPr/>
      <dgm:t>
        <a:bodyPr/>
        <a:lstStyle/>
        <a:p>
          <a:endParaRPr lang="en-US"/>
        </a:p>
      </dgm:t>
    </dgm:pt>
    <dgm:pt modelId="{493A7F18-56CA-48C3-8C0A-3D637350996B}" type="pres">
      <dgm:prSet presAssocID="{5B3012A0-FE67-40E5-A780-006F32E66B2F}" presName="node" presStyleLbl="node1" presStyleIdx="2" presStyleCnt="3" custScaleY="34853">
        <dgm:presLayoutVars>
          <dgm:bulletEnabled val="1"/>
        </dgm:presLayoutVars>
      </dgm:prSet>
      <dgm:spPr/>
      <dgm:t>
        <a:bodyPr/>
        <a:lstStyle/>
        <a:p>
          <a:endParaRPr lang="en-IN"/>
        </a:p>
      </dgm:t>
    </dgm:pt>
  </dgm:ptLst>
  <dgm:cxnLst>
    <dgm:cxn modelId="{954B5AA2-84F2-4FEE-A7E4-8226B48F397E}" srcId="{70985E18-6BF6-42C8-A79E-3EB2BF39B357}" destId="{0089AF1C-D23E-48F8-BE91-7A0153E5CD1E}" srcOrd="0" destOrd="0" parTransId="{D84E8D41-2C67-4B3F-8FD9-152651048A3A}" sibTransId="{3F48B643-3A2A-4BE3-B579-A0722F32A646}"/>
    <dgm:cxn modelId="{1074F2D8-6DB1-4551-A18A-E65F6A4DDC63}" type="presOf" srcId="{3F48B643-3A2A-4BE3-B579-A0722F32A646}" destId="{2681FE8E-79E2-4766-B454-0D7050249C94}" srcOrd="0" destOrd="0" presId="urn:microsoft.com/office/officeart/2005/8/layout/process2"/>
    <dgm:cxn modelId="{ADFB58AB-532D-4142-B471-F50F7EC70E2E}" srcId="{70985E18-6BF6-42C8-A79E-3EB2BF39B357}" destId="{5B3012A0-FE67-40E5-A780-006F32E66B2F}" srcOrd="2" destOrd="0" parTransId="{844CE19F-85FC-4AFE-9357-CB82DECA2FF6}" sibTransId="{4385D556-BABD-4423-B8BD-3DF28050EFFC}"/>
    <dgm:cxn modelId="{A945ECA2-4A7D-4CE8-9535-052769CD3813}" type="presOf" srcId="{70985E18-6BF6-42C8-A79E-3EB2BF39B357}" destId="{0FF2E844-B2B0-4A47-985B-334A866198A2}" srcOrd="0" destOrd="0" presId="urn:microsoft.com/office/officeart/2005/8/layout/process2"/>
    <dgm:cxn modelId="{47CB0DC9-229C-4BB0-90D0-8DCAE45F3521}" type="presOf" srcId="{83CA9996-2A6A-4D13-964E-58906F4EC7FB}" destId="{95F620B0-141F-4900-8FDC-A4154AEB4666}" srcOrd="0" destOrd="0" presId="urn:microsoft.com/office/officeart/2005/8/layout/process2"/>
    <dgm:cxn modelId="{F19A6688-C54A-4C94-9E26-2E83C4B20510}" srcId="{70985E18-6BF6-42C8-A79E-3EB2BF39B357}" destId="{83CA9996-2A6A-4D13-964E-58906F4EC7FB}" srcOrd="1" destOrd="0" parTransId="{BD205E03-7AF0-4C72-9292-49B7AE0CAB86}" sibTransId="{485DAE6C-2246-40BC-8F56-9C583AA45EF1}"/>
    <dgm:cxn modelId="{8DC2D6FF-622A-413C-8FCE-66270B52AA19}" type="presOf" srcId="{3F48B643-3A2A-4BE3-B579-A0722F32A646}" destId="{ECC02DB3-06D7-46DC-AD6C-F0DF67D4F302}" srcOrd="1" destOrd="0" presId="urn:microsoft.com/office/officeart/2005/8/layout/process2"/>
    <dgm:cxn modelId="{30A5E931-6C1B-4CD0-A887-AF3F4F398B52}" type="presOf" srcId="{485DAE6C-2246-40BC-8F56-9C583AA45EF1}" destId="{A176FA61-6F1B-45D4-AD01-3D4A09A850F0}" srcOrd="0" destOrd="0" presId="urn:microsoft.com/office/officeart/2005/8/layout/process2"/>
    <dgm:cxn modelId="{F176A03A-DB19-4964-8F96-CC9050DE5FE2}" type="presOf" srcId="{0089AF1C-D23E-48F8-BE91-7A0153E5CD1E}" destId="{CE465C88-2F7A-42DC-90C6-119BD9A57B2A}" srcOrd="0" destOrd="0" presId="urn:microsoft.com/office/officeart/2005/8/layout/process2"/>
    <dgm:cxn modelId="{8C01F9D9-62D7-4052-9C0A-2DDFBD5A3F70}" type="presOf" srcId="{5B3012A0-FE67-40E5-A780-006F32E66B2F}" destId="{493A7F18-56CA-48C3-8C0A-3D637350996B}" srcOrd="0" destOrd="0" presId="urn:microsoft.com/office/officeart/2005/8/layout/process2"/>
    <dgm:cxn modelId="{858944A8-0055-4AEF-9099-27F2A78E724F}" type="presOf" srcId="{485DAE6C-2246-40BC-8F56-9C583AA45EF1}" destId="{6D236E1D-70E8-4350-8009-490782D2CC8A}" srcOrd="1" destOrd="0" presId="urn:microsoft.com/office/officeart/2005/8/layout/process2"/>
    <dgm:cxn modelId="{16A3CAEC-CA82-4952-B61F-5A36F733A2DF}" type="presParOf" srcId="{0FF2E844-B2B0-4A47-985B-334A866198A2}" destId="{CE465C88-2F7A-42DC-90C6-119BD9A57B2A}" srcOrd="0" destOrd="0" presId="urn:microsoft.com/office/officeart/2005/8/layout/process2"/>
    <dgm:cxn modelId="{4D5408E7-7FC4-4998-8268-E1FA36EE3C35}" type="presParOf" srcId="{0FF2E844-B2B0-4A47-985B-334A866198A2}" destId="{2681FE8E-79E2-4766-B454-0D7050249C94}" srcOrd="1" destOrd="0" presId="urn:microsoft.com/office/officeart/2005/8/layout/process2"/>
    <dgm:cxn modelId="{036B405E-9871-4011-95D3-8AF6E2655D3B}" type="presParOf" srcId="{2681FE8E-79E2-4766-B454-0D7050249C94}" destId="{ECC02DB3-06D7-46DC-AD6C-F0DF67D4F302}" srcOrd="0" destOrd="0" presId="urn:microsoft.com/office/officeart/2005/8/layout/process2"/>
    <dgm:cxn modelId="{C4090788-73B7-45CF-9B3A-0338ED7FEE5C}" type="presParOf" srcId="{0FF2E844-B2B0-4A47-985B-334A866198A2}" destId="{95F620B0-141F-4900-8FDC-A4154AEB4666}" srcOrd="2" destOrd="0" presId="urn:microsoft.com/office/officeart/2005/8/layout/process2"/>
    <dgm:cxn modelId="{0A514015-FF05-4E1C-AF8D-3D6B6344A99D}" type="presParOf" srcId="{0FF2E844-B2B0-4A47-985B-334A866198A2}" destId="{A176FA61-6F1B-45D4-AD01-3D4A09A850F0}" srcOrd="3" destOrd="0" presId="urn:microsoft.com/office/officeart/2005/8/layout/process2"/>
    <dgm:cxn modelId="{51C1FFA6-20EA-4CAB-A463-E63D0D6E2CC3}" type="presParOf" srcId="{A176FA61-6F1B-45D4-AD01-3D4A09A850F0}" destId="{6D236E1D-70E8-4350-8009-490782D2CC8A}" srcOrd="0" destOrd="0" presId="urn:microsoft.com/office/officeart/2005/8/layout/process2"/>
    <dgm:cxn modelId="{747FE095-8A16-4577-94BE-20F1B324604A}" type="presParOf" srcId="{0FF2E844-B2B0-4A47-985B-334A866198A2}" destId="{493A7F18-56CA-48C3-8C0A-3D637350996B}" srcOrd="4" destOrd="0" presId="urn:microsoft.com/office/officeart/2005/8/layout/process2"/>
  </dgm:cxnLst>
  <dgm:bg/>
  <dgm:whole/>
</dgm:dataModel>
</file>

<file path=ppt/diagrams/data4.xml><?xml version="1.0" encoding="utf-8"?>
<dgm:dataModel xmlns:dgm="http://schemas.openxmlformats.org/drawingml/2006/diagram" xmlns:a="http://schemas.openxmlformats.org/drawingml/2006/main">
  <dgm:ptLst>
    <dgm:pt modelId="{70985E18-6BF6-42C8-A79E-3EB2BF39B357}" type="doc">
      <dgm:prSet loTypeId="urn:microsoft.com/office/officeart/2005/8/layout/process2" loCatId="process" qsTypeId="urn:microsoft.com/office/officeart/2005/8/quickstyle/simple1" qsCatId="simple" csTypeId="urn:microsoft.com/office/officeart/2005/8/colors/accent0_1" csCatId="mainScheme" phldr="1"/>
      <dgm:spPr/>
    </dgm:pt>
    <dgm:pt modelId="{0FF2E844-B2B0-4A47-985B-334A866198A2}" type="pres">
      <dgm:prSet presAssocID="{70985E18-6BF6-42C8-A79E-3EB2BF39B357}" presName="linearFlow" presStyleCnt="0">
        <dgm:presLayoutVars>
          <dgm:resizeHandles val="exact"/>
        </dgm:presLayoutVars>
      </dgm:prSet>
      <dgm:spPr/>
    </dgm:pt>
  </dgm:ptLst>
  <dgm:cxnLst>
    <dgm:cxn modelId="{B123F3B1-CBE8-4DC4-AA12-652866C31DA8}" type="presOf" srcId="{70985E18-6BF6-42C8-A79E-3EB2BF39B357}" destId="{0FF2E844-B2B0-4A47-985B-334A866198A2}" srcOrd="0" destOrd="0" presId="urn:microsoft.com/office/officeart/2005/8/layout/process2"/>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2A105C-502E-43D5-88A0-A6BBF4757106}">
      <dsp:nvSpPr>
        <dsp:cNvPr id="0" name=""/>
        <dsp:cNvSpPr/>
      </dsp:nvSpPr>
      <dsp:spPr>
        <a:xfrm>
          <a:off x="1209897" y="3126"/>
          <a:ext cx="3676204" cy="585348"/>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dirty="0" smtClean="0"/>
            <a:t>Data pre-processing</a:t>
          </a:r>
          <a:endParaRPr lang="en-US" sz="1800" kern="1200" dirty="0"/>
        </a:p>
      </dsp:txBody>
      <dsp:txXfrm>
        <a:off x="1227041" y="20270"/>
        <a:ext cx="3641916" cy="551060"/>
      </dsp:txXfrm>
    </dsp:sp>
    <dsp:sp modelId="{FC49FB4B-2CB6-414E-9760-B0E9C571553B}">
      <dsp:nvSpPr>
        <dsp:cNvPr id="0" name=""/>
        <dsp:cNvSpPr/>
      </dsp:nvSpPr>
      <dsp:spPr>
        <a:xfrm rot="5400000">
          <a:off x="2906425" y="607350"/>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rot="-5400000">
        <a:off x="2946066" y="635665"/>
        <a:ext cx="203866" cy="198204"/>
      </dsp:txXfrm>
    </dsp:sp>
    <dsp:sp modelId="{CE465C88-2F7A-42DC-90C6-119BD9A57B2A}">
      <dsp:nvSpPr>
        <dsp:cNvPr id="0" name=""/>
        <dsp:cNvSpPr/>
      </dsp:nvSpPr>
      <dsp:spPr>
        <a:xfrm>
          <a:off x="1923893" y="966005"/>
          <a:ext cx="2248213"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l" defTabSz="2889250">
            <a:lnSpc>
              <a:spcPct val="90000"/>
            </a:lnSpc>
            <a:spcBef>
              <a:spcPct val="0"/>
            </a:spcBef>
            <a:spcAft>
              <a:spcPct val="35000"/>
            </a:spcAft>
          </a:pPr>
          <a:r>
            <a:rPr lang="en-IN" kern="1200" dirty="0" smtClean="0"/>
            <a:t>Feature Extraction</a:t>
          </a:r>
          <a:endParaRPr lang="en-US" sz="1800" kern="1200" dirty="0"/>
        </a:p>
      </dsp:txBody>
      <dsp:txXfrm>
        <a:off x="1946008" y="988120"/>
        <a:ext cx="2203983" cy="710833"/>
      </dsp:txXfrm>
    </dsp:sp>
    <dsp:sp modelId="{2681FE8E-79E2-4766-B454-0D7050249C94}">
      <dsp:nvSpPr>
        <dsp:cNvPr id="0" name=""/>
        <dsp:cNvSpPr/>
      </dsp:nvSpPr>
      <dsp:spPr>
        <a:xfrm rot="5400000">
          <a:off x="2906425" y="1739946"/>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1768261"/>
        <a:ext cx="203866" cy="198204"/>
      </dsp:txXfrm>
    </dsp:sp>
    <dsp:sp modelId="{95F620B0-141F-4900-8FDC-A4154AEB4666}">
      <dsp:nvSpPr>
        <dsp:cNvPr id="0" name=""/>
        <dsp:cNvSpPr/>
      </dsp:nvSpPr>
      <dsp:spPr>
        <a:xfrm>
          <a:off x="1166814" y="2098601"/>
          <a:ext cx="3762370"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137160" tIns="137160" rIns="137160" bIns="137160" numCol="1" spcCol="1270" anchor="ctr" anchorCtr="0">
          <a:noAutofit/>
        </a:bodyPr>
        <a:lstStyle/>
        <a:p>
          <a:pPr lvl="0" algn="ctr" defTabSz="2889250">
            <a:lnSpc>
              <a:spcPct val="90000"/>
            </a:lnSpc>
            <a:spcBef>
              <a:spcPct val="0"/>
            </a:spcBef>
            <a:spcAft>
              <a:spcPct val="35000"/>
            </a:spcAft>
          </a:pPr>
          <a:r>
            <a:rPr lang="en-IN" kern="1200" dirty="0" smtClean="0"/>
            <a:t>Model Building</a:t>
          </a:r>
          <a:endParaRPr lang="en-US" sz="1800" kern="1200" dirty="0"/>
        </a:p>
      </dsp:txBody>
      <dsp:txXfrm>
        <a:off x="1188929" y="2120716"/>
        <a:ext cx="3718140" cy="710833"/>
      </dsp:txXfrm>
    </dsp:sp>
    <dsp:sp modelId="{A176FA61-6F1B-45D4-AD01-3D4A09A850F0}">
      <dsp:nvSpPr>
        <dsp:cNvPr id="0" name=""/>
        <dsp:cNvSpPr/>
      </dsp:nvSpPr>
      <dsp:spPr>
        <a:xfrm rot="5400000">
          <a:off x="2906425" y="2872541"/>
          <a:ext cx="283148" cy="339778"/>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IN" sz="1400" kern="1200"/>
        </a:p>
      </dsp:txBody>
      <dsp:txXfrm rot="-5400000">
        <a:off x="2946066" y="2900856"/>
        <a:ext cx="203866" cy="198204"/>
      </dsp:txXfrm>
    </dsp:sp>
    <dsp:sp modelId="{493A7F18-56CA-48C3-8C0A-3D637350996B}">
      <dsp:nvSpPr>
        <dsp:cNvPr id="0" name=""/>
        <dsp:cNvSpPr/>
      </dsp:nvSpPr>
      <dsp:spPr>
        <a:xfrm>
          <a:off x="1651021" y="3231197"/>
          <a:ext cx="2793957" cy="755063"/>
        </a:xfrm>
        <a:prstGeom prst="roundRect">
          <a:avLst>
            <a:gd name="adj" fmla="val 10000"/>
          </a:avLst>
        </a:prstGeom>
        <a:solidFill>
          <a:schemeClr val="accent6">
            <a:lumMod val="75000"/>
          </a:schemeClr>
        </a:solidFill>
        <a:ln w="254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Evaluation</a:t>
          </a:r>
          <a:endParaRPr lang="en-US" sz="1800" kern="1200" dirty="0"/>
        </a:p>
      </dsp:txBody>
      <dsp:txXfrm>
        <a:off x="1673136" y="3253312"/>
        <a:ext cx="2749727" cy="710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B7D67A-5FC8-4BD1-B772-3B15798E62AC}" type="datetimeFigureOut">
              <a:rPr lang="en-US" smtClean="0"/>
              <a:pPr/>
              <a:t>6/23/2021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E7E0FF-0771-4BAA-BDDB-5CE040FED2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E7E0FF-0771-4BAA-BDDB-5CE040FED20C}"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E7E0FF-0771-4BAA-BDDB-5CE040FED20C}"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61366D-43EA-4EDF-A6B5-BA40A590F69D}"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61366D-43EA-4EDF-A6B5-BA40A590F69D}" type="datetimeFigureOut">
              <a:rPr lang="en-US" smtClean="0"/>
              <a:pPr/>
              <a:t>6/23/2021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61366D-43EA-4EDF-A6B5-BA40A590F69D}"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61366D-43EA-4EDF-A6B5-BA40A590F69D}" type="datetimeFigureOut">
              <a:rPr lang="en-US" smtClean="0"/>
              <a:pPr/>
              <a:t>6/23/2021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61366D-43EA-4EDF-A6B5-BA40A590F69D}" type="datetimeFigureOut">
              <a:rPr lang="en-US" smtClean="0"/>
              <a:pPr/>
              <a:t>6/23/2021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61366D-43EA-4EDF-A6B5-BA40A590F69D}" type="datetimeFigureOut">
              <a:rPr lang="en-US" smtClean="0"/>
              <a:pPr/>
              <a:t>6/23/2021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1366D-43EA-4EDF-A6B5-BA40A590F69D}"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1366D-43EA-4EDF-A6B5-BA40A590F69D}" type="datetimeFigureOut">
              <a:rPr lang="en-US" smtClean="0"/>
              <a:pPr/>
              <a:t>6/23/2021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2C41B8-9E0A-41C5-A162-62B837C7CA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61366D-43EA-4EDF-A6B5-BA40A590F69D}" type="datetimeFigureOut">
              <a:rPr lang="en-US" smtClean="0"/>
              <a:pPr/>
              <a:t>6/23/2021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2C41B8-9E0A-41C5-A162-62B837C7CA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marsyas.info/downloads/datasets.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jpeg"/><Relationship Id="rId7" Type="http://schemas.openxmlformats.org/officeDocument/2006/relationships/diagramColors" Target="../diagrams/colors1.xml"/><Relationship Id="rId12"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Colors" Target="../diagrams/colors2.xml"/><Relationship Id="rId5" Type="http://schemas.openxmlformats.org/officeDocument/2006/relationships/diagramLayout" Target="../diagrams/layout1.xml"/><Relationship Id="rId10" Type="http://schemas.openxmlformats.org/officeDocument/2006/relationships/diagramQuickStyle" Target="../diagrams/quickStyle2.xml"/><Relationship Id="rId4" Type="http://schemas.openxmlformats.org/officeDocument/2006/relationships/diagramData" Target="../diagrams/data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QuickStyle" Target="../diagrams/quickStyle3.xml"/><Relationship Id="rId11" Type="http://schemas.openxmlformats.org/officeDocument/2006/relationships/diagramColors" Target="../diagrams/colors4.xml"/><Relationship Id="rId5" Type="http://schemas.openxmlformats.org/officeDocument/2006/relationships/diagramLayout" Target="../diagrams/layout3.xml"/><Relationship Id="rId10" Type="http://schemas.openxmlformats.org/officeDocument/2006/relationships/diagramQuickStyle" Target="../diagrams/quickStyle4.xml"/><Relationship Id="rId4" Type="http://schemas.openxmlformats.org/officeDocument/2006/relationships/diagramData" Target="../diagrams/data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ChangeAspect="1"/>
          </p:cNvPicPr>
          <p:nvPr/>
        </p:nvPicPr>
        <p:blipFill>
          <a:blip r:embed="rId2" cstate="print"/>
          <a:stretch>
            <a:fillRect/>
          </a:stretch>
        </p:blipFill>
        <p:spPr>
          <a:xfrm>
            <a:off x="0" y="0"/>
            <a:ext cx="9144000" cy="6858000"/>
          </a:xfrm>
          <a:prstGeom prst="rect">
            <a:avLst/>
          </a:prstGeom>
        </p:spPr>
      </p:pic>
      <p:sp>
        <p:nvSpPr>
          <p:cNvPr id="5" name="Title 1"/>
          <p:cNvSpPr txBox="1"/>
          <p:nvPr/>
        </p:nvSpPr>
        <p:spPr>
          <a:xfrm>
            <a:off x="161059" y="3706208"/>
            <a:ext cx="8821882" cy="1943100"/>
          </a:xfrm>
          <a:prstGeom prst="rect">
            <a:avLst/>
          </a:prstGeom>
        </p:spPr>
        <p:txBody>
          <a:bodyPr vert="horz" lIns="68580" tIns="34290" rIns="68580" bIns="34290" rtlCol="0" anchor="t" anchorCtr="0">
            <a:noAutofit/>
          </a:bodyPr>
          <a:lstStyle/>
          <a:p>
            <a:pPr algn="ctr" defTabSz="685783">
              <a:spcBef>
                <a:spcPct val="0"/>
              </a:spcBef>
            </a:pPr>
            <a:endParaRPr lang="en-US" sz="1500" b="1" dirty="0">
              <a:latin typeface="Times New Roman" pitchFamily="18" charset="0"/>
              <a:ea typeface="+mj-ea"/>
              <a:cs typeface="Times New Roman" pitchFamily="18" charset="0"/>
            </a:endParaRPr>
          </a:p>
          <a:p>
            <a:r>
              <a:rPr lang="en-US" sz="1500" b="1" dirty="0">
                <a:latin typeface="Times New Roman" pitchFamily="18" charset="0"/>
                <a:cs typeface="Times New Roman" pitchFamily="18" charset="0"/>
              </a:rPr>
              <a:t>    </a:t>
            </a:r>
          </a:p>
          <a:p>
            <a:endParaRPr lang="en-US" sz="1500" b="1" dirty="0">
              <a:latin typeface="Times New Roman" pitchFamily="18" charset="0"/>
              <a:ea typeface="+mj-ea"/>
              <a:cs typeface="Times New Roman" pitchFamily="18" charset="0"/>
            </a:endParaRPr>
          </a:p>
        </p:txBody>
      </p:sp>
      <p:sp>
        <p:nvSpPr>
          <p:cNvPr id="6" name="Title 1"/>
          <p:cNvSpPr txBox="1"/>
          <p:nvPr/>
        </p:nvSpPr>
        <p:spPr>
          <a:xfrm>
            <a:off x="0" y="1197257"/>
            <a:ext cx="9506816" cy="3515253"/>
          </a:xfrm>
          <a:prstGeom prst="rect">
            <a:avLst/>
          </a:prstGeom>
        </p:spPr>
        <p:txBody>
          <a:bodyPr vert="horz" lIns="91440" tIns="45720" rIns="91440" bIns="45720" rtlCol="0" anchor="ctr">
            <a:noAutofit/>
          </a:bodyPr>
          <a:lstStyle/>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7" name="Rectangle 4"/>
          <p:cNvSpPr/>
          <p:nvPr/>
        </p:nvSpPr>
        <p:spPr>
          <a:xfrm>
            <a:off x="285720" y="1142984"/>
            <a:ext cx="8601075" cy="1846659"/>
          </a:xfrm>
          <a:prstGeom prst="rect">
            <a:avLst/>
          </a:prstGeom>
        </p:spPr>
        <p:txBody>
          <a:bodyPr wrap="square">
            <a:spAutoFit/>
          </a:bodyPr>
          <a:lstStyle/>
          <a:p>
            <a:pPr algn="ctr"/>
            <a:r>
              <a:rPr lang="en-US" sz="2600" b="1" dirty="0" smtClean="0">
                <a:latin typeface="Times New Roman"/>
                <a:cs typeface="Times New Roman"/>
              </a:rPr>
              <a:t> Department of Computer Science and Engineering</a:t>
            </a:r>
            <a:endParaRPr lang="en-US" sz="2600" dirty="0" smtClean="0">
              <a:latin typeface="Times New Roman"/>
              <a:cs typeface="Times New Roman"/>
            </a:endParaRPr>
          </a:p>
          <a:p>
            <a:pPr algn="ctr"/>
            <a:endParaRPr lang="en-US" sz="2600" b="1" dirty="0" smtClean="0">
              <a:latin typeface="Times New Roman"/>
              <a:cs typeface="Times New Roman"/>
            </a:endParaRPr>
          </a:p>
          <a:p>
            <a:pPr algn="ctr"/>
            <a:r>
              <a:rPr lang="en-IN" sz="2600" b="1" dirty="0" smtClean="0">
                <a:latin typeface="Times New Roman"/>
                <a:cs typeface="Times New Roman"/>
              </a:rPr>
              <a:t>Music Genre Classification using ML Algorithms</a:t>
            </a:r>
            <a:endParaRPr lang="en-US" sz="2600" b="1" dirty="0" smtClean="0">
              <a:latin typeface="Times New Roman"/>
              <a:cs typeface="Times New Roman"/>
            </a:endParaRPr>
          </a:p>
          <a:p>
            <a:pPr algn="ctr"/>
            <a:endParaRPr lang="en-IN" b="1" dirty="0" smtClean="0">
              <a:latin typeface="Times New Roman"/>
              <a:cs typeface="Times New Roman"/>
            </a:endParaRPr>
          </a:p>
          <a:p>
            <a:pPr algn="ctr"/>
            <a:endParaRPr lang="en-US" dirty="0">
              <a:latin typeface="Times New Roman"/>
              <a:cs typeface="Times New Roman"/>
            </a:endParaRPr>
          </a:p>
        </p:txBody>
      </p:sp>
      <p:sp>
        <p:nvSpPr>
          <p:cNvPr id="8" name="Rectangle 6"/>
          <p:cNvSpPr/>
          <p:nvPr/>
        </p:nvSpPr>
        <p:spPr>
          <a:xfrm>
            <a:off x="714348" y="3500438"/>
            <a:ext cx="3400425" cy="853441"/>
          </a:xfrm>
          <a:prstGeom prst="rect">
            <a:avLst/>
          </a:prstGeom>
        </p:spPr>
        <p:txBody>
          <a:bodyPr wrap="square">
            <a:spAutoFit/>
          </a:bodyPr>
          <a:lstStyle/>
          <a:p>
            <a:r>
              <a:rPr lang="en-US" b="1" dirty="0" smtClean="0">
                <a:latin typeface="Times New Roman"/>
                <a:ea typeface="Segoe UI"/>
                <a:cs typeface="Segoe UI"/>
              </a:rPr>
              <a:t>B. CHARITHA : 17WH1A0597</a:t>
            </a:r>
            <a:r>
              <a:rPr lang="en-US" dirty="0" smtClean="0">
                <a:latin typeface="Times New Roman"/>
                <a:ea typeface="Segoe UI"/>
                <a:cs typeface="Segoe UI"/>
              </a:rPr>
              <a:t>​</a:t>
            </a:r>
          </a:p>
          <a:p>
            <a:r>
              <a:rPr lang="en-US" b="1" dirty="0" smtClean="0">
                <a:latin typeface="Times New Roman"/>
                <a:ea typeface="Segoe UI"/>
                <a:cs typeface="Segoe UI"/>
              </a:rPr>
              <a:t>G. ANITHA : 17WH1A0586</a:t>
            </a:r>
            <a:endParaRPr lang="en-US" dirty="0" smtClean="0">
              <a:latin typeface="Times New Roman"/>
              <a:cs typeface="Times New Roman"/>
            </a:endParaRPr>
          </a:p>
          <a:p>
            <a:r>
              <a:rPr lang="en-US" b="1" dirty="0" smtClean="0">
                <a:latin typeface="Times New Roman"/>
                <a:ea typeface="Segoe UI"/>
                <a:cs typeface="Segoe UI"/>
              </a:rPr>
              <a:t>K. ANJALI  : 18WH5A0514</a:t>
            </a:r>
            <a:endParaRPr lang="en-US" b="1" dirty="0">
              <a:solidFill>
                <a:srgbClr val="FF0000"/>
              </a:solidFill>
              <a:latin typeface="Times New Roman"/>
              <a:cs typeface="Times New Roman" pitchFamily="18" charset="0"/>
            </a:endParaRPr>
          </a:p>
        </p:txBody>
      </p:sp>
      <p:sp>
        <p:nvSpPr>
          <p:cNvPr id="9" name="Rectangle 9"/>
          <p:cNvSpPr/>
          <p:nvPr/>
        </p:nvSpPr>
        <p:spPr>
          <a:xfrm>
            <a:off x="4300538" y="5034648"/>
            <a:ext cx="4471986" cy="650241"/>
          </a:xfrm>
          <a:prstGeom prst="rect">
            <a:avLst/>
          </a:prstGeom>
        </p:spPr>
        <p:txBody>
          <a:bodyPr wrap="square">
            <a:spAutoFit/>
          </a:bodyPr>
          <a:lstStyle/>
          <a:p>
            <a:r>
              <a:rPr lang="en-US" sz="2000" b="1" dirty="0" smtClean="0">
                <a:latin typeface="Times New Roman"/>
                <a:cs typeface="Segoe UI"/>
              </a:rPr>
              <a:t>Internal Guide: Ms. G. SHANTI</a:t>
            </a:r>
            <a:r>
              <a:rPr lang="en-US" sz="2000" dirty="0" smtClean="0">
                <a:latin typeface="Times New Roman"/>
                <a:cs typeface="Segoe UI"/>
              </a:rPr>
              <a:t>​</a:t>
            </a:r>
          </a:p>
          <a:p>
            <a:r>
              <a:rPr lang="en-US" sz="2000" b="1" dirty="0" smtClean="0">
                <a:latin typeface="Times New Roman"/>
                <a:cs typeface="Segoe UI"/>
              </a:rPr>
              <a:t>Designation:  Assistant Professor</a:t>
            </a: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sp>
        <p:nvSpPr>
          <p:cNvPr id="8" name="Rectangle 7"/>
          <p:cNvSpPr/>
          <p:nvPr/>
        </p:nvSpPr>
        <p:spPr>
          <a:xfrm>
            <a:off x="3571868" y="142852"/>
            <a:ext cx="1911101" cy="707886"/>
          </a:xfrm>
          <a:prstGeom prst="rect">
            <a:avLst/>
          </a:prstGeom>
        </p:spPr>
        <p:txBody>
          <a:bodyPr wrap="none">
            <a:spAutoFit/>
          </a:bodyPr>
          <a:lstStyle/>
          <a:p>
            <a:r>
              <a:rPr lang="en-IN" sz="4000" b="1" dirty="0" smtClean="0">
                <a:latin typeface="Times New Roman" pitchFamily="18" charset="0"/>
                <a:cs typeface="Times New Roman" pitchFamily="18" charset="0"/>
              </a:rPr>
              <a:t> Output</a:t>
            </a:r>
            <a:endParaRPr lang="en-US" sz="4000" dirty="0"/>
          </a:p>
        </p:txBody>
      </p:sp>
      <p:pic>
        <p:nvPicPr>
          <p:cNvPr id="6" name="Picture 5" descr="Capture22.PNG"/>
          <p:cNvPicPr>
            <a:picLocks noChangeAspect="1"/>
          </p:cNvPicPr>
          <p:nvPr/>
        </p:nvPicPr>
        <p:blipFill>
          <a:blip r:embed="rId3"/>
          <a:stretch>
            <a:fillRect/>
          </a:stretch>
        </p:blipFill>
        <p:spPr>
          <a:xfrm>
            <a:off x="1071538" y="1071546"/>
            <a:ext cx="6572296" cy="51191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4884"/>
            <a:ext cx="6712527"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1" name="TextBox 2"/>
          <p:cNvSpPr txBox="1"/>
          <p:nvPr/>
        </p:nvSpPr>
        <p:spPr>
          <a:xfrm>
            <a:off x="671514" y="1667272"/>
            <a:ext cx="7872412" cy="1938992"/>
          </a:xfrm>
          <a:prstGeom prst="rect">
            <a:avLst/>
          </a:prstGeom>
          <a:noFill/>
        </p:spPr>
        <p:txBody>
          <a:bodyPr wrap="square" rtlCol="0" anchor="ctr">
            <a:spAutoFit/>
          </a:bodyPr>
          <a:lstStyle/>
          <a:p>
            <a:pPr algn="just"/>
            <a:r>
              <a:rPr lang="en-US" sz="2000" dirty="0" smtClean="0">
                <a:latin typeface="Times New Roman" pitchFamily="18" charset="0"/>
                <a:cs typeface="Times New Roman" pitchFamily="18" charset="0"/>
              </a:rPr>
              <a:t>This project was aimed to tackle the problem of automatic music genre classification based on various features. Firstly extraction of spectral features from audio files is done by feature extraction and selection, lastly followed by classification. Here, we focused our spectrum of features as these act as a good metric for human perception of music. Through feature analysis and classification, a maximum accuracy of 70% was obtained</a:t>
            </a:r>
            <a:r>
              <a:rPr lang="en-US" sz="2000" dirty="0" smtClean="0"/>
              <a:t>.</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4884"/>
            <a:ext cx="6712527" cy="701040"/>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References</a:t>
            </a: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1" name="TextBox 2"/>
          <p:cNvSpPr txBox="1"/>
          <p:nvPr/>
        </p:nvSpPr>
        <p:spPr>
          <a:xfrm>
            <a:off x="642910" y="1500174"/>
            <a:ext cx="7872412" cy="3908762"/>
          </a:xfrm>
          <a:prstGeom prst="rect">
            <a:avLst/>
          </a:prstGeom>
          <a:noFill/>
        </p:spPr>
        <p:txBody>
          <a:bodyPr wrap="square" rtlCol="0" anchor="ctr">
            <a:spAutoFit/>
          </a:bodyPr>
          <a:lstStyle/>
          <a:p>
            <a:pPr marL="342900" indent="-342900" algn="just">
              <a:spcBef>
                <a:spcPct val="20000"/>
              </a:spcBef>
            </a:pPr>
            <a:r>
              <a:rPr lang="en-US" sz="2000" dirty="0" smtClean="0">
                <a:latin typeface="Times New Roman" pitchFamily="18" charset="0"/>
                <a:ea typeface="+mn-lt"/>
                <a:cs typeface="Times New Roman" pitchFamily="18" charset="0"/>
              </a:rPr>
              <a:t>[1] </a:t>
            </a:r>
            <a:r>
              <a:rPr lang="en-US" sz="2000" dirty="0" smtClean="0">
                <a:latin typeface="Times New Roman" pitchFamily="18" charset="0"/>
                <a:cs typeface="Times New Roman" pitchFamily="18" charset="0"/>
              </a:rPr>
              <a:t>Elbir, A., Bilal Cam, H., Emre Iyican, M., Ozturk, B., &amp; Aydin, N. (2018). Music Genre Classification and Recommendation by Using Machine Learning Techniques. 2018 Innovations in Intelligent Systems and Applications Conference . </a:t>
            </a:r>
          </a:p>
          <a:p>
            <a:pPr marL="342900" indent="-342900" algn="just">
              <a:spcBef>
                <a:spcPct val="20000"/>
              </a:spcBef>
            </a:pPr>
            <a:r>
              <a:rPr lang="en-IN" sz="2000" dirty="0" smtClean="0">
                <a:latin typeface="Times New Roman" pitchFamily="18" charset="0"/>
                <a:ea typeface="+mn-lt"/>
                <a:cs typeface="Times New Roman" pitchFamily="18" charset="0"/>
              </a:rPr>
              <a:t>[2] </a:t>
            </a:r>
            <a:r>
              <a:rPr lang="en-US" sz="2000" dirty="0" smtClean="0">
                <a:latin typeface="Times New Roman" pitchFamily="18" charset="0"/>
                <a:cs typeface="Times New Roman" pitchFamily="18" charset="0"/>
              </a:rPr>
              <a:t>Karunakaran, N., &amp; Arya, A. (2018). A Scalable Hybrid Classifier for Music Genre Classification using Machine Learning Concepts and Spark. 2018 International Conference on Intelligent Autonomous Systems</a:t>
            </a:r>
            <a:endParaRPr lang="en-US" sz="2000" dirty="0" smtClean="0">
              <a:latin typeface="Times New Roman" pitchFamily="18" charset="0"/>
              <a:ea typeface="+mn-lt"/>
              <a:cs typeface="Times New Roman" pitchFamily="18" charset="0"/>
            </a:endParaRPr>
          </a:p>
          <a:p>
            <a:pPr marL="342900" indent="-342900" algn="just">
              <a:spcBef>
                <a:spcPct val="20000"/>
              </a:spcBef>
            </a:pPr>
            <a:r>
              <a:rPr lang="en-US" sz="2000" dirty="0" smtClean="0">
                <a:latin typeface="Times New Roman" pitchFamily="18" charset="0"/>
                <a:ea typeface="+mn-lt"/>
                <a:cs typeface="Times New Roman" pitchFamily="18" charset="0"/>
              </a:rPr>
              <a:t>[3] </a:t>
            </a:r>
            <a:r>
              <a:rPr lang="en-US" sz="2000" dirty="0" smtClean="0">
                <a:latin typeface="Times New Roman" pitchFamily="18" charset="0"/>
                <a:cs typeface="Times New Roman" pitchFamily="18" charset="0"/>
              </a:rPr>
              <a:t>Vishnupriya, S., &amp; Meenakshi, K. (2018). Automatic Music Genre Classification using Convolution Neural Network. 2018 International Conference on Computer Communication and Informatics (ICCCI)</a:t>
            </a:r>
            <a:endParaRPr lang="en-US" sz="2000" dirty="0" smtClean="0">
              <a:latin typeface="Times New Roman" pitchFamily="18" charset="0"/>
              <a:ea typeface="+mn-lt"/>
              <a:cs typeface="Times New Roman" pitchFamily="18" charset="0"/>
            </a:endParaRPr>
          </a:p>
          <a:p>
            <a:endParaRPr lang="en-IN" sz="2000" dirty="0">
              <a:latin typeface="Times New Roman"/>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sp>
        <p:nvSpPr>
          <p:cNvPr id="3" name="Rectangle 2"/>
          <p:cNvSpPr/>
          <p:nvPr/>
        </p:nvSpPr>
        <p:spPr>
          <a:xfrm>
            <a:off x="500034" y="3000372"/>
            <a:ext cx="8358246" cy="769441"/>
          </a:xfrm>
          <a:prstGeom prst="rect">
            <a:avLst/>
          </a:prstGeom>
        </p:spPr>
        <p:txBody>
          <a:bodyPr wrap="square">
            <a:spAutoFit/>
          </a:bodyPr>
          <a:lstStyle/>
          <a:p>
            <a:pPr lvl="0" algn="ctr"/>
            <a:r>
              <a:rPr lang="en-US" sz="4400" dirty="0" smtClean="0">
                <a:latin typeface="Times New Roman" panose="02020603050405020304" pitchFamily="18" charset="0"/>
                <a:cs typeface="Times New Roman" panose="02020603050405020304" pitchFamily="18" charset="0"/>
              </a:rPr>
              <a:t>Thank</a:t>
            </a:r>
            <a:r>
              <a:rPr lang="en-US" sz="4400" b="1" dirty="0" smtClean="0">
                <a:latin typeface="Times New Roman" panose="02020603050405020304" pitchFamily="18" charset="0"/>
                <a:cs typeface="Times New Roman" panose="02020603050405020304" pitchFamily="18" charset="0"/>
              </a:rPr>
              <a:t> </a:t>
            </a:r>
            <a:r>
              <a:rPr lang="en-US" sz="4400" dirty="0" smtClean="0">
                <a:latin typeface="Times New Roman" panose="02020603050405020304" pitchFamily="18" charset="0"/>
                <a:cs typeface="Times New Roman" panose="02020603050405020304" pitchFamily="18" charset="0"/>
              </a:rPr>
              <a:t>you</a:t>
            </a:r>
            <a:endParaRPr lang="en-US" sz="4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792525" y="207608"/>
            <a:ext cx="671252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Abstract</a:t>
            </a:r>
            <a:endParaRPr lang="en-US" sz="4000" b="1" dirty="0">
              <a:solidFill>
                <a:srgbClr val="FF0000"/>
              </a:solidFill>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714347" y="1571612"/>
            <a:ext cx="7715305" cy="4056369"/>
          </a:xfrm>
          <a:prstGeom prst="rect">
            <a:avLst/>
          </a:prstGeom>
        </p:spPr>
        <p:txBody>
          <a:bodyPr vert="horz" lIns="68580" tIns="34290" rIns="68580" bIns="3429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dirty="0" smtClean="0">
                <a:latin typeface="Times New Roman" pitchFamily="18" charset="0"/>
                <a:cs typeface="Times New Roman" pitchFamily="18" charset="0"/>
              </a:rPr>
              <a:t>Music genre classification is used to classify the audio files to a particular category for example, blues, classical, country, hip hop, rock, disco, etc. Categorizing music files according to their genre is a challenging task and cannot be done manually. This project automates the classification of audio files by extracting the spectral features,  classifying the audio file based on the extracted features. Classification methods like K Nearest Neighbours, Naïve Bayes, Decision Tree, Random Forest, Support Vector Machine were employed. Furthermore, Convolutional Neural Network-CNN is also used to classify genres, where spectrograms of audio files are fed to CNN to obtain the feature vector.</a:t>
            </a:r>
          </a:p>
          <a:p>
            <a:pPr algn="just">
              <a:lnSpc>
                <a:spcPct val="100000"/>
              </a:lnSpc>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792525" y="157470"/>
            <a:ext cx="6712527"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Dataset</a:t>
            </a:r>
            <a:endParaRPr lang="en-US" sz="4000" b="1" dirty="0">
              <a:solidFill>
                <a:srgbClr val="FF0000"/>
              </a:solidFill>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TextBox 2"/>
          <p:cNvSpPr txBox="1"/>
          <p:nvPr/>
        </p:nvSpPr>
        <p:spPr>
          <a:xfrm>
            <a:off x="914665" y="1689877"/>
            <a:ext cx="7530275" cy="317009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smtClean="0">
                <a:solidFill>
                  <a:srgbClr val="000000"/>
                </a:solidFill>
                <a:effectLst/>
                <a:latin typeface="Times New Roman" panose="02020603050405020304" pitchFamily="18" charset="0"/>
                <a:cs typeface="Times New Roman" panose="02020603050405020304" pitchFamily="18" charset="0"/>
              </a:rPr>
              <a:t>Dataset : </a:t>
            </a:r>
            <a:r>
              <a:rPr lang="en-US" sz="2000" b="1" dirty="0" smtClean="0"/>
              <a:t>GTZAN Genre Collection</a:t>
            </a:r>
          </a:p>
          <a:p>
            <a:pPr marL="285750" indent="-285750" algn="just">
              <a:buFont typeface="Arial" panose="020B0604020202020204" pitchFamily="34" charset="0"/>
              <a:buChar char="•"/>
            </a:pPr>
            <a:r>
              <a:rPr lang="en-US" sz="2000" dirty="0" smtClean="0">
                <a:latin typeface="Times New Roman"/>
                <a:ea typeface="+mn-lt"/>
                <a:cs typeface="+mn-lt"/>
                <a:hlinkClick r:id="rId4"/>
              </a:rPr>
              <a:t>http://marsyas.info/downloads/datasets.html</a:t>
            </a:r>
            <a:endParaRPr lang="en-US" sz="2000" b="1" dirty="0" smtClean="0"/>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The dataset consists of 1000 audio tracks each 30 seconds long.</a:t>
            </a:r>
          </a:p>
          <a:p>
            <a:pPr marL="285750" indent="-285750" algn="just"/>
            <a:r>
              <a:rPr lang="en-US" sz="2000" dirty="0" smtClean="0">
                <a:latin typeface="Times New Roman" pitchFamily="18" charset="0"/>
                <a:cs typeface="Times New Roman" pitchFamily="18" charset="0"/>
              </a:rPr>
              <a:t>	(blues, classical, country, disco, hip hop, jazz, metal, pop,  reggae, rock) </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It contains 10 genres, each represented by 100 tracks. </a:t>
            </a:r>
          </a:p>
          <a:p>
            <a:pPr marL="285750" indent="-285750" algn="just">
              <a:buFont typeface="Arial" panose="020B0604020202020204" pitchFamily="34" charset="0"/>
              <a:buChar char="•"/>
            </a:pPr>
            <a:r>
              <a:rPr lang="en-US" sz="2000" dirty="0" smtClean="0">
                <a:latin typeface="Times New Roman" pitchFamily="18" charset="0"/>
                <a:cs typeface="Times New Roman" pitchFamily="18" charset="0"/>
              </a:rPr>
              <a:t>The tracks are all 22050Hz Mono 16-bit audio files in .wav format</a:t>
            </a:r>
            <a:r>
              <a:rPr lang="en-US" sz="2000" dirty="0" smtClean="0"/>
              <a:t>.</a:t>
            </a:r>
            <a:endParaRPr lang="en-US"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files were collected in 2000-2001 from a variety of sources including personal CDs, radio, microphone recordings, in order to represent a variety of recording conditions</a:t>
            </a:r>
            <a:r>
              <a:rPr lang="en-US" sz="2000" dirty="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1899"/>
            <a:ext cx="6712527" cy="707886"/>
          </a:xfrm>
          <a:prstGeom prst="rect">
            <a:avLst/>
          </a:prstGeom>
          <a:noFill/>
        </p:spPr>
        <p:txBody>
          <a:bodyPr wrap="square" rtlCol="0">
            <a:spAutoFit/>
          </a:bodyPr>
          <a:lstStyle/>
          <a:p>
            <a:pPr algn="ctr"/>
            <a:r>
              <a:rPr lang="en-US" sz="4000" b="1" dirty="0">
                <a:latin typeface="Times New Roman" pitchFamily="18" charset="0"/>
                <a:cs typeface="Times New Roman" pitchFamily="18" charset="0"/>
              </a:rPr>
              <a:t>Technology Stack</a:t>
            </a: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917734"/>
            <a:ext cx="8558213" cy="3534143"/>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sp>
        <p:nvSpPr>
          <p:cNvPr id="11" name="TextBox 2"/>
          <p:cNvSpPr txBox="1"/>
          <p:nvPr/>
        </p:nvSpPr>
        <p:spPr>
          <a:xfrm>
            <a:off x="571472" y="1500174"/>
            <a:ext cx="8143932"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itchFamily="18" charset="0"/>
                <a:cs typeface="Times New Roman" pitchFamily="18" charset="0"/>
              </a:rPr>
              <a:t>Python </a:t>
            </a:r>
            <a:r>
              <a:rPr lang="en-US" sz="2000" dirty="0" smtClean="0">
                <a:latin typeface="Times New Roman" pitchFamily="18" charset="0"/>
                <a:cs typeface="Times New Roman" pitchFamily="18" charset="0"/>
              </a:rPr>
              <a:t>3.9</a:t>
            </a:r>
            <a:endParaRPr lang="en-US" sz="2000" dirty="0">
              <a:latin typeface="Times New Roman" pitchFamily="18" charset="0"/>
              <a:cs typeface="Times New Roman" pitchFamily="18" charset="0"/>
            </a:endParaRPr>
          </a:p>
          <a:p>
            <a:pPr marL="285750" indent="-285750">
              <a:buFont typeface="Arial" panose="020B0604020202020204" pitchFamily="34" charset="0"/>
              <a:buChar char="•"/>
            </a:pPr>
            <a:endParaRPr lang="en-US" sz="2000" dirty="0" smtClean="0">
              <a:latin typeface="Times New Roman" pitchFamily="18" charset="0"/>
              <a:cs typeface="Times New Roman" pitchFamily="18" charset="0"/>
            </a:endParaRPr>
          </a:p>
          <a:p>
            <a:pPr marL="285750" indent="-285750">
              <a:buFont typeface="Arial" panose="020B0604020202020204" pitchFamily="34" charset="0"/>
              <a:buChar char="•"/>
            </a:pPr>
            <a:r>
              <a:rPr lang="en-US" sz="2000" dirty="0" smtClean="0">
                <a:latin typeface="Times New Roman" pitchFamily="18" charset="0"/>
                <a:cs typeface="Times New Roman" pitchFamily="18" charset="0"/>
              </a:rPr>
              <a:t>Libraries :</a:t>
            </a:r>
          </a:p>
          <a:p>
            <a:pPr marL="285750" indent="-285750"/>
            <a:endParaRPr lang="en-US" sz="2000" dirty="0">
              <a:latin typeface="Times New Roman" pitchFamily="18" charset="0"/>
              <a:cs typeface="Times New Roman" pitchFamily="18" charset="0"/>
            </a:endParaRPr>
          </a:p>
          <a:p>
            <a:pPr marL="742950" lvl="1" indent="-285750">
              <a:buFont typeface="Arial" panose="020B0604020202020204" pitchFamily="34" charset="0"/>
              <a:buChar char="•"/>
            </a:pPr>
            <a:r>
              <a:rPr lang="en-US" sz="2000" dirty="0" err="1" smtClean="0">
                <a:latin typeface="Times New Roman" pitchFamily="18" charset="0"/>
                <a:cs typeface="Times New Roman" pitchFamily="18" charset="0"/>
              </a:rPr>
              <a:t>Librosa</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Librosa</a:t>
            </a:r>
            <a:r>
              <a:rPr lang="en-US" sz="2000" dirty="0" smtClean="0">
                <a:latin typeface="Times New Roman" pitchFamily="18" charset="0"/>
                <a:cs typeface="Times New Roman" pitchFamily="18" charset="0"/>
              </a:rPr>
              <a:t> is a python package for music and audio  analysis. 	             I helps to visualize the audio signals and also do the feature 	             extractions in it using different signal processing techniques</a:t>
            </a:r>
            <a:endParaRPr lang="en-US" sz="2000" dirty="0">
              <a:latin typeface="Times New Roman" pitchFamily="18" charset="0"/>
              <a:cs typeface="Times New Roman" pitchFamily="18" charset="0"/>
            </a:endParaRPr>
          </a:p>
          <a:p>
            <a:pPr marL="742950" lvl="1" indent="-285750">
              <a:buFont typeface="Arial" panose="020B0604020202020204" pitchFamily="34" charset="0"/>
              <a:buChar char="•"/>
            </a:pPr>
            <a:r>
              <a:rPr lang="en-US" sz="2000" dirty="0" smtClean="0">
                <a:latin typeface="Times New Roman" pitchFamily="18" charset="0"/>
                <a:cs typeface="Times New Roman" pitchFamily="18" charset="0"/>
              </a:rPr>
              <a:t>Pandas  - Pandas is used for data analysis such as cleaning, 		             manipulating, transforming, etc</a:t>
            </a:r>
            <a:endParaRPr lang="en-US" sz="2000" dirty="0">
              <a:latin typeface="Times New Roman" pitchFamily="18" charset="0"/>
              <a:cs typeface="Times New Roman" pitchFamily="18" charset="0"/>
            </a:endParaRPr>
          </a:p>
          <a:p>
            <a:pPr marL="742950" lvl="1" indent="-285750">
              <a:buFont typeface="Arial" panose="020B0604020202020204" pitchFamily="34" charset="0"/>
              <a:buChar char="•"/>
            </a:pP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Numpy</a:t>
            </a:r>
            <a:r>
              <a:rPr lang="en-US" sz="2000" dirty="0" smtClean="0">
                <a:latin typeface="Times New Roman" pitchFamily="18" charset="0"/>
                <a:cs typeface="Times New Roman" pitchFamily="18" charset="0"/>
              </a:rPr>
              <a:t> is a python library, it is used to perform a number of 	             mathematical operations on </a:t>
            </a:r>
            <a:r>
              <a:rPr lang="en-US" sz="2000" dirty="0" smtClean="0">
                <a:latin typeface="Times New Roman" pitchFamily="18" charset="0"/>
                <a:cs typeface="Times New Roman" pitchFamily="18" charset="0"/>
              </a:rPr>
              <a:t>arrays</a:t>
            </a:r>
            <a:r>
              <a:rPr lang="en-US" sz="2000" dirty="0" smtClean="0">
                <a:latin typeface="Times New Roman" pitchFamily="18" charset="0"/>
                <a:cs typeface="Times New Roman" pitchFamily="18" charset="0"/>
              </a:rPr>
              <a:t>.</a:t>
            </a:r>
          </a:p>
          <a:p>
            <a:pPr marL="742950" lvl="1" indent="-285750">
              <a:buFont typeface="Arial" panose="020B0604020202020204" pitchFamily="34" charset="0"/>
              <a:buChar char="•"/>
            </a:pPr>
            <a:r>
              <a:rPr lang="en-US" sz="2000" dirty="0" err="1" smtClean="0">
                <a:latin typeface="Times New Roman" pitchFamily="18" charset="0"/>
                <a:cs typeface="Times New Roman" pitchFamily="18" charset="0"/>
              </a:rPr>
              <a:t>Tkinter</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Tkinter</a:t>
            </a:r>
            <a:r>
              <a:rPr lang="en-US" sz="2000" dirty="0" smtClean="0">
                <a:latin typeface="Times New Roman" pitchFamily="18" charset="0"/>
                <a:cs typeface="Times New Roman" pitchFamily="18" charset="0"/>
              </a:rPr>
              <a:t> is a Python binding to the </a:t>
            </a:r>
            <a:r>
              <a:rPr lang="en-US" sz="2000" dirty="0" err="1" smtClean="0">
                <a:latin typeface="Times New Roman" pitchFamily="18" charset="0"/>
                <a:cs typeface="Times New Roman" pitchFamily="18" charset="0"/>
              </a:rPr>
              <a:t>Tk</a:t>
            </a:r>
            <a:r>
              <a:rPr lang="en-US" sz="2000" dirty="0" smtClean="0">
                <a:latin typeface="Times New Roman" pitchFamily="18" charset="0"/>
                <a:cs typeface="Times New Roman" pitchFamily="18" charset="0"/>
              </a:rPr>
              <a:t> GUI toolkit. It is the </a:t>
            </a:r>
            <a:r>
              <a:rPr lang="en-US" sz="2000" dirty="0" smtClean="0">
                <a:latin typeface="Times New Roman" pitchFamily="18" charset="0"/>
                <a:cs typeface="Times New Roman" pitchFamily="18" charset="0"/>
              </a:rPr>
              <a:t>	              standard </a:t>
            </a:r>
            <a:r>
              <a:rPr lang="en-US" sz="2000" dirty="0" smtClean="0">
                <a:latin typeface="Times New Roman" pitchFamily="18" charset="0"/>
                <a:cs typeface="Times New Roman" pitchFamily="18" charset="0"/>
              </a:rPr>
              <a:t>Python interface to the </a:t>
            </a:r>
            <a:r>
              <a:rPr lang="en-US" sz="2000" dirty="0" err="1" smtClean="0">
                <a:latin typeface="Times New Roman" pitchFamily="18" charset="0"/>
                <a:cs typeface="Times New Roman" pitchFamily="18" charset="0"/>
              </a:rPr>
              <a:t>Tk</a:t>
            </a:r>
            <a:r>
              <a:rPr lang="en-US" sz="2000" dirty="0" smtClean="0">
                <a:latin typeface="Times New Roman" pitchFamily="18" charset="0"/>
                <a:cs typeface="Times New Roman" pitchFamily="18" charset="0"/>
              </a:rPr>
              <a:t> GUI toolkit, and is 	</a:t>
            </a:r>
            <a:r>
              <a:rPr lang="en-US" sz="2000" dirty="0" smtClean="0">
                <a:latin typeface="Times New Roman" pitchFamily="18" charset="0"/>
                <a:cs typeface="Times New Roman" pitchFamily="18" charset="0"/>
              </a:rPr>
              <a:t>              Python's </a:t>
            </a:r>
            <a:r>
              <a:rPr lang="en-US" sz="2000" dirty="0" smtClean="0">
                <a:latin typeface="Times New Roman" pitchFamily="18" charset="0"/>
                <a:cs typeface="Times New Roman" pitchFamily="18" charset="0"/>
              </a:rPr>
              <a:t>de facto standard GUI.</a:t>
            </a:r>
            <a:r>
              <a:rPr lang="en-US" sz="2000" dirty="0" smtClean="0"/>
              <a:t> </a:t>
            </a:r>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animEffect transition="in" filter="fade">
                                      <p:cBhvr>
                                        <p:cTn id="11" dur="500"/>
                                        <p:tgtEl>
                                          <p:spTgt spid="1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1">
                                            <p:txEl>
                                              <p:pRg st="4" end="4"/>
                                            </p:txEl>
                                          </p:spTgt>
                                        </p:tgtEl>
                                        <p:attrNameLst>
                                          <p:attrName>style.visibility</p:attrName>
                                        </p:attrNameLst>
                                      </p:cBhvr>
                                      <p:to>
                                        <p:strVal val="visible"/>
                                      </p:to>
                                    </p:set>
                                    <p:animEffect transition="in" filter="barn(inVertical)">
                                      <p:cBhvr>
                                        <p:cTn id="16" dur="500"/>
                                        <p:tgtEl>
                                          <p:spTgt spid="11">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animEffect transition="in" filter="fade">
                                      <p:cBhvr>
                                        <p:cTn id="21" dur="500"/>
                                        <p:tgtEl>
                                          <p:spTgt spid="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21"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22"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24"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25"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26" name="Picture 1"/>
          <p:cNvPicPr>
            <a:picLocks noChangeAspect="1"/>
          </p:cNvPicPr>
          <p:nvPr/>
        </p:nvPicPr>
        <p:blipFill>
          <a:blip r:embed="rId3" cstate="print"/>
          <a:stretch>
            <a:fillRect/>
          </a:stretch>
        </p:blipFill>
        <p:spPr>
          <a:xfrm>
            <a:off x="0" y="0"/>
            <a:ext cx="9144000" cy="6858000"/>
          </a:xfrm>
          <a:prstGeom prst="rect">
            <a:avLst/>
          </a:prstGeom>
        </p:spPr>
      </p:pic>
      <p:sp>
        <p:nvSpPr>
          <p:cNvPr id="27" name="TextBox 10"/>
          <p:cNvSpPr txBox="1"/>
          <p:nvPr/>
        </p:nvSpPr>
        <p:spPr>
          <a:xfrm>
            <a:off x="1111020" y="104884"/>
            <a:ext cx="6712527"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Architecture for CNN</a:t>
            </a:r>
            <a:endParaRPr lang="en-US" sz="4000" b="1" dirty="0">
              <a:latin typeface="Times New Roman" pitchFamily="18" charset="0"/>
              <a:cs typeface="Times New Roman" pitchFamily="18" charset="0"/>
            </a:endParaRPr>
          </a:p>
        </p:txBody>
      </p:sp>
      <p:sp>
        <p:nvSpPr>
          <p:cNvPr id="28"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29"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30" name="Diagram 15"/>
          <p:cNvGraphicFramePr>
            <a:graphicFrameLocks/>
          </p:cNvGraphicFramePr>
          <p:nvPr>
            <p:extLst>
              <p:ext uri="{D42A27DB-BD31-4B8C-83A1-F6EECF244321}">
                <p14:modId xmlns:p14="http://schemas.microsoft.com/office/powerpoint/2010/main" xmlns="" val="794812532"/>
              </p:ext>
            </p:extLst>
          </p:nvPr>
        </p:nvGraphicFramePr>
        <p:xfrm>
          <a:off x="1566863" y="1485900"/>
          <a:ext cx="5934095" cy="398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1"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2"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33"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34"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35"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36" name="Picture 1"/>
          <p:cNvPicPr>
            <a:picLocks noChangeAspect="1"/>
          </p:cNvPicPr>
          <p:nvPr/>
        </p:nvPicPr>
        <p:blipFill>
          <a:blip r:embed="rId3" cstate="print"/>
          <a:stretch>
            <a:fillRect/>
          </a:stretch>
        </p:blipFill>
        <p:spPr>
          <a:xfrm>
            <a:off x="0" y="0"/>
            <a:ext cx="9144000" cy="6858000"/>
          </a:xfrm>
          <a:prstGeom prst="rect">
            <a:avLst/>
          </a:prstGeom>
        </p:spPr>
      </p:pic>
      <p:sp>
        <p:nvSpPr>
          <p:cNvPr id="37" name="TextBox 10"/>
          <p:cNvSpPr txBox="1"/>
          <p:nvPr/>
        </p:nvSpPr>
        <p:spPr>
          <a:xfrm>
            <a:off x="1111020" y="104884"/>
            <a:ext cx="6712527" cy="707886"/>
          </a:xfrm>
          <a:prstGeom prst="rect">
            <a:avLst/>
          </a:prstGeom>
          <a:noFill/>
        </p:spPr>
        <p:txBody>
          <a:bodyPr wrap="square" rtlCol="0">
            <a:spAutoFit/>
          </a:bodyPr>
          <a:lstStyle/>
          <a:p>
            <a:pPr algn="ctr"/>
            <a:r>
              <a:rPr lang="en-US" sz="4000" b="1" smtClean="0">
                <a:latin typeface="Times New Roman" pitchFamily="18" charset="0"/>
                <a:cs typeface="Times New Roman" pitchFamily="18" charset="0"/>
              </a:rPr>
              <a:t>   Architecture</a:t>
            </a:r>
            <a:endParaRPr lang="en-US" sz="4000" b="1" dirty="0">
              <a:latin typeface="Times New Roman" pitchFamily="18" charset="0"/>
              <a:cs typeface="Times New Roman" pitchFamily="18" charset="0"/>
            </a:endParaRPr>
          </a:p>
        </p:txBody>
      </p:sp>
      <p:sp>
        <p:nvSpPr>
          <p:cNvPr id="38"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39"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40" name="Diagram 15"/>
          <p:cNvGraphicFramePr>
            <a:graphicFrameLocks/>
          </p:cNvGraphicFramePr>
          <p:nvPr>
            <p:extLst>
              <p:ext uri="{D42A27DB-BD31-4B8C-83A1-F6EECF244321}">
                <p14:modId xmlns:p14="http://schemas.microsoft.com/office/powerpoint/2010/main" xmlns="" val="794812532"/>
              </p:ext>
            </p:extLst>
          </p:nvPr>
        </p:nvGraphicFramePr>
        <p:xfrm>
          <a:off x="2143108" y="1571612"/>
          <a:ext cx="5143536" cy="3989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1" name="Rounded Rectangle 40"/>
          <p:cNvSpPr/>
          <p:nvPr/>
        </p:nvSpPr>
        <p:spPr>
          <a:xfrm>
            <a:off x="3214678" y="1428736"/>
            <a:ext cx="2786082"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Audio files from dataset</a:t>
            </a:r>
            <a:endParaRPr lang="en-US" dirty="0">
              <a:latin typeface="Times New Roman" pitchFamily="18" charset="0"/>
              <a:cs typeface="Times New Roman" pitchFamily="18" charset="0"/>
            </a:endParaRPr>
          </a:p>
        </p:txBody>
      </p:sp>
      <p:sp>
        <p:nvSpPr>
          <p:cNvPr id="42" name="Rounded Rectangle 41"/>
          <p:cNvSpPr/>
          <p:nvPr/>
        </p:nvSpPr>
        <p:spPr>
          <a:xfrm>
            <a:off x="3071802" y="2285992"/>
            <a:ext cx="3071834" cy="7858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Feature extraction from audio files</a:t>
            </a:r>
          </a:p>
        </p:txBody>
      </p:sp>
      <p:sp>
        <p:nvSpPr>
          <p:cNvPr id="43" name="Rounded Rectangle 42"/>
          <p:cNvSpPr/>
          <p:nvPr/>
        </p:nvSpPr>
        <p:spPr>
          <a:xfrm>
            <a:off x="3000364" y="3429000"/>
            <a:ext cx="3357586"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Classification models</a:t>
            </a:r>
            <a:endParaRPr lang="en-US" dirty="0">
              <a:latin typeface="Times New Roman" pitchFamily="18" charset="0"/>
              <a:cs typeface="Times New Roman" pitchFamily="18" charset="0"/>
            </a:endParaRPr>
          </a:p>
        </p:txBody>
      </p:sp>
      <p:sp>
        <p:nvSpPr>
          <p:cNvPr id="44" name="Rounded Rectangle 43"/>
          <p:cNvSpPr/>
          <p:nvPr/>
        </p:nvSpPr>
        <p:spPr>
          <a:xfrm>
            <a:off x="3500430" y="4429132"/>
            <a:ext cx="2357454" cy="5000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Evaluation</a:t>
            </a:r>
            <a:endParaRPr lang="en-US" dirty="0">
              <a:latin typeface="Times New Roman" pitchFamily="18" charset="0"/>
              <a:cs typeface="Times New Roman" pitchFamily="18" charset="0"/>
            </a:endParaRPr>
          </a:p>
        </p:txBody>
      </p:sp>
      <p:cxnSp>
        <p:nvCxnSpPr>
          <p:cNvPr id="45" name="Straight Arrow Connector 44"/>
          <p:cNvCxnSpPr>
            <a:stCxn id="41" idx="2"/>
            <a:endCxn id="42" idx="0"/>
          </p:cNvCxnSpPr>
          <p:nvPr/>
        </p:nvCxnSpPr>
        <p:spPr>
          <a:xfrm rot="5400000">
            <a:off x="4464843" y="2143116"/>
            <a:ext cx="28575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2" idx="2"/>
          </p:cNvCxnSpPr>
          <p:nvPr/>
        </p:nvCxnSpPr>
        <p:spPr>
          <a:xfrm rot="5400000">
            <a:off x="4429124" y="3250405"/>
            <a:ext cx="357191"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rot="5400000">
            <a:off x="4429125" y="4214819"/>
            <a:ext cx="42862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3" cstate="print"/>
          <a:stretch>
            <a:fillRect/>
          </a:stretch>
        </p:blipFill>
        <p:spPr>
          <a:xfrm>
            <a:off x="0" y="0"/>
            <a:ext cx="9144000" cy="6858000"/>
          </a:xfrm>
          <a:prstGeom prst="rect">
            <a:avLst/>
          </a:prstGeom>
        </p:spPr>
      </p:pic>
      <p:sp>
        <p:nvSpPr>
          <p:cNvPr id="3" name="Rectangle 2"/>
          <p:cNvSpPr/>
          <p:nvPr/>
        </p:nvSpPr>
        <p:spPr>
          <a:xfrm>
            <a:off x="928662" y="142852"/>
            <a:ext cx="7358114" cy="707886"/>
          </a:xfrm>
          <a:prstGeom prst="rect">
            <a:avLst/>
          </a:prstGeom>
        </p:spPr>
        <p:txBody>
          <a:bodyPr wrap="square">
            <a:spAutoFit/>
          </a:bodyPr>
          <a:lstStyle/>
          <a:p>
            <a:pPr algn="ctr"/>
            <a:r>
              <a:rPr lang="en-IN" sz="4000" b="1" dirty="0" smtClean="0">
                <a:latin typeface="Times New Roman" panose="02020603050405020304" pitchFamily="18" charset="0"/>
                <a:cs typeface="Times New Roman" panose="02020603050405020304" pitchFamily="18" charset="0"/>
              </a:rPr>
              <a:t>Feature Extraction</a:t>
            </a:r>
            <a:endParaRPr lang="en-US" sz="4000" b="1" dirty="0">
              <a:latin typeface="Times New Roman" pitchFamily="18" charset="0"/>
              <a:cs typeface="Times New Roman" pitchFamily="18" charset="0"/>
            </a:endParaRPr>
          </a:p>
        </p:txBody>
      </p:sp>
      <p:sp>
        <p:nvSpPr>
          <p:cNvPr id="4" name="Rectangle 3"/>
          <p:cNvSpPr/>
          <p:nvPr/>
        </p:nvSpPr>
        <p:spPr>
          <a:xfrm>
            <a:off x="571472" y="1285860"/>
            <a:ext cx="8072494" cy="4093428"/>
          </a:xfrm>
          <a:prstGeom prst="rect">
            <a:avLst/>
          </a:prstGeom>
        </p:spPr>
        <p:txBody>
          <a:bodyPr wrap="square">
            <a:spAutoFit/>
          </a:bodyPr>
          <a:lstStyle/>
          <a:p>
            <a:r>
              <a:rPr lang="en-IN" sz="2000" dirty="0" smtClean="0">
                <a:latin typeface="Times New Roman" pitchFamily="18" charset="0"/>
                <a:cs typeface="Times New Roman" pitchFamily="18" charset="0"/>
              </a:rPr>
              <a:t>Spectral features are extracted by converting time based signal into frequency domain.</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Features extracted are :</a:t>
            </a:r>
          </a:p>
          <a:p>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zero crossing rate</a:t>
            </a:r>
          </a:p>
          <a:p>
            <a:pPr>
              <a:buFont typeface="Arial" pitchFamily="34" charset="0"/>
              <a:buChar char="•"/>
            </a:pPr>
            <a:r>
              <a:rPr lang="en-IN" sz="2000" dirty="0" smtClean="0">
                <a:latin typeface="Times New Roman" pitchFamily="18" charset="0"/>
                <a:cs typeface="Times New Roman" pitchFamily="18" charset="0"/>
              </a:rPr>
              <a:t>  Spectral centroid</a:t>
            </a:r>
          </a:p>
          <a:p>
            <a:pPr>
              <a:buFont typeface="Arial" pitchFamily="34" charset="0"/>
              <a:buChar char="•"/>
            </a:pPr>
            <a:r>
              <a:rPr lang="en-IN" sz="2000" dirty="0" smtClean="0">
                <a:latin typeface="Times New Roman" pitchFamily="18" charset="0"/>
                <a:cs typeface="Times New Roman" pitchFamily="18" charset="0"/>
              </a:rPr>
              <a:t>  Spectral roll off</a:t>
            </a:r>
          </a:p>
          <a:p>
            <a:pPr>
              <a:buFont typeface="Arial" pitchFamily="34" charset="0"/>
              <a:buChar char="•"/>
            </a:pPr>
            <a:r>
              <a:rPr lang="en-IN" sz="2000" dirty="0" smtClean="0">
                <a:latin typeface="Times New Roman" pitchFamily="18" charset="0"/>
                <a:cs typeface="Times New Roman" pitchFamily="18" charset="0"/>
              </a:rPr>
              <a:t>  Spectral contrast</a:t>
            </a:r>
          </a:p>
          <a:p>
            <a:pPr>
              <a:buFont typeface="Arial" pitchFamily="34" charset="0"/>
              <a:buChar char="•"/>
            </a:pPr>
            <a:r>
              <a:rPr lang="en-IN" sz="2000" dirty="0" smtClean="0">
                <a:latin typeface="Times New Roman" pitchFamily="18" charset="0"/>
                <a:cs typeface="Times New Roman" pitchFamily="18" charset="0"/>
              </a:rPr>
              <a:t>  Spectral bandwidth</a:t>
            </a:r>
          </a:p>
          <a:p>
            <a:pPr>
              <a:buFont typeface="Arial" pitchFamily="34" charset="0"/>
              <a:buChar char="•"/>
            </a:pPr>
            <a:r>
              <a:rPr lang="en-IN" sz="2000" dirty="0" smtClean="0">
                <a:latin typeface="Times New Roman" pitchFamily="18" charset="0"/>
                <a:cs typeface="Times New Roman" pitchFamily="18" charset="0"/>
              </a:rPr>
              <a:t>  Mel Frequency Cepstral coefficients</a:t>
            </a:r>
          </a:p>
          <a:p>
            <a:pPr>
              <a:buFont typeface="Arial" pitchFamily="34" charset="0"/>
              <a:buChar char="•"/>
            </a:pP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7" name="Picture 1"/>
          <p:cNvPicPr>
            <a:picLocks noChangeAspect="1"/>
          </p:cNvPicPr>
          <p:nvPr/>
        </p:nvPicPr>
        <p:blipFill>
          <a:blip r:embed="rId3" cstate="print"/>
          <a:stretch>
            <a:fillRect/>
          </a:stretch>
        </p:blipFill>
        <p:spPr>
          <a:xfrm>
            <a:off x="0" y="0"/>
            <a:ext cx="9144000" cy="6858000"/>
          </a:xfrm>
          <a:prstGeom prst="rect">
            <a:avLst/>
          </a:prstGeom>
        </p:spPr>
      </p:pic>
      <p:sp>
        <p:nvSpPr>
          <p:cNvPr id="8" name="TextBox 10"/>
          <p:cNvSpPr txBox="1"/>
          <p:nvPr/>
        </p:nvSpPr>
        <p:spPr>
          <a:xfrm>
            <a:off x="1111020" y="104884"/>
            <a:ext cx="6712527"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Architecture for CNN</a:t>
            </a:r>
            <a:endParaRPr lang="en-US" sz="4000" b="1" dirty="0">
              <a:latin typeface="Times New Roman" pitchFamily="18" charset="0"/>
              <a:cs typeface="Times New Roman" pitchFamily="18" charset="0"/>
            </a:endParaRPr>
          </a:p>
        </p:txBody>
      </p:sp>
      <p:sp>
        <p:nvSpPr>
          <p:cNvPr id="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10"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11" name="Diagram 15"/>
          <p:cNvGraphicFramePr>
            <a:graphicFrameLocks/>
          </p:cNvGraphicFramePr>
          <p:nvPr>
            <p:extLst>
              <p:ext uri="{D42A27DB-BD31-4B8C-83A1-F6EECF244321}">
                <p14:modId xmlns:p14="http://schemas.microsoft.com/office/powerpoint/2010/main" xmlns="" val="794812532"/>
              </p:ext>
            </p:extLst>
          </p:nvPr>
        </p:nvGraphicFramePr>
        <p:xfrm>
          <a:off x="1566863" y="1485900"/>
          <a:ext cx="5934095" cy="39893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2" name="Picture 4"/>
          <p:cNvPicPr>
            <a:picLocks noChangeAspect="1" noChangeArrowheads="1"/>
          </p:cNvPicPr>
          <p:nvPr/>
        </p:nvPicPr>
        <p:blipFill>
          <a:blip r:embed="rId2" cstate="print"/>
          <a:srcRect/>
          <a:stretch>
            <a:fillRect/>
          </a:stretch>
        </p:blipFill>
        <p:spPr bwMode="auto">
          <a:xfrm>
            <a:off x="8297577" y="809837"/>
            <a:ext cx="806585" cy="806585"/>
          </a:xfrm>
          <a:prstGeom prst="rect">
            <a:avLst/>
          </a:prstGeom>
          <a:noFill/>
        </p:spPr>
      </p:pic>
      <p:sp>
        <p:nvSpPr>
          <p:cNvPr id="13" name="object 5"/>
          <p:cNvSpPr txBox="1"/>
          <p:nvPr/>
        </p:nvSpPr>
        <p:spPr bwMode="auto">
          <a:xfrm>
            <a:off x="39841" y="954592"/>
            <a:ext cx="7309676" cy="416402"/>
          </a:xfrm>
          <a:prstGeom prst="rect">
            <a:avLst/>
          </a:prstGeom>
          <a:noFill/>
          <a:ln w="9525">
            <a:noFill/>
            <a:miter lim="800000"/>
            <a:headEnd/>
            <a:tailEnd/>
          </a:ln>
        </p:spPr>
        <p:txBody>
          <a:bodyPr vert="horz" wrap="square" lIns="0" tIns="10001"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9525" defTabSz="685783">
              <a:spcBef>
                <a:spcPts val="79"/>
              </a:spcBef>
            </a:pPr>
            <a:r>
              <a:rPr lang="en-US" sz="3000" dirty="0">
                <a:solidFill>
                  <a:srgbClr val="C00000"/>
                </a:solidFill>
                <a:latin typeface="Times New Roman" panose="02020603050405020304" pitchFamily="18" charset="0"/>
                <a:cs typeface="Times New Roman" panose="02020603050405020304" pitchFamily="18" charset="0"/>
              </a:rPr>
              <a:t>Why Should I Study this course?</a:t>
            </a:r>
          </a:p>
        </p:txBody>
      </p:sp>
      <p:sp>
        <p:nvSpPr>
          <p:cNvPr id="14" name="TextBox 16"/>
          <p:cNvSpPr txBox="1"/>
          <p:nvPr/>
        </p:nvSpPr>
        <p:spPr>
          <a:xfrm>
            <a:off x="124138" y="1865145"/>
            <a:ext cx="8896770" cy="358140"/>
          </a:xfrm>
          <a:prstGeom prst="rect">
            <a:avLst/>
          </a:prstGeom>
          <a:noFill/>
        </p:spPr>
        <p:txBody>
          <a:bodyPr wrap="square" rtlCol="0">
            <a:spAutoFit/>
          </a:bodyPr>
          <a:lstStyle/>
          <a:p>
            <a:pPr lvl="0"/>
            <a:r>
              <a:rPr lang="en-US" sz="1950" b="1" dirty="0">
                <a:latin typeface="Times New Roman" panose="02020603050405020304" pitchFamily="18" charset="0"/>
                <a:cs typeface="Times New Roman" panose="02020603050405020304" pitchFamily="18" charset="0"/>
              </a:rPr>
              <a:t>Examples</a:t>
            </a:r>
          </a:p>
        </p:txBody>
      </p:sp>
      <p:sp>
        <p:nvSpPr>
          <p:cNvPr id="15" name="Rectangle 7"/>
          <p:cNvSpPr/>
          <p:nvPr/>
        </p:nvSpPr>
        <p:spPr>
          <a:xfrm>
            <a:off x="0" y="5792935"/>
            <a:ext cx="9144000" cy="2078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6" name="Rectangle 8"/>
          <p:cNvSpPr/>
          <p:nvPr/>
        </p:nvSpPr>
        <p:spPr>
          <a:xfrm>
            <a:off x="0" y="1515756"/>
            <a:ext cx="9144000" cy="4808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srgbClr val="FFFFFF"/>
              </a:solidFill>
              <a:latin typeface="Times New Roman" panose="02020603050405020304" pitchFamily="18" charset="0"/>
              <a:cs typeface="Times New Roman" panose="02020603050405020304" pitchFamily="18" charset="0"/>
            </a:endParaRPr>
          </a:p>
        </p:txBody>
      </p:sp>
      <p:pic>
        <p:nvPicPr>
          <p:cNvPr id="17" name="Picture 1"/>
          <p:cNvPicPr>
            <a:picLocks noChangeAspect="1"/>
          </p:cNvPicPr>
          <p:nvPr/>
        </p:nvPicPr>
        <p:blipFill>
          <a:blip r:embed="rId3" cstate="print"/>
          <a:stretch>
            <a:fillRect/>
          </a:stretch>
        </p:blipFill>
        <p:spPr>
          <a:xfrm>
            <a:off x="0" y="0"/>
            <a:ext cx="9144000" cy="6858000"/>
          </a:xfrm>
          <a:prstGeom prst="rect">
            <a:avLst/>
          </a:prstGeom>
        </p:spPr>
      </p:pic>
      <p:sp>
        <p:nvSpPr>
          <p:cNvPr id="18" name="TextBox 10"/>
          <p:cNvSpPr txBox="1"/>
          <p:nvPr/>
        </p:nvSpPr>
        <p:spPr>
          <a:xfrm>
            <a:off x="1111020" y="104884"/>
            <a:ext cx="6712527" cy="707886"/>
          </a:xfrm>
          <a:prstGeom prst="rect">
            <a:avLst/>
          </a:prstGeom>
          <a:noFill/>
        </p:spPr>
        <p:txBody>
          <a:bodyPr wrap="square" rtlCol="0">
            <a:spAutoFit/>
          </a:bodyPr>
          <a:lstStyle/>
          <a:p>
            <a:pPr algn="ctr"/>
            <a:r>
              <a:rPr lang="en-US" sz="4000" b="1" dirty="0" smtClean="0">
                <a:latin typeface="Times New Roman" pitchFamily="18" charset="0"/>
                <a:cs typeface="Times New Roman" pitchFamily="18" charset="0"/>
              </a:rPr>
              <a:t>   Architecture for CNN</a:t>
            </a:r>
            <a:endParaRPr lang="en-US" sz="4000" b="1" dirty="0">
              <a:latin typeface="Times New Roman" pitchFamily="18" charset="0"/>
              <a:cs typeface="Times New Roman" pitchFamily="18" charset="0"/>
            </a:endParaRPr>
          </a:p>
        </p:txBody>
      </p:sp>
      <p:sp>
        <p:nvSpPr>
          <p:cNvPr id="19" name="TextBox 12"/>
          <p:cNvSpPr txBox="1"/>
          <p:nvPr/>
        </p:nvSpPr>
        <p:spPr>
          <a:xfrm>
            <a:off x="1309253" y="2967335"/>
            <a:ext cx="6712527" cy="421640"/>
          </a:xfrm>
          <a:prstGeom prst="rect">
            <a:avLst/>
          </a:prstGeom>
          <a:noFill/>
        </p:spPr>
        <p:txBody>
          <a:bodyPr wrap="square" rtlCol="0">
            <a:spAutoFit/>
          </a:bodyPr>
          <a:lstStyle/>
          <a:p>
            <a:pPr algn="ctr"/>
            <a:endParaRPr lang="en-US" sz="2400" b="1" dirty="0">
              <a:solidFill>
                <a:srgbClr val="FF0000"/>
              </a:solidFill>
              <a:latin typeface="Times New Roman" pitchFamily="18" charset="0"/>
              <a:cs typeface="Times New Roman" pitchFamily="18" charset="0"/>
            </a:endParaRPr>
          </a:p>
        </p:txBody>
      </p:sp>
      <p:sp>
        <p:nvSpPr>
          <p:cNvPr id="20" name="Content Placeholder 2"/>
          <p:cNvSpPr txBox="1"/>
          <p:nvPr/>
        </p:nvSpPr>
        <p:spPr>
          <a:xfrm>
            <a:off x="342903" y="1398676"/>
            <a:ext cx="8558213" cy="405320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endParaRPr lang="en-IN" sz="1800" dirty="0">
              <a:latin typeface="Times New Roman" panose="02020603050405020304" pitchFamily="18" charset="0"/>
              <a:cs typeface="Times New Roman" panose="02020603050405020304" pitchFamily="18" charset="0"/>
            </a:endParaRPr>
          </a:p>
        </p:txBody>
      </p:sp>
      <p:graphicFrame>
        <p:nvGraphicFramePr>
          <p:cNvPr id="21" name="Diagram 15"/>
          <p:cNvGraphicFramePr>
            <a:graphicFrameLocks/>
          </p:cNvGraphicFramePr>
          <p:nvPr>
            <p:extLst>
              <p:ext uri="{D42A27DB-BD31-4B8C-83A1-F6EECF244321}">
                <p14:modId xmlns:p14="http://schemas.microsoft.com/office/powerpoint/2010/main" xmlns="" val="794812532"/>
              </p:ext>
            </p:extLst>
          </p:nvPr>
        </p:nvGraphicFramePr>
        <p:xfrm>
          <a:off x="2143108" y="1571612"/>
          <a:ext cx="5143536" cy="3989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Rounded Rectangle 21"/>
          <p:cNvSpPr/>
          <p:nvPr/>
        </p:nvSpPr>
        <p:spPr>
          <a:xfrm>
            <a:off x="3214678" y="1428736"/>
            <a:ext cx="2786082"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Audio files from dataset</a:t>
            </a:r>
            <a:endParaRPr lang="en-US" dirty="0">
              <a:latin typeface="Times New Roman" pitchFamily="18" charset="0"/>
              <a:cs typeface="Times New Roman" pitchFamily="18" charset="0"/>
            </a:endParaRPr>
          </a:p>
        </p:txBody>
      </p:sp>
      <p:sp>
        <p:nvSpPr>
          <p:cNvPr id="23" name="Rounded Rectangle 22"/>
          <p:cNvSpPr/>
          <p:nvPr/>
        </p:nvSpPr>
        <p:spPr>
          <a:xfrm>
            <a:off x="3071802" y="2285992"/>
            <a:ext cx="3071834" cy="7858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Generate spectrograms from audio files</a:t>
            </a:r>
          </a:p>
        </p:txBody>
      </p:sp>
      <p:sp>
        <p:nvSpPr>
          <p:cNvPr id="24" name="Rounded Rectangle 23"/>
          <p:cNvSpPr/>
          <p:nvPr/>
        </p:nvSpPr>
        <p:spPr>
          <a:xfrm>
            <a:off x="3000364" y="3429000"/>
            <a:ext cx="3357586" cy="571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Convolutional Neural Network</a:t>
            </a:r>
            <a:endParaRPr lang="en-US" dirty="0">
              <a:latin typeface="Times New Roman" pitchFamily="18" charset="0"/>
              <a:cs typeface="Times New Roman" pitchFamily="18" charset="0"/>
            </a:endParaRPr>
          </a:p>
        </p:txBody>
      </p:sp>
      <p:sp>
        <p:nvSpPr>
          <p:cNvPr id="25" name="Rounded Rectangle 24"/>
          <p:cNvSpPr/>
          <p:nvPr/>
        </p:nvSpPr>
        <p:spPr>
          <a:xfrm>
            <a:off x="3500430" y="4429132"/>
            <a:ext cx="2357454" cy="5000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latin typeface="Times New Roman" pitchFamily="18" charset="0"/>
                <a:cs typeface="Times New Roman" pitchFamily="18" charset="0"/>
              </a:rPr>
              <a:t>Evaluation</a:t>
            </a:r>
            <a:endParaRPr lang="en-US" dirty="0">
              <a:latin typeface="Times New Roman" pitchFamily="18" charset="0"/>
              <a:cs typeface="Times New Roman" pitchFamily="18" charset="0"/>
            </a:endParaRPr>
          </a:p>
        </p:txBody>
      </p:sp>
      <p:cxnSp>
        <p:nvCxnSpPr>
          <p:cNvPr id="26" name="Straight Arrow Connector 25"/>
          <p:cNvCxnSpPr>
            <a:stCxn id="22" idx="2"/>
            <a:endCxn id="23" idx="0"/>
          </p:cNvCxnSpPr>
          <p:nvPr/>
        </p:nvCxnSpPr>
        <p:spPr>
          <a:xfrm rot="5400000">
            <a:off x="4464843" y="2143116"/>
            <a:ext cx="285752"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23" idx="2"/>
          </p:cNvCxnSpPr>
          <p:nvPr/>
        </p:nvCxnSpPr>
        <p:spPr>
          <a:xfrm rot="5400000">
            <a:off x="4429124" y="3250405"/>
            <a:ext cx="357191"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rot="5400000">
            <a:off x="4429125" y="4214819"/>
            <a:ext cx="428629"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3" cstate="print"/>
          <a:stretch>
            <a:fillRect/>
          </a:stretch>
        </p:blipFill>
        <p:spPr>
          <a:xfrm>
            <a:off x="0" y="0"/>
            <a:ext cx="9144000" cy="6858000"/>
          </a:xfrm>
          <a:prstGeom prst="rect">
            <a:avLst/>
          </a:prstGeom>
        </p:spPr>
      </p:pic>
      <p:sp>
        <p:nvSpPr>
          <p:cNvPr id="3" name="Rectangle 2"/>
          <p:cNvSpPr/>
          <p:nvPr/>
        </p:nvSpPr>
        <p:spPr>
          <a:xfrm>
            <a:off x="1000100" y="142852"/>
            <a:ext cx="6643734" cy="707886"/>
          </a:xfrm>
          <a:prstGeom prst="rect">
            <a:avLst/>
          </a:prstGeom>
        </p:spPr>
        <p:txBody>
          <a:bodyPr wrap="square">
            <a:spAutoFit/>
          </a:bodyPr>
          <a:lstStyle/>
          <a:p>
            <a:pPr algn="ctr"/>
            <a:r>
              <a:rPr lang="en-IN" sz="4000" b="1" dirty="0" smtClean="0">
                <a:latin typeface="Times New Roman" pitchFamily="18" charset="0"/>
                <a:cs typeface="Times New Roman" pitchFamily="18" charset="0"/>
              </a:rPr>
              <a:t>CNN</a:t>
            </a:r>
            <a:endParaRPr lang="en-US" sz="4000" b="1" dirty="0">
              <a:latin typeface="Times New Roman" pitchFamily="18" charset="0"/>
              <a:cs typeface="Times New Roman" pitchFamily="18" charset="0"/>
            </a:endParaRPr>
          </a:p>
        </p:txBody>
      </p:sp>
      <p:sp>
        <p:nvSpPr>
          <p:cNvPr id="4" name="Rectangle 3"/>
          <p:cNvSpPr/>
          <p:nvPr/>
        </p:nvSpPr>
        <p:spPr>
          <a:xfrm>
            <a:off x="428596" y="1571612"/>
            <a:ext cx="7786742" cy="2246769"/>
          </a:xfrm>
          <a:prstGeom prst="rect">
            <a:avLst/>
          </a:prstGeom>
        </p:spPr>
        <p:txBody>
          <a:bodyPr wrap="square">
            <a:spAutoFit/>
          </a:bodyPr>
          <a:lstStyle/>
          <a:p>
            <a:pPr>
              <a:buFont typeface="Arial" pitchFamily="34" charset="0"/>
              <a:buChar char="•"/>
            </a:pPr>
            <a:r>
              <a:rPr lang="en-IN" sz="2000" dirty="0" smtClean="0">
                <a:latin typeface="Times New Roman" pitchFamily="18" charset="0"/>
                <a:cs typeface="Times New Roman" pitchFamily="18" charset="0"/>
              </a:rPr>
              <a:t>  Applying Short term Fourier transform to the audio file</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Generating spectrograms for the audio files</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Feeding spectrograms to CNN</a:t>
            </a:r>
          </a:p>
          <a:p>
            <a:pPr>
              <a:buFont typeface="Arial" pitchFamily="34" charset="0"/>
              <a:buChar char="•"/>
            </a:pPr>
            <a:endParaRPr lang="en-IN" sz="2000" dirty="0" smtClean="0">
              <a:latin typeface="Times New Roman" pitchFamily="18" charset="0"/>
              <a:cs typeface="Times New Roman" pitchFamily="18" charset="0"/>
            </a:endParaRPr>
          </a:p>
          <a:p>
            <a:pPr>
              <a:buFont typeface="Arial" pitchFamily="34" charset="0"/>
              <a:buChar char="•"/>
            </a:pPr>
            <a:r>
              <a:rPr lang="en-IN" sz="2000" dirty="0" smtClean="0">
                <a:latin typeface="Times New Roman" pitchFamily="18" charset="0"/>
                <a:cs typeface="Times New Roman" pitchFamily="18" charset="0"/>
              </a:rPr>
              <a:t>  Generating feature vector which is used to classify audio file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2" cstate="print"/>
          <a:stretch>
            <a:fillRect/>
          </a:stretch>
        </p:blipFill>
        <p:spPr>
          <a:xfrm>
            <a:off x="0" y="0"/>
            <a:ext cx="9144000" cy="6858000"/>
          </a:xfrm>
          <a:prstGeom prst="rect">
            <a:avLst/>
          </a:prstGeom>
        </p:spPr>
      </p:pic>
      <p:pic>
        <p:nvPicPr>
          <p:cNvPr id="6" name="Picture 5" descr="Screenshot 2021-05-26 213557.png"/>
          <p:cNvPicPr>
            <a:picLocks noChangeAspect="1"/>
          </p:cNvPicPr>
          <p:nvPr/>
        </p:nvPicPr>
        <p:blipFill>
          <a:blip r:embed="rId3"/>
          <a:stretch>
            <a:fillRect/>
          </a:stretch>
        </p:blipFill>
        <p:spPr>
          <a:xfrm>
            <a:off x="857224" y="1301258"/>
            <a:ext cx="7500990" cy="4413758"/>
          </a:xfrm>
          <a:prstGeom prst="rect">
            <a:avLst/>
          </a:prstGeom>
        </p:spPr>
      </p:pic>
      <p:sp>
        <p:nvSpPr>
          <p:cNvPr id="8" name="Rectangle 7"/>
          <p:cNvSpPr/>
          <p:nvPr/>
        </p:nvSpPr>
        <p:spPr>
          <a:xfrm>
            <a:off x="1142976" y="142852"/>
            <a:ext cx="5929353" cy="707886"/>
          </a:xfrm>
          <a:prstGeom prst="rect">
            <a:avLst/>
          </a:prstGeom>
        </p:spPr>
        <p:txBody>
          <a:bodyPr wrap="square">
            <a:spAutoFit/>
          </a:bodyPr>
          <a:lstStyle/>
          <a:p>
            <a:pPr algn="ctr"/>
            <a:r>
              <a:rPr lang="en-IN" sz="4000" b="1" dirty="0" smtClean="0">
                <a:latin typeface="Times New Roman" pitchFamily="18" charset="0"/>
                <a:cs typeface="Times New Roman" pitchFamily="18" charset="0"/>
              </a:rPr>
              <a:t>     Output</a:t>
            </a:r>
            <a:endParaRPr lang="en-US" sz="4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12149</TotalTime>
  <Words>558</Words>
  <Application>Microsoft Office PowerPoint</Application>
  <PresentationFormat>On-screen Show (4:3)</PresentationFormat>
  <Paragraphs>107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Raw</dc:creator>
  <cp:lastModifiedBy>Raw</cp:lastModifiedBy>
  <cp:revision>191</cp:revision>
  <dcterms:created xsi:type="dcterms:W3CDTF">2021-05-26T16:13:33Z</dcterms:created>
  <dcterms:modified xsi:type="dcterms:W3CDTF">2021-06-24T02:34:13Z</dcterms:modified>
</cp:coreProperties>
</file>