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7"/>
  </p:notesMasterIdLst>
  <p:sldIdLst>
    <p:sldId id="256" r:id="rId2"/>
    <p:sldId id="257" r:id="rId3"/>
    <p:sldId id="258" r:id="rId4"/>
    <p:sldId id="260" r:id="rId5"/>
    <p:sldId id="261" r:id="rId6"/>
    <p:sldId id="262" r:id="rId7"/>
    <p:sldId id="273" r:id="rId8"/>
    <p:sldId id="264" r:id="rId9"/>
    <p:sldId id="265" r:id="rId10"/>
    <p:sldId id="270" r:id="rId11"/>
    <p:sldId id="271" r:id="rId12"/>
    <p:sldId id="274" r:id="rId13"/>
    <p:sldId id="266" r:id="rId14"/>
    <p:sldId id="267" r:id="rId15"/>
    <p:sldId id="26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72B16F-8E89-4BC7-88AF-AF1F7045E104}">
  <a:tblStyle styleId="{6172B16F-8E89-4BC7-88AF-AF1F7045E104}"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104" d="100"/>
          <a:sy n="104" d="100"/>
        </p:scale>
        <p:origin x="80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c4e44ef7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dc4e44ef7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c4e44ef7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dc4e44ef7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c4e44ef73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dc4e44ef73_1_1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c4e44ef7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dc4e44ef73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c4e44ef73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dc4e44ef73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c4e44ef73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c4e44ef73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c4e44ef73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dc4e44ef73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c4e44ef7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dc4e44ef7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c4e44ef73_9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dc4e44ef73_9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c4e44ef73_9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dc4e44ef73_9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c4e44ef73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dc4e44ef73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994505" y="2260311"/>
            <a:ext cx="3155100" cy="58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950" b="1" i="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845628" y="1565069"/>
            <a:ext cx="7348200" cy="3069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b="0" i="0">
                <a:solidFill>
                  <a:schemeClr val="dk1"/>
                </a:solidFil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53" name="Google Shape;53;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9144000" cy="3429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14"/>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 name="Google Shape;59;p14"/>
          <p:cNvSpPr/>
          <p:nvPr/>
        </p:nvSpPr>
        <p:spPr>
          <a:xfrm>
            <a:off x="0" y="8662"/>
            <a:ext cx="9144000" cy="513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0" name="Google Shape;60;p14"/>
          <p:cNvSpPr txBox="1">
            <a:spLocks noGrp="1"/>
          </p:cNvSpPr>
          <p:nvPr>
            <p:ph type="title"/>
          </p:nvPr>
        </p:nvSpPr>
        <p:spPr>
          <a:xfrm>
            <a:off x="2994505" y="2260311"/>
            <a:ext cx="3155100" cy="58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4950" b="1" i="0">
                <a:solidFill>
                  <a:schemeClr val="dk1"/>
                </a:solidFill>
                <a:latin typeface="Times New Roman"/>
                <a:ea typeface="Times New Roman"/>
                <a:cs typeface="Times New Roman"/>
                <a:sym typeface="Times New Rom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hyperlink" Target="https://www.aclweb.org/anthology/2020.acl-main.120.pdf" TargetMode="External"/><Relationship Id="rId3" Type="http://schemas.openxmlformats.org/officeDocument/2006/relationships/image" Target="../media/image4.png"/><Relationship Id="rId7" Type="http://schemas.openxmlformats.org/officeDocument/2006/relationships/hyperlink" Target="https://towardsdatascience.com/a-quick-introduction-to-text-summarization-in-machine-learning-3d27ccf18a9f"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researchgate.net/publication/317420253_A_survey_on_extractive_text_summarization" TargetMode="External"/><Relationship Id="rId5" Type="http://schemas.openxmlformats.org/officeDocument/2006/relationships/hyperlink" Target="https://www.irjet.net/archives/V7/i4/IRJET-V7I4647.pdf"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15"/>
          <p:cNvGrpSpPr/>
          <p:nvPr/>
        </p:nvGrpSpPr>
        <p:grpSpPr>
          <a:xfrm>
            <a:off x="0" y="0"/>
            <a:ext cx="9144000" cy="5143500"/>
            <a:chOff x="0" y="0"/>
            <a:chExt cx="9144000" cy="6858000"/>
          </a:xfrm>
        </p:grpSpPr>
        <p:sp>
          <p:nvSpPr>
            <p:cNvPr id="69" name="Google Shape;69;p15"/>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 name="Google Shape;70;p1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grpSp>
      <p:sp>
        <p:nvSpPr>
          <p:cNvPr id="71" name="Google Shape;71;p15"/>
          <p:cNvSpPr txBox="1">
            <a:spLocks noGrp="1"/>
          </p:cNvSpPr>
          <p:nvPr>
            <p:ph type="title"/>
          </p:nvPr>
        </p:nvSpPr>
        <p:spPr>
          <a:xfrm>
            <a:off x="870158" y="1126536"/>
            <a:ext cx="6794635" cy="2228815"/>
          </a:xfrm>
          <a:prstGeom prst="rect">
            <a:avLst/>
          </a:prstGeom>
          <a:noFill/>
          <a:ln>
            <a:noFill/>
          </a:ln>
        </p:spPr>
        <p:txBody>
          <a:bodyPr spcFirstLastPara="1" wrap="square" lIns="0" tIns="12700" rIns="0" bIns="0" anchor="t" anchorCtr="0">
            <a:spAutoFit/>
          </a:bodyPr>
          <a:lstStyle/>
          <a:p>
            <a:r>
              <a:rPr lang="en-US" sz="2400" spc="-5" dirty="0"/>
              <a:t>   Department </a:t>
            </a:r>
            <a:r>
              <a:rPr lang="en-US" sz="2400" dirty="0"/>
              <a:t>of </a:t>
            </a:r>
            <a:r>
              <a:rPr lang="en-US" sz="2400" spc="-5" dirty="0"/>
              <a:t>Computer Science </a:t>
            </a:r>
            <a:r>
              <a:rPr lang="en-US" sz="2400" dirty="0"/>
              <a:t>and</a:t>
            </a:r>
            <a:r>
              <a:rPr lang="en-US" sz="2400" spc="-120" dirty="0"/>
              <a:t> </a:t>
            </a:r>
            <a:r>
              <a:rPr lang="en-US" sz="2400" spc="-5" dirty="0"/>
              <a:t>Engineering</a:t>
            </a:r>
            <a:br>
              <a:rPr lang="en-US" sz="2400" spc="-5" dirty="0"/>
            </a:br>
            <a:br>
              <a:rPr lang="en-US" sz="2400" spc="-5" dirty="0"/>
            </a:br>
            <a:r>
              <a:rPr lang="en-US" sz="2400" spc="-5" dirty="0"/>
              <a:t>              </a:t>
            </a:r>
            <a:r>
              <a:rPr lang="en-US" sz="2400" b="1" dirty="0">
                <a:solidFill>
                  <a:srgbClr val="FF0000"/>
                </a:solidFill>
              </a:rPr>
              <a:t>TEXT SUMMARIZATIONMETHOD</a:t>
            </a:r>
            <a:br>
              <a:rPr lang="en-US" sz="2400" dirty="0">
                <a:solidFill>
                  <a:srgbClr val="FF0000"/>
                </a:solidFill>
              </a:rPr>
            </a:br>
            <a:br>
              <a:rPr lang="en-US" sz="2400" dirty="0">
                <a:latin typeface="Times New Roman"/>
                <a:cs typeface="Times New Roman"/>
              </a:rPr>
            </a:br>
            <a:r>
              <a:rPr lang="en-US" sz="2400" dirty="0">
                <a:latin typeface="Times New Roman"/>
                <a:cs typeface="Times New Roman"/>
              </a:rPr>
              <a:t>                                 </a:t>
            </a:r>
            <a:r>
              <a:rPr lang="en-US" sz="1800" b="1" spc="-5" dirty="0">
                <a:latin typeface="Times New Roman"/>
                <a:cs typeface="Times New Roman"/>
              </a:rPr>
              <a:t>Date: 28</a:t>
            </a:r>
            <a:r>
              <a:rPr lang="en-US" sz="1800" b="1" dirty="0">
                <a:latin typeface="Times New Roman"/>
                <a:cs typeface="Times New Roman"/>
              </a:rPr>
              <a:t> </a:t>
            </a:r>
            <a:r>
              <a:rPr lang="en-US" sz="1800" b="1" spc="-5" dirty="0">
                <a:latin typeface="Times New Roman"/>
                <a:cs typeface="Times New Roman"/>
              </a:rPr>
              <a:t>May</a:t>
            </a:r>
            <a:r>
              <a:rPr lang="en-US" sz="1800" b="1" spc="-120" dirty="0">
                <a:latin typeface="Times New Roman"/>
                <a:cs typeface="Times New Roman"/>
              </a:rPr>
              <a:t> </a:t>
            </a:r>
            <a:r>
              <a:rPr lang="en-US" sz="1800" b="1" dirty="0">
                <a:latin typeface="Times New Roman"/>
                <a:cs typeface="Times New Roman"/>
              </a:rPr>
              <a:t>2021</a:t>
            </a:r>
            <a:br>
              <a:rPr lang="en-US" sz="1800" dirty="0">
                <a:latin typeface="Times New Roman"/>
                <a:cs typeface="Times New Roman"/>
              </a:rPr>
            </a:br>
            <a:endParaRPr sz="2400" dirty="0"/>
          </a:p>
        </p:txBody>
      </p:sp>
      <p:sp>
        <p:nvSpPr>
          <p:cNvPr id="9" name="TextBox 8">
            <a:extLst>
              <a:ext uri="{FF2B5EF4-FFF2-40B4-BE49-F238E27FC236}">
                <a16:creationId xmlns:a16="http://schemas.microsoft.com/office/drawing/2014/main" id="{86EE3037-1149-473B-9908-977A12FA69E6}"/>
              </a:ext>
            </a:extLst>
          </p:cNvPr>
          <p:cNvSpPr txBox="1"/>
          <p:nvPr/>
        </p:nvSpPr>
        <p:spPr>
          <a:xfrm>
            <a:off x="221226" y="3144930"/>
            <a:ext cx="8797413" cy="1744067"/>
          </a:xfrm>
          <a:prstGeom prst="rect">
            <a:avLst/>
          </a:prstGeom>
          <a:noFill/>
        </p:spPr>
        <p:txBody>
          <a:bodyPr wrap="square">
            <a:spAutoFit/>
          </a:bodyPr>
          <a:lstStyle/>
          <a:p>
            <a:endParaRPr lang="en-US" sz="1400" b="1" dirty="0"/>
          </a:p>
          <a:p>
            <a:r>
              <a:rPr lang="en-US" sz="1400" b="1" dirty="0"/>
              <a:t>S.VARSHA : 17WH1A0512</a:t>
            </a:r>
            <a:endParaRPr lang="en-US" sz="1400" dirty="0"/>
          </a:p>
          <a:p>
            <a:r>
              <a:rPr lang="en-US" sz="1400" b="1" dirty="0"/>
              <a:t>K.PRASEEDA: 17WH1A0533</a:t>
            </a:r>
            <a:endParaRPr lang="en-US" sz="1400" dirty="0"/>
          </a:p>
          <a:p>
            <a:r>
              <a:rPr lang="en-US" sz="1400" b="1" dirty="0"/>
              <a:t>D.KEERTHANA:17WH1A0555</a:t>
            </a:r>
          </a:p>
          <a:p>
            <a:pPr marL="3902075" marR="5080" indent="19050">
              <a:lnSpc>
                <a:spcPct val="100000"/>
              </a:lnSpc>
              <a:spcBef>
                <a:spcPts val="1400"/>
              </a:spcBef>
              <a:tabLst>
                <a:tab pos="5456555" algn="l"/>
              </a:tabLst>
            </a:pPr>
            <a:r>
              <a:rPr lang="en-IN" sz="1400" b="1" spc="-5" dirty="0">
                <a:latin typeface="Times New Roman"/>
                <a:cs typeface="Times New Roman"/>
              </a:rPr>
              <a:t>                                 Internal Guide </a:t>
            </a:r>
            <a:r>
              <a:rPr lang="en-IN" sz="1400" b="1" dirty="0">
                <a:latin typeface="Times New Roman"/>
                <a:cs typeface="Times New Roman"/>
              </a:rPr>
              <a:t>: M</a:t>
            </a:r>
            <a:r>
              <a:rPr lang="en-IN" sz="1400" b="1" spc="-60" dirty="0">
                <a:latin typeface="Times New Roman"/>
                <a:cs typeface="Times New Roman"/>
              </a:rPr>
              <a:t>r . K .Rajesh</a:t>
            </a:r>
            <a:r>
              <a:rPr lang="en-IN" sz="1400" b="1" spc="-5" dirty="0">
                <a:latin typeface="Times New Roman"/>
                <a:cs typeface="Times New Roman"/>
              </a:rPr>
              <a:t> </a:t>
            </a:r>
          </a:p>
          <a:p>
            <a:pPr marL="3902075" marR="5080" indent="19050">
              <a:spcBef>
                <a:spcPts val="1400"/>
              </a:spcBef>
              <a:tabLst>
                <a:tab pos="5456555" algn="l"/>
              </a:tabLst>
            </a:pPr>
            <a:r>
              <a:rPr lang="en-IN" sz="1400" b="1" spc="-5" dirty="0">
                <a:latin typeface="Times New Roman"/>
                <a:cs typeface="Times New Roman"/>
              </a:rPr>
              <a:t>                               Designation</a:t>
            </a:r>
            <a:r>
              <a:rPr lang="en-IN" sz="1400" b="1" dirty="0">
                <a:latin typeface="Times New Roman"/>
                <a:cs typeface="Times New Roman"/>
              </a:rPr>
              <a:t>: </a:t>
            </a:r>
            <a:r>
              <a:rPr lang="en-US" sz="1400" b="1" dirty="0">
                <a:latin typeface="Times New Roman" pitchFamily="18" charset="0"/>
                <a:cs typeface="Times New Roman" pitchFamily="18" charset="0"/>
              </a:rPr>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9C49A-FD97-435F-9FE9-C44E8CFE98CE}"/>
              </a:ext>
            </a:extLst>
          </p:cNvPr>
          <p:cNvPicPr>
            <a:picLocks noChangeAspect="1"/>
          </p:cNvPicPr>
          <p:nvPr/>
        </p:nvPicPr>
        <p:blipFill>
          <a:blip r:embed="rId2"/>
          <a:stretch>
            <a:fillRect/>
          </a:stretch>
        </p:blipFill>
        <p:spPr>
          <a:xfrm>
            <a:off x="2992999" y="2279116"/>
            <a:ext cx="3158002" cy="585267"/>
          </a:xfrm>
          <a:prstGeom prst="rect">
            <a:avLst/>
          </a:prstGeom>
        </p:spPr>
      </p:pic>
      <p:pic>
        <p:nvPicPr>
          <p:cNvPr id="4" name="Picture 3">
            <a:extLst>
              <a:ext uri="{FF2B5EF4-FFF2-40B4-BE49-F238E27FC236}">
                <a16:creationId xmlns:a16="http://schemas.microsoft.com/office/drawing/2014/main" id="{DAFB084B-8FE7-49EB-88EB-A687DAB9AF5C}"/>
              </a:ext>
            </a:extLst>
          </p:cNvPr>
          <p:cNvPicPr>
            <a:picLocks noChangeAspect="1"/>
          </p:cNvPicPr>
          <p:nvPr/>
        </p:nvPicPr>
        <p:blipFill>
          <a:blip r:embed="rId3"/>
          <a:stretch>
            <a:fillRect/>
          </a:stretch>
        </p:blipFill>
        <p:spPr>
          <a:xfrm>
            <a:off x="0" y="634181"/>
            <a:ext cx="9144000" cy="4247310"/>
          </a:xfrm>
          <a:prstGeom prst="rect">
            <a:avLst/>
          </a:prstGeom>
        </p:spPr>
      </p:pic>
    </p:spTree>
    <p:extLst>
      <p:ext uri="{BB962C8B-B14F-4D97-AF65-F5344CB8AC3E}">
        <p14:creationId xmlns:p14="http://schemas.microsoft.com/office/powerpoint/2010/main" val="307808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20EEC9-DCB8-4B9F-80D8-DF77B442B28F}"/>
              </a:ext>
            </a:extLst>
          </p:cNvPr>
          <p:cNvPicPr>
            <a:picLocks noChangeAspect="1"/>
          </p:cNvPicPr>
          <p:nvPr/>
        </p:nvPicPr>
        <p:blipFill>
          <a:blip r:embed="rId2"/>
          <a:stretch>
            <a:fillRect/>
          </a:stretch>
        </p:blipFill>
        <p:spPr>
          <a:xfrm>
            <a:off x="0" y="715296"/>
            <a:ext cx="9144000" cy="4150901"/>
          </a:xfrm>
          <a:prstGeom prst="rect">
            <a:avLst/>
          </a:prstGeom>
        </p:spPr>
      </p:pic>
    </p:spTree>
    <p:extLst>
      <p:ext uri="{BB962C8B-B14F-4D97-AF65-F5344CB8AC3E}">
        <p14:creationId xmlns:p14="http://schemas.microsoft.com/office/powerpoint/2010/main" val="1943508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5E47D5-8E06-4ABC-B8FA-90AD393DCE8B}"/>
              </a:ext>
            </a:extLst>
          </p:cNvPr>
          <p:cNvPicPr>
            <a:picLocks noChangeAspect="1"/>
          </p:cNvPicPr>
          <p:nvPr/>
        </p:nvPicPr>
        <p:blipFill>
          <a:blip r:embed="rId2"/>
          <a:stretch>
            <a:fillRect/>
          </a:stretch>
        </p:blipFill>
        <p:spPr>
          <a:xfrm>
            <a:off x="0" y="648929"/>
            <a:ext cx="9144000" cy="4217256"/>
          </a:xfrm>
          <a:prstGeom prst="rect">
            <a:avLst/>
          </a:prstGeom>
        </p:spPr>
      </p:pic>
    </p:spTree>
    <p:extLst>
      <p:ext uri="{BB962C8B-B14F-4D97-AF65-F5344CB8AC3E}">
        <p14:creationId xmlns:p14="http://schemas.microsoft.com/office/powerpoint/2010/main" val="100109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p:nvPr/>
        </p:nvSpPr>
        <p:spPr>
          <a:xfrm>
            <a:off x="8297558" y="607376"/>
            <a:ext cx="806573" cy="6049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Google Shape;187;p25"/>
          <p:cNvSpPr txBox="1"/>
          <p:nvPr/>
        </p:nvSpPr>
        <p:spPr>
          <a:xfrm>
            <a:off x="49365" y="723899"/>
            <a:ext cx="6880225" cy="3781425"/>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88" name="Google Shape;188;p25"/>
          <p:cNvSpPr/>
          <p:nvPr/>
        </p:nvSpPr>
        <p:spPr>
          <a:xfrm>
            <a:off x="-6349" y="0"/>
            <a:ext cx="9156681" cy="514348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9" name="Google Shape;189;p25"/>
          <p:cNvSpPr txBox="1">
            <a:spLocks noGrp="1"/>
          </p:cNvSpPr>
          <p:nvPr>
            <p:ph type="title"/>
          </p:nvPr>
        </p:nvSpPr>
        <p:spPr>
          <a:xfrm>
            <a:off x="3455983" y="80948"/>
            <a:ext cx="20199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3000" b="0">
                <a:latin typeface="Times New Roman"/>
                <a:ea typeface="Times New Roman"/>
                <a:cs typeface="Times New Roman"/>
                <a:sym typeface="Times New Roman"/>
              </a:rPr>
              <a:t>Timeline</a:t>
            </a:r>
            <a:endParaRPr sz="300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6747DFA-5673-4FFA-B3E5-84A7D8D4BA15}"/>
              </a:ext>
            </a:extLst>
          </p:cNvPr>
          <p:cNvPicPr>
            <a:picLocks noChangeAspect="1"/>
          </p:cNvPicPr>
          <p:nvPr/>
        </p:nvPicPr>
        <p:blipFill>
          <a:blip r:embed="rId5"/>
          <a:stretch>
            <a:fillRect/>
          </a:stretch>
        </p:blipFill>
        <p:spPr>
          <a:xfrm>
            <a:off x="514760" y="921774"/>
            <a:ext cx="8114479" cy="39083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26"/>
          <p:cNvSpPr/>
          <p:nvPr/>
        </p:nvSpPr>
        <p:spPr>
          <a:xfrm>
            <a:off x="8297558" y="607376"/>
            <a:ext cx="806573" cy="6049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26"/>
          <p:cNvSpPr txBox="1"/>
          <p:nvPr/>
        </p:nvSpPr>
        <p:spPr>
          <a:xfrm>
            <a:off x="49365" y="723899"/>
            <a:ext cx="6880225" cy="3781425"/>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98" name="Google Shape;198;p26"/>
          <p:cNvSpPr/>
          <p:nvPr/>
        </p:nvSpPr>
        <p:spPr>
          <a:xfrm>
            <a:off x="-6349" y="0"/>
            <a:ext cx="9156681" cy="514348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26"/>
          <p:cNvSpPr txBox="1">
            <a:spLocks noGrp="1"/>
          </p:cNvSpPr>
          <p:nvPr>
            <p:ph type="title"/>
          </p:nvPr>
        </p:nvSpPr>
        <p:spPr>
          <a:xfrm>
            <a:off x="3213868" y="80948"/>
            <a:ext cx="2502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3000" b="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200" name="Google Shape;200;p26"/>
          <p:cNvSpPr txBox="1"/>
          <p:nvPr/>
        </p:nvSpPr>
        <p:spPr>
          <a:xfrm>
            <a:off x="99450" y="1212325"/>
            <a:ext cx="8565000" cy="2423710"/>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US" sz="1800" dirty="0">
                <a:solidFill>
                  <a:schemeClr val="tx1"/>
                </a:solidFill>
                <a:hlinkClick r:id="rId5">
                  <a:extLst>
                    <a:ext uri="{A12FA001-AC4F-418D-AE19-62706E023703}">
                      <ahyp:hlinkClr xmlns:ahyp="http://schemas.microsoft.com/office/drawing/2018/hyperlinkcolor" val="tx"/>
                    </a:ext>
                  </a:extLst>
                </a:hlinkClick>
              </a:rPr>
              <a:t>https://www.irjet.net/archives/V7/i4/IRJET-V7I4647.pdf</a:t>
            </a:r>
            <a:endParaRPr lang="en-US" sz="1800" dirty="0">
              <a:solidFill>
                <a:schemeClr val="tx1"/>
              </a:solidFill>
            </a:endParaRPr>
          </a:p>
          <a:p>
            <a:pPr marL="342900" indent="-342900" algn="just">
              <a:buFont typeface="Arial" panose="020B0604020202020204" pitchFamily="34" charset="0"/>
              <a:buChar char="•"/>
            </a:pPr>
            <a:endParaRPr lang="en-US" sz="1800" dirty="0">
              <a:solidFill>
                <a:srgbClr val="7030A0"/>
              </a:solidFill>
            </a:endParaRPr>
          </a:p>
          <a:p>
            <a:pPr marL="285750" indent="-285750" algn="just">
              <a:buFont typeface="Arial" panose="020B0604020202020204" pitchFamily="34" charset="0"/>
              <a:buChar char="•"/>
            </a:pPr>
            <a:r>
              <a:rPr lang="en-US" sz="1600" dirty="0">
                <a:solidFill>
                  <a:schemeClr val="tx1"/>
                </a:solidFill>
                <a:hlinkClick r:id="rId6">
                  <a:extLst>
                    <a:ext uri="{A12FA001-AC4F-418D-AE19-62706E023703}">
                      <ahyp:hlinkClr xmlns:ahyp="http://schemas.microsoft.com/office/drawing/2018/hyperlinkcolor" val="tx"/>
                    </a:ext>
                  </a:extLst>
                </a:hlinkClick>
              </a:rPr>
              <a:t>https://www.researchgate.net/publication/317420253_A_survey_on_extractive_text_summarization</a:t>
            </a: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hlinkClick r:id="rId7">
                  <a:extLst>
                    <a:ext uri="{A12FA001-AC4F-418D-AE19-62706E023703}">
                      <ahyp:hlinkClr xmlns:ahyp="http://schemas.microsoft.com/office/drawing/2018/hyperlinkcolor" val="tx"/>
                    </a:ext>
                  </a:extLst>
                </a:hlinkClick>
              </a:rPr>
              <a:t>https://towardsdatascience.com/a-quick-introduction-to-text-summarization-in-machine-learning-3d27ccf18a9f</a:t>
            </a:r>
            <a:endParaRPr lang="en-US" sz="1600" dirty="0">
              <a:solidFill>
                <a:schemeClr val="tx1"/>
              </a:solidFill>
            </a:endParaRPr>
          </a:p>
          <a:p>
            <a:pPr marL="285750" indent="-285750" algn="just">
              <a:buFont typeface="Arial" panose="020B0604020202020204" pitchFamily="34" charset="0"/>
              <a:buChar char="•"/>
            </a:pPr>
            <a:r>
              <a:rPr lang="en-US" sz="1800" dirty="0">
                <a:solidFill>
                  <a:schemeClr val="tx1"/>
                </a:solidFill>
                <a:hlinkClick r:id="rId8">
                  <a:extLst>
                    <a:ext uri="{A12FA001-AC4F-418D-AE19-62706E023703}">
                      <ahyp:hlinkClr xmlns:ahyp="http://schemas.microsoft.com/office/drawing/2018/hyperlinkcolor" val="tx"/>
                    </a:ext>
                  </a:extLst>
                </a:hlinkClick>
              </a:rPr>
              <a:t>https://www.aclweb.org/anthology/2020.acl-main.120.pdf</a:t>
            </a:r>
            <a:endParaRPr lang="en-US" sz="1800" dirty="0">
              <a:solidFill>
                <a:schemeClr val="tx1"/>
              </a:solidFill>
            </a:endParaRPr>
          </a:p>
          <a:p>
            <a:pPr marL="133350" lvl="0" algn="just" rtl="0">
              <a:lnSpc>
                <a:spcPct val="150000"/>
              </a:lnSpc>
              <a:spcBef>
                <a:spcPts val="600"/>
              </a:spcBef>
              <a:spcAft>
                <a:spcPts val="0"/>
              </a:spcAft>
              <a:buClr>
                <a:schemeClr val="dk1"/>
              </a:buClr>
              <a:buSzPts val="1500"/>
            </a:pPr>
            <a:endParaRPr sz="1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2994505" y="2260311"/>
            <a:ext cx="3154988" cy="584834"/>
          </a:xfrm>
          <a:prstGeom prst="rect">
            <a:avLst/>
          </a:prstGeom>
          <a:noFill/>
          <a:ln>
            <a:noFill/>
          </a:ln>
        </p:spPr>
        <p:txBody>
          <a:bodyPr spcFirstLastPara="1" wrap="square" lIns="0" tIns="12700" rIns="0" bIns="0" anchor="t" anchorCtr="0">
            <a:spAutoFit/>
          </a:bodyPr>
          <a:lstStyle/>
          <a:p>
            <a:pPr marL="229870" lvl="0" indent="0" algn="l" rtl="0">
              <a:lnSpc>
                <a:spcPct val="100000"/>
              </a:lnSpc>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 name="Google Shape;79;p16"/>
          <p:cNvSpPr/>
          <p:nvPr/>
        </p:nvSpPr>
        <p:spPr>
          <a:xfrm>
            <a:off x="8297558" y="607376"/>
            <a:ext cx="806700" cy="60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16"/>
          <p:cNvSpPr txBox="1"/>
          <p:nvPr/>
        </p:nvSpPr>
        <p:spPr>
          <a:xfrm>
            <a:off x="49365" y="723899"/>
            <a:ext cx="6880200" cy="37815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81" name="Google Shape;81;p16"/>
          <p:cNvSpPr/>
          <p:nvPr/>
        </p:nvSpPr>
        <p:spPr>
          <a:xfrm>
            <a:off x="-6349"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16"/>
          <p:cNvSpPr txBox="1">
            <a:spLocks noGrp="1"/>
          </p:cNvSpPr>
          <p:nvPr>
            <p:ph type="title"/>
          </p:nvPr>
        </p:nvSpPr>
        <p:spPr>
          <a:xfrm>
            <a:off x="0" y="89300"/>
            <a:ext cx="9144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3000" b="0"/>
              <a:t>Abstract</a:t>
            </a:r>
            <a:endParaRPr sz="3000" b="0"/>
          </a:p>
        </p:txBody>
      </p:sp>
      <p:sp>
        <p:nvSpPr>
          <p:cNvPr id="83" name="Google Shape;83;p16"/>
          <p:cNvSpPr txBox="1"/>
          <p:nvPr/>
        </p:nvSpPr>
        <p:spPr>
          <a:xfrm>
            <a:off x="603851" y="960999"/>
            <a:ext cx="7936200" cy="2749968"/>
          </a:xfrm>
          <a:prstGeom prst="rect">
            <a:avLst/>
          </a:prstGeom>
          <a:noFill/>
          <a:ln>
            <a:noFill/>
          </a:ln>
        </p:spPr>
        <p:txBody>
          <a:bodyPr spcFirstLastPara="1" wrap="square" lIns="0" tIns="154925" rIns="0" bIns="0" anchor="t" anchorCtr="0">
            <a:spAutoFit/>
          </a:bodyPr>
          <a:lstStyle/>
          <a:p>
            <a:pPr algn="just">
              <a:lnSpc>
                <a:spcPct val="90000"/>
              </a:lnSpc>
              <a:spcBef>
                <a:spcPts val="1000"/>
              </a:spcBef>
              <a:buClr>
                <a:schemeClr val="dk1"/>
              </a:buClr>
              <a:buSzPts val="1100"/>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new era, where </a:t>
            </a:r>
            <a:r>
              <a:rPr lang="en-IN" sz="1800" b="0" i="0" dirty="0">
                <a:solidFill>
                  <a:srgbClr val="333333"/>
                </a:solidFill>
                <a:effectLst/>
                <a:latin typeface="Times New Roman" panose="02020603050405020304" pitchFamily="18" charset="0"/>
                <a:cs typeface="Times New Roman" panose="02020603050405020304" pitchFamily="18" charset="0"/>
              </a:rPr>
              <a:t>tremendous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information is available on the internet, it  is  most  important  to provide the improved mechanism to extract the information quickly and most efficiently . It is very difficult for human beings to manually extract the summary of a large documents of text .Text summarization has become very essential to gain just the right amount of information from huge texts. Mostly, the methods described and discuss in this is produce Abstractive (ABS) or Extractive (EXT) summaries of text documents and about the structured based and semantic based approaches for summarization of the text documents.</a:t>
            </a:r>
            <a:endParaRPr lang="en-US" sz="1800" b="1" dirty="0">
              <a:solidFill>
                <a:srgbClr val="FF0000"/>
              </a:solidFill>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 name="Google Shape;89;p17"/>
          <p:cNvSpPr/>
          <p:nvPr/>
        </p:nvSpPr>
        <p:spPr>
          <a:xfrm>
            <a:off x="8297558" y="607376"/>
            <a:ext cx="806573" cy="6049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17"/>
          <p:cNvSpPr txBox="1"/>
          <p:nvPr/>
        </p:nvSpPr>
        <p:spPr>
          <a:xfrm>
            <a:off x="49365" y="723899"/>
            <a:ext cx="6880200" cy="50205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endParaRPr sz="1500">
              <a:latin typeface="Times New Roman"/>
              <a:ea typeface="Times New Roman"/>
              <a:cs typeface="Times New Roman"/>
              <a:sym typeface="Times New Roman"/>
            </a:endParaRPr>
          </a:p>
        </p:txBody>
      </p:sp>
      <p:sp>
        <p:nvSpPr>
          <p:cNvPr id="91" name="Google Shape;91;p17"/>
          <p:cNvSpPr/>
          <p:nvPr/>
        </p:nvSpPr>
        <p:spPr>
          <a:xfrm>
            <a:off x="-6299"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17"/>
          <p:cNvSpPr txBox="1">
            <a:spLocks noGrp="1"/>
          </p:cNvSpPr>
          <p:nvPr>
            <p:ph type="title"/>
          </p:nvPr>
        </p:nvSpPr>
        <p:spPr>
          <a:xfrm>
            <a:off x="3034236" y="79087"/>
            <a:ext cx="28170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3000" b="0"/>
              <a:t>Architecture</a:t>
            </a:r>
            <a:endParaRPr sz="3000" b="0"/>
          </a:p>
        </p:txBody>
      </p:sp>
      <p:sp>
        <p:nvSpPr>
          <p:cNvPr id="94" name="Google Shape;94;p17"/>
          <p:cNvSpPr txBox="1"/>
          <p:nvPr/>
        </p:nvSpPr>
        <p:spPr>
          <a:xfrm>
            <a:off x="3082200" y="903050"/>
            <a:ext cx="2149800" cy="507801"/>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endParaRPr dirty="0"/>
          </a:p>
        </p:txBody>
      </p:sp>
      <p:pic>
        <p:nvPicPr>
          <p:cNvPr id="3" name="Picture 2">
            <a:extLst>
              <a:ext uri="{FF2B5EF4-FFF2-40B4-BE49-F238E27FC236}">
                <a16:creationId xmlns:a16="http://schemas.microsoft.com/office/drawing/2014/main" id="{41D37E97-651C-449A-A2D8-F8AA6F5B4355}"/>
              </a:ext>
            </a:extLst>
          </p:cNvPr>
          <p:cNvPicPr>
            <a:picLocks noChangeAspect="1"/>
          </p:cNvPicPr>
          <p:nvPr/>
        </p:nvPicPr>
        <p:blipFill>
          <a:blip r:embed="rId5"/>
          <a:stretch>
            <a:fillRect/>
          </a:stretch>
        </p:blipFill>
        <p:spPr>
          <a:xfrm>
            <a:off x="2322818" y="723899"/>
            <a:ext cx="4136975" cy="40472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19"/>
          <p:cNvSpPr/>
          <p:nvPr/>
        </p:nvSpPr>
        <p:spPr>
          <a:xfrm>
            <a:off x="8297558" y="607376"/>
            <a:ext cx="806573" cy="6049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19"/>
          <p:cNvSpPr txBox="1"/>
          <p:nvPr/>
        </p:nvSpPr>
        <p:spPr>
          <a:xfrm>
            <a:off x="49365" y="723899"/>
            <a:ext cx="6880225" cy="3781425"/>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25" name="Google Shape;125;p19"/>
          <p:cNvSpPr/>
          <p:nvPr/>
        </p:nvSpPr>
        <p:spPr>
          <a:xfrm>
            <a:off x="-6349" y="0"/>
            <a:ext cx="9156681" cy="514348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6" name="Google Shape;126;p19"/>
          <p:cNvSpPr txBox="1">
            <a:spLocks noGrp="1"/>
          </p:cNvSpPr>
          <p:nvPr>
            <p:ph type="title"/>
          </p:nvPr>
        </p:nvSpPr>
        <p:spPr>
          <a:xfrm>
            <a:off x="2474053" y="71557"/>
            <a:ext cx="40278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3000" b="0"/>
              <a:t>Technology Stack</a:t>
            </a:r>
            <a:endParaRPr sz="3000" b="0"/>
          </a:p>
        </p:txBody>
      </p:sp>
      <p:sp>
        <p:nvSpPr>
          <p:cNvPr id="127" name="Google Shape;127;p19"/>
          <p:cNvSpPr txBox="1"/>
          <p:nvPr/>
        </p:nvSpPr>
        <p:spPr>
          <a:xfrm>
            <a:off x="271300" y="964650"/>
            <a:ext cx="8541000" cy="5147854"/>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Machine learning using Python</a:t>
            </a:r>
            <a:endParaRPr sz="1800"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Libraries Used :</a:t>
            </a:r>
            <a:endParaRPr sz="1800" dirty="0">
              <a:latin typeface="Times New Roman"/>
              <a:ea typeface="Times New Roman"/>
              <a:cs typeface="Times New Roman"/>
              <a:sym typeface="Times New Roman"/>
            </a:endParaRPr>
          </a:p>
          <a:p>
            <a:pPr marL="914400" lvl="1" indent="-342900" algn="l" rtl="0">
              <a:lnSpc>
                <a:spcPct val="150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Pandas</a:t>
            </a:r>
            <a:endParaRPr sz="1800" dirty="0">
              <a:latin typeface="Times New Roman"/>
              <a:ea typeface="Times New Roman"/>
              <a:cs typeface="Times New Roman"/>
              <a:sym typeface="Times New Roman"/>
            </a:endParaRPr>
          </a:p>
          <a:p>
            <a:pPr marL="914400" lvl="1" indent="-342900" algn="l" rtl="0">
              <a:lnSpc>
                <a:spcPct val="150000"/>
              </a:lnSpc>
              <a:spcBef>
                <a:spcPts val="0"/>
              </a:spcBef>
              <a:spcAft>
                <a:spcPts val="0"/>
              </a:spcAft>
              <a:buSzPts val="1800"/>
              <a:buFont typeface="Times New Roman"/>
              <a:buChar char="○"/>
            </a:pPr>
            <a:r>
              <a:rPr lang="en" sz="1800" dirty="0">
                <a:solidFill>
                  <a:schemeClr val="dk1"/>
                </a:solidFill>
                <a:latin typeface="Times New Roman"/>
                <a:ea typeface="Times New Roman"/>
                <a:cs typeface="Times New Roman"/>
                <a:sym typeface="Times New Roman"/>
              </a:rPr>
              <a:t>NumPy</a:t>
            </a:r>
          </a:p>
          <a:p>
            <a:pPr marL="914400" lvl="1" indent="-342900" algn="l" rtl="0">
              <a:lnSpc>
                <a:spcPct val="150000"/>
              </a:lnSpc>
              <a:spcBef>
                <a:spcPts val="0"/>
              </a:spcBef>
              <a:spcAft>
                <a:spcPts val="0"/>
              </a:spcAft>
              <a:buSzPts val="1800"/>
              <a:buFont typeface="Times New Roman"/>
              <a:buChar char="○"/>
            </a:pPr>
            <a:r>
              <a:rPr lang="en-IN" sz="1800" dirty="0" err="1">
                <a:solidFill>
                  <a:schemeClr val="dk1"/>
                </a:solidFill>
                <a:latin typeface="Times New Roman"/>
                <a:ea typeface="Times New Roman"/>
                <a:cs typeface="Times New Roman"/>
                <a:sym typeface="Times New Roman"/>
              </a:rPr>
              <a:t>Gensim</a:t>
            </a:r>
            <a:endParaRPr lang="en-IN" sz="1800" dirty="0">
              <a:solidFill>
                <a:schemeClr val="dk1"/>
              </a:solidFill>
              <a:latin typeface="Times New Roman"/>
              <a:ea typeface="Times New Roman"/>
              <a:cs typeface="Times New Roman"/>
              <a:sym typeface="Times New Roman"/>
            </a:endParaRPr>
          </a:p>
          <a:p>
            <a:pPr marL="914400" lvl="1" indent="-342900" algn="l" rtl="0">
              <a:lnSpc>
                <a:spcPct val="150000"/>
              </a:lnSpc>
              <a:spcBef>
                <a:spcPts val="0"/>
              </a:spcBef>
              <a:spcAft>
                <a:spcPts val="0"/>
              </a:spcAft>
              <a:buSzPts val="1800"/>
              <a:buFont typeface="Times New Roman"/>
              <a:buChar char="○"/>
            </a:pPr>
            <a:r>
              <a:rPr lang="en-IN" sz="1800" dirty="0" err="1">
                <a:solidFill>
                  <a:schemeClr val="dk1"/>
                </a:solidFill>
                <a:latin typeface="Times New Roman"/>
                <a:ea typeface="Times New Roman"/>
                <a:cs typeface="Times New Roman"/>
                <a:sym typeface="Times New Roman"/>
              </a:rPr>
              <a:t>SpaCY</a:t>
            </a:r>
            <a:endParaRPr lang="en-IN" sz="1800" dirty="0">
              <a:solidFill>
                <a:schemeClr val="dk1"/>
              </a:solidFill>
              <a:latin typeface="Times New Roman"/>
              <a:ea typeface="Times New Roman"/>
              <a:cs typeface="Times New Roman"/>
              <a:sym typeface="Times New Roman"/>
            </a:endParaRPr>
          </a:p>
          <a:p>
            <a:pPr marL="914400" lvl="1" indent="-342900" algn="l" rtl="0">
              <a:lnSpc>
                <a:spcPct val="150000"/>
              </a:lnSpc>
              <a:spcBef>
                <a:spcPts val="0"/>
              </a:spcBef>
              <a:spcAft>
                <a:spcPts val="0"/>
              </a:spcAft>
              <a:buSzPts val="1800"/>
              <a:buFont typeface="Times New Roman"/>
              <a:buChar char="○"/>
            </a:pPr>
            <a:r>
              <a:rPr lang="en-IN" sz="1800" dirty="0">
                <a:solidFill>
                  <a:schemeClr val="dk1"/>
                </a:solidFill>
                <a:latin typeface="Times New Roman"/>
                <a:ea typeface="Times New Roman"/>
                <a:cs typeface="Times New Roman"/>
                <a:sym typeface="Times New Roman"/>
              </a:rPr>
              <a:t>NLTK </a:t>
            </a:r>
          </a:p>
          <a:p>
            <a:pPr marL="914400" lvl="1" indent="-342900" algn="l" rtl="0">
              <a:lnSpc>
                <a:spcPct val="150000"/>
              </a:lnSpc>
              <a:spcBef>
                <a:spcPts val="0"/>
              </a:spcBef>
              <a:spcAft>
                <a:spcPts val="0"/>
              </a:spcAft>
              <a:buSzPts val="1800"/>
              <a:buFont typeface="Times New Roman"/>
              <a:buChar char="○"/>
            </a:pPr>
            <a:r>
              <a:rPr lang="en-IN" sz="1800" dirty="0">
                <a:solidFill>
                  <a:schemeClr val="dk1"/>
                </a:solidFill>
                <a:latin typeface="Times New Roman"/>
                <a:ea typeface="Times New Roman"/>
                <a:cs typeface="Times New Roman"/>
                <a:sym typeface="Times New Roman"/>
              </a:rPr>
              <a:t>Sumy </a:t>
            </a:r>
            <a:r>
              <a:rPr lang="en-IN" sz="1800" dirty="0" err="1">
                <a:solidFill>
                  <a:schemeClr val="dk1"/>
                </a:solidFill>
                <a:latin typeface="Times New Roman"/>
                <a:ea typeface="Times New Roman"/>
                <a:cs typeface="Times New Roman"/>
                <a:sym typeface="Times New Roman"/>
              </a:rPr>
              <a:t>LexRank</a:t>
            </a:r>
            <a:endParaRPr lang="en-IN" sz="1800" dirty="0">
              <a:solidFill>
                <a:schemeClr val="dk1"/>
              </a:solidFill>
              <a:latin typeface="Times New Roman"/>
              <a:ea typeface="Times New Roman"/>
              <a:cs typeface="Times New Roman"/>
              <a:sym typeface="Times New Roman"/>
            </a:endParaRPr>
          </a:p>
          <a:p>
            <a:pPr marL="914400" lvl="1" indent="-342900" algn="l" rtl="0">
              <a:lnSpc>
                <a:spcPct val="150000"/>
              </a:lnSpc>
              <a:spcBef>
                <a:spcPts val="0"/>
              </a:spcBef>
              <a:spcAft>
                <a:spcPts val="0"/>
              </a:spcAft>
              <a:buSzPts val="1800"/>
              <a:buFont typeface="Times New Roman"/>
              <a:buChar char="○"/>
            </a:pPr>
            <a:endParaRPr sz="1800" dirty="0">
              <a:latin typeface="Times New Roman"/>
              <a:ea typeface="Times New Roman"/>
              <a:cs typeface="Times New Roman"/>
              <a:sym typeface="Times New Roman"/>
            </a:endParaRPr>
          </a:p>
          <a:p>
            <a:pPr marL="914400" lvl="1" indent="-342900" algn="l" rtl="0">
              <a:lnSpc>
                <a:spcPct val="150000"/>
              </a:lnSpc>
              <a:spcBef>
                <a:spcPts val="0"/>
              </a:spcBef>
              <a:spcAft>
                <a:spcPts val="0"/>
              </a:spcAft>
              <a:buSzPts val="1800"/>
              <a:buFont typeface="Times New Roman"/>
              <a:buChar char="○"/>
            </a:pPr>
            <a:endParaRPr sz="1800" dirty="0">
              <a:latin typeface="Times New Roman"/>
              <a:ea typeface="Times New Roman"/>
              <a:cs typeface="Times New Roman"/>
              <a:sym typeface="Times New Roman"/>
            </a:endParaRPr>
          </a:p>
          <a:p>
            <a:pPr marL="571500" lvl="1" algn="l" rtl="0">
              <a:lnSpc>
                <a:spcPct val="150000"/>
              </a:lnSpc>
              <a:spcBef>
                <a:spcPts val="0"/>
              </a:spcBef>
              <a:spcAft>
                <a:spcPts val="0"/>
              </a:spcAft>
              <a:buSzPts val="1800"/>
            </a:pPr>
            <a:endParaRPr sz="1800" dirty="0">
              <a:latin typeface="Times New Roman"/>
              <a:ea typeface="Times New Roman"/>
              <a:cs typeface="Times New Roman"/>
              <a:sym typeface="Times New Roman"/>
            </a:endParaRPr>
          </a:p>
          <a:p>
            <a:pPr marL="914400" lvl="0" indent="0" algn="just" rtl="0">
              <a:lnSpc>
                <a:spcPct val="107916"/>
              </a:lnSpc>
              <a:spcBef>
                <a:spcPts val="0"/>
              </a:spcBef>
              <a:spcAft>
                <a:spcPts val="600"/>
              </a:spcAft>
              <a:buNone/>
            </a:pPr>
            <a:endParaRPr sz="19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p:nvPr/>
        </p:nvSpPr>
        <p:spPr>
          <a:xfrm>
            <a:off x="8297558" y="607376"/>
            <a:ext cx="806573" cy="6049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 name="Google Shape;133;p20"/>
          <p:cNvSpPr txBox="1"/>
          <p:nvPr/>
        </p:nvSpPr>
        <p:spPr>
          <a:xfrm>
            <a:off x="49365" y="723899"/>
            <a:ext cx="6880225" cy="3781425"/>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34" name="Google Shape;134;p20"/>
          <p:cNvSpPr/>
          <p:nvPr/>
        </p:nvSpPr>
        <p:spPr>
          <a:xfrm>
            <a:off x="-6349" y="0"/>
            <a:ext cx="9156681" cy="514348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20"/>
          <p:cNvSpPr txBox="1">
            <a:spLocks noGrp="1"/>
          </p:cNvSpPr>
          <p:nvPr>
            <p:ph type="title"/>
          </p:nvPr>
        </p:nvSpPr>
        <p:spPr>
          <a:xfrm>
            <a:off x="2010541" y="80948"/>
            <a:ext cx="4907400" cy="474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3000" b="0">
                <a:latin typeface="Times New Roman"/>
                <a:ea typeface="Times New Roman"/>
                <a:cs typeface="Times New Roman"/>
                <a:sym typeface="Times New Roman"/>
              </a:rPr>
              <a:t>System Requirements</a:t>
            </a:r>
            <a:endParaRPr sz="300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B3731C6E-17CC-4B83-886C-1F851368732D}"/>
              </a:ext>
            </a:extLst>
          </p:cNvPr>
          <p:cNvPicPr>
            <a:picLocks noChangeAspect="1"/>
          </p:cNvPicPr>
          <p:nvPr/>
        </p:nvPicPr>
        <p:blipFill>
          <a:blip r:embed="rId5"/>
          <a:stretch>
            <a:fillRect/>
          </a:stretch>
        </p:blipFill>
        <p:spPr>
          <a:xfrm>
            <a:off x="1096979" y="825910"/>
            <a:ext cx="6950042" cy="3996813"/>
          </a:xfrm>
          <a:prstGeom prst="rect">
            <a:avLst/>
          </a:prstGeom>
        </p:spPr>
      </p:pic>
      <p:sp>
        <p:nvSpPr>
          <p:cNvPr id="3" name="TextBox 2">
            <a:extLst>
              <a:ext uri="{FF2B5EF4-FFF2-40B4-BE49-F238E27FC236}">
                <a16:creationId xmlns:a16="http://schemas.microsoft.com/office/drawing/2014/main" id="{7B7EF0FB-1AF3-4C09-B1CA-0373B3027432}"/>
              </a:ext>
            </a:extLst>
          </p:cNvPr>
          <p:cNvSpPr txBox="1"/>
          <p:nvPr/>
        </p:nvSpPr>
        <p:spPr>
          <a:xfrm>
            <a:off x="5309418" y="3532238"/>
            <a:ext cx="1113504" cy="307777"/>
          </a:xfrm>
          <a:prstGeom prst="rect">
            <a:avLst/>
          </a:prstGeom>
          <a:noFill/>
        </p:spPr>
        <p:txBody>
          <a:bodyPr wrap="square" rtlCol="0">
            <a:spAutoFit/>
          </a:bodyPr>
          <a:lstStyle/>
          <a:p>
            <a:r>
              <a:rPr lang="en-IN" b="1" dirty="0"/>
              <a:t>,PyCharm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2" name="Google Shape;142;p21"/>
          <p:cNvSpPr/>
          <p:nvPr/>
        </p:nvSpPr>
        <p:spPr>
          <a:xfrm>
            <a:off x="8297558" y="607376"/>
            <a:ext cx="806700" cy="60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3" name="Google Shape;143;p21"/>
          <p:cNvSpPr txBox="1"/>
          <p:nvPr/>
        </p:nvSpPr>
        <p:spPr>
          <a:xfrm>
            <a:off x="49365" y="723899"/>
            <a:ext cx="6880200" cy="37815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44" name="Google Shape;144;p21"/>
          <p:cNvSpPr/>
          <p:nvPr/>
        </p:nvSpPr>
        <p:spPr>
          <a:xfrm>
            <a:off x="-6349"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145" name="Google Shape;145;p21"/>
          <p:cNvSpPr txBox="1">
            <a:spLocks noGrp="1"/>
          </p:cNvSpPr>
          <p:nvPr>
            <p:ph type="title"/>
          </p:nvPr>
        </p:nvSpPr>
        <p:spPr>
          <a:xfrm>
            <a:off x="2474053" y="71557"/>
            <a:ext cx="4027800" cy="474600"/>
          </a:xfrm>
          <a:prstGeom prst="rect">
            <a:avLst/>
          </a:prstGeom>
          <a:noFill/>
          <a:ln>
            <a:noFill/>
          </a:ln>
        </p:spPr>
        <p:txBody>
          <a:bodyPr spcFirstLastPara="1" wrap="square" lIns="0" tIns="12700" rIns="0" bIns="0" anchor="t" anchorCtr="0">
            <a:spAutoFit/>
          </a:bodyPr>
          <a:lstStyle/>
          <a:p>
            <a:pPr marL="12700" lvl="0" indent="0" algn="ctr" rtl="0">
              <a:spcBef>
                <a:spcPts val="0"/>
              </a:spcBef>
              <a:spcAft>
                <a:spcPts val="0"/>
              </a:spcAft>
              <a:buNone/>
            </a:pPr>
            <a:r>
              <a:rPr lang="en" sz="3000" b="0" dirty="0"/>
              <a:t>Algorithms</a:t>
            </a:r>
            <a:endParaRPr sz="3000" b="0" dirty="0"/>
          </a:p>
        </p:txBody>
      </p:sp>
      <p:sp>
        <p:nvSpPr>
          <p:cNvPr id="146" name="Google Shape;146;p21"/>
          <p:cNvSpPr txBox="1"/>
          <p:nvPr/>
        </p:nvSpPr>
        <p:spPr>
          <a:xfrm>
            <a:off x="343550" y="797775"/>
            <a:ext cx="8360700" cy="254836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endParaRPr sz="1200" dirty="0">
              <a:solidFill>
                <a:schemeClr val="dk1"/>
              </a:solidFill>
              <a:latin typeface="Times New Roman"/>
              <a:ea typeface="Times New Roman"/>
              <a:cs typeface="Times New Roman"/>
              <a:sym typeface="Times New Roman"/>
            </a:endParaRPr>
          </a:p>
          <a:p>
            <a:pPr marL="400050" lvl="0" indent="-285750" algn="l" rtl="0">
              <a:lnSpc>
                <a:spcPct val="90000"/>
              </a:lnSpc>
              <a:spcBef>
                <a:spcPts val="1000"/>
              </a:spcBef>
              <a:spcAft>
                <a:spcPts val="0"/>
              </a:spcAft>
              <a:buClr>
                <a:schemeClr val="dk1"/>
              </a:buClr>
              <a:buSzPts val="18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 Gensim</a:t>
            </a:r>
            <a:endParaRPr sz="1800" dirty="0">
              <a:solidFill>
                <a:schemeClr val="dk1"/>
              </a:solidFill>
              <a:latin typeface="Times New Roman"/>
              <a:ea typeface="Times New Roman"/>
              <a:cs typeface="Times New Roman"/>
              <a:sym typeface="Times New Roman"/>
            </a:endParaRPr>
          </a:p>
          <a:p>
            <a:pPr marL="400050" lvl="0" indent="-285750" algn="l" rtl="0">
              <a:lnSpc>
                <a:spcPct val="90000"/>
              </a:lnSpc>
              <a:spcBef>
                <a:spcPts val="0"/>
              </a:spcBef>
              <a:spcAft>
                <a:spcPts val="0"/>
              </a:spcAft>
              <a:buClr>
                <a:schemeClr val="dk1"/>
              </a:buClr>
              <a:buSzPts val="18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 SpaCY</a:t>
            </a:r>
            <a:endParaRPr sz="1800" dirty="0">
              <a:solidFill>
                <a:schemeClr val="dk1"/>
              </a:solidFill>
              <a:latin typeface="Times New Roman"/>
              <a:ea typeface="Times New Roman"/>
              <a:cs typeface="Times New Roman"/>
              <a:sym typeface="Times New Roman"/>
            </a:endParaRPr>
          </a:p>
          <a:p>
            <a:pPr marL="400050" lvl="0" indent="-285750" algn="l" rtl="0">
              <a:lnSpc>
                <a:spcPct val="90000"/>
              </a:lnSpc>
              <a:spcBef>
                <a:spcPts val="0"/>
              </a:spcBef>
              <a:spcAft>
                <a:spcPts val="0"/>
              </a:spcAft>
              <a:buClr>
                <a:schemeClr val="dk1"/>
              </a:buClr>
              <a:buSzPts val="1800"/>
              <a:buFont typeface="Arial" panose="020B0604020202020204" pitchFamily="34" charset="0"/>
              <a:buChar char="•"/>
            </a:pPr>
            <a:r>
              <a:rPr lang="en" sz="1800" dirty="0">
                <a:solidFill>
                  <a:schemeClr val="dk1"/>
                </a:solidFill>
                <a:latin typeface="Times New Roman"/>
                <a:ea typeface="Times New Roman"/>
                <a:cs typeface="Times New Roman"/>
                <a:sym typeface="Times New Roman"/>
              </a:rPr>
              <a:t> NLTK </a:t>
            </a:r>
            <a:endParaRPr sz="1800" dirty="0">
              <a:solidFill>
                <a:schemeClr val="dk1"/>
              </a:solidFill>
              <a:latin typeface="Times New Roman"/>
              <a:ea typeface="Times New Roman"/>
              <a:cs typeface="Times New Roman"/>
              <a:sym typeface="Times New Roman"/>
            </a:endParaRPr>
          </a:p>
          <a:p>
            <a:pPr marL="400050" lvl="0" indent="-285750" algn="l" rtl="0">
              <a:lnSpc>
                <a:spcPct val="90000"/>
              </a:lnSpc>
              <a:spcBef>
                <a:spcPts val="0"/>
              </a:spcBef>
              <a:spcAft>
                <a:spcPts val="0"/>
              </a:spcAft>
              <a:buClr>
                <a:schemeClr val="dk1"/>
              </a:buClr>
              <a:buSzPts val="1800"/>
              <a:buFont typeface="Arial" panose="020B0604020202020204" pitchFamily="34" charset="0"/>
              <a:buChar char="•"/>
            </a:pPr>
            <a:r>
              <a:rPr lang="en-IN" sz="1800" dirty="0">
                <a:solidFill>
                  <a:schemeClr val="dk1"/>
                </a:solidFill>
                <a:latin typeface="Times New Roman"/>
                <a:ea typeface="Times New Roman"/>
                <a:cs typeface="Times New Roman"/>
                <a:sym typeface="Times New Roman"/>
              </a:rPr>
              <a:t> Sumy </a:t>
            </a:r>
            <a:r>
              <a:rPr lang="en-IN" sz="1800" dirty="0" err="1">
                <a:solidFill>
                  <a:schemeClr val="dk1"/>
                </a:solidFill>
                <a:latin typeface="Times New Roman"/>
                <a:ea typeface="Times New Roman"/>
                <a:cs typeface="Times New Roman"/>
                <a:sym typeface="Times New Roman"/>
              </a:rPr>
              <a:t>LexRank</a:t>
            </a:r>
            <a:endParaRPr sz="1800" dirty="0">
              <a:solidFill>
                <a:schemeClr val="dk1"/>
              </a:solidFill>
              <a:latin typeface="Times New Roman"/>
              <a:ea typeface="Times New Roman"/>
              <a:cs typeface="Times New Roman"/>
              <a:sym typeface="Times New Roman"/>
            </a:endParaRPr>
          </a:p>
          <a:p>
            <a:pPr marL="457200" lvl="0" indent="0" algn="l" rtl="0">
              <a:lnSpc>
                <a:spcPct val="90000"/>
              </a:lnSpc>
              <a:spcBef>
                <a:spcPts val="100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dirty="0">
              <a:solidFill>
                <a:schemeClr val="accent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dirty="0">
              <a:solidFill>
                <a:schemeClr val="accent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0FC96B-1EB3-43A5-8E70-05D721AA807C}"/>
              </a:ext>
            </a:extLst>
          </p:cNvPr>
          <p:cNvPicPr>
            <a:picLocks noChangeAspect="1"/>
          </p:cNvPicPr>
          <p:nvPr/>
        </p:nvPicPr>
        <p:blipFill>
          <a:blip r:embed="rId2"/>
          <a:stretch>
            <a:fillRect/>
          </a:stretch>
        </p:blipFill>
        <p:spPr>
          <a:xfrm>
            <a:off x="0" y="648929"/>
            <a:ext cx="9144000" cy="4254439"/>
          </a:xfrm>
          <a:prstGeom prst="rect">
            <a:avLst/>
          </a:prstGeom>
        </p:spPr>
      </p:pic>
    </p:spTree>
    <p:extLst>
      <p:ext uri="{BB962C8B-B14F-4D97-AF65-F5344CB8AC3E}">
        <p14:creationId xmlns:p14="http://schemas.microsoft.com/office/powerpoint/2010/main" val="88692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3" name="Google Shape;163;p23"/>
          <p:cNvSpPr/>
          <p:nvPr/>
        </p:nvSpPr>
        <p:spPr>
          <a:xfrm>
            <a:off x="8297558" y="607376"/>
            <a:ext cx="806700" cy="60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23"/>
          <p:cNvSpPr txBox="1"/>
          <p:nvPr/>
        </p:nvSpPr>
        <p:spPr>
          <a:xfrm>
            <a:off x="49365" y="723899"/>
            <a:ext cx="6880200" cy="37815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65" name="Google Shape;165;p23"/>
          <p:cNvSpPr/>
          <p:nvPr/>
        </p:nvSpPr>
        <p:spPr>
          <a:xfrm>
            <a:off x="-6349"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a:p>
        </p:txBody>
      </p:sp>
      <p:sp>
        <p:nvSpPr>
          <p:cNvPr id="167" name="Google Shape;167;p23"/>
          <p:cNvSpPr txBox="1"/>
          <p:nvPr/>
        </p:nvSpPr>
        <p:spPr>
          <a:xfrm>
            <a:off x="343550" y="797775"/>
            <a:ext cx="8360700" cy="17142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457200" lvl="0" indent="0" algn="l" rtl="0">
              <a:lnSpc>
                <a:spcPct val="90000"/>
              </a:lnSpc>
              <a:spcBef>
                <a:spcPts val="1000"/>
              </a:spcBef>
              <a:spcAft>
                <a:spcPts val="0"/>
              </a:spcAft>
              <a:buNone/>
            </a:pPr>
            <a:endParaRPr sz="1800">
              <a:solidFill>
                <a:schemeClr val="dk1"/>
              </a:solidFill>
              <a:latin typeface="Times New Roman"/>
              <a:ea typeface="Times New Roman"/>
              <a:cs typeface="Times New Roman"/>
              <a:sym typeface="Times New Roman"/>
            </a:endParaRPr>
          </a:p>
          <a:p>
            <a:pPr marL="457200" lvl="0" indent="0" algn="l" rtl="0">
              <a:lnSpc>
                <a:spcPct val="90000"/>
              </a:lnSpc>
              <a:spcBef>
                <a:spcPts val="10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solidFill>
                <a:schemeClr val="accent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chemeClr val="accent2"/>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DF719528-0E19-4DF2-8184-C2B72B0EBA49}"/>
              </a:ext>
            </a:extLst>
          </p:cNvPr>
          <p:cNvPicPr>
            <a:picLocks noChangeAspect="1"/>
          </p:cNvPicPr>
          <p:nvPr/>
        </p:nvPicPr>
        <p:blipFill>
          <a:blip r:embed="rId5"/>
          <a:stretch>
            <a:fillRect/>
          </a:stretch>
        </p:blipFill>
        <p:spPr>
          <a:xfrm>
            <a:off x="0" y="723899"/>
            <a:ext cx="9144000" cy="41489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p:nvPr/>
        </p:nvSpPr>
        <p:spPr>
          <a:xfrm>
            <a:off x="6290112" y="3948067"/>
            <a:ext cx="0" cy="6858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Google Shape;175;p24"/>
          <p:cNvSpPr/>
          <p:nvPr/>
        </p:nvSpPr>
        <p:spPr>
          <a:xfrm>
            <a:off x="8297558" y="607376"/>
            <a:ext cx="806700" cy="604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6" name="Google Shape;176;p24"/>
          <p:cNvSpPr txBox="1"/>
          <p:nvPr/>
        </p:nvSpPr>
        <p:spPr>
          <a:xfrm>
            <a:off x="49365" y="723899"/>
            <a:ext cx="6880200" cy="37815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 sz="3000" b="1">
                <a:solidFill>
                  <a:srgbClr val="BF0000"/>
                </a:solidFill>
                <a:latin typeface="Times New Roman"/>
                <a:ea typeface="Times New Roman"/>
                <a:cs typeface="Times New Roman"/>
                <a:sym typeface="Times New Roman"/>
              </a:rPr>
              <a:t>Why Should I Study this course?</a:t>
            </a:r>
            <a:endParaRPr sz="3000">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 sz="1950" b="1">
                <a:latin typeface="Times New Roman"/>
                <a:ea typeface="Times New Roman"/>
                <a:cs typeface="Times New Roman"/>
                <a:sym typeface="Times New Roman"/>
              </a:rPr>
              <a:t>Examples</a:t>
            </a:r>
            <a:endParaRPr sz="195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 sz="1500" b="1">
                <a:solidFill>
                  <a:srgbClr val="FFFFFF"/>
                </a:solidFill>
                <a:latin typeface="Times New Roman"/>
                <a:ea typeface="Times New Roman"/>
                <a:cs typeface="Times New Roman"/>
                <a:sym typeface="Times New Roman"/>
              </a:rPr>
              <a:t>BVRIT HYDERABAD College of Engineering for Women</a:t>
            </a:r>
            <a:endParaRPr sz="1500">
              <a:latin typeface="Times New Roman"/>
              <a:ea typeface="Times New Roman"/>
              <a:cs typeface="Times New Roman"/>
              <a:sym typeface="Times New Roman"/>
            </a:endParaRPr>
          </a:p>
        </p:txBody>
      </p:sp>
      <p:sp>
        <p:nvSpPr>
          <p:cNvPr id="177" name="Google Shape;177;p24"/>
          <p:cNvSpPr/>
          <p:nvPr/>
        </p:nvSpPr>
        <p:spPr>
          <a:xfrm>
            <a:off x="-6349" y="0"/>
            <a:ext cx="91566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200" dirty="0"/>
          </a:p>
        </p:txBody>
      </p:sp>
      <p:sp>
        <p:nvSpPr>
          <p:cNvPr id="179" name="Google Shape;179;p24"/>
          <p:cNvSpPr txBox="1"/>
          <p:nvPr/>
        </p:nvSpPr>
        <p:spPr>
          <a:xfrm>
            <a:off x="343550" y="1100117"/>
            <a:ext cx="8360700" cy="17142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1000"/>
              </a:spcBef>
              <a:spcAft>
                <a:spcPts val="0"/>
              </a:spcAft>
              <a:buNone/>
            </a:pPr>
            <a:endParaRPr sz="1200">
              <a:solidFill>
                <a:schemeClr val="dk1"/>
              </a:solidFill>
              <a:latin typeface="Times New Roman"/>
              <a:ea typeface="Times New Roman"/>
              <a:cs typeface="Times New Roman"/>
              <a:sym typeface="Times New Roman"/>
            </a:endParaRPr>
          </a:p>
          <a:p>
            <a:pPr marL="457200" lvl="0" indent="0" algn="l" rtl="0">
              <a:lnSpc>
                <a:spcPct val="90000"/>
              </a:lnSpc>
              <a:spcBef>
                <a:spcPts val="1000"/>
              </a:spcBef>
              <a:spcAft>
                <a:spcPts val="0"/>
              </a:spcAft>
              <a:buNone/>
            </a:pPr>
            <a:endParaRPr sz="1800">
              <a:solidFill>
                <a:schemeClr val="dk1"/>
              </a:solidFill>
              <a:latin typeface="Times New Roman"/>
              <a:ea typeface="Times New Roman"/>
              <a:cs typeface="Times New Roman"/>
              <a:sym typeface="Times New Roman"/>
            </a:endParaRPr>
          </a:p>
          <a:p>
            <a:pPr marL="457200" lvl="0" indent="0" algn="l" rtl="0">
              <a:lnSpc>
                <a:spcPct val="90000"/>
              </a:lnSpc>
              <a:spcBef>
                <a:spcPts val="10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a:solidFill>
                <a:schemeClr val="accent2"/>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a:solidFill>
                <a:schemeClr val="accent2"/>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EA5D1D2-C1DA-465A-870A-A2E4A1EB026A}"/>
              </a:ext>
            </a:extLst>
          </p:cNvPr>
          <p:cNvPicPr>
            <a:picLocks noChangeAspect="1"/>
          </p:cNvPicPr>
          <p:nvPr/>
        </p:nvPicPr>
        <p:blipFill>
          <a:blip r:embed="rId5"/>
          <a:stretch>
            <a:fillRect/>
          </a:stretch>
        </p:blipFill>
        <p:spPr>
          <a:xfrm>
            <a:off x="0" y="723899"/>
            <a:ext cx="9144000" cy="418985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387</Words>
  <Application>Microsoft Office PowerPoint</Application>
  <PresentationFormat>On-screen Show (16:9)</PresentationFormat>
  <Paragraphs>176</Paragraphs>
  <Slides>15</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   Department of Computer Science and Engineering                TEXT SUMMARIZATIONMETHOD                                   Date: 28 May 2021 </vt:lpstr>
      <vt:lpstr>Abstract</vt:lpstr>
      <vt:lpstr>Architecture</vt:lpstr>
      <vt:lpstr>Technology Stack</vt:lpstr>
      <vt:lpstr>System Requirements</vt:lpstr>
      <vt:lpstr>Algorithms</vt:lpstr>
      <vt:lpstr>PowerPoint Presentation</vt:lpstr>
      <vt:lpstr>PowerPoint Presentation</vt:lpstr>
      <vt:lpstr>PowerPoint Presentation</vt:lpstr>
      <vt:lpstr>PowerPoint Presentation</vt:lpstr>
      <vt:lpstr>PowerPoint Presentation</vt:lpstr>
      <vt:lpstr>PowerPoint Presentation</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                TEXT SUMMARIZATIONMETHOD                                   Date: 27 May 2021</dc:title>
  <dc:creator>pc</dc:creator>
  <cp:lastModifiedBy>rama rao</cp:lastModifiedBy>
  <cp:revision>15</cp:revision>
  <dcterms:modified xsi:type="dcterms:W3CDTF">2021-05-27T16:14:29Z</dcterms:modified>
</cp:coreProperties>
</file>