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 Slab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9Cm61cVBfiWI568RCg06jb7BM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00AE4F-F435-441D-B8E4-F0E8F075EFFA}">
  <a:tblStyle styleId="{EE00AE4F-F435-441D-B8E4-F0E8F075EF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00dc765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800dc765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c800dc765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60d885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d360d885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d360d885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60d885f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d360d885f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d360d885f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00dc765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c800dc765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00dc765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c800dc765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60d885f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d360d885f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d360d885f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60d885f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d360d885f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d360d885f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0f5579f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40f5579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40f5579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ECEEA"/>
            </a:gs>
            <a:gs pos="6250">
              <a:srgbClr val="BECEEA"/>
            </a:gs>
            <a:gs pos="6623">
              <a:srgbClr val="B5C7E7"/>
            </a:gs>
            <a:gs pos="35000">
              <a:schemeClr val="lt1"/>
            </a:gs>
            <a:gs pos="60000">
              <a:srgbClr val="F5F7FC"/>
            </a:gs>
            <a:gs pos="100000">
              <a:srgbClr val="D1DCF0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ieeexplore.ieee.org/stamp/stamp.jsp?arnumber=9216386" TargetMode="External"/><Relationship Id="rId5" Type="http://schemas.openxmlformats.org/officeDocument/2006/relationships/hyperlink" Target="https://www.nationalgeographic.com/science/article/face-mask-recognition-has-arrived-for-coronavirus-better-or-worse-cvd" TargetMode="External"/><Relationship Id="rId6" Type="http://schemas.openxmlformats.org/officeDocument/2006/relationships/hyperlink" Target="https://www.irjet.net/archives/V7/i8/IRJET-V7I8530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drive/folders/1yxzyUSw1P3-xUL1gXBlrtllvigXkGreZ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0850" y="1336849"/>
            <a:ext cx="119841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 automated system to limit  COVID-19 using </a:t>
            </a:r>
            <a:endParaRPr b="1" i="0" sz="28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Facial Mask Detection</a:t>
            </a:r>
            <a:r>
              <a:rPr b="1" i="1" lang="en-US" sz="29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smart city Network</a:t>
            </a:r>
            <a:endParaRPr b="1" i="0" sz="4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   </a:t>
            </a:r>
            <a:r>
              <a:rPr b="0" i="0" lang="en-US" sz="2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Date : 22 April 2021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Kanumuri SumaVallika - 17wh1a0542</a:t>
            </a:r>
            <a:endParaRPr b="0" i="0" sz="25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Praneetha Bhupathiraju - 17wh1a0551</a:t>
            </a:r>
            <a:endParaRPr b="0" i="0" sz="25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Bathula Varshitha Veena -17wh1a0557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                                         </a:t>
            </a:r>
            <a:r>
              <a:rPr b="0" i="0" lang="en-US" sz="2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Internal Guide : K . Rajesh</a:t>
            </a:r>
            <a:endParaRPr b="0" i="0" sz="25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Designation : Assistant Professor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304400" y="6530000"/>
            <a:ext cx="117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22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3139400" y="136700"/>
            <a:ext cx="711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References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521300" y="1515250"/>
            <a:ext cx="100902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sng" cap="none" strike="noStrike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https://ieeexplore.ieee.org/stamp/stamp.jsp?arnumber=9216386</a:t>
            </a:r>
            <a:endParaRPr b="0" i="0" sz="2400" u="none" cap="none" strike="noStrike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sng" cap="none" strike="noStrike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https://www.nationalgeographic.com/science/article/face-mask-recognition-has-arrived-for-coronavirus-better-or-worse-cvd</a:t>
            </a:r>
            <a:endParaRPr b="0" i="0" sz="20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sng" cap="none" strike="noStrike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https://www.irjet.net/archives/V7/i8/IRJET-V7I8530.pdf</a:t>
            </a:r>
            <a:endParaRPr b="0" i="0" sz="20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521300" y="1012225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Base paper:</a:t>
            </a:r>
            <a:endParaRPr b="0" i="0" sz="2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498275" y="2407250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Reference papers:</a:t>
            </a:r>
            <a:endParaRPr b="0" i="0" sz="25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c800dc7658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c800dc7658_0_33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c800dc7658_0_33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c800dc7658_0_33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6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THANK YOU </a:t>
            </a:r>
            <a:endParaRPr b="1" i="0" sz="60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60d885fb_0_0"/>
          <p:cNvSpPr txBox="1"/>
          <p:nvPr>
            <p:ph type="ctrTitle"/>
          </p:nvPr>
        </p:nvSpPr>
        <p:spPr>
          <a:xfrm>
            <a:off x="1676400" y="-358250"/>
            <a:ext cx="91440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200">
                <a:latin typeface="Roboto Slab"/>
                <a:ea typeface="Roboto Slab"/>
                <a:cs typeface="Roboto Slab"/>
                <a:sym typeface="Roboto Slab"/>
              </a:rPr>
              <a:t>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ABSTRACT</a:t>
            </a:r>
            <a:endParaRPr b="1" sz="31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0" name="Google Shape;100;gd360d885f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5835" y="89182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d360d885fb_0_0"/>
          <p:cNvSpPr/>
          <p:nvPr/>
        </p:nvSpPr>
        <p:spPr>
          <a:xfrm>
            <a:off x="152400" y="67333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360d885fb_0_0"/>
          <p:cNvSpPr/>
          <p:nvPr/>
        </p:nvSpPr>
        <p:spPr>
          <a:xfrm>
            <a:off x="0" y="98535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d360d885fb_0_0"/>
          <p:cNvSpPr txBox="1"/>
          <p:nvPr/>
        </p:nvSpPr>
        <p:spPr>
          <a:xfrm>
            <a:off x="690925" y="1586550"/>
            <a:ext cx="10248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COVID-19 pandemic caused by the novel coronavirus is continuously spreading until now all over the world</a:t>
            </a:r>
            <a:endParaRPr b="0" i="0" sz="2400" u="none" cap="none" strike="noStrike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A system that restricts the growth of COVID-19 by finding out people who are not wearing any facial mask in a smart city network where all the public places are monitored with Closed-Circuit Television (CCTV) cameras.</a:t>
            </a:r>
            <a:endParaRPr b="0" i="0" sz="2400" u="none" cap="none" strike="noStrike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We present a method to generate accurate face segmentation masks from any arbitrary size input image. This would be a useful tool to reduce the spread of this communicable disease for many countries in the world.</a:t>
            </a:r>
            <a:endParaRPr b="0" i="0" sz="2400" u="none" cap="none" strike="noStrike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60d885fb_0_15"/>
          <p:cNvSpPr txBox="1"/>
          <p:nvPr>
            <p:ph idx="1" type="subTitle"/>
          </p:nvPr>
        </p:nvSpPr>
        <p:spPr>
          <a:xfrm>
            <a:off x="1442900" y="135650"/>
            <a:ext cx="9144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    DATASET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0" name="Google Shape;110;gd360d885f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31656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360d885fb_0_15"/>
          <p:cNvSpPr/>
          <p:nvPr/>
        </p:nvSpPr>
        <p:spPr>
          <a:xfrm>
            <a:off x="0" y="6612472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d360d885fb_0_15"/>
          <p:cNvSpPr/>
          <p:nvPr/>
        </p:nvSpPr>
        <p:spPr>
          <a:xfrm>
            <a:off x="0" y="909564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d360d885fb_0_15"/>
          <p:cNvSpPr txBox="1"/>
          <p:nvPr/>
        </p:nvSpPr>
        <p:spPr>
          <a:xfrm>
            <a:off x="921225" y="1491875"/>
            <a:ext cx="8930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The dataset we are working on consists of 1582 images </a:t>
            </a:r>
            <a:endParaRPr b="0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 802 images containing images of people wearing masks.</a:t>
            </a:r>
            <a:endParaRPr b="0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780 images with people without masks.</a:t>
            </a:r>
            <a:endParaRPr b="0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Drive link:</a:t>
            </a:r>
            <a:endParaRPr b="1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https://drive.google.com/drive/folders/1yxzyUSw1P3-xUL1gXBlrtllvigXkGreZ?usp=sharing</a:t>
            </a:r>
            <a:endParaRPr b="0" i="0" sz="2400" u="none" cap="none" strike="noStrike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53119" y="92883"/>
            <a:ext cx="9746235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1025250" y="171452"/>
            <a:ext cx="894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    PROJECT INTRODUCTION</a:t>
            </a:r>
            <a:endParaRPr b="1" i="0" sz="30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65525" y="1618775"/>
            <a:ext cx="11301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Domain:</a:t>
            </a:r>
            <a:endParaRPr b="1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AI/ML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Proposed System:</a:t>
            </a:r>
            <a:endParaRPr b="1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COVID-19 facial mask detection is an application which restricts the growth of COVID-19  by finding people who are not wearing masks in public places which are monitored with Closed-Circuit Television(CCTV) cameras. This would be useful tool to reduce the spread of communicable disease.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		</a:t>
            </a:r>
            <a:endParaRPr b="1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c800dc765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c800dc7658_0_6"/>
          <p:cNvSpPr txBox="1"/>
          <p:nvPr/>
        </p:nvSpPr>
        <p:spPr>
          <a:xfrm>
            <a:off x="312775" y="171450"/>
            <a:ext cx="992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ARCHITECTURE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c800dc7658_0_6"/>
          <p:cNvPicPr preferRelativeResize="0"/>
          <p:nvPr/>
        </p:nvPicPr>
        <p:blipFill rotWithShape="1">
          <a:blip r:embed="rId4">
            <a:alphaModFix/>
          </a:blip>
          <a:srcRect b="0" l="0" r="36031" t="0"/>
          <a:stretch/>
        </p:blipFill>
        <p:spPr>
          <a:xfrm>
            <a:off x="3388025" y="1162050"/>
            <a:ext cx="523344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</p:pic>
      <p:pic>
        <p:nvPicPr>
          <p:cNvPr id="135" name="Google Shape;135;gc800dc765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c800dc765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c800dc7658_0_12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c800dc7658_0_12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c800dc7658_0_12"/>
          <p:cNvSpPr txBox="1"/>
          <p:nvPr/>
        </p:nvSpPr>
        <p:spPr>
          <a:xfrm>
            <a:off x="1471225" y="2314575"/>
            <a:ext cx="6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c800dc7658_0_12"/>
          <p:cNvSpPr txBox="1"/>
          <p:nvPr/>
        </p:nvSpPr>
        <p:spPr>
          <a:xfrm>
            <a:off x="1621050" y="206200"/>
            <a:ext cx="8949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i="0" lang="en-US" sz="302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SYSTEM SPECIFICATIONS</a:t>
            </a:r>
            <a:endParaRPr b="1" i="0" sz="302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c800dc7658_0_12"/>
          <p:cNvSpPr txBox="1"/>
          <p:nvPr/>
        </p:nvSpPr>
        <p:spPr>
          <a:xfrm>
            <a:off x="695300" y="1458900"/>
            <a:ext cx="10265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Hardware:</a:t>
            </a:r>
            <a:endParaRPr b="1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Processor - Intel Core i5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Memory(RAM) - 8 GB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Storage – I TB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Software:</a:t>
            </a:r>
            <a:endParaRPr b="1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 - windows 10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Google colab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Anaconda Prompt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60d885fb_0_28"/>
          <p:cNvSpPr txBox="1"/>
          <p:nvPr>
            <p:ph type="ctrTitle"/>
          </p:nvPr>
        </p:nvSpPr>
        <p:spPr>
          <a:xfrm>
            <a:off x="1524000" y="4"/>
            <a:ext cx="91440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/>
              <a:t>                             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TECHNOLOGY STACK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d360d885fb_0_28"/>
          <p:cNvSpPr txBox="1"/>
          <p:nvPr>
            <p:ph idx="1" type="subTitle"/>
          </p:nvPr>
        </p:nvSpPr>
        <p:spPr>
          <a:xfrm>
            <a:off x="254850" y="1092700"/>
            <a:ext cx="9592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Python Language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Roboto Slab"/>
                <a:ea typeface="Roboto Slab"/>
                <a:cs typeface="Roboto Slab"/>
                <a:sym typeface="Roboto Slab"/>
              </a:rPr>
              <a:t>Required Packages: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                      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5" name="Google Shape;155;gd360d885f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d360d885fb_0_28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360d885fb_0_28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d360d885fb_0_28"/>
          <p:cNvSpPr txBox="1"/>
          <p:nvPr/>
        </p:nvSpPr>
        <p:spPr>
          <a:xfrm>
            <a:off x="337750" y="2233475"/>
            <a:ext cx="70866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numpy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sklearn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imutils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keras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openCV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Slab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Tensorflow</a:t>
            </a:r>
            <a:endParaRPr b="0" i="0" sz="2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60d885fb_0_34"/>
          <p:cNvSpPr txBox="1"/>
          <p:nvPr>
            <p:ph idx="1" type="subTitle"/>
          </p:nvPr>
        </p:nvSpPr>
        <p:spPr>
          <a:xfrm>
            <a:off x="1605100" y="167600"/>
            <a:ext cx="91440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USE CASE DIAGRAM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5" name="Google Shape;165;gd360d885fb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d360d885fb_0_34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360d885fb_0_34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gd360d885fb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3524" y="1129603"/>
            <a:ext cx="7223342" cy="526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0f5579fe_1_0"/>
          <p:cNvSpPr txBox="1"/>
          <p:nvPr>
            <p:ph type="ctrTitle"/>
          </p:nvPr>
        </p:nvSpPr>
        <p:spPr>
          <a:xfrm>
            <a:off x="1361825" y="-2587970"/>
            <a:ext cx="91440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000"/>
              <a:t>      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Timeline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5" name="Google Shape;175;gd40f5579f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31656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d40f5579fe_1_0"/>
          <p:cNvSpPr/>
          <p:nvPr/>
        </p:nvSpPr>
        <p:spPr>
          <a:xfrm>
            <a:off x="0" y="6612472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d40f5579fe_1_0"/>
          <p:cNvSpPr/>
          <p:nvPr/>
        </p:nvSpPr>
        <p:spPr>
          <a:xfrm>
            <a:off x="0" y="909564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8" name="Google Shape;178;gd40f5579fe_1_0"/>
          <p:cNvGraphicFramePr/>
          <p:nvPr/>
        </p:nvGraphicFramePr>
        <p:xfrm>
          <a:off x="2096475" y="13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{EE00AE4F-F435-441D-B8E4-F0E8F075EFFA}</a:tableStyleId>
              </a:tblPr>
              <a:tblGrid>
                <a:gridCol w="1921925"/>
                <a:gridCol w="5984475"/>
              </a:tblGrid>
              <a:tr h="70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Review 0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Requirements and specifications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97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1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 collection 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Use Case Diagram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143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2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Building a CNN model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Training the model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Finding the train and test accuracies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97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3 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Interpretation of results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Roboto Slab"/>
                        <a:buChar char="●"/>
                      </a:pPr>
                      <a:r>
                        <a:rPr lang="en-US" sz="2400" u="none" cap="none" strike="noStrike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Report of the Project</a:t>
                      </a:r>
                      <a:endParaRPr sz="2400" u="none" cap="none" strike="noStrike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