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a3woVjt7l0/OMpVauNipYufI3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4EDF6B-B70F-440F-9AD1-C3C37AFFEE2C}">
  <a:tblStyle styleId="{574EDF6B-B70F-440F-9AD1-C3C37AFFE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customschemas.google.com/relationships/presentationmetadata" Target="metadata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79a4d3a3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79a4d3a33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d79a4d3a33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79a4d3a3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79a4d3a3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d79a4d3a3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0f5579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0f5579f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d40f5579fe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800dc765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800dc7658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c800dc7658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60d88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60d885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d360d885f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60d885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60d885fb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d360d885fb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00dc765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800dc76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00dc765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c800dc765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60d885f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60d885fb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d360d885fb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79a4d3a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79a4d3a3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d79a4d3a3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79a4d3a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79a4d3a3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d79a4d3a33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CEEA"/>
            </a:gs>
            <a:gs pos="6250">
              <a:srgbClr val="BECEEA"/>
            </a:gs>
            <a:gs pos="6624">
              <a:srgbClr val="B5C7E7"/>
            </a:gs>
            <a:gs pos="35000">
              <a:schemeClr val="lt1"/>
            </a:gs>
            <a:gs pos="60000">
              <a:srgbClr val="F5F7FC"/>
            </a:gs>
            <a:gs pos="100000">
              <a:srgbClr val="D1DCF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www.irjet.net/archives/V7/i8/IRJET-V7I8530.pdf" TargetMode="External" /><Relationship Id="rId5" Type="http://schemas.openxmlformats.org/officeDocument/2006/relationships/hyperlink" Target="https://www.nationalgeographic.com/science/article/face-mask-recognition-has-arrived-for-coronavirus-better-or-worse-cvd" TargetMode="External" /><Relationship Id="rId4" Type="http://schemas.openxmlformats.org/officeDocument/2006/relationships/hyperlink" Target="https://ieeexplore.ieee.org/stamp/stamp.jsp?arnumber=9216386" TargetMode="Externa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drive.google.com/drive/folders/158ysxTE9E46Xbveo2c4z92Rd6NIwwzsz?usp=sharing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10850" y="1336849"/>
            <a:ext cx="119841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</a:t>
            </a:r>
            <a:r>
              <a:rPr lang="en-US" sz="24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</a:t>
            </a:r>
            <a:r>
              <a:rPr lang="en-US"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 automated system to limit  COVID-19 using </a:t>
            </a:r>
            <a:endParaRPr sz="28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Facial Mask Detection</a:t>
            </a:r>
            <a:r>
              <a:rPr lang="en-US" sz="2900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smart city Network</a:t>
            </a:r>
            <a:endParaRPr sz="44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                        </a:t>
            </a: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Date : 17 May 2021</a:t>
            </a:r>
            <a:endParaRPr sz="2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Kanumuri SumaVallika - 17wh1a0542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Praneetha Bhupathiraju - 17wh1a0551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Bathula Varshitha Veena -17wh1a0557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                                                        </a:t>
            </a: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Internal Guide : K . Rajesh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                     Designation : Assistant Professor</a:t>
            </a:r>
            <a:endParaRPr sz="2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-304400" y="6530000"/>
            <a:ext cx="1176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22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and Engineering</a:t>
            </a: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d79a4d3a33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d79a4d3a33_0_31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86" name="Google Shape;186;gd79a4d3a33_0_31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d79a4d3a33_0_31"/>
          <p:cNvSpPr txBox="1"/>
          <p:nvPr/>
        </p:nvSpPr>
        <p:spPr>
          <a:xfrm>
            <a:off x="2791850" y="222025"/>
            <a:ext cx="715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 Slab"/>
                <a:ea typeface="Roboto Slab"/>
                <a:cs typeface="Roboto Slab"/>
                <a:sym typeface="Roboto Slab"/>
              </a:rPr>
              <a:t>                    RESULTS 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gd79a4d3a33_0_31"/>
          <p:cNvSpPr txBox="1"/>
          <p:nvPr/>
        </p:nvSpPr>
        <p:spPr>
          <a:xfrm>
            <a:off x="567650" y="1353075"/>
            <a:ext cx="770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 MASK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9" name="Google Shape;189;gd79a4d3a33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500" y="1769100"/>
            <a:ext cx="7431051" cy="397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d79a4d3a33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79a4d3a33_0_37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97" name="Google Shape;197;gd79a4d3a33_0_37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d79a4d3a33_0_37"/>
          <p:cNvSpPr txBox="1"/>
          <p:nvPr/>
        </p:nvSpPr>
        <p:spPr>
          <a:xfrm>
            <a:off x="2467500" y="2129225"/>
            <a:ext cx="944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6000" b="1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6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9" name="Google Shape;199;gd79a4d3a33_0_37"/>
          <p:cNvSpPr txBox="1"/>
          <p:nvPr/>
        </p:nvSpPr>
        <p:spPr>
          <a:xfrm>
            <a:off x="474975" y="1237225"/>
            <a:ext cx="66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WITHOUT MASK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0" name="Google Shape;200;gd79a4d3a33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725" y="2318250"/>
            <a:ext cx="6504675" cy="34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0f5579fe_1_0"/>
          <p:cNvSpPr txBox="1">
            <a:spLocks noGrp="1"/>
          </p:cNvSpPr>
          <p:nvPr>
            <p:ph type="ctrTitle"/>
          </p:nvPr>
        </p:nvSpPr>
        <p:spPr>
          <a:xfrm>
            <a:off x="1361825" y="-2587970"/>
            <a:ext cx="9144000" cy="331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                          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3000" b="1">
                <a:latin typeface="Roboto Slab"/>
                <a:ea typeface="Roboto Slab"/>
                <a:cs typeface="Roboto Slab"/>
                <a:sym typeface="Roboto Slab"/>
              </a:rPr>
              <a:t>Timeline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7" name="Google Shape;207;gd40f5579fe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31656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d40f5579fe_1_0"/>
          <p:cNvSpPr/>
          <p:nvPr/>
        </p:nvSpPr>
        <p:spPr>
          <a:xfrm>
            <a:off x="0" y="6612472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09" name="Google Shape;209;gd40f5579fe_1_0"/>
          <p:cNvSpPr/>
          <p:nvPr/>
        </p:nvSpPr>
        <p:spPr>
          <a:xfrm>
            <a:off x="0" y="909564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0" name="Google Shape;210;gd40f5579fe_1_0"/>
          <p:cNvGraphicFramePr/>
          <p:nvPr/>
        </p:nvGraphicFramePr>
        <p:xfrm>
          <a:off x="1980625" y="127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{574EDF6B-B70F-440F-9AD1-C3C37AFFEE2C}</a:tableStyleId>
              </a:tblPr>
              <a:tblGrid>
                <a:gridCol w="192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Review 0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Requirements and specifications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Review 1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Data collection 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Use Case Diagram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Review 2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Building a model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Training the model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Interpretation of results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 Review 3 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Report of the Project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17" name="Google Shape;217;p4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3139400" y="136700"/>
            <a:ext cx="711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References</a:t>
            </a:r>
            <a:endParaRPr sz="30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521300" y="1515250"/>
            <a:ext cx="100902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 u="sng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https://ieeexplore.ieee.org/stamp/stamp.jsp?arnumber=9216386</a:t>
            </a:r>
            <a:endParaRPr sz="24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 u="sng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https://www.nationalgeographic.com/science/article/face-mask-recognition-has-arrived-for-coronavirus-better-or-worse-cvd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 u="sng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https://www.irjet.net/archives/V7/i8/IRJET-V7I8530.pdf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 txBox="1"/>
          <p:nvPr/>
        </p:nvSpPr>
        <p:spPr>
          <a:xfrm>
            <a:off x="521300" y="1012225"/>
            <a:ext cx="702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 Slab"/>
                <a:ea typeface="Roboto Slab"/>
                <a:cs typeface="Roboto Slab"/>
                <a:sym typeface="Roboto Slab"/>
              </a:rPr>
              <a:t>Base paper: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498275" y="2407250"/>
            <a:ext cx="702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 Slab"/>
                <a:ea typeface="Roboto Slab"/>
                <a:cs typeface="Roboto Slab"/>
                <a:sym typeface="Roboto Slab"/>
              </a:rPr>
              <a:t>Reference papers: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c800dc7658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c800dc7658_0_33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29" name="Google Shape;229;gc800dc7658_0_33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c800dc7658_0_33"/>
          <p:cNvSpPr txBox="1"/>
          <p:nvPr/>
        </p:nvSpPr>
        <p:spPr>
          <a:xfrm>
            <a:off x="2467500" y="2129225"/>
            <a:ext cx="944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6000" b="1">
                <a:latin typeface="Roboto Slab"/>
                <a:ea typeface="Roboto Slab"/>
                <a:cs typeface="Roboto Slab"/>
                <a:sym typeface="Roboto Slab"/>
              </a:rPr>
              <a:t> THANK YOU </a:t>
            </a:r>
            <a:endParaRPr sz="6000"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60d885fb_0_0"/>
          <p:cNvSpPr txBox="1">
            <a:spLocks noGrp="1"/>
          </p:cNvSpPr>
          <p:nvPr>
            <p:ph type="ctrTitle"/>
          </p:nvPr>
        </p:nvSpPr>
        <p:spPr>
          <a:xfrm>
            <a:off x="1676400" y="-358250"/>
            <a:ext cx="9144000" cy="1164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Roboto Slab"/>
                <a:ea typeface="Roboto Slab"/>
                <a:cs typeface="Roboto Slab"/>
                <a:sym typeface="Roboto Slab"/>
              </a:rPr>
              <a:t>                            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3000" b="1">
                <a:latin typeface="Roboto Slab"/>
                <a:ea typeface="Roboto Slab"/>
                <a:cs typeface="Roboto Slab"/>
                <a:sym typeface="Roboto Slab"/>
              </a:rPr>
              <a:t> ABSTRACT</a:t>
            </a:r>
            <a:endParaRPr sz="31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0" name="Google Shape;100;gd360d885f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5835" y="89182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d360d885fb_0_0"/>
          <p:cNvSpPr/>
          <p:nvPr/>
        </p:nvSpPr>
        <p:spPr>
          <a:xfrm>
            <a:off x="152400" y="67333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02" name="Google Shape;102;gd360d885fb_0_0"/>
          <p:cNvSpPr/>
          <p:nvPr/>
        </p:nvSpPr>
        <p:spPr>
          <a:xfrm>
            <a:off x="0" y="98535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d360d885fb_0_0"/>
          <p:cNvSpPr txBox="1"/>
          <p:nvPr/>
        </p:nvSpPr>
        <p:spPr>
          <a:xfrm>
            <a:off x="690925" y="1586550"/>
            <a:ext cx="102486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333333"/>
                </a:solidFill>
                <a:latin typeface="Roboto Slab"/>
                <a:ea typeface="Roboto Slab"/>
                <a:cs typeface="Roboto Slab"/>
                <a:sym typeface="Roboto Slab"/>
              </a:rPr>
              <a:t>COVID-19 pandemic caused by the novel coronavirus is continuously spreading until now all over the world</a:t>
            </a:r>
            <a:endParaRPr sz="2400">
              <a:solidFill>
                <a:srgbClr val="33333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333333"/>
                </a:solidFill>
                <a:latin typeface="Roboto Slab"/>
                <a:ea typeface="Roboto Slab"/>
                <a:cs typeface="Roboto Slab"/>
                <a:sym typeface="Roboto Slab"/>
              </a:rPr>
              <a:t>A system that restricts the growth of COVID-19 by finding out people who are not wearing any facial mask in a smart city network where all the public places are monitored with Closed-Circuit Television (CCTV) cameras.</a:t>
            </a:r>
            <a:endParaRPr sz="2400">
              <a:solidFill>
                <a:srgbClr val="33333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333333"/>
                </a:solidFill>
                <a:latin typeface="Roboto Slab"/>
                <a:ea typeface="Roboto Slab"/>
                <a:cs typeface="Roboto Slab"/>
                <a:sym typeface="Roboto Slab"/>
              </a:rPr>
              <a:t>We present a method to generate accurate face segmentation masks from any arbitrary size input image. This would be a useful tool to reduce the spread of this communicable disease for many countries in the world.</a:t>
            </a:r>
            <a:endParaRPr sz="2400">
              <a:solidFill>
                <a:srgbClr val="33333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53119" y="92883"/>
            <a:ext cx="9746235" cy="62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</a:t>
            </a: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course?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1025250" y="171452"/>
            <a:ext cx="894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latin typeface="Roboto Slab"/>
                <a:ea typeface="Roboto Slab"/>
                <a:cs typeface="Roboto Slab"/>
                <a:sym typeface="Roboto Slab"/>
              </a:rPr>
              <a:t>         PROJECT INTRODUCTION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65525" y="1618775"/>
            <a:ext cx="11301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Roboto Slab"/>
                <a:ea typeface="Roboto Slab"/>
                <a:cs typeface="Roboto Slab"/>
                <a:sym typeface="Roboto Slab"/>
              </a:rPr>
              <a:t>Domain:</a:t>
            </a:r>
            <a:endParaRPr sz="2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Roboto Slab"/>
                <a:ea typeface="Roboto Slab"/>
                <a:cs typeface="Roboto Slab"/>
                <a:sym typeface="Roboto Slab"/>
              </a:rPr>
              <a:t>		</a:t>
            </a: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AI/ML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Roboto Slab"/>
                <a:ea typeface="Roboto Slab"/>
                <a:cs typeface="Roboto Slab"/>
                <a:sym typeface="Roboto Slab"/>
              </a:rPr>
              <a:t>Proposed System:</a:t>
            </a:r>
            <a:endParaRPr sz="2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Roboto Slab"/>
                <a:ea typeface="Roboto Slab"/>
                <a:cs typeface="Roboto Slab"/>
                <a:sym typeface="Roboto Slab"/>
              </a:rPr>
              <a:t>		</a:t>
            </a: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COVID-19 facial mask detection is an application which restricts the growth of COVID-19  by finding people who are not wearing masks in public places which are monitored with Closed-Circuit Television(CCTV) cameras. This would be useful tool to reduce the spread of communicable disease.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>
                <a:latin typeface="Roboto Slab"/>
                <a:ea typeface="Roboto Slab"/>
                <a:cs typeface="Roboto Slab"/>
                <a:sym typeface="Roboto Slab"/>
              </a:rPr>
              <a:t>		</a:t>
            </a:r>
            <a:endParaRPr sz="2400"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60d885fb_0_15"/>
          <p:cNvSpPr txBox="1">
            <a:spLocks noGrp="1"/>
          </p:cNvSpPr>
          <p:nvPr>
            <p:ph type="subTitle" idx="1"/>
          </p:nvPr>
        </p:nvSpPr>
        <p:spPr>
          <a:xfrm>
            <a:off x="1442900" y="135650"/>
            <a:ext cx="9144000" cy="63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     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3000" b="1">
                <a:latin typeface="Roboto Slab"/>
                <a:ea typeface="Roboto Slab"/>
                <a:cs typeface="Roboto Slab"/>
                <a:sym typeface="Roboto Slab"/>
              </a:rPr>
              <a:t>     DATASET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2" name="Google Shape;122;gd360d885fb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31656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d360d885fb_0_15"/>
          <p:cNvSpPr/>
          <p:nvPr/>
        </p:nvSpPr>
        <p:spPr>
          <a:xfrm>
            <a:off x="0" y="6612472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24" name="Google Shape;124;gd360d885fb_0_15"/>
          <p:cNvSpPr/>
          <p:nvPr/>
        </p:nvSpPr>
        <p:spPr>
          <a:xfrm>
            <a:off x="0" y="909564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d360d885fb_0_15"/>
          <p:cNvSpPr txBox="1"/>
          <p:nvPr/>
        </p:nvSpPr>
        <p:spPr>
          <a:xfrm>
            <a:off x="921225" y="1491875"/>
            <a:ext cx="89307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The dataset we are working on consists of 3846 images </a:t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 1916 images containing images of people wearing masks.</a:t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1930 images with people without masks.</a:t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Drive link:</a:t>
            </a:r>
            <a:endParaRPr sz="2400" b="1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https://drive.google.com/drive/folders/158ysxTE9E46Xbveo2c4z92Rd6NIwwzsz?usp=sharing</a:t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c800dc765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800dc7658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32" name="Google Shape;132;gc800dc7658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c800dc7658_0_6"/>
          <p:cNvSpPr txBox="1"/>
          <p:nvPr/>
        </p:nvSpPr>
        <p:spPr>
          <a:xfrm>
            <a:off x="312775" y="171450"/>
            <a:ext cx="9927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ARCHITECTURE</a:t>
            </a:r>
            <a:endParaRPr sz="30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c800dc7658_0_6"/>
          <p:cNvPicPr preferRelativeResize="0"/>
          <p:nvPr/>
        </p:nvPicPr>
        <p:blipFill rotWithShape="1">
          <a:blip r:embed="rId4">
            <a:alphaModFix/>
          </a:blip>
          <a:srcRect r="36032"/>
          <a:stretch/>
        </p:blipFill>
        <p:spPr>
          <a:xfrm>
            <a:off x="3388025" y="1162050"/>
            <a:ext cx="523344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00"/>
              </a:srgbClr>
            </a:outerShdw>
          </a:effectLst>
        </p:spPr>
      </p:pic>
      <p:pic>
        <p:nvPicPr>
          <p:cNvPr id="135" name="Google Shape;135;gc800dc765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c800dc7658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37" name="Google Shape;137;gc800dc7658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c800dc765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c800dc7658_0_12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44" name="Google Shape;144;gc800dc7658_0_12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c800dc7658_0_12"/>
          <p:cNvSpPr txBox="1"/>
          <p:nvPr/>
        </p:nvSpPr>
        <p:spPr>
          <a:xfrm>
            <a:off x="1471225" y="2314575"/>
            <a:ext cx="66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c800dc7658_0_12"/>
          <p:cNvSpPr txBox="1"/>
          <p:nvPr/>
        </p:nvSpPr>
        <p:spPr>
          <a:xfrm>
            <a:off x="1621050" y="206200"/>
            <a:ext cx="89499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SYSTEM SPECIFICATIONS</a:t>
            </a:r>
            <a:endParaRPr sz="302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c800dc7658_0_12"/>
          <p:cNvSpPr txBox="1"/>
          <p:nvPr/>
        </p:nvSpPr>
        <p:spPr>
          <a:xfrm>
            <a:off x="695300" y="1458900"/>
            <a:ext cx="102651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Hardware:</a:t>
            </a:r>
            <a:endParaRPr sz="24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</a:t>
            </a: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Processor - Intel Core i5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Memory(RAM) - 8 GB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Storage – I TB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Software:</a:t>
            </a:r>
            <a:endParaRPr sz="24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</a:t>
            </a: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Os - windows 10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</a:t>
            </a: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Google colab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Anaconda Prompt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60d885fb_0_28"/>
          <p:cNvSpPr txBox="1">
            <a:spLocks noGrp="1"/>
          </p:cNvSpPr>
          <p:nvPr>
            <p:ph type="ctrTitle"/>
          </p:nvPr>
        </p:nvSpPr>
        <p:spPr>
          <a:xfrm>
            <a:off x="1524000" y="4"/>
            <a:ext cx="9144000" cy="72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/>
              <a:t>                              </a:t>
            </a:r>
            <a:r>
              <a:rPr lang="en-US" sz="3000" b="1">
                <a:latin typeface="Roboto Slab"/>
                <a:ea typeface="Roboto Slab"/>
                <a:cs typeface="Roboto Slab"/>
                <a:sym typeface="Roboto Slab"/>
              </a:rPr>
              <a:t>TECHNOLOGY STACK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gd360d885fb_0_28"/>
          <p:cNvSpPr txBox="1">
            <a:spLocks noGrp="1"/>
          </p:cNvSpPr>
          <p:nvPr>
            <p:ph type="subTitle" idx="1"/>
          </p:nvPr>
        </p:nvSpPr>
        <p:spPr>
          <a:xfrm>
            <a:off x="254850" y="1092700"/>
            <a:ext cx="9592200" cy="137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Python Language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latin typeface="Roboto Slab"/>
                <a:ea typeface="Roboto Slab"/>
                <a:cs typeface="Roboto Slab"/>
                <a:sym typeface="Roboto Slab"/>
              </a:rPr>
              <a:t>Required Packages: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                      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5" name="Google Shape;155;gd360d885fb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d360d885fb_0_28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57" name="Google Shape;157;gd360d885fb_0_28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d360d885fb_0_28"/>
          <p:cNvSpPr txBox="1"/>
          <p:nvPr/>
        </p:nvSpPr>
        <p:spPr>
          <a:xfrm>
            <a:off x="337750" y="2233475"/>
            <a:ext cx="7086600" cy="29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numpy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sklearn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imutils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keras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openCV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Tensorflow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d79a4d3a33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d79a4d3a33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66" name="Google Shape;166;gd79a4d3a33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d79a4d3a33_0_6"/>
          <p:cNvSpPr txBox="1"/>
          <p:nvPr/>
        </p:nvSpPr>
        <p:spPr>
          <a:xfrm>
            <a:off x="1375350" y="71000"/>
            <a:ext cx="944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                                    MODEL     </a:t>
            </a:r>
            <a:endParaRPr sz="3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8" name="Google Shape;168;gd79a4d3a33_0_6"/>
          <p:cNvSpPr txBox="1"/>
          <p:nvPr/>
        </p:nvSpPr>
        <p:spPr>
          <a:xfrm>
            <a:off x="955525" y="1387825"/>
            <a:ext cx="99687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Char char="●"/>
            </a:pPr>
            <a:r>
              <a:rPr lang="en-US" sz="2400">
                <a:solidFill>
                  <a:srgbClr val="212529"/>
                </a:solidFill>
              </a:rPr>
              <a:t>MobileNetV2 is a convolutional neural network architecture that seeks to perform well on mobile devices. </a:t>
            </a:r>
            <a:endParaRPr sz="2400">
              <a:solidFill>
                <a:srgbClr val="21252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Char char="●"/>
            </a:pPr>
            <a:r>
              <a:rPr lang="en-US" sz="2400">
                <a:solidFill>
                  <a:srgbClr val="212529"/>
                </a:solidFill>
              </a:rPr>
              <a:t>It is based on an inverted residual structure where the residual connections are between the bottleneck layers.</a:t>
            </a:r>
            <a:endParaRPr sz="2400">
              <a:solidFill>
                <a:srgbClr val="21252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Char char="●"/>
            </a:pPr>
            <a:r>
              <a:rPr lang="en-US" sz="2400">
                <a:solidFill>
                  <a:srgbClr val="212529"/>
                </a:solidFill>
              </a:rPr>
              <a:t>The intermediate expansion layer uses lightweight depthwise convolutions to filter features as a source of non-linearity. </a:t>
            </a:r>
            <a:endParaRPr sz="2400">
              <a:solidFill>
                <a:srgbClr val="21252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Char char="●"/>
            </a:pPr>
            <a:r>
              <a:rPr lang="en-US" sz="2400">
                <a:solidFill>
                  <a:srgbClr val="212529"/>
                </a:solidFill>
              </a:rPr>
              <a:t>As a whole, the architecture of MobileNetV2 contains the initial fully convolution layer with 32 filters, followed by 19 residual bottleneck layers.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d79a4d3a33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79a4d3a33_0_17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76" name="Google Shape;176;gd79a4d3a33_0_17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d79a4d3a33_0_17"/>
          <p:cNvSpPr txBox="1"/>
          <p:nvPr/>
        </p:nvSpPr>
        <p:spPr>
          <a:xfrm>
            <a:off x="2467500" y="2129225"/>
            <a:ext cx="944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8" name="Google Shape;178;gd79a4d3a33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375" y="2242213"/>
            <a:ext cx="9997048" cy="303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                               ABSTRACT</vt:lpstr>
      <vt:lpstr>PowerPoint Presentation</vt:lpstr>
      <vt:lpstr>PowerPoint Presentation</vt:lpstr>
      <vt:lpstr>PowerPoint Presentation</vt:lpstr>
      <vt:lpstr>PowerPoint Presentation</vt:lpstr>
      <vt:lpstr>                              TECHNOLOGY STACK</vt:lpstr>
      <vt:lpstr>PowerPoint Presentation</vt:lpstr>
      <vt:lpstr>PowerPoint Presentation</vt:lpstr>
      <vt:lpstr>PowerPoint Presentation</vt:lpstr>
      <vt:lpstr>PowerPoint Presentation</vt:lpstr>
      <vt:lpstr>                                    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Unknown User</cp:lastModifiedBy>
  <cp:revision>1</cp:revision>
  <dcterms:created xsi:type="dcterms:W3CDTF">2020-08-08T03:55:20Z</dcterms:created>
  <dcterms:modified xsi:type="dcterms:W3CDTF">2021-05-20T02:58:30Z</dcterms:modified>
</cp:coreProperties>
</file>