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D00A13-5F9C-4819-A834-692A89FABCF2}">
  <a:tblStyle styleId="{48D00A13-5F9C-4819-A834-692A89FABCF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Slab-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Slab-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 name="Google Shape;14;p2"/>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5" name="Google Shape;15;p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 name="Google Shape;17;p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1"/>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2"/>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 name="Google Shape;20;p3"/>
          <p:cNvSpPr txBox="1"/>
          <p:nvPr>
            <p:ph idx="1" type="body"/>
          </p:nvPr>
        </p:nvSpPr>
        <p:spPr>
          <a:xfrm>
            <a:off x="678600" y="1449119"/>
            <a:ext cx="7886700" cy="3263400"/>
          </a:xfrm>
          <a:prstGeom prst="rect">
            <a:avLst/>
          </a:prstGeom>
          <a:noFill/>
          <a:ln>
            <a:noFill/>
          </a:ln>
        </p:spPr>
        <p:txBody>
          <a:bodyPr anchorCtr="0" anchor="t" bIns="34275" lIns="68575" spcFirstLastPara="1" rIns="68575" wrap="square" tIns="34275">
            <a:normAutofit/>
          </a:bodyPr>
          <a:lstStyle>
            <a:lvl1pPr indent="-304800" lvl="0" marL="457200" algn="l">
              <a:lnSpc>
                <a:spcPct val="170000"/>
              </a:lnSpc>
              <a:spcBef>
                <a:spcPts val="800"/>
              </a:spcBef>
              <a:spcAft>
                <a:spcPts val="0"/>
              </a:spcAft>
              <a:buClr>
                <a:srgbClr val="202124"/>
              </a:buClr>
              <a:buSzPts val="1200"/>
              <a:buFont typeface="Roboto"/>
              <a:buChar char="●"/>
              <a:defRPr sz="1200">
                <a:latin typeface="Roboto"/>
                <a:ea typeface="Roboto"/>
                <a:cs typeface="Roboto"/>
                <a:sym typeface="Roboto"/>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 name="Google Shape;21;p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5"/>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1" name="Google Shape;31;p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6"/>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 name="Google Shape;37;p6"/>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 name="Google Shape;38;p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7"/>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4" name="Google Shape;44;p7"/>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5" name="Google Shape;45;p7"/>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6" name="Google Shape;46;p7"/>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9"/>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8" name="Google Shape;58;p9"/>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9" name="Google Shape;59;p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0"/>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5" name="Google Shape;65;p10"/>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6" name="Google Shape;66;p1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1"/>
          <p:cNvSpPr txBox="1"/>
          <p:nvPr/>
        </p:nvSpPr>
        <p:spPr>
          <a:xfrm>
            <a:off x="492800" y="559650"/>
            <a:ext cx="8132400" cy="437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courses.analyticsvidhya.com/courses/ensemble-learning-and-ensemble-learning-techniques?utm_source=blog&amp;utm_medium=which-algorithm-takes-the-crown-light-gbm-vs-xgboos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sciencedirect.com/science/article/pii/S131915782030413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journalofbigdata.springeropen.com/articles/10.1186/s40537-019-0175-6" TargetMode="External"/><Relationship Id="rId4" Type="http://schemas.openxmlformats.org/officeDocument/2006/relationships/hyperlink" Target="https://ieeexplore.ieee.org/document/8748992" TargetMode="External"/><Relationship Id="rId5" Type="http://schemas.openxmlformats.org/officeDocument/2006/relationships/hyperlink" Target="https://bmcendocrdisord.biomedcentral.com/articles/10.1186/s12902-019-043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p:nvPr/>
        </p:nvSpPr>
        <p:spPr>
          <a:xfrm>
            <a:off x="0" y="4935682"/>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Times New Roman"/>
                <a:ea typeface="Times New Roman"/>
                <a:cs typeface="Times New Roman"/>
                <a:sym typeface="Times New Roman"/>
              </a:rPr>
              <a:t>BVRIT HYDERABAD College of Engineering for Women</a:t>
            </a:r>
            <a:endParaRPr b="0" i="0" sz="1100" u="none" cap="none" strike="noStrike">
              <a:solidFill>
                <a:srgbClr val="000000"/>
              </a:solidFill>
              <a:latin typeface="Arial"/>
              <a:ea typeface="Arial"/>
              <a:cs typeface="Arial"/>
              <a:sym typeface="Arial"/>
            </a:endParaRPr>
          </a:p>
        </p:txBody>
      </p:sp>
      <p:sp>
        <p:nvSpPr>
          <p:cNvPr id="131" name="Google Shape;131;p25"/>
          <p:cNvSpPr/>
          <p:nvPr/>
        </p:nvSpPr>
        <p:spPr>
          <a:xfrm>
            <a:off x="0" y="658501"/>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FFFFFF"/>
              </a:solidFill>
              <a:latin typeface="Times New Roman"/>
              <a:ea typeface="Times New Roman"/>
              <a:cs typeface="Times New Roman"/>
              <a:sym typeface="Times New Roman"/>
            </a:endParaRPr>
          </a:p>
        </p:txBody>
      </p:sp>
      <p:pic>
        <p:nvPicPr>
          <p:cNvPr id="132" name="Google Shape;132;p25"/>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133" name="Google Shape;133;p25"/>
          <p:cNvSpPr txBox="1"/>
          <p:nvPr/>
        </p:nvSpPr>
        <p:spPr>
          <a:xfrm>
            <a:off x="156005" y="908015"/>
            <a:ext cx="8988000" cy="3563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111"/>
              <a:buFont typeface="Arial"/>
              <a:buNone/>
            </a:pPr>
            <a:r>
              <a:rPr b="1" i="0" lang="en" sz="2000" u="none" cap="none" strike="noStrike">
                <a:solidFill>
                  <a:schemeClr val="dk1"/>
                </a:solidFill>
                <a:latin typeface="Times New Roman"/>
                <a:ea typeface="Times New Roman"/>
                <a:cs typeface="Times New Roman"/>
                <a:sym typeface="Times New Roman"/>
              </a:rPr>
              <a:t>Early prediction of Diabetes Mellitus using intensive care data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111"/>
              <a:buFont typeface="Arial"/>
              <a:buNone/>
            </a:pPr>
            <a:r>
              <a:rPr b="1" i="0" lang="en" sz="2000" u="none" cap="none" strike="noStrike">
                <a:solidFill>
                  <a:schemeClr val="dk1"/>
                </a:solidFill>
                <a:latin typeface="Times New Roman"/>
                <a:ea typeface="Times New Roman"/>
                <a:cs typeface="Times New Roman"/>
                <a:sym typeface="Times New Roman"/>
              </a:rPr>
              <a:t>to improve clinical decisions</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500"/>
              <a:buFont typeface="Arial"/>
              <a:buNone/>
            </a:pPr>
            <a:r>
              <a:t/>
            </a:r>
            <a:endParaRPr b="1" i="0" sz="2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Date: 13 May 2021</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1" i="0" lang="en" sz="1800" u="none" cap="none" strike="noStrike">
                <a:solidFill>
                  <a:schemeClr val="dk1"/>
                </a:solidFill>
                <a:latin typeface="Times New Roman"/>
                <a:ea typeface="Times New Roman"/>
                <a:cs typeface="Times New Roman"/>
                <a:sym typeface="Times New Roman"/>
              </a:rPr>
              <a:t>Thumuluri Sai Sarika -  17WH1A0519</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1" i="0" lang="en" sz="1800" u="none" cap="none" strike="noStrike">
                <a:solidFill>
                  <a:schemeClr val="dk1"/>
                </a:solidFill>
                <a:latin typeface="Times New Roman"/>
                <a:ea typeface="Times New Roman"/>
                <a:cs typeface="Times New Roman"/>
                <a:sym typeface="Times New Roman"/>
              </a:rPr>
              <a:t>CH Aparna                  -   18WH5A0503</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1" i="0" lang="en" sz="1800" u="none" cap="none" strike="noStrike">
                <a:solidFill>
                  <a:schemeClr val="dk1"/>
                </a:solidFill>
                <a:latin typeface="Times New Roman"/>
                <a:ea typeface="Times New Roman"/>
                <a:cs typeface="Times New Roman"/>
                <a:sym typeface="Times New Roman"/>
              </a:rPr>
              <a:t>Y Kavya                       -   18WH5A0505</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					                                               Internal Guide: </a:t>
            </a:r>
            <a:r>
              <a:rPr b="0" i="0" lang="en" sz="1800" u="none" cap="none" strike="noStrike">
                <a:solidFill>
                  <a:schemeClr val="dk1"/>
                </a:solidFill>
                <a:latin typeface="Times New Roman"/>
                <a:ea typeface="Times New Roman"/>
                <a:cs typeface="Times New Roman"/>
                <a:sym typeface="Times New Roman"/>
              </a:rPr>
              <a:t> </a:t>
            </a:r>
            <a:r>
              <a:rPr b="1" i="0" lang="en" sz="1800" u="none" cap="none" strike="noStrike">
                <a:solidFill>
                  <a:schemeClr val="dk1"/>
                </a:solidFill>
                <a:latin typeface="Times New Roman"/>
                <a:ea typeface="Times New Roman"/>
                <a:cs typeface="Times New Roman"/>
                <a:sym typeface="Times New Roman"/>
              </a:rPr>
              <a:t>Ms.Shanti Gunna</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         				    			          Designation: Assistant Professor</a:t>
            </a:r>
            <a:endParaRPr b="1" i="0" sz="1800" u="none" cap="none" strike="noStrike">
              <a:solidFill>
                <a:schemeClr val="dk1"/>
              </a:solidFill>
              <a:latin typeface="Times New Roman"/>
              <a:ea typeface="Times New Roman"/>
              <a:cs typeface="Times New Roman"/>
              <a:sym typeface="Times New Roman"/>
            </a:endParaRPr>
          </a:p>
        </p:txBody>
      </p:sp>
      <p:sp>
        <p:nvSpPr>
          <p:cNvPr id="134" name="Google Shape;134;p25"/>
          <p:cNvSpPr/>
          <p:nvPr/>
        </p:nvSpPr>
        <p:spPr>
          <a:xfrm>
            <a:off x="0" y="4530436"/>
            <a:ext cx="9143999" cy="34624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Department of Computer Science &amp; Engineering</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SzPts val="4500"/>
              <a:buNone/>
            </a:pPr>
            <a:r>
              <a:t/>
            </a:r>
            <a:endParaRPr/>
          </a:p>
        </p:txBody>
      </p:sp>
      <p:sp>
        <p:nvSpPr>
          <p:cNvPr id="230" name="Google Shape;230;p3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SzPts val="1800"/>
              <a:buNone/>
            </a:pPr>
            <a:r>
              <a:t/>
            </a:r>
            <a:endParaRPr/>
          </a:p>
        </p:txBody>
      </p:sp>
      <p:pic>
        <p:nvPicPr>
          <p:cNvPr id="231" name="Google Shape;231;p3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32" name="Google Shape;232;p34"/>
          <p:cNvSpPr txBox="1"/>
          <p:nvPr/>
        </p:nvSpPr>
        <p:spPr>
          <a:xfrm>
            <a:off x="3411500" y="280125"/>
            <a:ext cx="5861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Slab"/>
                <a:ea typeface="Roboto Slab"/>
                <a:cs typeface="Roboto Slab"/>
                <a:sym typeface="Roboto Slab"/>
              </a:rPr>
              <a:t>TIMELINE</a:t>
            </a:r>
            <a:endParaRPr b="1" i="0" sz="2000" u="none" cap="none" strike="noStrike">
              <a:solidFill>
                <a:srgbClr val="000000"/>
              </a:solidFill>
              <a:latin typeface="Roboto Slab"/>
              <a:ea typeface="Roboto Slab"/>
              <a:cs typeface="Roboto Slab"/>
              <a:sym typeface="Roboto Slab"/>
            </a:endParaRPr>
          </a:p>
        </p:txBody>
      </p:sp>
      <p:graphicFrame>
        <p:nvGraphicFramePr>
          <p:cNvPr id="233" name="Google Shape;233;p34"/>
          <p:cNvGraphicFramePr/>
          <p:nvPr/>
        </p:nvGraphicFramePr>
        <p:xfrm>
          <a:off x="878925" y="1122650"/>
          <a:ext cx="3000000" cy="3000000"/>
        </p:xfrm>
        <a:graphic>
          <a:graphicData uri="http://schemas.openxmlformats.org/drawingml/2006/table">
            <a:tbl>
              <a:tblPr>
                <a:noFill/>
                <a:tableStyleId>{48D00A13-5F9C-4819-A834-692A89FABCF2}</a:tableStyleId>
              </a:tblPr>
              <a:tblGrid>
                <a:gridCol w="1742450"/>
                <a:gridCol w="5496550"/>
              </a:tblGrid>
              <a:tr h="7727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Review 0</a:t>
                      </a:r>
                      <a:endParaRPr b="1" sz="1400" u="none" cap="none" strike="noStrike"/>
                    </a:p>
                  </a:txBody>
                  <a:tcPr marT="91425" marB="91425" marR="91425" marL="91425"/>
                </a:tc>
                <a:tc>
                  <a:txBody>
                    <a:bodyPr/>
                    <a:lstStyle/>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Abstract</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Requirements and Specifications</a:t>
                      </a:r>
                      <a:endParaRPr sz="1400" u="none" cap="none" strike="noStrike"/>
                    </a:p>
                  </a:txBody>
                  <a:tcPr marT="91425" marB="91425" marR="91425" marL="91425"/>
                </a:tc>
              </a:tr>
              <a:tr h="10432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Review 1</a:t>
                      </a:r>
                      <a:endParaRPr b="1" sz="1400" u="none" cap="none" strike="noStrike"/>
                    </a:p>
                  </a:txBody>
                  <a:tcPr marT="91425" marB="91425" marR="91425" marL="91425"/>
                </a:tc>
                <a:tc>
                  <a:txBody>
                    <a:bodyPr/>
                    <a:lstStyle/>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solidFill>
                            <a:schemeClr val="dk1"/>
                          </a:solidFill>
                        </a:rPr>
                        <a:t>Dataset collection</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Exploratory Data Analysis</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Data Cleaning and Wrangling</a:t>
                      </a:r>
                      <a:endParaRPr sz="1400" u="none" cap="none" strike="noStrike"/>
                    </a:p>
                  </a:txBody>
                  <a:tcPr marT="91425" marB="91425" marR="91425" marL="91425"/>
                </a:tc>
              </a:tr>
              <a:tr h="5022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Review 2</a:t>
                      </a:r>
                      <a:endParaRPr b="1" sz="1400" u="none" cap="none" strike="noStrike"/>
                    </a:p>
                  </a:txBody>
                  <a:tcPr marT="91425" marB="91425" marR="91425" marL="91425"/>
                </a:tc>
                <a:tc>
                  <a:txBody>
                    <a:bodyPr/>
                    <a:lstStyle/>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Applying Classification Algorithms</a:t>
                      </a:r>
                      <a:endParaRPr sz="1400" u="none" cap="none" strike="noStrike"/>
                    </a:p>
                  </a:txBody>
                  <a:tcPr marT="91425" marB="91425" marR="91425" marL="91425"/>
                </a:tc>
              </a:tr>
              <a:tr h="5022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Review 3</a:t>
                      </a:r>
                      <a:endParaRPr b="1" sz="1400" u="none" cap="none" strike="noStrike"/>
                    </a:p>
                  </a:txBody>
                  <a:tcPr marT="91425" marB="91425" marR="91425" marL="91425"/>
                </a:tc>
                <a:tc>
                  <a:txBody>
                    <a:bodyPr/>
                    <a:lstStyle/>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Interpretation of Results</a:t>
                      </a:r>
                      <a:endParaRPr sz="14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290075" y="15529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Evaluation Metric</a:t>
            </a:r>
            <a:endParaRPr/>
          </a:p>
        </p:txBody>
      </p:sp>
      <p:sp>
        <p:nvSpPr>
          <p:cNvPr id="239" name="Google Shape;239;p35"/>
          <p:cNvSpPr txBox="1"/>
          <p:nvPr>
            <p:ph idx="1" type="body"/>
          </p:nvPr>
        </p:nvSpPr>
        <p:spPr>
          <a:xfrm>
            <a:off x="290075" y="1149494"/>
            <a:ext cx="7886700" cy="3263400"/>
          </a:xfrm>
          <a:prstGeom prst="rect">
            <a:avLst/>
          </a:prstGeom>
          <a:noFill/>
          <a:ln>
            <a:noFill/>
          </a:ln>
        </p:spPr>
        <p:txBody>
          <a:bodyPr anchorCtr="0" anchor="t" bIns="34275" lIns="68575" spcFirstLastPara="1" rIns="68575" wrap="square" tIns="34275">
            <a:normAutofit/>
          </a:bodyPr>
          <a:lstStyle/>
          <a:p>
            <a:pPr indent="-311150" lvl="0" marL="457200" rtl="0" algn="l">
              <a:lnSpc>
                <a:spcPct val="170000"/>
              </a:lnSpc>
              <a:spcBef>
                <a:spcPts val="800"/>
              </a:spcBef>
              <a:spcAft>
                <a:spcPts val="0"/>
              </a:spcAft>
              <a:buSzPts val="1300"/>
              <a:buFont typeface="Roboto Slab"/>
              <a:buChar char="●"/>
            </a:pPr>
            <a:r>
              <a:rPr lang="en" sz="1300">
                <a:latin typeface="Roboto Slab"/>
                <a:ea typeface="Roboto Slab"/>
                <a:cs typeface="Roboto Slab"/>
                <a:sym typeface="Roboto Slab"/>
              </a:rPr>
              <a:t> Area under the Receiver Operating Characteristic (ROC) curve between the predicted and the observed target (diabetes mellitus)</a:t>
            </a:r>
            <a:endParaRPr sz="1300">
              <a:latin typeface="Roboto Slab"/>
              <a:ea typeface="Roboto Slab"/>
              <a:cs typeface="Roboto Slab"/>
              <a:sym typeface="Roboto Slab"/>
            </a:endParaRPr>
          </a:p>
          <a:p>
            <a:pPr indent="-311150" lvl="0" marL="457200" rtl="0" algn="l">
              <a:lnSpc>
                <a:spcPct val="170000"/>
              </a:lnSpc>
              <a:spcBef>
                <a:spcPts val="800"/>
              </a:spcBef>
              <a:spcAft>
                <a:spcPts val="0"/>
              </a:spcAft>
              <a:buSzPts val="1300"/>
              <a:buFont typeface="Roboto Slab"/>
              <a:buChar char="●"/>
            </a:pPr>
            <a:r>
              <a:rPr lang="en" sz="1300">
                <a:latin typeface="Roboto Slab"/>
                <a:ea typeface="Roboto Slab"/>
                <a:cs typeface="Roboto Slab"/>
                <a:sym typeface="Roboto Slab"/>
              </a:rPr>
              <a:t>An ROC curve (receiver operating characteristic curve) is a graph showing the performance of a classification model at all classification thresholds. This curve plots two parameters:</a:t>
            </a:r>
            <a:endParaRPr sz="1300">
              <a:latin typeface="Roboto Slab"/>
              <a:ea typeface="Roboto Slab"/>
              <a:cs typeface="Roboto Slab"/>
              <a:sym typeface="Roboto Slab"/>
            </a:endParaRPr>
          </a:p>
          <a:p>
            <a:pPr indent="0" lvl="0" marL="0" rtl="0" algn="l">
              <a:lnSpc>
                <a:spcPct val="170000"/>
              </a:lnSpc>
              <a:spcBef>
                <a:spcPts val="800"/>
              </a:spcBef>
              <a:spcAft>
                <a:spcPts val="0"/>
              </a:spcAft>
              <a:buSzPts val="1200"/>
              <a:buNone/>
            </a:pPr>
            <a:r>
              <a:t/>
            </a:r>
            <a:endParaRPr sz="1300">
              <a:latin typeface="Roboto Slab"/>
              <a:ea typeface="Roboto Slab"/>
              <a:cs typeface="Roboto Slab"/>
              <a:sym typeface="Roboto Slab"/>
            </a:endParaRPr>
          </a:p>
        </p:txBody>
      </p:sp>
      <p:pic>
        <p:nvPicPr>
          <p:cNvPr id="240" name="Google Shape;240;p35"/>
          <p:cNvPicPr preferRelativeResize="0"/>
          <p:nvPr/>
        </p:nvPicPr>
        <p:blipFill rotWithShape="1">
          <a:blip r:embed="rId3">
            <a:alphaModFix/>
          </a:blip>
          <a:srcRect b="0" l="0" r="0" t="0"/>
          <a:stretch/>
        </p:blipFill>
        <p:spPr>
          <a:xfrm>
            <a:off x="1181100" y="2784838"/>
            <a:ext cx="6781800" cy="191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idx="4294967295" type="body"/>
          </p:nvPr>
        </p:nvSpPr>
        <p:spPr>
          <a:xfrm>
            <a:off x="628650" y="549300"/>
            <a:ext cx="7886700" cy="4083300"/>
          </a:xfrm>
          <a:prstGeom prst="rect">
            <a:avLst/>
          </a:prstGeom>
          <a:noFill/>
          <a:ln>
            <a:noFill/>
          </a:ln>
          <a:effectLst>
            <a:outerShdw blurRad="57150" rotWithShape="0" algn="bl" dir="5400000" dist="19050">
              <a:srgbClr val="000000">
                <a:alpha val="49803"/>
              </a:srgbClr>
            </a:outerShdw>
          </a:effectLst>
        </p:spPr>
        <p:txBody>
          <a:bodyPr anchorCtr="0" anchor="t" bIns="34275" lIns="68575" spcFirstLastPara="1" rIns="68575" wrap="square" tIns="34275">
            <a:normAutofit/>
          </a:bodyPr>
          <a:lstStyle/>
          <a:p>
            <a:pPr indent="0" lvl="0" marL="457200" rtl="0" algn="l">
              <a:lnSpc>
                <a:spcPct val="90000"/>
              </a:lnSpc>
              <a:spcBef>
                <a:spcPts val="800"/>
              </a:spcBef>
              <a:spcAft>
                <a:spcPts val="0"/>
              </a:spcAft>
              <a:buSzPts val="2100"/>
              <a:buNone/>
            </a:pPr>
            <a:r>
              <a:t/>
            </a:r>
            <a:endParaRPr sz="1600">
              <a:latin typeface="Roboto Slab"/>
              <a:ea typeface="Roboto Slab"/>
              <a:cs typeface="Roboto Slab"/>
              <a:sym typeface="Roboto Slab"/>
            </a:endParaRPr>
          </a:p>
          <a:p>
            <a:pPr indent="0" lvl="0" marL="0" rtl="0" algn="l">
              <a:lnSpc>
                <a:spcPct val="90000"/>
              </a:lnSpc>
              <a:spcBef>
                <a:spcPts val="800"/>
              </a:spcBef>
              <a:spcAft>
                <a:spcPts val="0"/>
              </a:spcAft>
              <a:buSzPts val="2100"/>
              <a:buNone/>
            </a:pPr>
            <a:r>
              <a:t/>
            </a:r>
            <a:endParaRPr>
              <a:latin typeface="Roboto Slab"/>
              <a:ea typeface="Roboto Slab"/>
              <a:cs typeface="Roboto Slab"/>
              <a:sym typeface="Roboto Slab"/>
            </a:endParaRPr>
          </a:p>
          <a:p>
            <a:pPr indent="0" lvl="0" marL="0" rtl="0" algn="l">
              <a:lnSpc>
                <a:spcPct val="90000"/>
              </a:lnSpc>
              <a:spcBef>
                <a:spcPts val="800"/>
              </a:spcBef>
              <a:spcAft>
                <a:spcPts val="0"/>
              </a:spcAft>
              <a:buClr>
                <a:schemeClr val="dk1"/>
              </a:buClr>
              <a:buSzPts val="1100"/>
              <a:buFont typeface="Arial"/>
              <a:buNone/>
            </a:pPr>
            <a:r>
              <a:t/>
            </a:r>
            <a:endParaRPr>
              <a:latin typeface="Roboto Slab"/>
              <a:ea typeface="Roboto Slab"/>
              <a:cs typeface="Roboto Slab"/>
              <a:sym typeface="Roboto Slab"/>
            </a:endParaRPr>
          </a:p>
        </p:txBody>
      </p:sp>
      <p:pic>
        <p:nvPicPr>
          <p:cNvPr id="246" name="Google Shape;246;p36"/>
          <p:cNvPicPr preferRelativeResize="0"/>
          <p:nvPr/>
        </p:nvPicPr>
        <p:blipFill rotWithShape="1">
          <a:blip r:embed="rId3">
            <a:alphaModFix/>
          </a:blip>
          <a:srcRect b="0" l="0" r="0" t="0"/>
          <a:stretch/>
        </p:blipFill>
        <p:spPr>
          <a:xfrm>
            <a:off x="5076025" y="778225"/>
            <a:ext cx="3152850" cy="3152850"/>
          </a:xfrm>
          <a:prstGeom prst="rect">
            <a:avLst/>
          </a:prstGeom>
          <a:noFill/>
          <a:ln>
            <a:noFill/>
          </a:ln>
        </p:spPr>
      </p:pic>
      <p:sp>
        <p:nvSpPr>
          <p:cNvPr id="247" name="Google Shape;247;p36"/>
          <p:cNvSpPr txBox="1"/>
          <p:nvPr/>
        </p:nvSpPr>
        <p:spPr>
          <a:xfrm>
            <a:off x="483150" y="778225"/>
            <a:ext cx="3398700" cy="19086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An ROC curve plots TPR vs. FPR at different classification thresholds. Lowering the classification threshold classifies more items as positive, thus increasing both False Positives and True Positives.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AUC ranges in value from 0 to 1.</a:t>
            </a:r>
            <a:endParaRPr b="0" i="0" sz="1400" u="none" cap="none" strike="noStrike">
              <a:solidFill>
                <a:srgbClr val="000000"/>
              </a:solidFill>
              <a:latin typeface="Calibri"/>
              <a:ea typeface="Calibri"/>
              <a:cs typeface="Calibri"/>
              <a:sym typeface="Calibri"/>
            </a:endParaRPr>
          </a:p>
        </p:txBody>
      </p:sp>
      <p:sp>
        <p:nvSpPr>
          <p:cNvPr id="248" name="Google Shape;248;p36"/>
          <p:cNvSpPr txBox="1"/>
          <p:nvPr/>
        </p:nvSpPr>
        <p:spPr>
          <a:xfrm>
            <a:off x="703150" y="2786600"/>
            <a:ext cx="3008100" cy="400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788450" y="283819"/>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Logistic Regression</a:t>
            </a:r>
            <a:endParaRPr/>
          </a:p>
        </p:txBody>
      </p:sp>
      <p:sp>
        <p:nvSpPr>
          <p:cNvPr id="254" name="Google Shape;254;p37"/>
          <p:cNvSpPr txBox="1"/>
          <p:nvPr>
            <p:ph idx="1" type="body"/>
          </p:nvPr>
        </p:nvSpPr>
        <p:spPr>
          <a:xfrm>
            <a:off x="628650" y="1351275"/>
            <a:ext cx="7886700" cy="3491100"/>
          </a:xfrm>
          <a:prstGeom prst="rect">
            <a:avLst/>
          </a:prstGeom>
          <a:noFill/>
          <a:ln>
            <a:noFill/>
          </a:ln>
        </p:spPr>
        <p:txBody>
          <a:bodyPr anchorCtr="0" anchor="t" bIns="34275" lIns="68575" spcFirstLastPara="1" rIns="68575" wrap="square" tIns="34275">
            <a:noAutofit/>
          </a:bodyPr>
          <a:lstStyle/>
          <a:p>
            <a:pPr indent="-336550" lvl="0" marL="457200" rtl="0" algn="l">
              <a:lnSpc>
                <a:spcPct val="115000"/>
              </a:lnSpc>
              <a:spcBef>
                <a:spcPts val="800"/>
              </a:spcBef>
              <a:spcAft>
                <a:spcPts val="0"/>
              </a:spcAft>
              <a:buSzPts val="1700"/>
              <a:buChar char="●"/>
            </a:pPr>
            <a:r>
              <a:rPr lang="en" sz="1700"/>
              <a:t>Logistic Regression is the famous Machine Learning Algorithms which come under supervised learning technique. </a:t>
            </a:r>
            <a:endParaRPr sz="1700"/>
          </a:p>
          <a:p>
            <a:pPr indent="-336550" lvl="0" marL="457200" rtl="0" algn="l">
              <a:lnSpc>
                <a:spcPct val="115000"/>
              </a:lnSpc>
              <a:spcBef>
                <a:spcPts val="0"/>
              </a:spcBef>
              <a:spcAft>
                <a:spcPts val="0"/>
              </a:spcAft>
              <a:buSzPts val="1700"/>
              <a:buChar char="●"/>
            </a:pPr>
            <a:r>
              <a:rPr lang="en" sz="1700"/>
              <a:t>These  algorithm is of supervised in nature hence these algorithms use labeled dataset to make the predictions.</a:t>
            </a:r>
            <a:endParaRPr sz="1700"/>
          </a:p>
          <a:p>
            <a:pPr indent="-336550" lvl="0" marL="457200" rtl="0" algn="l">
              <a:lnSpc>
                <a:spcPct val="115000"/>
              </a:lnSpc>
              <a:spcBef>
                <a:spcPts val="0"/>
              </a:spcBef>
              <a:spcAft>
                <a:spcPts val="0"/>
              </a:spcAft>
              <a:buSzPts val="1700"/>
              <a:buChar char="●"/>
            </a:pPr>
            <a:r>
              <a:rPr lang="en" sz="1700"/>
              <a:t>Logistic regression is used to predict the categorical dependent variable with the help of independent variables.</a:t>
            </a:r>
            <a:endParaRPr sz="1700"/>
          </a:p>
          <a:p>
            <a:pPr indent="-336550" lvl="0" marL="457200" rtl="0" algn="l">
              <a:lnSpc>
                <a:spcPct val="115000"/>
              </a:lnSpc>
              <a:spcBef>
                <a:spcPts val="0"/>
              </a:spcBef>
              <a:spcAft>
                <a:spcPts val="0"/>
              </a:spcAft>
              <a:buSzPts val="1700"/>
              <a:buChar char="●"/>
            </a:pPr>
            <a:r>
              <a:rPr lang="en" sz="1700"/>
              <a:t>The output of Logistic Regression problem can be only between the 0 and 1.</a:t>
            </a:r>
            <a:endParaRPr sz="1700"/>
          </a:p>
          <a:p>
            <a:pPr indent="0" lvl="0" marL="457200" rtl="0" algn="l">
              <a:lnSpc>
                <a:spcPct val="115000"/>
              </a:lnSpc>
              <a:spcBef>
                <a:spcPts val="800"/>
              </a:spcBef>
              <a:spcAft>
                <a:spcPts val="0"/>
              </a:spcAft>
              <a:buSzPts val="1018"/>
              <a:buNone/>
            </a:pPr>
            <a:r>
              <a:t/>
            </a:r>
            <a:endParaRPr b="1" sz="1700"/>
          </a:p>
          <a:p>
            <a:pPr indent="0" lvl="0" marL="457200" rtl="0" algn="l">
              <a:lnSpc>
                <a:spcPct val="115000"/>
              </a:lnSpc>
              <a:spcBef>
                <a:spcPts val="800"/>
              </a:spcBef>
              <a:spcAft>
                <a:spcPts val="0"/>
              </a:spcAft>
              <a:buSzPts val="1018"/>
              <a:buNone/>
            </a:pPr>
            <a:r>
              <a:t/>
            </a:r>
            <a:endParaRPr b="1" sz="1771"/>
          </a:p>
        </p:txBody>
      </p:sp>
      <p:sp>
        <p:nvSpPr>
          <p:cNvPr id="255" name="Google Shape;255;p37"/>
          <p:cNvSpPr txBox="1"/>
          <p:nvPr/>
        </p:nvSpPr>
        <p:spPr>
          <a:xfrm>
            <a:off x="2148550" y="3919475"/>
            <a:ext cx="167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628650" y="21049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Random Forest</a:t>
            </a:r>
            <a:endParaRPr/>
          </a:p>
        </p:txBody>
      </p:sp>
      <p:sp>
        <p:nvSpPr>
          <p:cNvPr id="261" name="Google Shape;261;p38"/>
          <p:cNvSpPr txBox="1"/>
          <p:nvPr>
            <p:ph idx="1" type="body"/>
          </p:nvPr>
        </p:nvSpPr>
        <p:spPr>
          <a:xfrm>
            <a:off x="321825" y="1286019"/>
            <a:ext cx="7886700" cy="3263400"/>
          </a:xfrm>
          <a:prstGeom prst="rect">
            <a:avLst/>
          </a:prstGeom>
          <a:noFill/>
          <a:ln>
            <a:noFill/>
          </a:ln>
        </p:spPr>
        <p:txBody>
          <a:bodyPr anchorCtr="0" anchor="t" bIns="34275" lIns="68575" spcFirstLastPara="1" rIns="68575" wrap="square" tIns="34275">
            <a:noAutofit/>
          </a:bodyPr>
          <a:lstStyle/>
          <a:p>
            <a:pPr indent="-336550" lvl="0" marL="457200" rtl="0" algn="l">
              <a:lnSpc>
                <a:spcPct val="115000"/>
              </a:lnSpc>
              <a:spcBef>
                <a:spcPts val="800"/>
              </a:spcBef>
              <a:spcAft>
                <a:spcPts val="0"/>
              </a:spcAft>
              <a:buSzPts val="1700"/>
              <a:buChar char="●"/>
            </a:pPr>
            <a:r>
              <a:rPr lang="en" sz="1700"/>
              <a:t>Random Forest is a popular machine learning algorithm that belongs to the supervised learning technique.</a:t>
            </a:r>
            <a:endParaRPr sz="1700"/>
          </a:p>
          <a:p>
            <a:pPr indent="-336550" lvl="0" marL="457200" rtl="0" algn="l">
              <a:lnSpc>
                <a:spcPct val="115000"/>
              </a:lnSpc>
              <a:spcBef>
                <a:spcPts val="0"/>
              </a:spcBef>
              <a:spcAft>
                <a:spcPts val="0"/>
              </a:spcAft>
              <a:buSzPts val="1700"/>
              <a:buChar char="●"/>
            </a:pPr>
            <a:r>
              <a:rPr lang="en" sz="1700"/>
              <a:t>Random Forest is a classifier that contains a number of decision trees on various subsets of the given dataset and takes the average to improve the predictive accuracy of that dataset.</a:t>
            </a:r>
            <a:endParaRPr sz="1700"/>
          </a:p>
          <a:p>
            <a:pPr indent="-336550" lvl="0" marL="457200" rtl="0" algn="l">
              <a:lnSpc>
                <a:spcPct val="115000"/>
              </a:lnSpc>
              <a:spcBef>
                <a:spcPts val="0"/>
              </a:spcBef>
              <a:spcAft>
                <a:spcPts val="0"/>
              </a:spcAft>
              <a:buSzPts val="1700"/>
              <a:buChar char="●"/>
            </a:pPr>
            <a:r>
              <a:rPr lang="en" sz="1700"/>
              <a:t>The greater number of trees in the forest leads to higher accuracy and prevents the problem of overfitting.</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LGBM - Light Gradient Boosting Machine</a:t>
            </a:r>
            <a:endParaRPr/>
          </a:p>
        </p:txBody>
      </p:sp>
      <p:sp>
        <p:nvSpPr>
          <p:cNvPr id="267" name="Google Shape;267;p39"/>
          <p:cNvSpPr txBox="1"/>
          <p:nvPr>
            <p:ph idx="1" type="body"/>
          </p:nvPr>
        </p:nvSpPr>
        <p:spPr>
          <a:xfrm>
            <a:off x="418200" y="1385244"/>
            <a:ext cx="7886700" cy="3263400"/>
          </a:xfrm>
          <a:prstGeom prst="rect">
            <a:avLst/>
          </a:prstGeom>
          <a:noFill/>
          <a:ln>
            <a:noFill/>
          </a:ln>
        </p:spPr>
        <p:txBody>
          <a:bodyPr anchorCtr="0" anchor="t" bIns="34275" lIns="68575" spcFirstLastPara="1" rIns="68575" wrap="square" tIns="34275">
            <a:normAutofit/>
          </a:bodyPr>
          <a:lstStyle/>
          <a:p>
            <a:pPr indent="-336550" lvl="0" marL="457200" rtl="0" algn="l">
              <a:lnSpc>
                <a:spcPct val="115000"/>
              </a:lnSpc>
              <a:spcBef>
                <a:spcPts val="0"/>
              </a:spcBef>
              <a:spcAft>
                <a:spcPts val="0"/>
              </a:spcAft>
              <a:buClr>
                <a:schemeClr val="dk1"/>
              </a:buClr>
              <a:buSzPts val="1700"/>
              <a:buChar char="●"/>
            </a:pPr>
            <a:r>
              <a:rPr lang="en" sz="1700"/>
              <a:t>Light GBM is a fast, distributed, high-performance gradient </a:t>
            </a:r>
            <a:r>
              <a:rPr lang="en" sz="1700" u="sng">
                <a:solidFill>
                  <a:schemeClr val="hlink"/>
                </a:solidFill>
                <a:hlinkClick r:id="rId3"/>
              </a:rPr>
              <a:t>boosting</a:t>
            </a:r>
            <a:r>
              <a:rPr lang="en" sz="1700"/>
              <a:t> framework based on decision tree algorithm, used for ranking, classification and many other machine learning tasks.</a:t>
            </a:r>
            <a:endParaRPr sz="1700"/>
          </a:p>
          <a:p>
            <a:pPr indent="-336550" lvl="0" marL="457200" rtl="0" algn="l">
              <a:lnSpc>
                <a:spcPct val="115000"/>
              </a:lnSpc>
              <a:spcBef>
                <a:spcPts val="0"/>
              </a:spcBef>
              <a:spcAft>
                <a:spcPts val="0"/>
              </a:spcAft>
              <a:buSzPts val="1700"/>
              <a:buChar char="●"/>
            </a:pPr>
            <a:r>
              <a:rPr lang="en" sz="1700"/>
              <a:t>It splits the tree leaf wise.</a:t>
            </a:r>
            <a:endParaRPr sz="1700"/>
          </a:p>
          <a:p>
            <a:pPr indent="-336550" lvl="0" marL="457200" rtl="0" algn="l">
              <a:lnSpc>
                <a:spcPct val="115000"/>
              </a:lnSpc>
              <a:spcBef>
                <a:spcPts val="0"/>
              </a:spcBef>
              <a:spcAft>
                <a:spcPts val="0"/>
              </a:spcAft>
              <a:buSzPts val="1700"/>
              <a:buChar char="●"/>
            </a:pPr>
            <a:r>
              <a:rPr lang="en" sz="1700"/>
              <a:t>This can lead to overfitting which can be minimised by defining the depth for splitting.</a:t>
            </a:r>
            <a:endParaRPr sz="1700"/>
          </a:p>
          <a:p>
            <a:pPr indent="-336550" lvl="0" marL="457200" rtl="0" algn="l">
              <a:lnSpc>
                <a:spcPct val="115000"/>
              </a:lnSpc>
              <a:spcBef>
                <a:spcPts val="0"/>
              </a:spcBef>
              <a:spcAft>
                <a:spcPts val="0"/>
              </a:spcAft>
              <a:buSzPts val="1700"/>
              <a:buChar char="●"/>
            </a:pPr>
            <a:r>
              <a:rPr lang="en" sz="1700"/>
              <a:t>Hyper-parameters can be optimised to increase performance.</a:t>
            </a:r>
            <a:endParaRPr sz="1700"/>
          </a:p>
          <a:p>
            <a:pPr indent="0" lvl="0" marL="0" marR="76200" rtl="0" algn="l">
              <a:lnSpc>
                <a:spcPct val="150000"/>
              </a:lnSpc>
              <a:spcBef>
                <a:spcPts val="1600"/>
              </a:spcBef>
              <a:spcAft>
                <a:spcPts val="0"/>
              </a:spcAft>
              <a:buSzPts val="1200"/>
              <a:buNone/>
            </a:pPr>
            <a:r>
              <a:t/>
            </a:r>
            <a:endParaRPr b="1">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202550" y="-6"/>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Cross Validation</a:t>
            </a:r>
            <a:endParaRPr/>
          </a:p>
        </p:txBody>
      </p:sp>
      <p:sp>
        <p:nvSpPr>
          <p:cNvPr id="273" name="Google Shape;273;p40"/>
          <p:cNvSpPr txBox="1"/>
          <p:nvPr>
            <p:ph idx="1" type="body"/>
          </p:nvPr>
        </p:nvSpPr>
        <p:spPr>
          <a:xfrm>
            <a:off x="202550" y="940044"/>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170000"/>
              </a:lnSpc>
              <a:spcBef>
                <a:spcPts val="800"/>
              </a:spcBef>
              <a:spcAft>
                <a:spcPts val="0"/>
              </a:spcAft>
              <a:buSzPts val="1200"/>
              <a:buNone/>
            </a:pPr>
            <a:r>
              <a:rPr b="1" lang="en" sz="1300">
                <a:latin typeface="Roboto Slab"/>
                <a:ea typeface="Roboto Slab"/>
                <a:cs typeface="Roboto Slab"/>
                <a:sym typeface="Roboto Slab"/>
              </a:rPr>
              <a:t>K-Fold Cross Validation: </a:t>
            </a:r>
            <a:r>
              <a:rPr lang="en" sz="1300">
                <a:latin typeface="Roboto Slab"/>
                <a:ea typeface="Roboto Slab"/>
                <a:cs typeface="Roboto Slab"/>
                <a:sym typeface="Roboto Slab"/>
              </a:rPr>
              <a:t>Fold’ refers to each different iteration that the model will be trained on, and ‘k’  refers to the number of folds. </a:t>
            </a:r>
            <a:endParaRPr sz="1300">
              <a:latin typeface="Roboto Slab"/>
              <a:ea typeface="Roboto Slab"/>
              <a:cs typeface="Roboto Slab"/>
              <a:sym typeface="Roboto Slab"/>
            </a:endParaRPr>
          </a:p>
          <a:p>
            <a:pPr indent="0" lvl="0" marL="0" rtl="0" algn="l">
              <a:lnSpc>
                <a:spcPct val="170000"/>
              </a:lnSpc>
              <a:spcBef>
                <a:spcPts val="800"/>
              </a:spcBef>
              <a:spcAft>
                <a:spcPts val="0"/>
              </a:spcAft>
              <a:buSzPts val="1200"/>
              <a:buNone/>
            </a:pPr>
            <a:r>
              <a:rPr b="1" lang="en" sz="1300">
                <a:latin typeface="Roboto Slab"/>
                <a:ea typeface="Roboto Slab"/>
                <a:cs typeface="Roboto Slab"/>
                <a:sym typeface="Roboto Slab"/>
              </a:rPr>
              <a:t>Stratified K-fold: </a:t>
            </a:r>
            <a:r>
              <a:rPr lang="en" sz="1300">
                <a:latin typeface="Roboto Slab"/>
                <a:ea typeface="Roboto Slab"/>
                <a:cs typeface="Roboto Slab"/>
                <a:sym typeface="Roboto Slab"/>
              </a:rPr>
              <a:t> Data would be split  in such a way that same class distribution is maintained in each subset.</a:t>
            </a:r>
            <a:endParaRPr>
              <a:solidFill>
                <a:srgbClr val="212121"/>
              </a:solidFill>
              <a:highlight>
                <a:srgbClr val="FFFFFF"/>
              </a:highlight>
            </a:endParaRPr>
          </a:p>
        </p:txBody>
      </p:sp>
      <p:pic>
        <p:nvPicPr>
          <p:cNvPr id="274" name="Google Shape;274;p40"/>
          <p:cNvPicPr preferRelativeResize="0"/>
          <p:nvPr/>
        </p:nvPicPr>
        <p:blipFill rotWithShape="1">
          <a:blip r:embed="rId3">
            <a:alphaModFix/>
          </a:blip>
          <a:srcRect b="0" l="0" r="0" t="0"/>
          <a:stretch/>
        </p:blipFill>
        <p:spPr>
          <a:xfrm>
            <a:off x="1276125" y="2571747"/>
            <a:ext cx="6109976" cy="2353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Comparative Study</a:t>
            </a:r>
            <a:endParaRPr/>
          </a:p>
        </p:txBody>
      </p:sp>
      <p:graphicFrame>
        <p:nvGraphicFramePr>
          <p:cNvPr id="280" name="Google Shape;280;p41"/>
          <p:cNvGraphicFramePr/>
          <p:nvPr/>
        </p:nvGraphicFramePr>
        <p:xfrm>
          <a:off x="490250" y="1360490"/>
          <a:ext cx="3000000" cy="3000000"/>
        </p:xfrm>
        <a:graphic>
          <a:graphicData uri="http://schemas.openxmlformats.org/drawingml/2006/table">
            <a:tbl>
              <a:tblPr>
                <a:noFill/>
                <a:tableStyleId>{48D00A13-5F9C-4819-A834-692A89FABCF2}</a:tableStyleId>
              </a:tblPr>
              <a:tblGrid>
                <a:gridCol w="4037525"/>
                <a:gridCol w="4037525"/>
              </a:tblGrid>
              <a:tr h="725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Classifiers</a:t>
                      </a:r>
                      <a:endParaRPr b="1"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1" lang="en" sz="1500" u="none" cap="none" strike="noStrike"/>
                        <a:t>roc_auc_score</a:t>
                      </a:r>
                      <a:endParaRPr b="1" sz="15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25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Logistic Regression</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0.638</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25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Random Forest</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0.824</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25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LGBM</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0.845</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ctrTitle"/>
          </p:nvPr>
        </p:nvSpPr>
        <p:spPr>
          <a:xfrm>
            <a:off x="995750" y="-759228"/>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SzPts val="4500"/>
              <a:buNone/>
            </a:pPr>
            <a:r>
              <a:rPr b="1" lang="en" sz="2400">
                <a:latin typeface="Roboto Slab"/>
                <a:ea typeface="Roboto Slab"/>
                <a:cs typeface="Roboto Slab"/>
                <a:sym typeface="Roboto Slab"/>
              </a:rPr>
              <a:t>Base paper</a:t>
            </a:r>
            <a:endParaRPr b="1" sz="2400">
              <a:latin typeface="Roboto Slab"/>
              <a:ea typeface="Roboto Slab"/>
              <a:cs typeface="Roboto Slab"/>
              <a:sym typeface="Roboto Slab"/>
            </a:endParaRPr>
          </a:p>
        </p:txBody>
      </p:sp>
      <p:sp>
        <p:nvSpPr>
          <p:cNvPr id="286" name="Google Shape;286;p42"/>
          <p:cNvSpPr txBox="1"/>
          <p:nvPr>
            <p:ph idx="1" type="subTitle"/>
          </p:nvPr>
        </p:nvSpPr>
        <p:spPr>
          <a:xfrm>
            <a:off x="1143000" y="1413353"/>
            <a:ext cx="6858000" cy="1241700"/>
          </a:xfrm>
          <a:prstGeom prst="rect">
            <a:avLst/>
          </a:prstGeom>
          <a:noFill/>
          <a:ln>
            <a:noFill/>
          </a:ln>
        </p:spPr>
        <p:txBody>
          <a:bodyPr anchorCtr="0" anchor="t" bIns="34275" lIns="68575" spcFirstLastPara="1" rIns="68575" wrap="square" tIns="34275">
            <a:noAutofit/>
          </a:bodyPr>
          <a:lstStyle/>
          <a:p>
            <a:pPr indent="-316865" lvl="0" marL="457200" rtl="0" algn="l">
              <a:lnSpc>
                <a:spcPct val="115000"/>
              </a:lnSpc>
              <a:spcBef>
                <a:spcPts val="0"/>
              </a:spcBef>
              <a:spcAft>
                <a:spcPts val="0"/>
              </a:spcAft>
              <a:buSzPts val="1390"/>
              <a:buFont typeface="Roboto Slab"/>
              <a:buChar char="●"/>
            </a:pPr>
            <a:r>
              <a:rPr lang="en" sz="1390">
                <a:latin typeface="Roboto Slab"/>
                <a:ea typeface="Roboto Slab"/>
                <a:cs typeface="Roboto Slab"/>
                <a:sym typeface="Roboto Slab"/>
              </a:rPr>
              <a:t>Journal of King Saud University Computer and Information Sciences- Machine learning and artificial intelligence based Diabetes Mellitus detection and self-management:JyotismitaChakiaS.Thillai GaneshbS.KCidhambS.Ananda Theertan - </a:t>
            </a:r>
            <a:r>
              <a:rPr lang="en" sz="1390" u="sng">
                <a:solidFill>
                  <a:schemeClr val="hlink"/>
                </a:solidFill>
                <a:latin typeface="Roboto Slab"/>
                <a:ea typeface="Roboto Slab"/>
                <a:cs typeface="Roboto Slab"/>
                <a:sym typeface="Roboto Slab"/>
                <a:hlinkClick r:id="rId3"/>
              </a:rPr>
              <a:t>https://www.sciencedirect.com/science/article/pii/S1319157820304134</a:t>
            </a:r>
            <a:endParaRPr sz="1390">
              <a:latin typeface="Roboto Slab"/>
              <a:ea typeface="Roboto Slab"/>
              <a:cs typeface="Roboto Slab"/>
              <a:sym typeface="Roboto Slab"/>
            </a:endParaRPr>
          </a:p>
          <a:p>
            <a:pPr indent="0" lvl="0" marL="0" rtl="0" algn="ctr">
              <a:lnSpc>
                <a:spcPct val="90000"/>
              </a:lnSpc>
              <a:spcBef>
                <a:spcPts val="800"/>
              </a:spcBef>
              <a:spcAft>
                <a:spcPts val="0"/>
              </a:spcAft>
              <a:buSzPts val="935"/>
              <a:buNone/>
            </a:pPr>
            <a:r>
              <a:t/>
            </a:r>
            <a:endParaRPr sz="153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ctrTitle"/>
          </p:nvPr>
        </p:nvSpPr>
        <p:spPr>
          <a:xfrm>
            <a:off x="1208675" y="-427703"/>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100000"/>
              </a:lnSpc>
              <a:spcBef>
                <a:spcPts val="0"/>
              </a:spcBef>
              <a:spcAft>
                <a:spcPts val="0"/>
              </a:spcAft>
              <a:buClr>
                <a:schemeClr val="dk1"/>
              </a:buClr>
              <a:buSzPts val="990"/>
              <a:buFont typeface="Arial"/>
              <a:buNone/>
            </a:pPr>
            <a:r>
              <a:rPr b="1" lang="en" sz="1800">
                <a:latin typeface="Roboto Slab"/>
                <a:ea typeface="Roboto Slab"/>
                <a:cs typeface="Roboto Slab"/>
                <a:sym typeface="Roboto Slab"/>
              </a:rPr>
              <a:t>References</a:t>
            </a:r>
            <a:endParaRPr b="1" sz="1800">
              <a:latin typeface="Roboto Slab"/>
              <a:ea typeface="Roboto Slab"/>
              <a:cs typeface="Roboto Slab"/>
              <a:sym typeface="Roboto Slab"/>
            </a:endParaRPr>
          </a:p>
          <a:p>
            <a:pPr indent="0" lvl="0" marL="0" rtl="0" algn="ctr">
              <a:lnSpc>
                <a:spcPct val="90000"/>
              </a:lnSpc>
              <a:spcBef>
                <a:spcPts val="0"/>
              </a:spcBef>
              <a:spcAft>
                <a:spcPts val="0"/>
              </a:spcAft>
              <a:buSzPts val="4500"/>
              <a:buNone/>
            </a:pPr>
            <a:r>
              <a:t/>
            </a:r>
            <a:endParaRPr/>
          </a:p>
        </p:txBody>
      </p:sp>
      <p:sp>
        <p:nvSpPr>
          <p:cNvPr id="292" name="Google Shape;292;p43"/>
          <p:cNvSpPr txBox="1"/>
          <p:nvPr>
            <p:ph idx="1" type="subTitle"/>
          </p:nvPr>
        </p:nvSpPr>
        <p:spPr>
          <a:xfrm>
            <a:off x="347750" y="1038050"/>
            <a:ext cx="8317200" cy="1241700"/>
          </a:xfrm>
          <a:prstGeom prst="rect">
            <a:avLst/>
          </a:prstGeom>
          <a:noFill/>
          <a:ln>
            <a:noFill/>
          </a:ln>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SzPts val="1400"/>
              <a:buFont typeface="Roboto Slab"/>
              <a:buChar char="●"/>
            </a:pPr>
            <a:r>
              <a:rPr lang="en" sz="1400">
                <a:highlight>
                  <a:srgbClr val="FCFCFC"/>
                </a:highlight>
                <a:latin typeface="Roboto Slab"/>
                <a:ea typeface="Roboto Slab"/>
                <a:cs typeface="Roboto Slab"/>
                <a:sym typeface="Roboto Slab"/>
              </a:rPr>
              <a:t>Analysis of diabetes mellitus for early prediction using optimal features selection - </a:t>
            </a:r>
            <a:r>
              <a:rPr lang="en" sz="1400" u="sng">
                <a:solidFill>
                  <a:schemeClr val="hlink"/>
                </a:solidFill>
                <a:highlight>
                  <a:srgbClr val="FCFCFC"/>
                </a:highlight>
                <a:latin typeface="Roboto Slab"/>
                <a:ea typeface="Roboto Slab"/>
                <a:cs typeface="Roboto Slab"/>
                <a:sym typeface="Roboto Slab"/>
                <a:hlinkClick r:id="rId3"/>
              </a:rPr>
              <a:t>https://journalofbigdata.springeropen.com/articles/10.1186/s40537-019-0175-6</a:t>
            </a:r>
            <a:endParaRPr sz="1400">
              <a:latin typeface="Roboto Slab"/>
              <a:ea typeface="Roboto Slab"/>
              <a:cs typeface="Roboto Slab"/>
              <a:sym typeface="Roboto Slab"/>
            </a:endParaRPr>
          </a:p>
          <a:p>
            <a:pPr indent="-317500" lvl="0" marL="457200" rtl="0" algn="l">
              <a:lnSpc>
                <a:spcPct val="115000"/>
              </a:lnSpc>
              <a:spcBef>
                <a:spcPts val="0"/>
              </a:spcBef>
              <a:spcAft>
                <a:spcPts val="0"/>
              </a:spcAft>
              <a:buSzPts val="1400"/>
              <a:buFont typeface="Roboto Slab"/>
              <a:buChar char="●"/>
            </a:pPr>
            <a:r>
              <a:t/>
            </a:r>
            <a:endParaRPr sz="1400">
              <a:latin typeface="Roboto Slab"/>
              <a:ea typeface="Roboto Slab"/>
              <a:cs typeface="Roboto Slab"/>
              <a:sym typeface="Roboto Slab"/>
            </a:endParaRPr>
          </a:p>
          <a:p>
            <a:pPr indent="-317500" lvl="0" marL="457200" rtl="0" algn="l">
              <a:lnSpc>
                <a:spcPct val="115000"/>
              </a:lnSpc>
              <a:spcBef>
                <a:spcPts val="0"/>
              </a:spcBef>
              <a:spcAft>
                <a:spcPts val="0"/>
              </a:spcAft>
              <a:buSzPts val="1400"/>
              <a:buFont typeface="Roboto Slab"/>
              <a:buChar char="●"/>
            </a:pPr>
            <a:r>
              <a:rPr lang="en" sz="1400">
                <a:highlight>
                  <a:schemeClr val="lt1"/>
                </a:highlight>
                <a:latin typeface="Roboto Slab"/>
                <a:ea typeface="Roboto Slab"/>
                <a:cs typeface="Roboto Slab"/>
                <a:sym typeface="Roboto Slab"/>
              </a:rPr>
              <a:t>Prediction of Diabetes Using Machine Learning Algorithms in Healthcare- </a:t>
            </a:r>
            <a:r>
              <a:rPr lang="en" sz="1400" u="sng">
                <a:solidFill>
                  <a:schemeClr val="hlink"/>
                </a:solidFill>
                <a:highlight>
                  <a:schemeClr val="lt1"/>
                </a:highlight>
                <a:latin typeface="Roboto Slab"/>
                <a:ea typeface="Roboto Slab"/>
                <a:cs typeface="Roboto Slab"/>
                <a:sym typeface="Roboto Slab"/>
                <a:hlinkClick r:id="rId4"/>
              </a:rPr>
              <a:t>https://ieeexplore.ieee.org/document/8748992</a:t>
            </a:r>
            <a:endParaRPr sz="1400">
              <a:highlight>
                <a:schemeClr val="lt1"/>
              </a:highlight>
              <a:latin typeface="Roboto Slab"/>
              <a:ea typeface="Roboto Slab"/>
              <a:cs typeface="Roboto Slab"/>
              <a:sym typeface="Roboto Slab"/>
            </a:endParaRPr>
          </a:p>
          <a:p>
            <a:pPr indent="0" lvl="0" marL="457200" rtl="0" algn="l">
              <a:lnSpc>
                <a:spcPct val="115000"/>
              </a:lnSpc>
              <a:spcBef>
                <a:spcPts val="0"/>
              </a:spcBef>
              <a:spcAft>
                <a:spcPts val="0"/>
              </a:spcAft>
              <a:buSzPts val="1800"/>
              <a:buNone/>
            </a:pPr>
            <a:r>
              <a:t/>
            </a:r>
            <a:endParaRPr sz="1400">
              <a:latin typeface="Roboto Slab"/>
              <a:ea typeface="Roboto Slab"/>
              <a:cs typeface="Roboto Slab"/>
              <a:sym typeface="Roboto Slab"/>
            </a:endParaRPr>
          </a:p>
          <a:p>
            <a:pPr indent="-317500" lvl="0" marL="457200" rtl="0" algn="l">
              <a:lnSpc>
                <a:spcPct val="115000"/>
              </a:lnSpc>
              <a:spcBef>
                <a:spcPts val="0"/>
              </a:spcBef>
              <a:spcAft>
                <a:spcPts val="0"/>
              </a:spcAft>
              <a:buSzPts val="1400"/>
              <a:buFont typeface="Roboto Slab"/>
              <a:buChar char="●"/>
            </a:pPr>
            <a:r>
              <a:rPr lang="en" sz="1400">
                <a:latin typeface="Roboto Slab"/>
                <a:ea typeface="Roboto Slab"/>
                <a:cs typeface="Roboto Slab"/>
                <a:sym typeface="Roboto Slab"/>
              </a:rPr>
              <a:t>Predictive models for diabetes mellitus using machine learning techniques - </a:t>
            </a:r>
            <a:r>
              <a:rPr lang="en" sz="1400" u="sng">
                <a:solidFill>
                  <a:schemeClr val="hlink"/>
                </a:solidFill>
                <a:latin typeface="Roboto Slab"/>
                <a:ea typeface="Roboto Slab"/>
                <a:cs typeface="Roboto Slab"/>
                <a:sym typeface="Roboto Slab"/>
                <a:hlinkClick r:id="rId5"/>
              </a:rPr>
              <a:t>https://bmcendocrdisord.biomedcentral.com/articles/10.1186/s12902-019-0436-6</a:t>
            </a:r>
            <a:endParaRPr sz="1400">
              <a:latin typeface="Roboto Slab"/>
              <a:ea typeface="Roboto Slab"/>
              <a:cs typeface="Roboto Slab"/>
              <a:sym typeface="Roboto Slab"/>
            </a:endParaRPr>
          </a:p>
          <a:p>
            <a:pPr indent="0" lvl="0" marL="457200" rtl="0" algn="ctr">
              <a:lnSpc>
                <a:spcPct val="90000"/>
              </a:lnSpc>
              <a:spcBef>
                <a:spcPts val="800"/>
              </a:spcBef>
              <a:spcAft>
                <a:spcPts val="0"/>
              </a:spcAft>
              <a:buSzPts val="1800"/>
              <a:buNone/>
            </a:pPr>
            <a:r>
              <a:t/>
            </a:r>
            <a:endParaRPr sz="1600">
              <a:highlight>
                <a:srgbClr val="FCFCFC"/>
              </a:highlight>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6"/>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140" name="Google Shape;140;p26"/>
          <p:cNvSpPr/>
          <p:nvPr/>
        </p:nvSpPr>
        <p:spPr>
          <a:xfrm>
            <a:off x="0" y="4935682"/>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Times New Roman"/>
                <a:ea typeface="Times New Roman"/>
                <a:cs typeface="Times New Roman"/>
                <a:sym typeface="Times New Roman"/>
              </a:rPr>
              <a:t>BVRIT HYDERABAD College of Engineering for Women</a:t>
            </a:r>
            <a:endParaRPr b="0" i="0" sz="1100" u="none" cap="none" strike="noStrike">
              <a:solidFill>
                <a:srgbClr val="000000"/>
              </a:solidFill>
              <a:latin typeface="Arial"/>
              <a:ea typeface="Arial"/>
              <a:cs typeface="Arial"/>
              <a:sym typeface="Arial"/>
            </a:endParaRPr>
          </a:p>
        </p:txBody>
      </p:sp>
      <p:sp>
        <p:nvSpPr>
          <p:cNvPr id="141" name="Google Shape;141;p26"/>
          <p:cNvSpPr/>
          <p:nvPr/>
        </p:nvSpPr>
        <p:spPr>
          <a:xfrm>
            <a:off x="0" y="658501"/>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FFFFFF"/>
              </a:solidFill>
              <a:latin typeface="Times New Roman"/>
              <a:ea typeface="Times New Roman"/>
              <a:cs typeface="Times New Roman"/>
              <a:sym typeface="Times New Roman"/>
            </a:endParaRPr>
          </a:p>
        </p:txBody>
      </p:sp>
      <p:pic>
        <p:nvPicPr>
          <p:cNvPr id="142" name="Google Shape;142;p26"/>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43" name="Google Shape;143;p26"/>
          <p:cNvSpPr txBox="1"/>
          <p:nvPr/>
        </p:nvSpPr>
        <p:spPr>
          <a:xfrm>
            <a:off x="1265452" y="542431"/>
            <a:ext cx="6712500" cy="718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990"/>
              <a:buFont typeface="Arial"/>
              <a:buNone/>
            </a:pPr>
            <a:r>
              <a:rPr b="1" i="0" lang="en" sz="1820" u="none" cap="none" strike="noStrike">
                <a:solidFill>
                  <a:schemeClr val="dk1"/>
                </a:solidFill>
                <a:latin typeface="Roboto Slab"/>
                <a:ea typeface="Roboto Slab"/>
                <a:cs typeface="Roboto Slab"/>
                <a:sym typeface="Roboto Slab"/>
              </a:rPr>
              <a:t>BACKGROUND</a:t>
            </a:r>
            <a:endParaRPr b="1" i="0" sz="1820" u="none" cap="none" strike="noStrike">
              <a:solidFill>
                <a:schemeClr val="dk1"/>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FF0000"/>
              </a:solidFill>
              <a:latin typeface="Times New Roman"/>
              <a:ea typeface="Times New Roman"/>
              <a:cs typeface="Times New Roman"/>
              <a:sym typeface="Times New Roman"/>
            </a:endParaRPr>
          </a:p>
        </p:txBody>
      </p:sp>
      <p:sp>
        <p:nvSpPr>
          <p:cNvPr id="144" name="Google Shape;144;p26"/>
          <p:cNvSpPr txBox="1"/>
          <p:nvPr/>
        </p:nvSpPr>
        <p:spPr>
          <a:xfrm>
            <a:off x="479100" y="1363625"/>
            <a:ext cx="81858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Slab"/>
                <a:ea typeface="Roboto Slab"/>
                <a:cs typeface="Roboto Slab"/>
                <a:sym typeface="Roboto Slab"/>
              </a:rPr>
              <a:t>Getting a rapid understanding of the context of a patient’s overall health has been particularly important during the COVID-19 pandemic as healthcare workers around the world struggle with hospitals overloaded by patients in critical condition. </a:t>
            </a:r>
            <a:endParaRPr b="0" i="0" sz="16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Slab"/>
                <a:ea typeface="Roboto Slab"/>
                <a:cs typeface="Roboto Slab"/>
                <a:sym typeface="Roboto Slab"/>
              </a:rPr>
              <a:t>Intensive Care Units (ICUs) often lack verified medical histories for incoming patients. A patient in distress or a patient who is brought in confused or unresponsive may not be able to provide information about chronic conditions such as heart disease, injuries, or diabetes. Medical records may take days to transfer, especially for a patient from another medical provider or system.</a:t>
            </a:r>
            <a:endParaRPr b="0" i="0" sz="16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Slab"/>
                <a:ea typeface="Roboto Slab"/>
                <a:cs typeface="Roboto Slab"/>
                <a:sym typeface="Roboto Slab"/>
              </a:rPr>
              <a:t>Knowledge about chronic conditions such as diabetes can inform clinical decisions about patient care and ultimately improve patient outcomes.</a:t>
            </a:r>
            <a:endParaRPr b="0" i="0" sz="1600" u="none" cap="none" strike="noStrike">
              <a:solidFill>
                <a:srgbClr val="000000"/>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4"/>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298" name="Google Shape;298;p44"/>
          <p:cNvSpPr/>
          <p:nvPr/>
        </p:nvSpPr>
        <p:spPr>
          <a:xfrm>
            <a:off x="0" y="4935682"/>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Times New Roman"/>
                <a:ea typeface="Times New Roman"/>
                <a:cs typeface="Times New Roman"/>
                <a:sym typeface="Times New Roman"/>
              </a:rPr>
              <a:t>BVRIT HYDERABAD College of Engineering for Women</a:t>
            </a:r>
            <a:endParaRPr b="0" i="0" sz="1100" u="none" cap="none" strike="noStrike">
              <a:solidFill>
                <a:srgbClr val="000000"/>
              </a:solidFill>
              <a:latin typeface="Arial"/>
              <a:ea typeface="Arial"/>
              <a:cs typeface="Arial"/>
              <a:sym typeface="Arial"/>
            </a:endParaRPr>
          </a:p>
        </p:txBody>
      </p:sp>
      <p:sp>
        <p:nvSpPr>
          <p:cNvPr id="299" name="Google Shape;299;p44"/>
          <p:cNvSpPr/>
          <p:nvPr/>
        </p:nvSpPr>
        <p:spPr>
          <a:xfrm>
            <a:off x="0" y="658501"/>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FFFFFF"/>
              </a:solidFill>
              <a:latin typeface="Times New Roman"/>
              <a:ea typeface="Times New Roman"/>
              <a:cs typeface="Times New Roman"/>
              <a:sym typeface="Times New Roman"/>
            </a:endParaRPr>
          </a:p>
        </p:txBody>
      </p:sp>
      <p:sp>
        <p:nvSpPr>
          <p:cNvPr id="300" name="Google Shape;300;p44"/>
          <p:cNvSpPr txBox="1"/>
          <p:nvPr/>
        </p:nvSpPr>
        <p:spPr>
          <a:xfrm>
            <a:off x="666443" y="2156251"/>
            <a:ext cx="8034425" cy="830997"/>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5000"/>
              <a:buFont typeface="Arial"/>
              <a:buNone/>
            </a:pPr>
            <a:r>
              <a:rPr b="1" i="0" lang="en" sz="5000" u="none" cap="none" strike="noStrike">
                <a:solidFill>
                  <a:schemeClr val="dk1"/>
                </a:solidFill>
                <a:latin typeface="Times New Roman"/>
                <a:ea typeface="Times New Roman"/>
                <a:cs typeface="Times New Roman"/>
                <a:sym typeface="Times New Roman"/>
              </a:rPr>
              <a:t>Thankyou</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7"/>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150" name="Google Shape;150;p27"/>
          <p:cNvSpPr txBox="1"/>
          <p:nvPr/>
        </p:nvSpPr>
        <p:spPr>
          <a:xfrm>
            <a:off x="39839" y="69662"/>
            <a:ext cx="7309676" cy="471763"/>
          </a:xfrm>
          <a:prstGeom prst="rect">
            <a:avLst/>
          </a:prstGeom>
          <a:noFill/>
          <a:ln>
            <a:noFill/>
          </a:ln>
        </p:spPr>
        <p:txBody>
          <a:bodyPr anchorCtr="0" anchor="ctr" bIns="0" lIns="0" spcFirstLastPara="1" rIns="0" wrap="square" tIns="10000">
            <a:spAutoFit/>
          </a:bodyPr>
          <a:lstStyle/>
          <a:p>
            <a:pPr indent="0" lvl="0" marL="12700" marR="0" rtl="0" algn="l">
              <a:lnSpc>
                <a:spcPct val="100000"/>
              </a:lnSpc>
              <a:spcBef>
                <a:spcPts val="0"/>
              </a:spcBef>
              <a:spcAft>
                <a:spcPts val="0"/>
              </a:spcAft>
              <a:buClr>
                <a:srgbClr val="C00000"/>
              </a:buClr>
              <a:buSzPts val="3000"/>
              <a:buFont typeface="Times New Roman"/>
              <a:buNone/>
            </a:pPr>
            <a:r>
              <a:rPr b="1" i="0" lang="en" sz="3000" u="none" cap="none" strike="noStrike">
                <a:solidFill>
                  <a:srgbClr val="C00000"/>
                </a:solidFill>
                <a:latin typeface="Times New Roman"/>
                <a:ea typeface="Times New Roman"/>
                <a:cs typeface="Times New Roman"/>
                <a:sym typeface="Times New Roman"/>
              </a:rPr>
              <a:t>Why Should I Study this course?</a:t>
            </a:r>
            <a:endParaRPr b="1" i="0" sz="3000" u="none" cap="none" strike="noStrike">
              <a:solidFill>
                <a:srgbClr val="C00000"/>
              </a:solidFill>
              <a:latin typeface="Times New Roman"/>
              <a:ea typeface="Times New Roman"/>
              <a:cs typeface="Times New Roman"/>
              <a:sym typeface="Times New Roman"/>
            </a:endParaRPr>
          </a:p>
        </p:txBody>
      </p:sp>
      <p:sp>
        <p:nvSpPr>
          <p:cNvPr id="151" name="Google Shape;151;p27"/>
          <p:cNvSpPr txBox="1"/>
          <p:nvPr/>
        </p:nvSpPr>
        <p:spPr>
          <a:xfrm>
            <a:off x="124138" y="1007891"/>
            <a:ext cx="8896770" cy="36933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Times New Roman"/>
                <a:ea typeface="Times New Roman"/>
                <a:cs typeface="Times New Roman"/>
                <a:sym typeface="Times New Roman"/>
              </a:rPr>
              <a:t>Examples</a:t>
            </a:r>
            <a:endParaRPr b="1" i="0" sz="2000" u="none" cap="none" strike="noStrike">
              <a:solidFill>
                <a:schemeClr val="dk1"/>
              </a:solidFill>
              <a:latin typeface="Times New Roman"/>
              <a:ea typeface="Times New Roman"/>
              <a:cs typeface="Times New Roman"/>
              <a:sym typeface="Times New Roman"/>
            </a:endParaRPr>
          </a:p>
        </p:txBody>
      </p:sp>
      <p:sp>
        <p:nvSpPr>
          <p:cNvPr id="152" name="Google Shape;152;p27"/>
          <p:cNvSpPr/>
          <p:nvPr/>
        </p:nvSpPr>
        <p:spPr>
          <a:xfrm>
            <a:off x="0" y="4935682"/>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Times New Roman"/>
                <a:ea typeface="Times New Roman"/>
                <a:cs typeface="Times New Roman"/>
                <a:sym typeface="Times New Roman"/>
              </a:rPr>
              <a:t>BVRIT HYDERABAD College of Engineering for Women</a:t>
            </a:r>
            <a:endParaRPr b="0" i="0" sz="1100" u="none" cap="none" strike="noStrike">
              <a:solidFill>
                <a:srgbClr val="000000"/>
              </a:solidFill>
              <a:latin typeface="Arial"/>
              <a:ea typeface="Arial"/>
              <a:cs typeface="Arial"/>
              <a:sym typeface="Arial"/>
            </a:endParaRPr>
          </a:p>
        </p:txBody>
      </p:sp>
      <p:sp>
        <p:nvSpPr>
          <p:cNvPr id="153" name="Google Shape;153;p27"/>
          <p:cNvSpPr/>
          <p:nvPr/>
        </p:nvSpPr>
        <p:spPr>
          <a:xfrm>
            <a:off x="0" y="658501"/>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FFFFFF"/>
              </a:solidFill>
              <a:latin typeface="Times New Roman"/>
              <a:ea typeface="Times New Roman"/>
              <a:cs typeface="Times New Roman"/>
              <a:sym typeface="Times New Roman"/>
            </a:endParaRPr>
          </a:p>
        </p:txBody>
      </p:sp>
      <p:pic>
        <p:nvPicPr>
          <p:cNvPr id="154" name="Google Shape;154;p27"/>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55" name="Google Shape;155;p27"/>
          <p:cNvSpPr txBox="1"/>
          <p:nvPr/>
        </p:nvSpPr>
        <p:spPr>
          <a:xfrm>
            <a:off x="622175" y="990275"/>
            <a:ext cx="8120100" cy="37143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rgbClr val="000000"/>
                </a:solidFill>
                <a:latin typeface="Roboto Slab"/>
                <a:ea typeface="Roboto Slab"/>
                <a:cs typeface="Roboto Slab"/>
                <a:sym typeface="Roboto Slab"/>
              </a:rPr>
              <a:t>Diabetes Mellitus (DM) is a condition induced by unregulated diabetes that may lead to multi-organ failure in patients. Thanks to advances in machine learning and artificial intelligence, which enables the early detection and diagnosis of DM through an automated process which is more advantageous than a manual diagnosis.</a:t>
            </a:r>
            <a:endParaRPr b="0" i="0" sz="1600" u="none" cap="none" strike="noStrike">
              <a:solidFill>
                <a:srgbClr val="000000"/>
              </a:solidFill>
              <a:latin typeface="Roboto Slab"/>
              <a:ea typeface="Roboto Slab"/>
              <a:cs typeface="Roboto Slab"/>
              <a:sym typeface="Roboto Slab"/>
            </a:endParaRPr>
          </a:p>
          <a:p>
            <a:pPr indent="0" lvl="0" marL="0" marR="0" rtl="0" algn="l">
              <a:lnSpc>
                <a:spcPct val="115000"/>
              </a:lnSpc>
              <a:spcBef>
                <a:spcPts val="0"/>
              </a:spcBef>
              <a:spcAft>
                <a:spcPts val="0"/>
              </a:spcAft>
              <a:buClr>
                <a:srgbClr val="000000"/>
              </a:buClr>
              <a:buSzPts val="1100"/>
              <a:buFont typeface="Arial"/>
              <a:buNone/>
            </a:pPr>
            <a:r>
              <a:t/>
            </a:r>
            <a:endParaRPr b="1" i="0" sz="1600" u="none" cap="none" strike="noStrike">
              <a:solidFill>
                <a:srgbClr val="000000"/>
              </a:solidFill>
              <a:latin typeface="Roboto Slab"/>
              <a:ea typeface="Roboto Slab"/>
              <a:cs typeface="Roboto Slab"/>
              <a:sym typeface="Roboto Slab"/>
            </a:endParaRPr>
          </a:p>
          <a:p>
            <a:pPr indent="0" lvl="0" marL="0" marR="0" rtl="0" algn="l">
              <a:lnSpc>
                <a:spcPct val="115000"/>
              </a:lnSpc>
              <a:spcBef>
                <a:spcPts val="0"/>
              </a:spcBef>
              <a:spcAft>
                <a:spcPts val="0"/>
              </a:spcAft>
              <a:buClr>
                <a:srgbClr val="000000"/>
              </a:buClr>
              <a:buSzPts val="1100"/>
              <a:buFont typeface="Arial"/>
              <a:buNone/>
            </a:pPr>
            <a:r>
              <a:rPr b="0" i="0" lang="en" sz="1600" u="none" cap="none" strike="noStrike">
                <a:solidFill>
                  <a:srgbClr val="000000"/>
                </a:solidFill>
                <a:latin typeface="Roboto Slab"/>
                <a:ea typeface="Roboto Slab"/>
                <a:cs typeface="Roboto Slab"/>
                <a:sym typeface="Roboto Slab"/>
              </a:rPr>
              <a:t>The objective is</a:t>
            </a:r>
            <a:r>
              <a:rPr b="1" i="0" lang="en" sz="1600" u="none" cap="none" strike="noStrike">
                <a:solidFill>
                  <a:srgbClr val="000000"/>
                </a:solidFill>
                <a:latin typeface="Roboto Slab"/>
                <a:ea typeface="Roboto Slab"/>
                <a:cs typeface="Roboto Slab"/>
                <a:sym typeface="Roboto Slab"/>
              </a:rPr>
              <a:t> </a:t>
            </a:r>
            <a:r>
              <a:rPr b="0" i="0" lang="en" sz="1600" u="none" cap="none" strike="noStrike">
                <a:solidFill>
                  <a:srgbClr val="000000"/>
                </a:solidFill>
                <a:latin typeface="Roboto Slab"/>
                <a:ea typeface="Roboto Slab"/>
                <a:cs typeface="Roboto Slab"/>
                <a:sym typeface="Roboto Slab"/>
              </a:rPr>
              <a:t>to build the model which determines whether a patient admitted to an ICU has been diagnosed with a particular type of diabetes, Diabetes Mellitus using data from the first 24 hours of intensive care and </a:t>
            </a:r>
            <a:r>
              <a:rPr b="0" i="0" lang="en" sz="1400" u="none" cap="none" strike="noStrike">
                <a:solidFill>
                  <a:srgbClr val="000000"/>
                </a:solidFill>
                <a:latin typeface="Arial"/>
                <a:ea typeface="Arial"/>
                <a:cs typeface="Arial"/>
                <a:sym typeface="Arial"/>
              </a:rPr>
              <a:t> </a:t>
            </a:r>
            <a:r>
              <a:rPr b="0" i="0" lang="en" sz="1600" u="none" cap="none" strike="noStrike">
                <a:solidFill>
                  <a:srgbClr val="000000"/>
                </a:solidFill>
                <a:latin typeface="Roboto Slab"/>
                <a:ea typeface="Roboto Slab"/>
                <a:cs typeface="Roboto Slab"/>
                <a:sym typeface="Roboto Slab"/>
              </a:rPr>
              <a:t>find the optimal classifier to give the closest result comparing to clinical outcomes. The aim is to focus on selecting the attributes that ail in early detection of Diabetes Mellitus using Predictive analysis with Logistic Regression and Light Gradient Boosting Machine techniques.</a:t>
            </a:r>
            <a:endParaRPr b="0" i="0" sz="1600" u="none" cap="none" strike="noStrike">
              <a:solidFill>
                <a:srgbClr val="000000"/>
              </a:solidFill>
              <a:latin typeface="Roboto Slab"/>
              <a:ea typeface="Roboto Slab"/>
              <a:cs typeface="Roboto Slab"/>
              <a:sym typeface="Roboto Slab"/>
            </a:endParaRPr>
          </a:p>
        </p:txBody>
      </p:sp>
      <p:sp>
        <p:nvSpPr>
          <p:cNvPr id="156" name="Google Shape;156;p27"/>
          <p:cNvSpPr txBox="1"/>
          <p:nvPr/>
        </p:nvSpPr>
        <p:spPr>
          <a:xfrm>
            <a:off x="3111950" y="167763"/>
            <a:ext cx="68427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Times New Roman"/>
                <a:ea typeface="Times New Roman"/>
                <a:cs typeface="Times New Roman"/>
                <a:sym typeface="Times New Roman"/>
              </a:rPr>
              <a:t>      ABSTRACT</a:t>
            </a:r>
            <a:endParaRPr b="1" i="0" sz="23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SzPts val="4500"/>
              <a:buNone/>
            </a:pPr>
            <a:r>
              <a:t/>
            </a:r>
            <a:endParaRPr/>
          </a:p>
        </p:txBody>
      </p:sp>
      <p:sp>
        <p:nvSpPr>
          <p:cNvPr id="162" name="Google Shape;162;p28"/>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SzPts val="1800"/>
              <a:buNone/>
            </a:pPr>
            <a:r>
              <a:t/>
            </a:r>
            <a:endParaRPr/>
          </a:p>
        </p:txBody>
      </p:sp>
      <p:pic>
        <p:nvPicPr>
          <p:cNvPr id="163" name="Google Shape;163;p2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64" name="Google Shape;164;p28"/>
          <p:cNvSpPr txBox="1"/>
          <p:nvPr/>
        </p:nvSpPr>
        <p:spPr>
          <a:xfrm>
            <a:off x="1752100" y="191275"/>
            <a:ext cx="5648700" cy="538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Times New Roman"/>
                <a:ea typeface="Times New Roman"/>
                <a:cs typeface="Times New Roman"/>
                <a:sym typeface="Times New Roman"/>
              </a:rPr>
              <a:t>DATASET</a:t>
            </a:r>
            <a:endParaRPr b="1" i="0" sz="2300" u="none" cap="none" strike="noStrike">
              <a:solidFill>
                <a:srgbClr val="000000"/>
              </a:solidFill>
              <a:latin typeface="Times New Roman"/>
              <a:ea typeface="Times New Roman"/>
              <a:cs typeface="Times New Roman"/>
              <a:sym typeface="Times New Roman"/>
            </a:endParaRPr>
          </a:p>
        </p:txBody>
      </p:sp>
      <p:sp>
        <p:nvSpPr>
          <p:cNvPr id="165" name="Google Shape;165;p28"/>
          <p:cNvSpPr txBox="1"/>
          <p:nvPr/>
        </p:nvSpPr>
        <p:spPr>
          <a:xfrm>
            <a:off x="438675" y="843400"/>
            <a:ext cx="6640500" cy="104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6" name="Google Shape;166;p28"/>
          <p:cNvSpPr txBox="1"/>
          <p:nvPr/>
        </p:nvSpPr>
        <p:spPr>
          <a:xfrm>
            <a:off x="356425" y="903125"/>
            <a:ext cx="8279400" cy="3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Slab"/>
                <a:ea typeface="Roboto Slab"/>
                <a:cs typeface="Roboto Slab"/>
                <a:sym typeface="Roboto Slab"/>
              </a:rPr>
              <a:t>Dataset Description:</a:t>
            </a:r>
            <a:endParaRPr b="1"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a:ea typeface="Roboto Slab"/>
                <a:cs typeface="Roboto Slab"/>
                <a:sym typeface="Roboto Slab"/>
              </a:rPr>
              <a:t>The data is from MIT’s GOSSIS (Global Open Source Severity of Illness Score) initiative. The datasets consist of patient’s data from the first 24 hours of intensive care. </a:t>
            </a:r>
            <a:endParaRPr b="0"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a:ea typeface="Roboto Slab"/>
                <a:cs typeface="Roboto Slab"/>
                <a:sym typeface="Roboto Slab"/>
              </a:rPr>
              <a:t>Training dataset - 130157 rows, 181 columns</a:t>
            </a:r>
            <a:endParaRPr b="0"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Slab"/>
                <a:ea typeface="Roboto Slab"/>
                <a:cs typeface="Roboto Slab"/>
                <a:sym typeface="Roboto Slab"/>
              </a:rPr>
              <a:t>Testing dataset - 10324 rows, 180 columns</a:t>
            </a:r>
            <a:endParaRPr b="0"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Slab"/>
              <a:ea typeface="Roboto Slab"/>
              <a:cs typeface="Roboto Slab"/>
              <a:sym typeface="Roboto Slab"/>
            </a:endParaRPr>
          </a:p>
        </p:txBody>
      </p:sp>
      <p:graphicFrame>
        <p:nvGraphicFramePr>
          <p:cNvPr id="167" name="Google Shape;167;p28"/>
          <p:cNvGraphicFramePr/>
          <p:nvPr/>
        </p:nvGraphicFramePr>
        <p:xfrm>
          <a:off x="517350" y="3074525"/>
          <a:ext cx="3000000" cy="3000000"/>
        </p:xfrm>
        <a:graphic>
          <a:graphicData uri="http://schemas.openxmlformats.org/drawingml/2006/table">
            <a:tbl>
              <a:tblPr>
                <a:noFill/>
                <a:tableStyleId>{48D00A13-5F9C-4819-A834-692A89FABCF2}</a:tableStyleId>
              </a:tblPr>
              <a:tblGrid>
                <a:gridCol w="2042275"/>
                <a:gridCol w="5196725"/>
              </a:tblGrid>
              <a:tr h="388550">
                <a:tc>
                  <a:txBody>
                    <a:bodyPr/>
                    <a:lstStyle/>
                    <a:p>
                      <a:pPr indent="0" lvl="0" marL="0" marR="0" rtl="0" algn="l">
                        <a:lnSpc>
                          <a:spcPct val="100000"/>
                        </a:lnSpc>
                        <a:spcBef>
                          <a:spcPts val="0"/>
                        </a:spcBef>
                        <a:spcAft>
                          <a:spcPts val="0"/>
                        </a:spcAft>
                        <a:buClr>
                          <a:schemeClr val="dk1"/>
                        </a:buClr>
                        <a:buSzPts val="1100"/>
                        <a:buFont typeface="Arial"/>
                        <a:buNone/>
                      </a:pPr>
                      <a:r>
                        <a:rPr b="1" lang="en" sz="1400" u="none" cap="none" strike="noStrike">
                          <a:solidFill>
                            <a:schemeClr val="dk1"/>
                          </a:solidFill>
                          <a:latin typeface="Roboto Slab"/>
                          <a:ea typeface="Roboto Slab"/>
                          <a:cs typeface="Roboto Slab"/>
                          <a:sym typeface="Roboto Slab"/>
                        </a:rPr>
                        <a:t>Attribute                             </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 </a:t>
                      </a:r>
                      <a:r>
                        <a:rPr b="1" lang="en" sz="1400" u="none" cap="none" strike="noStrike">
                          <a:solidFill>
                            <a:schemeClr val="dk1"/>
                          </a:solidFill>
                          <a:latin typeface="Roboto Slab"/>
                          <a:ea typeface="Roboto Slab"/>
                          <a:cs typeface="Roboto Slab"/>
                          <a:sym typeface="Roboto Slab"/>
                        </a:rPr>
                        <a:t>Description</a:t>
                      </a:r>
                      <a:endParaRPr sz="1400" u="none" cap="none" strike="noStrike">
                        <a:latin typeface="Roboto Slab"/>
                        <a:ea typeface="Roboto Slab"/>
                        <a:cs typeface="Roboto Slab"/>
                        <a:sym typeface="Roboto Slab"/>
                      </a:endParaRPr>
                    </a:p>
                  </a:txBody>
                  <a:tcPr marT="91425" marB="91425" marR="91425" marL="91425"/>
                </a:tc>
              </a:tr>
              <a:tr h="388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encounter_id</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Unique identifier associated with a patient unit stay</a:t>
                      </a:r>
                      <a:endParaRPr sz="1400" u="none" cap="none" strike="noStrike">
                        <a:latin typeface="Roboto Slab"/>
                        <a:ea typeface="Roboto Slab"/>
                        <a:cs typeface="Roboto Slab"/>
                        <a:sym typeface="Roboto Slab"/>
                      </a:endParaRPr>
                    </a:p>
                  </a:txBody>
                  <a:tcPr marT="91425" marB="91425" marR="91425" marL="91425"/>
                </a:tc>
              </a:tr>
              <a:tr h="388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hospital_id</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Unique identifier associated with a hospital</a:t>
                      </a:r>
                      <a:endParaRPr sz="1400" u="none" cap="none" strike="noStrike">
                        <a:latin typeface="Roboto Slab"/>
                        <a:ea typeface="Roboto Slab"/>
                        <a:cs typeface="Roboto Slab"/>
                        <a:sym typeface="Roboto Slab"/>
                      </a:endParaRPr>
                    </a:p>
                  </a:txBody>
                  <a:tcPr marT="91425" marB="91425" marR="91425" marL="91425"/>
                </a:tc>
              </a:tr>
              <a:tr h="388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age</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The age of the patient on unit admission</a:t>
                      </a:r>
                      <a:endParaRPr sz="1400" u="none" cap="none" strike="noStrike">
                        <a:latin typeface="Roboto Slab"/>
                        <a:ea typeface="Roboto Slab"/>
                        <a:cs typeface="Roboto Slab"/>
                        <a:sym typeface="Roboto Slab"/>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SzPts val="4500"/>
              <a:buNone/>
            </a:pPr>
            <a:r>
              <a:t/>
            </a:r>
            <a:endParaRPr/>
          </a:p>
        </p:txBody>
      </p:sp>
      <p:sp>
        <p:nvSpPr>
          <p:cNvPr id="173" name="Google Shape;173;p29"/>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SzPts val="1800"/>
              <a:buNone/>
            </a:pPr>
            <a:r>
              <a:t/>
            </a:r>
            <a:endParaRPr/>
          </a:p>
        </p:txBody>
      </p:sp>
      <p:pic>
        <p:nvPicPr>
          <p:cNvPr id="174" name="Google Shape;174;p29"/>
          <p:cNvPicPr preferRelativeResize="0"/>
          <p:nvPr/>
        </p:nvPicPr>
        <p:blipFill rotWithShape="1">
          <a:blip r:embed="rId3">
            <a:alphaModFix/>
          </a:blip>
          <a:srcRect b="0" l="0" r="0" t="0"/>
          <a:stretch/>
        </p:blipFill>
        <p:spPr>
          <a:xfrm>
            <a:off x="0" y="0"/>
            <a:ext cx="9144000" cy="5143500"/>
          </a:xfrm>
          <a:prstGeom prst="rect">
            <a:avLst/>
          </a:prstGeom>
          <a:noFill/>
          <a:ln>
            <a:noFill/>
          </a:ln>
        </p:spPr>
      </p:pic>
      <p:graphicFrame>
        <p:nvGraphicFramePr>
          <p:cNvPr id="175" name="Google Shape;175;p29"/>
          <p:cNvGraphicFramePr/>
          <p:nvPr/>
        </p:nvGraphicFramePr>
        <p:xfrm>
          <a:off x="412763" y="320800"/>
          <a:ext cx="3000000" cy="3000000"/>
        </p:xfrm>
        <a:graphic>
          <a:graphicData uri="http://schemas.openxmlformats.org/drawingml/2006/table">
            <a:tbl>
              <a:tblPr>
                <a:noFill/>
                <a:tableStyleId>{48D00A13-5F9C-4819-A834-692A89FABCF2}</a:tableStyleId>
              </a:tblPr>
              <a:tblGrid>
                <a:gridCol w="2369450"/>
                <a:gridCol w="541537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bmi</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The body mass index of the person on unit admission</a:t>
                      </a:r>
                      <a:endParaRPr sz="1400" u="none" cap="none" strike="noStrike">
                        <a:latin typeface="Roboto Slab"/>
                        <a:ea typeface="Roboto Slab"/>
                        <a:cs typeface="Roboto Slab"/>
                        <a:sym typeface="Roboto Slab"/>
                      </a:endParaRPr>
                    </a:p>
                  </a:txBody>
                  <a:tcPr marT="91425" marB="91425" marR="91425" marL="91425"/>
                </a:tc>
              </a:tr>
              <a:tr h="60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elective_surgery</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Whether the patient was admitted to the hospital for an elective surgical operation</a:t>
                      </a:r>
                      <a:endParaRPr sz="1400" u="none" cap="none" strike="noStrike">
                        <a:latin typeface="Roboto Slab"/>
                        <a:ea typeface="Roboto Slab"/>
                        <a:cs typeface="Roboto Slab"/>
                        <a:sym typeface="Roboto Slab"/>
                      </a:endParaRPr>
                    </a:p>
                  </a:txBody>
                  <a:tcPr marT="91425" marB="91425" marR="91425" marL="91425"/>
                </a:tc>
              </a:tr>
              <a:tr h="60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ethnicity</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The common national or cultural tradition which the person belongs to</a:t>
                      </a:r>
                      <a:endParaRPr sz="1400" u="none" cap="none" strike="noStrike">
                        <a:latin typeface="Roboto Slab"/>
                        <a:ea typeface="Roboto Slab"/>
                        <a:cs typeface="Roboto Slab"/>
                        <a:sym typeface="Roboto Slab"/>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gender</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The genotypical sex of the patient</a:t>
                      </a:r>
                      <a:endParaRPr sz="1400" u="none" cap="none" strike="noStrike">
                        <a:latin typeface="Roboto Slab"/>
                        <a:ea typeface="Roboto Slab"/>
                        <a:cs typeface="Roboto Slab"/>
                        <a:sym typeface="Roboto Slab"/>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height</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The height of the person on unit admission</a:t>
                      </a:r>
                      <a:endParaRPr sz="1400" u="none" cap="none" strike="noStrike">
                        <a:latin typeface="Roboto Slab"/>
                        <a:ea typeface="Roboto Slab"/>
                        <a:cs typeface="Roboto Slab"/>
                        <a:sym typeface="Roboto Slab"/>
                      </a:endParaRPr>
                    </a:p>
                  </a:txBody>
                  <a:tcPr marT="91425" marB="91425" marR="91425" marL="91425"/>
                </a:tc>
              </a:tr>
              <a:tr h="60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hospital_admit_source</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The location of the patient prior to being admitted to the hospital</a:t>
                      </a:r>
                      <a:endParaRPr sz="1400" u="none" cap="none" strike="noStrike">
                        <a:latin typeface="Roboto Slab"/>
                        <a:ea typeface="Roboto Slab"/>
                        <a:cs typeface="Roboto Slab"/>
                        <a:sym typeface="Roboto Slab"/>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icu_admit_source</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The location of the patient prior to being admitted to the unit</a:t>
                      </a:r>
                      <a:endParaRPr sz="1400" u="none" cap="none" strike="noStrike">
                        <a:latin typeface="Roboto Slab"/>
                        <a:ea typeface="Roboto Slab"/>
                        <a:cs typeface="Roboto Slab"/>
                        <a:sym typeface="Roboto Slab"/>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icu_admit_type</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The type of unit admission for the patient</a:t>
                      </a:r>
                      <a:endParaRPr sz="1400" u="none" cap="none" strike="noStrike">
                        <a:latin typeface="Roboto Slab"/>
                        <a:ea typeface="Roboto Slab"/>
                        <a:cs typeface="Roboto Slab"/>
                        <a:sym typeface="Roboto Slab"/>
                      </a:endParaRPr>
                    </a:p>
                  </a:txBody>
                  <a:tcPr marT="91425" marB="91425" marR="91425" marL="91425"/>
                </a:tc>
              </a:tr>
              <a:tr h="60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icu_id</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A unique identifier for the unit to which the patient was admitted</a:t>
                      </a:r>
                      <a:endParaRPr sz="1400" u="none" cap="none" strike="noStrike">
                        <a:latin typeface="Roboto Slab"/>
                        <a:ea typeface="Roboto Slab"/>
                        <a:cs typeface="Roboto Slab"/>
                        <a:sym typeface="Roboto Slab"/>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SzPts val="4500"/>
              <a:buNone/>
            </a:pPr>
            <a:r>
              <a:t/>
            </a:r>
            <a:endParaRPr/>
          </a:p>
        </p:txBody>
      </p:sp>
      <p:sp>
        <p:nvSpPr>
          <p:cNvPr id="181" name="Google Shape;181;p30"/>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SzPts val="1800"/>
              <a:buNone/>
            </a:pPr>
            <a:r>
              <a:t/>
            </a:r>
            <a:endParaRPr/>
          </a:p>
        </p:txBody>
      </p:sp>
      <p:pic>
        <p:nvPicPr>
          <p:cNvPr id="182" name="Google Shape;182;p30"/>
          <p:cNvPicPr preferRelativeResize="0"/>
          <p:nvPr/>
        </p:nvPicPr>
        <p:blipFill rotWithShape="1">
          <a:blip r:embed="rId3">
            <a:alphaModFix/>
          </a:blip>
          <a:srcRect b="0" l="0" r="0" t="0"/>
          <a:stretch/>
        </p:blipFill>
        <p:spPr>
          <a:xfrm>
            <a:off x="0" y="0"/>
            <a:ext cx="9144000" cy="5143500"/>
          </a:xfrm>
          <a:prstGeom prst="rect">
            <a:avLst/>
          </a:prstGeom>
          <a:noFill/>
          <a:ln>
            <a:noFill/>
          </a:ln>
        </p:spPr>
      </p:pic>
      <p:graphicFrame>
        <p:nvGraphicFramePr>
          <p:cNvPr id="183" name="Google Shape;183;p30"/>
          <p:cNvGraphicFramePr/>
          <p:nvPr/>
        </p:nvGraphicFramePr>
        <p:xfrm>
          <a:off x="391900" y="430675"/>
          <a:ext cx="3000000" cy="3000000"/>
        </p:xfrm>
        <a:graphic>
          <a:graphicData uri="http://schemas.openxmlformats.org/drawingml/2006/table">
            <a:tbl>
              <a:tblPr>
                <a:noFill/>
                <a:tableStyleId>{48D00A13-5F9C-4819-A834-692A89FABCF2}</a:tableStyleId>
              </a:tblPr>
              <a:tblGrid>
                <a:gridCol w="2362375"/>
                <a:gridCol w="5540450"/>
              </a:tblGrid>
              <a:tr h="697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icu_type</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A classification which indicates the type of care the unit is capable of providing</a:t>
                      </a:r>
                      <a:endParaRPr sz="1400" u="none" cap="none" strike="noStrike">
                        <a:latin typeface="Roboto Slab"/>
                        <a:ea typeface="Roboto Slab"/>
                        <a:cs typeface="Roboto Slab"/>
                        <a:sym typeface="Roboto Slab"/>
                      </a:endParaRPr>
                    </a:p>
                  </a:txBody>
                  <a:tcPr marT="91425" marB="91425" marR="91425" marL="91425"/>
                </a:tc>
              </a:tr>
              <a:tr h="697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pre_icu_los_days</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The length of stay of the patient between hospital admission and unit admission</a:t>
                      </a:r>
                      <a:endParaRPr sz="1400" u="none" cap="none" strike="noStrike">
                        <a:latin typeface="Roboto Slab"/>
                        <a:ea typeface="Roboto Slab"/>
                        <a:cs typeface="Roboto Slab"/>
                        <a:sym typeface="Roboto Slab"/>
                      </a:endParaRPr>
                    </a:p>
                  </a:txBody>
                  <a:tcPr marT="91425" marB="91425" marR="91425" marL="91425"/>
                </a:tc>
              </a:tr>
              <a:tr h="697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readmission_status</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Whether the current unit stay is the second (or greater) stay at an ICU within the same hospitalization</a:t>
                      </a:r>
                      <a:endParaRPr sz="1400" u="none" cap="none" strike="noStrike">
                        <a:latin typeface="Roboto Slab"/>
                        <a:ea typeface="Roboto Slab"/>
                        <a:cs typeface="Roboto Slab"/>
                        <a:sym typeface="Roboto Slab"/>
                      </a:endParaRPr>
                    </a:p>
                  </a:txBody>
                  <a:tcPr marT="91425" marB="91425" marR="91425" marL="91425"/>
                </a:tc>
              </a:tr>
              <a:tr h="453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weight</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The weight (body mass) of the person on unit admission</a:t>
                      </a:r>
                      <a:endParaRPr sz="1400" u="none" cap="none" strike="noStrike">
                        <a:latin typeface="Roboto Slab"/>
                        <a:ea typeface="Roboto Slab"/>
                        <a:cs typeface="Roboto Slab"/>
                        <a:sym typeface="Roboto Slab"/>
                      </a:endParaRPr>
                    </a:p>
                  </a:txBody>
                  <a:tcPr marT="91425" marB="91425" marR="91425" marL="91425"/>
                </a:tc>
              </a:tr>
              <a:tr h="697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albumin_apache</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The albumin concentration measured during the first 24 hours which results in the highest APACHE III score</a:t>
                      </a:r>
                      <a:endParaRPr sz="1400" u="none" cap="none" strike="noStrike">
                        <a:latin typeface="Roboto Slab"/>
                        <a:ea typeface="Roboto Slab"/>
                        <a:cs typeface="Roboto Slab"/>
                        <a:sym typeface="Roboto Slab"/>
                      </a:endParaRPr>
                    </a:p>
                  </a:txBody>
                  <a:tcPr marT="91425" marB="91425" marR="91425" marL="91425"/>
                </a:tc>
              </a:tr>
              <a:tr h="453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apache_2_diagnosis</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The APACHE II diagnosis for the ICU admission</a:t>
                      </a:r>
                      <a:endParaRPr sz="1400" u="none" cap="none" strike="noStrike">
                        <a:latin typeface="Roboto Slab"/>
                        <a:ea typeface="Roboto Slab"/>
                        <a:cs typeface="Roboto Slab"/>
                        <a:sym typeface="Roboto Slab"/>
                      </a:endParaRPr>
                    </a:p>
                  </a:txBody>
                  <a:tcPr marT="91425" marB="91425" marR="91425" marL="91425"/>
                </a:tc>
              </a:tr>
              <a:tr h="697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apache_3j_diagnosis</a:t>
                      </a:r>
                      <a:endParaRPr sz="1400" u="none" cap="none" strike="noStrike">
                        <a:latin typeface="Roboto Slab"/>
                        <a:ea typeface="Roboto Slab"/>
                        <a:cs typeface="Roboto Slab"/>
                        <a:sym typeface="Roboto Slab"/>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Roboto Slab"/>
                          <a:ea typeface="Roboto Slab"/>
                          <a:cs typeface="Roboto Slab"/>
                          <a:sym typeface="Roboto Slab"/>
                        </a:rPr>
                        <a:t>The APACHE III-J sub-diagnosis code which best describes the reason for the ICU admission</a:t>
                      </a:r>
                      <a:endParaRPr sz="1400" u="none" cap="none" strike="noStrike">
                        <a:latin typeface="Roboto Slab"/>
                        <a:ea typeface="Roboto Slab"/>
                        <a:cs typeface="Roboto Slab"/>
                        <a:sym typeface="Roboto Slab"/>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SzPts val="4500"/>
              <a:buNone/>
            </a:pPr>
            <a:r>
              <a:t/>
            </a:r>
            <a:endParaRPr/>
          </a:p>
        </p:txBody>
      </p:sp>
      <p:sp>
        <p:nvSpPr>
          <p:cNvPr id="189" name="Google Shape;189;p31"/>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SzPts val="1800"/>
              <a:buNone/>
            </a:pPr>
            <a:r>
              <a:t/>
            </a:r>
            <a:endParaRPr/>
          </a:p>
        </p:txBody>
      </p:sp>
      <p:pic>
        <p:nvPicPr>
          <p:cNvPr id="190" name="Google Shape;190;p31"/>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191" name="Google Shape;191;p31"/>
          <p:cNvSpPr/>
          <p:nvPr/>
        </p:nvSpPr>
        <p:spPr>
          <a:xfrm>
            <a:off x="0" y="4935682"/>
            <a:ext cx="9144000" cy="2079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FFFFFF"/>
                </a:solidFill>
                <a:latin typeface="Times New Roman"/>
                <a:ea typeface="Times New Roman"/>
                <a:cs typeface="Times New Roman"/>
                <a:sym typeface="Times New Roman"/>
              </a:rPr>
              <a:t>BVRIT HYDERABAD College of Engineering for Women</a:t>
            </a:r>
            <a:endParaRPr b="0" i="0" sz="1100" u="none" cap="none" strike="noStrike">
              <a:solidFill>
                <a:srgbClr val="000000"/>
              </a:solidFill>
              <a:latin typeface="Arial"/>
              <a:ea typeface="Arial"/>
              <a:cs typeface="Arial"/>
              <a:sym typeface="Arial"/>
            </a:endParaRPr>
          </a:p>
        </p:txBody>
      </p:sp>
      <p:sp>
        <p:nvSpPr>
          <p:cNvPr id="192" name="Google Shape;192;p31"/>
          <p:cNvSpPr/>
          <p:nvPr/>
        </p:nvSpPr>
        <p:spPr>
          <a:xfrm>
            <a:off x="0" y="658501"/>
            <a:ext cx="9144000" cy="480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FFFFFF"/>
              </a:solidFill>
              <a:latin typeface="Times New Roman"/>
              <a:ea typeface="Times New Roman"/>
              <a:cs typeface="Times New Roman"/>
              <a:sym typeface="Times New Roman"/>
            </a:endParaRPr>
          </a:p>
        </p:txBody>
      </p:sp>
      <p:pic>
        <p:nvPicPr>
          <p:cNvPr id="193" name="Google Shape;193;p31"/>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94" name="Google Shape;194;p31"/>
          <p:cNvSpPr txBox="1"/>
          <p:nvPr/>
        </p:nvSpPr>
        <p:spPr>
          <a:xfrm>
            <a:off x="1215752" y="211781"/>
            <a:ext cx="6712500" cy="718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990"/>
              <a:buFont typeface="Arial"/>
              <a:buNone/>
            </a:pPr>
            <a:r>
              <a:rPr b="1" i="0" lang="en" sz="1820" u="none" cap="none" strike="noStrike">
                <a:solidFill>
                  <a:schemeClr val="dk1"/>
                </a:solidFill>
                <a:latin typeface="Roboto Slab"/>
                <a:ea typeface="Roboto Slab"/>
                <a:cs typeface="Roboto Slab"/>
                <a:sym typeface="Roboto Slab"/>
              </a:rPr>
              <a:t>ARCHITECTURE</a:t>
            </a:r>
            <a:endParaRPr b="1" i="0" sz="1820" u="none" cap="none" strike="noStrike">
              <a:solidFill>
                <a:schemeClr val="dk1"/>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FF0000"/>
              </a:solidFill>
              <a:latin typeface="Times New Roman"/>
              <a:ea typeface="Times New Roman"/>
              <a:cs typeface="Times New Roman"/>
              <a:sym typeface="Times New Roman"/>
            </a:endParaRPr>
          </a:p>
        </p:txBody>
      </p:sp>
      <p:sp>
        <p:nvSpPr>
          <p:cNvPr id="195" name="Google Shape;195;p31"/>
          <p:cNvSpPr/>
          <p:nvPr/>
        </p:nvSpPr>
        <p:spPr>
          <a:xfrm>
            <a:off x="1699650" y="1604413"/>
            <a:ext cx="660600" cy="1992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1"/>
          <p:cNvSpPr/>
          <p:nvPr/>
        </p:nvSpPr>
        <p:spPr>
          <a:xfrm>
            <a:off x="2360250" y="1435363"/>
            <a:ext cx="1151700" cy="537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EDA</a:t>
            </a:r>
            <a:endParaRPr b="0" i="0" sz="1400" u="none" cap="none" strike="noStrike">
              <a:solidFill>
                <a:srgbClr val="000000"/>
              </a:solidFill>
              <a:latin typeface="Arial"/>
              <a:ea typeface="Arial"/>
              <a:cs typeface="Arial"/>
              <a:sym typeface="Arial"/>
            </a:endParaRPr>
          </a:p>
        </p:txBody>
      </p:sp>
      <p:sp>
        <p:nvSpPr>
          <p:cNvPr id="197" name="Google Shape;197;p31"/>
          <p:cNvSpPr/>
          <p:nvPr/>
        </p:nvSpPr>
        <p:spPr>
          <a:xfrm>
            <a:off x="3511950" y="1604400"/>
            <a:ext cx="660600" cy="1992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1"/>
          <p:cNvSpPr/>
          <p:nvPr/>
        </p:nvSpPr>
        <p:spPr>
          <a:xfrm>
            <a:off x="4172550" y="1237213"/>
            <a:ext cx="1454700" cy="933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 Cleaning and Wrangling</a:t>
            </a:r>
            <a:endParaRPr b="0" i="0" sz="1400" u="none" cap="none" strike="noStrike">
              <a:solidFill>
                <a:srgbClr val="000000"/>
              </a:solidFill>
              <a:latin typeface="Arial"/>
              <a:ea typeface="Arial"/>
              <a:cs typeface="Arial"/>
              <a:sym typeface="Arial"/>
            </a:endParaRPr>
          </a:p>
        </p:txBody>
      </p:sp>
      <p:sp>
        <p:nvSpPr>
          <p:cNvPr id="199" name="Google Shape;199;p31"/>
          <p:cNvSpPr/>
          <p:nvPr/>
        </p:nvSpPr>
        <p:spPr>
          <a:xfrm>
            <a:off x="5627250" y="1604400"/>
            <a:ext cx="660600" cy="1992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1"/>
          <p:cNvSpPr/>
          <p:nvPr/>
        </p:nvSpPr>
        <p:spPr>
          <a:xfrm>
            <a:off x="6287850" y="1167500"/>
            <a:ext cx="1650900" cy="1026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Applying Classification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Algorithms</a:t>
            </a:r>
            <a:endParaRPr b="0" i="0" sz="1400" u="none" cap="none" strike="noStrike">
              <a:solidFill>
                <a:srgbClr val="000000"/>
              </a:solidFill>
              <a:latin typeface="Arial"/>
              <a:ea typeface="Arial"/>
              <a:cs typeface="Arial"/>
              <a:sym typeface="Arial"/>
            </a:endParaRPr>
          </a:p>
        </p:txBody>
      </p:sp>
      <p:sp>
        <p:nvSpPr>
          <p:cNvPr id="201" name="Google Shape;201;p31"/>
          <p:cNvSpPr/>
          <p:nvPr/>
        </p:nvSpPr>
        <p:spPr>
          <a:xfrm>
            <a:off x="7015900" y="2194613"/>
            <a:ext cx="178200" cy="445500"/>
          </a:xfrm>
          <a:prstGeom prst="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1"/>
          <p:cNvSpPr/>
          <p:nvPr/>
        </p:nvSpPr>
        <p:spPr>
          <a:xfrm>
            <a:off x="6350050" y="2648300"/>
            <a:ext cx="1650900" cy="891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Performance Evaluation</a:t>
            </a:r>
            <a:endParaRPr b="0" i="0" sz="1400" u="none" cap="none" strike="noStrike">
              <a:solidFill>
                <a:srgbClr val="000000"/>
              </a:solidFill>
              <a:latin typeface="Arial"/>
              <a:ea typeface="Arial"/>
              <a:cs typeface="Arial"/>
              <a:sym typeface="Arial"/>
            </a:endParaRPr>
          </a:p>
        </p:txBody>
      </p:sp>
      <p:sp>
        <p:nvSpPr>
          <p:cNvPr id="203" name="Google Shape;203;p31"/>
          <p:cNvSpPr/>
          <p:nvPr/>
        </p:nvSpPr>
        <p:spPr>
          <a:xfrm>
            <a:off x="6350050" y="3993800"/>
            <a:ext cx="1678500" cy="891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Results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 Visualization</a:t>
            </a:r>
            <a:endParaRPr b="0" i="0" sz="1400" u="none" cap="none" strike="noStrike">
              <a:solidFill>
                <a:srgbClr val="000000"/>
              </a:solidFill>
              <a:latin typeface="Arial"/>
              <a:ea typeface="Arial"/>
              <a:cs typeface="Arial"/>
              <a:sym typeface="Arial"/>
            </a:endParaRPr>
          </a:p>
        </p:txBody>
      </p:sp>
      <p:sp>
        <p:nvSpPr>
          <p:cNvPr id="204" name="Google Shape;204;p31"/>
          <p:cNvSpPr/>
          <p:nvPr/>
        </p:nvSpPr>
        <p:spPr>
          <a:xfrm>
            <a:off x="7015900" y="3539600"/>
            <a:ext cx="178200" cy="445500"/>
          </a:xfrm>
          <a:prstGeom prst="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1"/>
          <p:cNvSpPr/>
          <p:nvPr/>
        </p:nvSpPr>
        <p:spPr>
          <a:xfrm>
            <a:off x="346450" y="1258350"/>
            <a:ext cx="1353300" cy="933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Intensive care patient dataset</a:t>
            </a:r>
            <a:endParaRPr b="0" i="0" sz="1400" u="none" cap="none" strike="noStrike">
              <a:solidFill>
                <a:srgbClr val="000000"/>
              </a:solidFill>
              <a:latin typeface="Arial"/>
              <a:ea typeface="Arial"/>
              <a:cs typeface="Arial"/>
              <a:sym typeface="Arial"/>
            </a:endParaRPr>
          </a:p>
        </p:txBody>
      </p:sp>
      <p:sp>
        <p:nvSpPr>
          <p:cNvPr id="206" name="Google Shape;206;p31"/>
          <p:cNvSpPr/>
          <p:nvPr/>
        </p:nvSpPr>
        <p:spPr>
          <a:xfrm>
            <a:off x="346350" y="1167500"/>
            <a:ext cx="1353300" cy="199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SzPts val="4500"/>
              <a:buNone/>
            </a:pPr>
            <a:r>
              <a:t/>
            </a:r>
            <a:endParaRPr/>
          </a:p>
        </p:txBody>
      </p:sp>
      <p:sp>
        <p:nvSpPr>
          <p:cNvPr id="212" name="Google Shape;212;p3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SzPts val="1800"/>
              <a:buNone/>
            </a:pPr>
            <a:r>
              <a:t/>
            </a:r>
            <a:endParaRPr/>
          </a:p>
        </p:txBody>
      </p:sp>
      <p:pic>
        <p:nvPicPr>
          <p:cNvPr id="213" name="Google Shape;213;p3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14" name="Google Shape;214;p32"/>
          <p:cNvSpPr txBox="1"/>
          <p:nvPr/>
        </p:nvSpPr>
        <p:spPr>
          <a:xfrm>
            <a:off x="1614350" y="283125"/>
            <a:ext cx="54651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Times New Roman"/>
                <a:ea typeface="Times New Roman"/>
                <a:cs typeface="Times New Roman"/>
                <a:sym typeface="Times New Roman"/>
              </a:rPr>
              <a:t>TECHNOLOGY STACK</a:t>
            </a:r>
            <a:endParaRPr b="1" i="0" sz="2100" u="none" cap="none" strike="noStrike">
              <a:solidFill>
                <a:srgbClr val="000000"/>
              </a:solidFill>
              <a:latin typeface="Times New Roman"/>
              <a:ea typeface="Times New Roman"/>
              <a:cs typeface="Times New Roman"/>
              <a:sym typeface="Times New Roman"/>
            </a:endParaRPr>
          </a:p>
        </p:txBody>
      </p:sp>
      <p:sp>
        <p:nvSpPr>
          <p:cNvPr id="215" name="Google Shape;215;p32"/>
          <p:cNvSpPr txBox="1"/>
          <p:nvPr/>
        </p:nvSpPr>
        <p:spPr>
          <a:xfrm>
            <a:off x="190700" y="1073000"/>
            <a:ext cx="8817300" cy="969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Roboto Slab"/>
              <a:buChar char="❏"/>
            </a:pPr>
            <a:r>
              <a:rPr b="0" i="0" lang="en" sz="1700" u="none" cap="none" strike="noStrike">
                <a:solidFill>
                  <a:srgbClr val="000000"/>
                </a:solidFill>
                <a:latin typeface="Roboto Slab"/>
                <a:ea typeface="Roboto Slab"/>
                <a:cs typeface="Roboto Slab"/>
                <a:sym typeface="Roboto Slab"/>
              </a:rPr>
              <a:t>Supervised Machine Learning</a:t>
            </a:r>
            <a:endParaRPr b="0" i="0" sz="17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Roboto Slab"/>
              <a:ea typeface="Roboto Slab"/>
              <a:cs typeface="Roboto Slab"/>
              <a:sym typeface="Roboto Slab"/>
            </a:endParaRPr>
          </a:p>
          <a:p>
            <a:pPr indent="-336550" lvl="0" marL="457200" marR="0" rtl="0" algn="l">
              <a:lnSpc>
                <a:spcPct val="100000"/>
              </a:lnSpc>
              <a:spcBef>
                <a:spcPts val="0"/>
              </a:spcBef>
              <a:spcAft>
                <a:spcPts val="0"/>
              </a:spcAft>
              <a:buClr>
                <a:srgbClr val="000000"/>
              </a:buClr>
              <a:buSzPts val="1700"/>
              <a:buFont typeface="Roboto Slab"/>
              <a:buChar char="❏"/>
            </a:pPr>
            <a:r>
              <a:rPr b="0" i="0" lang="en" sz="1700" u="none" cap="none" strike="noStrike">
                <a:solidFill>
                  <a:srgbClr val="000000"/>
                </a:solidFill>
                <a:latin typeface="Roboto Slab"/>
                <a:ea typeface="Roboto Slab"/>
                <a:cs typeface="Roboto Slab"/>
                <a:sym typeface="Roboto Slab"/>
              </a:rPr>
              <a:t>Python Language</a:t>
            </a:r>
            <a:endParaRPr b="0" i="0" sz="1700" u="none" cap="none" strike="noStrike">
              <a:solidFill>
                <a:srgbClr val="000000"/>
              </a:solidFill>
              <a:latin typeface="Roboto Slab"/>
              <a:ea typeface="Roboto Slab"/>
              <a:cs typeface="Roboto Slab"/>
              <a:sym typeface="Roboto Slab"/>
            </a:endParaRPr>
          </a:p>
        </p:txBody>
      </p:sp>
      <p:sp>
        <p:nvSpPr>
          <p:cNvPr id="216" name="Google Shape;216;p32"/>
          <p:cNvSpPr txBox="1"/>
          <p:nvPr/>
        </p:nvSpPr>
        <p:spPr>
          <a:xfrm>
            <a:off x="392750" y="2166000"/>
            <a:ext cx="33432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Roboto Slab"/>
                <a:ea typeface="Roboto Slab"/>
                <a:cs typeface="Roboto Slab"/>
                <a:sym typeface="Roboto Slab"/>
              </a:rPr>
              <a:t>Required Packages:</a:t>
            </a:r>
            <a:endParaRPr b="1" i="0" sz="1700" u="none" cap="none" strike="noStrike">
              <a:solidFill>
                <a:srgbClr val="000000"/>
              </a:solidFill>
              <a:latin typeface="Roboto Slab"/>
              <a:ea typeface="Roboto Slab"/>
              <a:cs typeface="Roboto Slab"/>
              <a:sym typeface="Roboto Slab"/>
            </a:endParaRPr>
          </a:p>
        </p:txBody>
      </p:sp>
      <p:sp>
        <p:nvSpPr>
          <p:cNvPr id="217" name="Google Shape;217;p32"/>
          <p:cNvSpPr txBox="1"/>
          <p:nvPr/>
        </p:nvSpPr>
        <p:spPr>
          <a:xfrm>
            <a:off x="521350" y="2717100"/>
            <a:ext cx="7871400" cy="19086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Roboto Slab"/>
              <a:buChar char="●"/>
            </a:pPr>
            <a:r>
              <a:rPr b="0" i="0" lang="en" sz="1600" u="none" cap="none" strike="noStrike">
                <a:solidFill>
                  <a:srgbClr val="000000"/>
                </a:solidFill>
                <a:latin typeface="Roboto Slab"/>
                <a:ea typeface="Roboto Slab"/>
                <a:cs typeface="Roboto Slab"/>
                <a:sym typeface="Roboto Slab"/>
              </a:rPr>
              <a:t>Numpy                                                                                               </a:t>
            </a:r>
            <a:endParaRPr b="0" i="0" sz="1600" u="none" cap="none" strike="noStrike">
              <a:solidFill>
                <a:srgbClr val="000000"/>
              </a:solidFill>
              <a:latin typeface="Roboto Slab"/>
              <a:ea typeface="Roboto Slab"/>
              <a:cs typeface="Roboto Slab"/>
              <a:sym typeface="Roboto Slab"/>
            </a:endParaRPr>
          </a:p>
          <a:p>
            <a:pPr indent="-330200" lvl="0" marL="457200" marR="0" rtl="0" algn="l">
              <a:lnSpc>
                <a:spcPct val="100000"/>
              </a:lnSpc>
              <a:spcBef>
                <a:spcPts val="0"/>
              </a:spcBef>
              <a:spcAft>
                <a:spcPts val="0"/>
              </a:spcAft>
              <a:buClr>
                <a:srgbClr val="000000"/>
              </a:buClr>
              <a:buSzPts val="1600"/>
              <a:buFont typeface="Roboto Slab"/>
              <a:buChar char="●"/>
            </a:pPr>
            <a:r>
              <a:rPr b="0" i="0" lang="en" sz="1600" u="none" cap="none" strike="noStrike">
                <a:solidFill>
                  <a:srgbClr val="000000"/>
                </a:solidFill>
                <a:latin typeface="Roboto Slab"/>
                <a:ea typeface="Roboto Slab"/>
                <a:cs typeface="Roboto Slab"/>
                <a:sym typeface="Roboto Slab"/>
              </a:rPr>
              <a:t>Pandas</a:t>
            </a:r>
            <a:endParaRPr b="0" i="0" sz="1600" u="none" cap="none" strike="noStrike">
              <a:solidFill>
                <a:srgbClr val="000000"/>
              </a:solidFill>
              <a:latin typeface="Roboto Slab"/>
              <a:ea typeface="Roboto Slab"/>
              <a:cs typeface="Roboto Slab"/>
              <a:sym typeface="Roboto Slab"/>
            </a:endParaRPr>
          </a:p>
          <a:p>
            <a:pPr indent="-330200" lvl="0" marL="457200" marR="0" rtl="0" algn="l">
              <a:lnSpc>
                <a:spcPct val="100000"/>
              </a:lnSpc>
              <a:spcBef>
                <a:spcPts val="0"/>
              </a:spcBef>
              <a:spcAft>
                <a:spcPts val="0"/>
              </a:spcAft>
              <a:buClr>
                <a:srgbClr val="000000"/>
              </a:buClr>
              <a:buSzPts val="1600"/>
              <a:buFont typeface="Roboto Slab"/>
              <a:buChar char="●"/>
            </a:pPr>
            <a:r>
              <a:rPr b="0" i="0" lang="en" sz="1600" u="none" cap="none" strike="noStrike">
                <a:solidFill>
                  <a:srgbClr val="000000"/>
                </a:solidFill>
                <a:latin typeface="Roboto Slab"/>
                <a:ea typeface="Roboto Slab"/>
                <a:cs typeface="Roboto Slab"/>
                <a:sym typeface="Roboto Slab"/>
              </a:rPr>
              <a:t>Os</a:t>
            </a:r>
            <a:endParaRPr b="0" i="0" sz="1600" u="none" cap="none" strike="noStrike">
              <a:solidFill>
                <a:srgbClr val="000000"/>
              </a:solidFill>
              <a:latin typeface="Roboto Slab"/>
              <a:ea typeface="Roboto Slab"/>
              <a:cs typeface="Roboto Slab"/>
              <a:sym typeface="Roboto Slab"/>
            </a:endParaRPr>
          </a:p>
          <a:p>
            <a:pPr indent="-330200" lvl="0" marL="457200" marR="0" rtl="0" algn="l">
              <a:lnSpc>
                <a:spcPct val="100000"/>
              </a:lnSpc>
              <a:spcBef>
                <a:spcPts val="0"/>
              </a:spcBef>
              <a:spcAft>
                <a:spcPts val="0"/>
              </a:spcAft>
              <a:buClr>
                <a:srgbClr val="000000"/>
              </a:buClr>
              <a:buSzPts val="1600"/>
              <a:buFont typeface="Roboto Slab"/>
              <a:buChar char="●"/>
            </a:pPr>
            <a:r>
              <a:rPr b="0" i="0" lang="en" sz="1600" u="none" cap="none" strike="noStrike">
                <a:solidFill>
                  <a:srgbClr val="000000"/>
                </a:solidFill>
                <a:latin typeface="Roboto Slab"/>
                <a:ea typeface="Roboto Slab"/>
                <a:cs typeface="Roboto Slab"/>
                <a:sym typeface="Roboto Slab"/>
              </a:rPr>
              <a:t>Klib</a:t>
            </a:r>
            <a:endParaRPr b="0" i="0" sz="1600" u="none" cap="none" strike="noStrike">
              <a:solidFill>
                <a:srgbClr val="000000"/>
              </a:solidFill>
              <a:latin typeface="Roboto Slab"/>
              <a:ea typeface="Roboto Slab"/>
              <a:cs typeface="Roboto Slab"/>
              <a:sym typeface="Roboto Slab"/>
            </a:endParaRPr>
          </a:p>
          <a:p>
            <a:pPr indent="-330200" lvl="0" marL="457200" marR="0" rtl="0" algn="l">
              <a:lnSpc>
                <a:spcPct val="100000"/>
              </a:lnSpc>
              <a:spcBef>
                <a:spcPts val="0"/>
              </a:spcBef>
              <a:spcAft>
                <a:spcPts val="0"/>
              </a:spcAft>
              <a:buClr>
                <a:srgbClr val="000000"/>
              </a:buClr>
              <a:buSzPts val="1600"/>
              <a:buFont typeface="Roboto Slab"/>
              <a:buChar char="●"/>
            </a:pPr>
            <a:r>
              <a:rPr b="0" i="0" lang="en" sz="1600" u="none" cap="none" strike="noStrike">
                <a:solidFill>
                  <a:srgbClr val="000000"/>
                </a:solidFill>
                <a:latin typeface="Roboto Slab"/>
                <a:ea typeface="Roboto Slab"/>
                <a:cs typeface="Roboto Slab"/>
                <a:sym typeface="Roboto Slab"/>
              </a:rPr>
              <a:t>Warnings</a:t>
            </a:r>
            <a:endParaRPr b="0" i="0" sz="1600" u="none" cap="none" strike="noStrike">
              <a:solidFill>
                <a:srgbClr val="000000"/>
              </a:solidFill>
              <a:latin typeface="Roboto Slab"/>
              <a:ea typeface="Roboto Slab"/>
              <a:cs typeface="Roboto Slab"/>
              <a:sym typeface="Roboto Slab"/>
            </a:endParaRPr>
          </a:p>
          <a:p>
            <a:pPr indent="-330200" lvl="0" marL="457200" marR="0" rtl="0" algn="l">
              <a:lnSpc>
                <a:spcPct val="100000"/>
              </a:lnSpc>
              <a:spcBef>
                <a:spcPts val="0"/>
              </a:spcBef>
              <a:spcAft>
                <a:spcPts val="0"/>
              </a:spcAft>
              <a:buClr>
                <a:srgbClr val="000000"/>
              </a:buClr>
              <a:buSzPts val="1600"/>
              <a:buFont typeface="Roboto Slab"/>
              <a:buChar char="●"/>
            </a:pPr>
            <a:r>
              <a:rPr b="0" i="0" lang="en" sz="1600" u="none" cap="none" strike="noStrike">
                <a:solidFill>
                  <a:srgbClr val="000000"/>
                </a:solidFill>
                <a:latin typeface="Roboto Slab"/>
                <a:ea typeface="Roboto Slab"/>
                <a:cs typeface="Roboto Slab"/>
                <a:sym typeface="Roboto Slab"/>
              </a:rPr>
              <a:t>Matplotlib</a:t>
            </a:r>
            <a:endParaRPr b="0" i="0" sz="1600" u="none" cap="none" strike="noStrike">
              <a:solidFill>
                <a:srgbClr val="000000"/>
              </a:solidFill>
              <a:latin typeface="Roboto Slab"/>
              <a:ea typeface="Roboto Slab"/>
              <a:cs typeface="Roboto Slab"/>
              <a:sym typeface="Roboto Slab"/>
            </a:endParaRPr>
          </a:p>
          <a:p>
            <a:pPr indent="-330200" lvl="0" marL="457200" marR="0" rtl="0" algn="l">
              <a:lnSpc>
                <a:spcPct val="100000"/>
              </a:lnSpc>
              <a:spcBef>
                <a:spcPts val="0"/>
              </a:spcBef>
              <a:spcAft>
                <a:spcPts val="0"/>
              </a:spcAft>
              <a:buClr>
                <a:srgbClr val="000000"/>
              </a:buClr>
              <a:buSzPts val="1600"/>
              <a:buFont typeface="Roboto Slab"/>
              <a:buChar char="●"/>
            </a:pPr>
            <a:r>
              <a:rPr b="0" i="0" lang="en" sz="1600" u="none" cap="none" strike="noStrike">
                <a:solidFill>
                  <a:srgbClr val="000000"/>
                </a:solidFill>
                <a:latin typeface="Roboto Slab"/>
                <a:ea typeface="Roboto Slab"/>
                <a:cs typeface="Roboto Slab"/>
                <a:sym typeface="Roboto Slab"/>
              </a:rPr>
              <a:t>Seaborn</a:t>
            </a:r>
            <a:endParaRPr b="0" i="0" sz="1600" u="none" cap="none" strike="noStrike">
              <a:solidFill>
                <a:srgbClr val="000000"/>
              </a:solidFill>
              <a:latin typeface="Roboto Slab"/>
              <a:ea typeface="Roboto Slab"/>
              <a:cs typeface="Roboto Slab"/>
              <a:sym typeface="Roboto Slab"/>
            </a:endParaRPr>
          </a:p>
        </p:txBody>
      </p:sp>
      <p:sp>
        <p:nvSpPr>
          <p:cNvPr id="218" name="Google Shape;218;p32"/>
          <p:cNvSpPr txBox="1"/>
          <p:nvPr/>
        </p:nvSpPr>
        <p:spPr>
          <a:xfrm>
            <a:off x="4599400" y="2753825"/>
            <a:ext cx="3995400" cy="2247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Roboto Slab"/>
              <a:buChar char="●"/>
            </a:pPr>
            <a:r>
              <a:rPr b="0" i="0" lang="en" sz="1500" u="none" cap="none" strike="noStrike">
                <a:solidFill>
                  <a:srgbClr val="000000"/>
                </a:solidFill>
                <a:latin typeface="Roboto Slab"/>
                <a:ea typeface="Roboto Slab"/>
                <a:cs typeface="Roboto Slab"/>
                <a:sym typeface="Roboto Slab"/>
              </a:rPr>
              <a:t>lightgbm</a:t>
            </a:r>
            <a:endParaRPr b="0" i="0" sz="1500" u="none" cap="none" strike="noStrike">
              <a:solidFill>
                <a:srgbClr val="000000"/>
              </a:solidFill>
              <a:latin typeface="Roboto Slab"/>
              <a:ea typeface="Roboto Slab"/>
              <a:cs typeface="Roboto Slab"/>
              <a:sym typeface="Roboto Slab"/>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Roboto Slab"/>
              <a:ea typeface="Roboto Slab"/>
              <a:cs typeface="Roboto Slab"/>
              <a:sym typeface="Roboto Slab"/>
            </a:endParaRPr>
          </a:p>
          <a:p>
            <a:pPr indent="-323850" lvl="0" marL="457200" marR="0" rtl="0" algn="l">
              <a:lnSpc>
                <a:spcPct val="100000"/>
              </a:lnSpc>
              <a:spcBef>
                <a:spcPts val="0"/>
              </a:spcBef>
              <a:spcAft>
                <a:spcPts val="0"/>
              </a:spcAft>
              <a:buClr>
                <a:srgbClr val="000000"/>
              </a:buClr>
              <a:buSzPts val="1500"/>
              <a:buFont typeface="Roboto Slab"/>
              <a:buChar char="❖"/>
            </a:pPr>
            <a:r>
              <a:rPr b="0" i="0" lang="en" sz="1500" u="none" cap="none" strike="noStrike">
                <a:solidFill>
                  <a:srgbClr val="000000"/>
                </a:solidFill>
                <a:latin typeface="Roboto Slab"/>
                <a:ea typeface="Roboto Slab"/>
                <a:cs typeface="Roboto Slab"/>
                <a:sym typeface="Roboto Slab"/>
              </a:rPr>
              <a:t>sklearn</a:t>
            </a:r>
            <a:endParaRPr b="0" i="0" sz="1500" u="none" cap="none" strike="noStrike">
              <a:solidFill>
                <a:srgbClr val="000000"/>
              </a:solidFill>
              <a:latin typeface="Roboto Slab"/>
              <a:ea typeface="Roboto Slab"/>
              <a:cs typeface="Roboto Slab"/>
              <a:sym typeface="Roboto Slab"/>
            </a:endParaRPr>
          </a:p>
          <a:p>
            <a:pPr indent="-323850" lvl="0" marL="457200" marR="0" rtl="0" algn="l">
              <a:lnSpc>
                <a:spcPct val="100000"/>
              </a:lnSpc>
              <a:spcBef>
                <a:spcPts val="0"/>
              </a:spcBef>
              <a:spcAft>
                <a:spcPts val="0"/>
              </a:spcAft>
              <a:buClr>
                <a:srgbClr val="000000"/>
              </a:buClr>
              <a:buSzPts val="1500"/>
              <a:buFont typeface="Roboto Slab"/>
              <a:buChar char="●"/>
            </a:pPr>
            <a:r>
              <a:rPr b="0" i="0" lang="en" sz="1500" u="none" cap="none" strike="noStrike">
                <a:solidFill>
                  <a:srgbClr val="000000"/>
                </a:solidFill>
                <a:latin typeface="Roboto Slab"/>
                <a:ea typeface="Roboto Slab"/>
                <a:cs typeface="Roboto Slab"/>
                <a:sym typeface="Roboto Slab"/>
              </a:rPr>
              <a:t>sklearn.linear_model.LogisticRegression</a:t>
            </a:r>
            <a:endParaRPr b="0" i="0" sz="1500" u="none" cap="none" strike="noStrike">
              <a:solidFill>
                <a:srgbClr val="000000"/>
              </a:solidFill>
              <a:latin typeface="Roboto Slab"/>
              <a:ea typeface="Roboto Slab"/>
              <a:cs typeface="Roboto Slab"/>
              <a:sym typeface="Roboto Slab"/>
            </a:endParaRPr>
          </a:p>
          <a:p>
            <a:pPr indent="-323850" lvl="0" marL="457200" marR="0" rtl="0" algn="l">
              <a:lnSpc>
                <a:spcPct val="100000"/>
              </a:lnSpc>
              <a:spcBef>
                <a:spcPts val="0"/>
              </a:spcBef>
              <a:spcAft>
                <a:spcPts val="0"/>
              </a:spcAft>
              <a:buClr>
                <a:srgbClr val="000000"/>
              </a:buClr>
              <a:buSzPts val="1500"/>
              <a:buFont typeface="Roboto Slab"/>
              <a:buChar char="●"/>
            </a:pPr>
            <a:r>
              <a:rPr b="0" i="0" lang="en" sz="1500" u="none" cap="none" strike="noStrike">
                <a:solidFill>
                  <a:srgbClr val="000000"/>
                </a:solidFill>
                <a:latin typeface="Roboto Slab"/>
                <a:ea typeface="Roboto Slab"/>
                <a:cs typeface="Roboto Slab"/>
                <a:sym typeface="Roboto Slab"/>
              </a:rPr>
              <a:t>sklearn.ensemble.RandomForestClassifier</a:t>
            </a:r>
            <a:endParaRPr b="0" i="0" sz="1500" u="none" cap="none" strike="noStrike">
              <a:solidFill>
                <a:srgbClr val="000000"/>
              </a:solidFill>
              <a:latin typeface="Roboto Slab"/>
              <a:ea typeface="Roboto Slab"/>
              <a:cs typeface="Roboto Slab"/>
              <a:sym typeface="Roboto Slab"/>
            </a:endParaRPr>
          </a:p>
          <a:p>
            <a:pPr indent="-323850" lvl="0" marL="457200" marR="0" rtl="0" algn="l">
              <a:lnSpc>
                <a:spcPct val="100000"/>
              </a:lnSpc>
              <a:spcBef>
                <a:spcPts val="0"/>
              </a:spcBef>
              <a:spcAft>
                <a:spcPts val="0"/>
              </a:spcAft>
              <a:buClr>
                <a:srgbClr val="000000"/>
              </a:buClr>
              <a:buSzPts val="1500"/>
              <a:buFont typeface="Roboto Slab"/>
              <a:buChar char="●"/>
            </a:pPr>
            <a:r>
              <a:rPr b="0" i="0" lang="en" sz="1500" u="none" cap="none" strike="noStrike">
                <a:solidFill>
                  <a:srgbClr val="000000"/>
                </a:solidFill>
                <a:latin typeface="Roboto Slab"/>
                <a:ea typeface="Roboto Slab"/>
                <a:cs typeface="Roboto Slab"/>
                <a:sym typeface="Roboto Slab"/>
              </a:rPr>
              <a:t>sklearn.model_selection</a:t>
            </a:r>
            <a:endParaRPr b="0" i="0" sz="1500" u="none" cap="none" strike="noStrike">
              <a:solidFill>
                <a:srgbClr val="000000"/>
              </a:solidFill>
              <a:latin typeface="Roboto Slab"/>
              <a:ea typeface="Roboto Slab"/>
              <a:cs typeface="Roboto Slab"/>
              <a:sym typeface="Roboto Slab"/>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ctrTitle"/>
          </p:nvPr>
        </p:nvSpPr>
        <p:spPr>
          <a:xfrm>
            <a:off x="1033575" y="2417622"/>
            <a:ext cx="6858000" cy="1790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SzPts val="990"/>
              <a:buNone/>
            </a:pPr>
            <a:r>
              <a:rPr b="1" lang="en" sz="1640">
                <a:latin typeface="Roboto Slab"/>
                <a:ea typeface="Roboto Slab"/>
                <a:cs typeface="Roboto Slab"/>
                <a:sym typeface="Roboto Slab"/>
              </a:rPr>
              <a:t>Hardware</a:t>
            </a:r>
            <a:r>
              <a:rPr lang="en" sz="1640">
                <a:latin typeface="Roboto Slab"/>
                <a:ea typeface="Roboto Slab"/>
                <a:cs typeface="Roboto Slab"/>
                <a:sym typeface="Roboto Slab"/>
              </a:rPr>
              <a:t>:</a:t>
            </a:r>
            <a:endParaRPr sz="1640">
              <a:latin typeface="Roboto Slab"/>
              <a:ea typeface="Roboto Slab"/>
              <a:cs typeface="Roboto Slab"/>
              <a:sym typeface="Roboto Slab"/>
            </a:endParaRPr>
          </a:p>
          <a:p>
            <a:pPr indent="457200" lvl="0" marL="0" rtl="0" algn="l">
              <a:lnSpc>
                <a:spcPct val="115000"/>
              </a:lnSpc>
              <a:spcBef>
                <a:spcPts val="1200"/>
              </a:spcBef>
              <a:spcAft>
                <a:spcPts val="0"/>
              </a:spcAft>
              <a:buClr>
                <a:schemeClr val="dk1"/>
              </a:buClr>
              <a:buSzPts val="990"/>
              <a:buFont typeface="Arial"/>
              <a:buNone/>
            </a:pPr>
            <a:r>
              <a:rPr lang="en" sz="1640">
                <a:latin typeface="Roboto Slab"/>
                <a:ea typeface="Roboto Slab"/>
                <a:cs typeface="Roboto Slab"/>
                <a:sym typeface="Roboto Slab"/>
              </a:rPr>
              <a:t>Processor - Intel Core i5</a:t>
            </a:r>
            <a:endParaRPr sz="1640">
              <a:latin typeface="Roboto Slab"/>
              <a:ea typeface="Roboto Slab"/>
              <a:cs typeface="Roboto Slab"/>
              <a:sym typeface="Roboto Slab"/>
            </a:endParaRPr>
          </a:p>
          <a:p>
            <a:pPr indent="0" lvl="0" marL="0" rtl="0" algn="l">
              <a:lnSpc>
                <a:spcPct val="115000"/>
              </a:lnSpc>
              <a:spcBef>
                <a:spcPts val="1200"/>
              </a:spcBef>
              <a:spcAft>
                <a:spcPts val="0"/>
              </a:spcAft>
              <a:buClr>
                <a:schemeClr val="dk1"/>
              </a:buClr>
              <a:buSzPts val="990"/>
              <a:buFont typeface="Arial"/>
              <a:buNone/>
            </a:pPr>
            <a:r>
              <a:rPr lang="en" sz="1640">
                <a:latin typeface="Roboto Slab"/>
                <a:ea typeface="Roboto Slab"/>
                <a:cs typeface="Roboto Slab"/>
                <a:sym typeface="Roboto Slab"/>
              </a:rPr>
              <a:t>         Memory(RAM) - 8 GB</a:t>
            </a:r>
            <a:endParaRPr sz="1640">
              <a:latin typeface="Roboto Slab"/>
              <a:ea typeface="Roboto Slab"/>
              <a:cs typeface="Roboto Slab"/>
              <a:sym typeface="Roboto Slab"/>
            </a:endParaRPr>
          </a:p>
          <a:p>
            <a:pPr indent="0" lvl="0" marL="0" rtl="0" algn="l">
              <a:lnSpc>
                <a:spcPct val="115000"/>
              </a:lnSpc>
              <a:spcBef>
                <a:spcPts val="1200"/>
              </a:spcBef>
              <a:spcAft>
                <a:spcPts val="0"/>
              </a:spcAft>
              <a:buSzPts val="990"/>
              <a:buNone/>
            </a:pPr>
            <a:r>
              <a:rPr lang="en" sz="1640">
                <a:latin typeface="Roboto Slab"/>
                <a:ea typeface="Roboto Slab"/>
                <a:cs typeface="Roboto Slab"/>
                <a:sym typeface="Roboto Slab"/>
              </a:rPr>
              <a:t>         Storage – I TB</a:t>
            </a:r>
            <a:endParaRPr sz="1640">
              <a:latin typeface="Roboto Slab"/>
              <a:ea typeface="Roboto Slab"/>
              <a:cs typeface="Roboto Slab"/>
              <a:sym typeface="Roboto Slab"/>
            </a:endParaRPr>
          </a:p>
          <a:p>
            <a:pPr indent="0" lvl="0" marL="0" rtl="0" algn="l">
              <a:lnSpc>
                <a:spcPct val="115000"/>
              </a:lnSpc>
              <a:spcBef>
                <a:spcPts val="1200"/>
              </a:spcBef>
              <a:spcAft>
                <a:spcPts val="0"/>
              </a:spcAft>
              <a:buSzPts val="990"/>
              <a:buNone/>
            </a:pPr>
            <a:r>
              <a:rPr b="1" lang="en" sz="1640">
                <a:latin typeface="Roboto Slab"/>
                <a:ea typeface="Roboto Slab"/>
                <a:cs typeface="Roboto Slab"/>
                <a:sym typeface="Roboto Slab"/>
              </a:rPr>
              <a:t>Software:</a:t>
            </a:r>
            <a:endParaRPr b="1" sz="1640">
              <a:latin typeface="Roboto Slab"/>
              <a:ea typeface="Roboto Slab"/>
              <a:cs typeface="Roboto Slab"/>
              <a:sym typeface="Roboto Slab"/>
            </a:endParaRPr>
          </a:p>
          <a:p>
            <a:pPr indent="0" lvl="0" marL="0" rtl="0" algn="l">
              <a:lnSpc>
                <a:spcPct val="115000"/>
              </a:lnSpc>
              <a:spcBef>
                <a:spcPts val="1200"/>
              </a:spcBef>
              <a:spcAft>
                <a:spcPts val="0"/>
              </a:spcAft>
              <a:buSzPts val="990"/>
              <a:buNone/>
            </a:pPr>
            <a:r>
              <a:rPr lang="en" sz="1640">
                <a:latin typeface="Roboto Slab"/>
                <a:ea typeface="Roboto Slab"/>
                <a:cs typeface="Roboto Slab"/>
                <a:sym typeface="Roboto Slab"/>
              </a:rPr>
              <a:t>	Python3</a:t>
            </a:r>
            <a:endParaRPr sz="1640">
              <a:latin typeface="Roboto Slab"/>
              <a:ea typeface="Roboto Slab"/>
              <a:cs typeface="Roboto Slab"/>
              <a:sym typeface="Roboto Slab"/>
            </a:endParaRPr>
          </a:p>
          <a:p>
            <a:pPr indent="0" lvl="0" marL="0" rtl="0" algn="l">
              <a:lnSpc>
                <a:spcPct val="115000"/>
              </a:lnSpc>
              <a:spcBef>
                <a:spcPts val="1200"/>
              </a:spcBef>
              <a:spcAft>
                <a:spcPts val="1200"/>
              </a:spcAft>
              <a:buSzPts val="990"/>
              <a:buNone/>
            </a:pPr>
            <a:r>
              <a:rPr lang="en" sz="1640">
                <a:latin typeface="Roboto Slab"/>
                <a:ea typeface="Roboto Slab"/>
                <a:cs typeface="Roboto Slab"/>
                <a:sym typeface="Roboto Slab"/>
              </a:rPr>
              <a:t>	Google Colab/Jupyter Notebook</a:t>
            </a:r>
            <a:endParaRPr sz="1640">
              <a:latin typeface="Roboto Slab"/>
              <a:ea typeface="Roboto Slab"/>
              <a:cs typeface="Roboto Slab"/>
              <a:sym typeface="Roboto Slab"/>
            </a:endParaRPr>
          </a:p>
        </p:txBody>
      </p:sp>
      <p:sp>
        <p:nvSpPr>
          <p:cNvPr id="224" name="Google Shape;224;p33"/>
          <p:cNvSpPr txBox="1"/>
          <p:nvPr>
            <p:ph idx="1" type="subTitle"/>
          </p:nvPr>
        </p:nvSpPr>
        <p:spPr>
          <a:xfrm>
            <a:off x="1088275" y="381478"/>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chemeClr val="dk1"/>
              </a:buClr>
              <a:buSzPts val="990"/>
              <a:buFont typeface="Arial"/>
              <a:buNone/>
            </a:pPr>
            <a:r>
              <a:rPr b="1" lang="en" sz="2220">
                <a:latin typeface="Roboto Slab"/>
                <a:ea typeface="Roboto Slab"/>
                <a:cs typeface="Roboto Slab"/>
                <a:sym typeface="Roboto Slab"/>
              </a:rPr>
              <a:t>SYSTEM SPECIFICATIONS</a:t>
            </a:r>
            <a:endParaRPr b="1" sz="2220">
              <a:latin typeface="Roboto Slab"/>
              <a:ea typeface="Roboto Slab"/>
              <a:cs typeface="Roboto Slab"/>
              <a:sym typeface="Roboto Slab"/>
            </a:endParaRPr>
          </a:p>
          <a:p>
            <a:pPr indent="0" lvl="0" marL="0" rtl="0" algn="ctr">
              <a:lnSpc>
                <a:spcPct val="90000"/>
              </a:lnSpc>
              <a:spcBef>
                <a:spcPts val="800"/>
              </a:spcBef>
              <a:spcAft>
                <a:spcPts val="0"/>
              </a:spcAft>
              <a:buSzPts val="1800"/>
              <a:buNone/>
            </a:pPr>
            <a:r>
              <a:t/>
            </a:r>
            <a:endParaRPr sz="22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