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19" roundtripDataSignature="AMtx7mgAq3XiEWL/Du6hEi/uJqhJDrHe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abd1bc7b7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gdabd1bc7b7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abd1bc7b7_0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gdabd1bc7b7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abd1bc7b7_0_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gdabd1bc7b7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31954f626_4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gd31954f626_4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7a8f4ce20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gd7a8f4ce20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7a8f4ce20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gd7a8f4ce20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a1d6a366e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gda1d6a366e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abd1bc7b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gdabd1bc7b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abd1bc7b7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gdabd1bc7b7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ECEEA"/>
            </a:gs>
            <a:gs pos="6250">
              <a:srgbClr val="BECEEA"/>
            </a:gs>
            <a:gs pos="6623">
              <a:srgbClr val="B5C7E7"/>
            </a:gs>
            <a:gs pos="35000">
              <a:schemeClr val="lt1"/>
            </a:gs>
            <a:gs pos="60000">
              <a:srgbClr val="F5F7FC"/>
            </a:gs>
            <a:gs pos="100000">
              <a:srgbClr val="D1DCF0"/>
            </a:gs>
          </a:gsLst>
          <a:path path="circle">
            <a:fillToRect r="100%" t="100%"/>
          </a:path>
          <a:tileRect b="-100%" l="-100%"/>
        </a:gra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89" name="Google Shape;89;p1"/>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90" name="Google Shape;90;p1"/>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91" name="Google Shape;91;p1"/>
          <p:cNvSpPr txBox="1"/>
          <p:nvPr/>
        </p:nvSpPr>
        <p:spPr>
          <a:xfrm>
            <a:off x="110850" y="1090675"/>
            <a:ext cx="11984100" cy="5141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Department of Computer Science &amp; Engineering</a:t>
            </a:r>
            <a:endParaRPr b="1" i="0" sz="2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4A86E8"/>
                </a:solidFill>
                <a:latin typeface="Times New Roman"/>
                <a:ea typeface="Times New Roman"/>
                <a:cs typeface="Times New Roman"/>
                <a:sym typeface="Times New Roman"/>
              </a:rPr>
              <a:t>IMAGE CAPTION AND SPEECH GENERATION</a:t>
            </a:r>
            <a:endParaRPr b="0" i="0" sz="1400" u="none" cap="none" strike="noStrike">
              <a:solidFill>
                <a:srgbClr val="4A86E8"/>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4A86E8"/>
                </a:solidFill>
                <a:latin typeface="Times New Roman"/>
                <a:ea typeface="Times New Roman"/>
                <a:cs typeface="Times New Roman"/>
                <a:sym typeface="Times New Roman"/>
              </a:rPr>
              <a:t>USING LSTM AND GTTS API</a:t>
            </a:r>
            <a:endParaRPr b="0" i="0" sz="1400" u="none" cap="none" strike="noStrike">
              <a:solidFill>
                <a:srgbClr val="4A86E8"/>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Date: </a:t>
            </a:r>
            <a:r>
              <a:rPr b="1" lang="en-US" sz="2400">
                <a:solidFill>
                  <a:schemeClr val="dk1"/>
                </a:solidFill>
                <a:latin typeface="Times New Roman"/>
                <a:ea typeface="Times New Roman"/>
                <a:cs typeface="Times New Roman"/>
                <a:sym typeface="Times New Roman"/>
              </a:rPr>
              <a:t>29</a:t>
            </a:r>
            <a:r>
              <a:rPr b="1" i="0" lang="en-US" sz="2400" u="none" cap="none" strike="noStrike">
                <a:solidFill>
                  <a:schemeClr val="dk1"/>
                </a:solidFill>
                <a:latin typeface="Times New Roman"/>
                <a:ea typeface="Times New Roman"/>
                <a:cs typeface="Times New Roman"/>
                <a:sym typeface="Times New Roman"/>
              </a:rPr>
              <a:t> May 2021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S.POOJA SAI SREE : 17WH1A0549</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D.MANISHA              : 17WH1A0524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S.SUSMITHA             : 17WH1A0529</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					    		                                     Internal Guide: Mr. K. BHARGAV RAM</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         				    	                      Designation: Assistant Professor</a:t>
            </a:r>
            <a:endParaRPr b="1" i="0" sz="3200" u="none" cap="none" strike="noStrike">
              <a:solidFill>
                <a:schemeClr val="dk1"/>
              </a:solidFill>
              <a:latin typeface="Times New Roman"/>
              <a:ea typeface="Times New Roman"/>
              <a:cs typeface="Times New Roman"/>
              <a:sym typeface="Times New Roman"/>
            </a:endParaRPr>
          </a:p>
        </p:txBody>
      </p:sp>
      <p:sp>
        <p:nvSpPr>
          <p:cNvPr id="92" name="Google Shape;92;p1"/>
          <p:cNvSpPr/>
          <p:nvPr/>
        </p:nvSpPr>
        <p:spPr>
          <a:xfrm>
            <a:off x="0" y="6040581"/>
            <a:ext cx="12191999"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gdabd1bc7b7_0_25"/>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99" name="Google Shape;199;gdabd1bc7b7_0_25"/>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200" name="Google Shape;200;gdabd1bc7b7_0_25"/>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0" i="0" sz="1400" u="none" cap="none" strike="noStrike">
              <a:solidFill>
                <a:srgbClr val="000000"/>
              </a:solidFill>
              <a:latin typeface="Arial"/>
              <a:ea typeface="Arial"/>
              <a:cs typeface="Arial"/>
              <a:sym typeface="Arial"/>
            </a:endParaRPr>
          </a:p>
        </p:txBody>
      </p:sp>
      <p:sp>
        <p:nvSpPr>
          <p:cNvPr id="201" name="Google Shape;201;gdabd1bc7b7_0_25"/>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202" name="Google Shape;202;gdabd1bc7b7_0_25"/>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203" name="Google Shape;203;gdabd1bc7b7_0_25"/>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204" name="Google Shape;204;gdabd1bc7b7_0_25"/>
          <p:cNvSpPr txBox="1"/>
          <p:nvPr/>
        </p:nvSpPr>
        <p:spPr>
          <a:xfrm>
            <a:off x="1530668" y="75481"/>
            <a:ext cx="8949900" cy="646500"/>
          </a:xfrm>
          <a:prstGeom prst="rect">
            <a:avLst/>
          </a:prstGeom>
          <a:noFill/>
          <a:ln>
            <a:noFill/>
          </a:ln>
        </p:spPr>
        <p:txBody>
          <a:bodyPr anchorCtr="0" anchor="t" bIns="45700" lIns="91425" spcFirstLastPara="1" rIns="91425" wrap="square" tIns="45700">
            <a:spAutoFit/>
          </a:bodyPr>
          <a:lstStyle/>
          <a:p>
            <a:pPr indent="457200" lvl="0" marL="457200" marR="0" rtl="0" algn="ctr">
              <a:lnSpc>
                <a:spcPct val="100000"/>
              </a:lnSpc>
              <a:spcBef>
                <a:spcPts val="0"/>
              </a:spcBef>
              <a:spcAft>
                <a:spcPts val="0"/>
              </a:spcAft>
              <a:buClr>
                <a:srgbClr val="000000"/>
              </a:buClr>
              <a:buSzPts val="3600"/>
              <a:buFont typeface="Arial"/>
              <a:buNone/>
            </a:pPr>
            <a:r>
              <a:rPr b="1" lang="en-US" sz="3600">
                <a:solidFill>
                  <a:srgbClr val="0C0C0C"/>
                </a:solidFill>
                <a:latin typeface="Times New Roman"/>
                <a:ea typeface="Times New Roman"/>
                <a:cs typeface="Times New Roman"/>
                <a:sym typeface="Times New Roman"/>
              </a:rPr>
              <a:t>DESCRIPTION GENERATION</a:t>
            </a:r>
            <a:r>
              <a:rPr b="1" i="0" lang="en-US" sz="3600" u="none" cap="none" strike="noStrike">
                <a:solidFill>
                  <a:srgbClr val="0C0C0C"/>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sp>
        <p:nvSpPr>
          <p:cNvPr id="205" name="Google Shape;205;gdabd1bc7b7_0_25"/>
          <p:cNvSpPr txBox="1"/>
          <p:nvPr/>
        </p:nvSpPr>
        <p:spPr>
          <a:xfrm>
            <a:off x="796643" y="1337842"/>
            <a:ext cx="10809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imes New Roman"/>
              <a:ea typeface="Times New Roman"/>
              <a:cs typeface="Times New Roman"/>
              <a:sym typeface="Times New Roman"/>
            </a:endParaRPr>
          </a:p>
        </p:txBody>
      </p:sp>
      <p:pic>
        <p:nvPicPr>
          <p:cNvPr id="206" name="Google Shape;206;gdabd1bc7b7_0_25"/>
          <p:cNvPicPr preferRelativeResize="0"/>
          <p:nvPr/>
        </p:nvPicPr>
        <p:blipFill>
          <a:blip r:embed="rId5">
            <a:alphaModFix/>
          </a:blip>
          <a:stretch>
            <a:fillRect/>
          </a:stretch>
        </p:blipFill>
        <p:spPr>
          <a:xfrm>
            <a:off x="351350" y="1098225"/>
            <a:ext cx="11308552" cy="53635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gdabd1bc7b7_0_37"/>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212" name="Google Shape;212;gdabd1bc7b7_0_37"/>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213" name="Google Shape;213;gdabd1bc7b7_0_37"/>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0" i="0" sz="1400" u="none" cap="none" strike="noStrike">
              <a:solidFill>
                <a:srgbClr val="000000"/>
              </a:solidFill>
              <a:latin typeface="Arial"/>
              <a:ea typeface="Arial"/>
              <a:cs typeface="Arial"/>
              <a:sym typeface="Arial"/>
            </a:endParaRPr>
          </a:p>
        </p:txBody>
      </p:sp>
      <p:sp>
        <p:nvSpPr>
          <p:cNvPr id="214" name="Google Shape;214;gdabd1bc7b7_0_37"/>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215" name="Google Shape;215;gdabd1bc7b7_0_37"/>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216" name="Google Shape;216;gdabd1bc7b7_0_37"/>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217" name="Google Shape;217;gdabd1bc7b7_0_37"/>
          <p:cNvSpPr txBox="1"/>
          <p:nvPr/>
        </p:nvSpPr>
        <p:spPr>
          <a:xfrm>
            <a:off x="1025243" y="27706"/>
            <a:ext cx="8949900" cy="646500"/>
          </a:xfrm>
          <a:prstGeom prst="rect">
            <a:avLst/>
          </a:prstGeom>
          <a:noFill/>
          <a:ln>
            <a:noFill/>
          </a:ln>
        </p:spPr>
        <p:txBody>
          <a:bodyPr anchorCtr="0" anchor="t" bIns="45700" lIns="91425" spcFirstLastPara="1" rIns="91425" wrap="square" tIns="45700">
            <a:spAutoFit/>
          </a:bodyPr>
          <a:lstStyle/>
          <a:p>
            <a:pPr indent="457200" lvl="0" marL="914400" marR="0" rtl="0" algn="ctr">
              <a:lnSpc>
                <a:spcPct val="100000"/>
              </a:lnSpc>
              <a:spcBef>
                <a:spcPts val="0"/>
              </a:spcBef>
              <a:spcAft>
                <a:spcPts val="0"/>
              </a:spcAft>
              <a:buClr>
                <a:srgbClr val="000000"/>
              </a:buClr>
              <a:buSzPts val="3600"/>
              <a:buFont typeface="Arial"/>
              <a:buNone/>
            </a:pPr>
            <a:r>
              <a:rPr b="1" lang="en-US" sz="3600">
                <a:solidFill>
                  <a:srgbClr val="0C0C0C"/>
                </a:solidFill>
                <a:latin typeface="Times New Roman"/>
                <a:ea typeface="Times New Roman"/>
                <a:cs typeface="Times New Roman"/>
                <a:sym typeface="Times New Roman"/>
              </a:rPr>
              <a:t>SPEECH GENERATION</a:t>
            </a:r>
            <a:r>
              <a:rPr b="1" i="0" lang="en-US" sz="3600" u="none" cap="none" strike="noStrike">
                <a:solidFill>
                  <a:srgbClr val="0C0C0C"/>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sp>
        <p:nvSpPr>
          <p:cNvPr id="218" name="Google Shape;218;gdabd1bc7b7_0_37"/>
          <p:cNvSpPr txBox="1"/>
          <p:nvPr/>
        </p:nvSpPr>
        <p:spPr>
          <a:xfrm>
            <a:off x="796643" y="1337842"/>
            <a:ext cx="10809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imes New Roman"/>
              <a:ea typeface="Times New Roman"/>
              <a:cs typeface="Times New Roman"/>
              <a:sym typeface="Times New Roman"/>
            </a:endParaRPr>
          </a:p>
        </p:txBody>
      </p:sp>
      <p:pic>
        <p:nvPicPr>
          <p:cNvPr id="219" name="Google Shape;219;gdabd1bc7b7_0_37"/>
          <p:cNvPicPr preferRelativeResize="0"/>
          <p:nvPr/>
        </p:nvPicPr>
        <p:blipFill>
          <a:blip r:embed="rId5">
            <a:alphaModFix/>
          </a:blip>
          <a:stretch>
            <a:fillRect/>
          </a:stretch>
        </p:blipFill>
        <p:spPr>
          <a:xfrm>
            <a:off x="455475" y="1067587"/>
            <a:ext cx="11425652" cy="516721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gdabd1bc7b7_0_60"/>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225" name="Google Shape;225;gdabd1bc7b7_0_60"/>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226" name="Google Shape;226;gdabd1bc7b7_0_60"/>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0" i="0" sz="1400" u="none" cap="none" strike="noStrike">
              <a:solidFill>
                <a:srgbClr val="000000"/>
              </a:solidFill>
              <a:latin typeface="Arial"/>
              <a:ea typeface="Arial"/>
              <a:cs typeface="Arial"/>
              <a:sym typeface="Arial"/>
            </a:endParaRPr>
          </a:p>
        </p:txBody>
      </p:sp>
      <p:sp>
        <p:nvSpPr>
          <p:cNvPr id="227" name="Google Shape;227;gdabd1bc7b7_0_60"/>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228" name="Google Shape;228;gdabd1bc7b7_0_60"/>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229" name="Google Shape;229;gdabd1bc7b7_0_60"/>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230" name="Google Shape;230;gdabd1bc7b7_0_60"/>
          <p:cNvSpPr txBox="1"/>
          <p:nvPr/>
        </p:nvSpPr>
        <p:spPr>
          <a:xfrm>
            <a:off x="1025243" y="27706"/>
            <a:ext cx="8949900" cy="646500"/>
          </a:xfrm>
          <a:prstGeom prst="rect">
            <a:avLst/>
          </a:prstGeom>
          <a:noFill/>
          <a:ln>
            <a:noFill/>
          </a:ln>
        </p:spPr>
        <p:txBody>
          <a:bodyPr anchorCtr="0" anchor="t" bIns="45700" lIns="91425" spcFirstLastPara="1" rIns="91425" wrap="square" tIns="45700">
            <a:spAutoFit/>
          </a:bodyPr>
          <a:lstStyle/>
          <a:p>
            <a:pPr indent="457200" lvl="0" marL="457200" marR="0" rtl="0" algn="ctr">
              <a:lnSpc>
                <a:spcPct val="100000"/>
              </a:lnSpc>
              <a:spcBef>
                <a:spcPts val="0"/>
              </a:spcBef>
              <a:spcAft>
                <a:spcPts val="0"/>
              </a:spcAft>
              <a:buClr>
                <a:srgbClr val="000000"/>
              </a:buClr>
              <a:buSzPts val="3600"/>
              <a:buFont typeface="Arial"/>
              <a:buNone/>
            </a:pPr>
            <a:r>
              <a:rPr b="1" lang="en-US" sz="3600">
                <a:solidFill>
                  <a:srgbClr val="0C0C0C"/>
                </a:solidFill>
                <a:latin typeface="Times New Roman"/>
                <a:ea typeface="Times New Roman"/>
                <a:cs typeface="Times New Roman"/>
                <a:sym typeface="Times New Roman"/>
              </a:rPr>
              <a:t>TEST CASES</a:t>
            </a:r>
            <a:r>
              <a:rPr b="1" i="0" lang="en-US" sz="3600" u="none" cap="none" strike="noStrike">
                <a:solidFill>
                  <a:srgbClr val="0C0C0C"/>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sp>
        <p:nvSpPr>
          <p:cNvPr id="231" name="Google Shape;231;gdabd1bc7b7_0_60"/>
          <p:cNvSpPr txBox="1"/>
          <p:nvPr/>
        </p:nvSpPr>
        <p:spPr>
          <a:xfrm>
            <a:off x="796643" y="1337842"/>
            <a:ext cx="10809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imes New Roman"/>
              <a:ea typeface="Times New Roman"/>
              <a:cs typeface="Times New Roman"/>
              <a:sym typeface="Times New Roman"/>
            </a:endParaRPr>
          </a:p>
        </p:txBody>
      </p:sp>
      <p:pic>
        <p:nvPicPr>
          <p:cNvPr id="232" name="Google Shape;232;gdabd1bc7b7_0_60"/>
          <p:cNvPicPr preferRelativeResize="0"/>
          <p:nvPr/>
        </p:nvPicPr>
        <p:blipFill>
          <a:blip r:embed="rId5">
            <a:alphaModFix/>
          </a:blip>
          <a:stretch>
            <a:fillRect/>
          </a:stretch>
        </p:blipFill>
        <p:spPr>
          <a:xfrm>
            <a:off x="2757488" y="1012225"/>
            <a:ext cx="6677025" cy="5077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7"/>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238" name="Google Shape;238;p7"/>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239" name="Google Shape;239;p7"/>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sp>
        <p:nvSpPr>
          <p:cNvPr id="240" name="Google Shape;240;p7"/>
          <p:cNvSpPr txBox="1"/>
          <p:nvPr/>
        </p:nvSpPr>
        <p:spPr>
          <a:xfrm>
            <a:off x="888591" y="2875002"/>
            <a:ext cx="10712567" cy="110799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600"/>
              <a:buFont typeface="Arial"/>
              <a:buNone/>
            </a:pPr>
            <a:r>
              <a:rPr b="1" i="0" lang="en-US" sz="6600" u="none" cap="none" strike="noStrike">
                <a:solidFill>
                  <a:schemeClr val="dk1"/>
                </a:solidFill>
                <a:latin typeface="Times New Roman"/>
                <a:ea typeface="Times New Roman"/>
                <a:cs typeface="Times New Roman"/>
                <a:sym typeface="Times New Roman"/>
              </a:rPr>
              <a:t>Thankyou</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2"/>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98" name="Google Shape;98;p2"/>
          <p:cNvSpPr txBox="1"/>
          <p:nvPr/>
        </p:nvSpPr>
        <p:spPr>
          <a:xfrm>
            <a:off x="53119" y="92883"/>
            <a:ext cx="9746235" cy="629018"/>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99" name="Google Shape;99;p2"/>
          <p:cNvSpPr txBox="1"/>
          <p:nvPr/>
        </p:nvSpPr>
        <p:spPr>
          <a:xfrm>
            <a:off x="165517" y="1343854"/>
            <a:ext cx="11862360"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0" i="0" sz="1400" u="none" cap="none" strike="noStrike">
              <a:solidFill>
                <a:srgbClr val="000000"/>
              </a:solidFill>
              <a:latin typeface="Arial"/>
              <a:ea typeface="Arial"/>
              <a:cs typeface="Arial"/>
              <a:sym typeface="Arial"/>
            </a:endParaRPr>
          </a:p>
        </p:txBody>
      </p:sp>
      <p:sp>
        <p:nvSpPr>
          <p:cNvPr id="100" name="Google Shape;100;p2"/>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01" name="Google Shape;101;p2"/>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02" name="Google Shape;102;p2"/>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03" name="Google Shape;103;p2"/>
          <p:cNvSpPr txBox="1"/>
          <p:nvPr/>
        </p:nvSpPr>
        <p:spPr>
          <a:xfrm>
            <a:off x="1025243" y="27706"/>
            <a:ext cx="89499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C0C0C"/>
                </a:solidFill>
                <a:latin typeface="Times New Roman"/>
                <a:ea typeface="Times New Roman"/>
                <a:cs typeface="Times New Roman"/>
                <a:sym typeface="Times New Roman"/>
              </a:rPr>
              <a:t>      ABSTRACT</a:t>
            </a:r>
            <a:endParaRPr b="0" i="0" sz="1400" u="none" cap="none" strike="noStrike">
              <a:solidFill>
                <a:srgbClr val="000000"/>
              </a:solidFill>
              <a:latin typeface="Arial"/>
              <a:ea typeface="Arial"/>
              <a:cs typeface="Arial"/>
              <a:sym typeface="Arial"/>
            </a:endParaRPr>
          </a:p>
        </p:txBody>
      </p:sp>
      <p:sp>
        <p:nvSpPr>
          <p:cNvPr id="104" name="Google Shape;104;p2"/>
          <p:cNvSpPr txBox="1"/>
          <p:nvPr/>
        </p:nvSpPr>
        <p:spPr>
          <a:xfrm>
            <a:off x="710600" y="1012226"/>
            <a:ext cx="11123700" cy="4648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Problem statement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C0C0C"/>
                </a:solidFill>
                <a:latin typeface="Times New Roman"/>
                <a:ea typeface="Times New Roman"/>
                <a:cs typeface="Times New Roman"/>
                <a:sym typeface="Times New Roman"/>
              </a:rPr>
              <a:t>Flickr 8k dataset consists of images, where each of them is paired with five different captions which provide clear descriptions of the salient entities and events. The task is to generate relatable caption/description and audio for a given image.</a:t>
            </a:r>
            <a:endParaRPr b="0" i="0" sz="2400" u="none" cap="none" strike="noStrike">
              <a:solidFill>
                <a:srgbClr val="0C0C0C"/>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C0C0C"/>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Project Objective</a:t>
            </a:r>
            <a:endParaRPr b="1"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rgbClr val="0C0C0C"/>
                </a:solidFill>
                <a:latin typeface="Times New Roman"/>
                <a:ea typeface="Times New Roman"/>
                <a:cs typeface="Times New Roman"/>
                <a:sym typeface="Times New Roman"/>
              </a:rPr>
              <a:t>This project aims to develop Image caption and speech generator, a tool which generates captions or descriptions for an image according to the content observed. It also generates audio/speech for the description obtained. This can be done using Deep learning algorithms such as VGG16 model (CNN based), Long Short-Term Memory(Recurrent Neural Network) for generating captions and GTTS (Google Text To Speech) API for obtaining speech from description.</a:t>
            </a:r>
            <a:endParaRPr b="1" i="0" sz="2800" u="none" cap="none" strike="noStrike">
              <a:solidFill>
                <a:srgbClr val="FF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gd31954f626_4_2"/>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10" name="Google Shape;110;gd31954f626_4_2"/>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111" name="Google Shape;111;gd31954f626_4_2"/>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0" i="0" sz="1400" u="none" cap="none" strike="noStrike">
              <a:solidFill>
                <a:srgbClr val="000000"/>
              </a:solidFill>
              <a:latin typeface="Arial"/>
              <a:ea typeface="Arial"/>
              <a:cs typeface="Arial"/>
              <a:sym typeface="Arial"/>
            </a:endParaRPr>
          </a:p>
        </p:txBody>
      </p:sp>
      <p:sp>
        <p:nvSpPr>
          <p:cNvPr id="112" name="Google Shape;112;gd31954f626_4_2"/>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13" name="Google Shape;113;gd31954f626_4_2"/>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14" name="Google Shape;114;gd31954f626_4_2"/>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15" name="Google Shape;115;gd31954f626_4_2"/>
          <p:cNvSpPr txBox="1"/>
          <p:nvPr/>
        </p:nvSpPr>
        <p:spPr>
          <a:xfrm>
            <a:off x="1025243" y="27706"/>
            <a:ext cx="89499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C0C0C"/>
                </a:solidFill>
                <a:latin typeface="Times New Roman"/>
                <a:ea typeface="Times New Roman"/>
                <a:cs typeface="Times New Roman"/>
                <a:sym typeface="Times New Roman"/>
              </a:rPr>
              <a:t>      DATASET</a:t>
            </a:r>
            <a:endParaRPr b="0" i="0" sz="1400" u="none" cap="none" strike="noStrike">
              <a:solidFill>
                <a:srgbClr val="000000"/>
              </a:solidFill>
              <a:latin typeface="Arial"/>
              <a:ea typeface="Arial"/>
              <a:cs typeface="Arial"/>
              <a:sym typeface="Arial"/>
            </a:endParaRPr>
          </a:p>
        </p:txBody>
      </p:sp>
      <p:sp>
        <p:nvSpPr>
          <p:cNvPr id="116" name="Google Shape;116;gd31954f626_4_2"/>
          <p:cNvSpPr txBox="1"/>
          <p:nvPr/>
        </p:nvSpPr>
        <p:spPr>
          <a:xfrm>
            <a:off x="710600" y="1012226"/>
            <a:ext cx="11123700" cy="2924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Dataset Description</a:t>
            </a:r>
            <a:endParaRPr b="1"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600"/>
              <a:buFont typeface="Arial"/>
              <a:buNone/>
            </a:pPr>
            <a:r>
              <a:rPr b="0" i="0" lang="en-US" sz="2600" u="none" cap="none" strike="noStrike">
                <a:solidFill>
                  <a:schemeClr val="dk1"/>
                </a:solidFill>
                <a:latin typeface="Times New Roman"/>
                <a:ea typeface="Times New Roman"/>
                <a:cs typeface="Times New Roman"/>
                <a:sym typeface="Times New Roman"/>
              </a:rPr>
              <a:t>Flickr 8k dataset consists of two main types of data. </a:t>
            </a:r>
            <a:endParaRPr b="0" i="0" sz="2600" u="none" cap="none" strike="noStrike">
              <a:solidFill>
                <a:schemeClr val="dk1"/>
              </a:solidFill>
              <a:latin typeface="Times New Roman"/>
              <a:ea typeface="Times New Roman"/>
              <a:cs typeface="Times New Roman"/>
              <a:sym typeface="Times New Roman"/>
            </a:endParaRPr>
          </a:p>
          <a:p>
            <a:pPr indent="-393700" lvl="0" marL="457200" marR="0" rtl="0" algn="l">
              <a:lnSpc>
                <a:spcPct val="100000"/>
              </a:lnSpc>
              <a:spcBef>
                <a:spcPts val="0"/>
              </a:spcBef>
              <a:spcAft>
                <a:spcPts val="0"/>
              </a:spcAft>
              <a:buClr>
                <a:schemeClr val="dk1"/>
              </a:buClr>
              <a:buSzPts val="2600"/>
              <a:buFont typeface="Times New Roman"/>
              <a:buAutoNum type="arabicPeriod"/>
            </a:pPr>
            <a:r>
              <a:rPr b="0" i="0" lang="en-US" sz="2600" u="none" cap="none" strike="noStrike">
                <a:solidFill>
                  <a:schemeClr val="dk1"/>
                </a:solidFill>
                <a:latin typeface="Times New Roman"/>
                <a:ea typeface="Times New Roman"/>
                <a:cs typeface="Times New Roman"/>
                <a:sym typeface="Times New Roman"/>
              </a:rPr>
              <a:t>Image/Photo data - It has a total of 8091 images.</a:t>
            </a:r>
            <a:endParaRPr b="0" i="0" sz="2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chemeClr val="dk1"/>
                </a:solidFill>
                <a:latin typeface="Times New Roman"/>
                <a:ea typeface="Times New Roman"/>
                <a:cs typeface="Times New Roman"/>
                <a:sym typeface="Times New Roman"/>
              </a:rPr>
              <a:t>	i) Training set -  6091 images</a:t>
            </a:r>
            <a:endParaRPr b="0" i="0" sz="2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chemeClr val="dk1"/>
                </a:solidFill>
                <a:latin typeface="Times New Roman"/>
                <a:ea typeface="Times New Roman"/>
                <a:cs typeface="Times New Roman"/>
                <a:sym typeface="Times New Roman"/>
              </a:rPr>
              <a:t>	ii) Validation set - 1000 images</a:t>
            </a:r>
            <a:endParaRPr b="0" i="0" sz="2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chemeClr val="dk1"/>
                </a:solidFill>
                <a:latin typeface="Times New Roman"/>
                <a:ea typeface="Times New Roman"/>
                <a:cs typeface="Times New Roman"/>
                <a:sym typeface="Times New Roman"/>
              </a:rPr>
              <a:t>	iii) Test set - 1000 images</a:t>
            </a:r>
            <a:endParaRPr b="0" i="0" sz="2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chemeClr val="dk1"/>
                </a:solidFill>
                <a:latin typeface="Times New Roman"/>
                <a:ea typeface="Times New Roman"/>
                <a:cs typeface="Times New Roman"/>
                <a:sym typeface="Times New Roman"/>
              </a:rPr>
              <a:t>2.  Text data - It consists of list of descriptions for each image.</a:t>
            </a:r>
            <a:endParaRPr b="0" i="0" sz="2600" u="none" cap="none" strike="noStrike">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3"/>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22" name="Google Shape;122;p3"/>
          <p:cNvSpPr txBox="1"/>
          <p:nvPr/>
        </p:nvSpPr>
        <p:spPr>
          <a:xfrm>
            <a:off x="53119" y="92883"/>
            <a:ext cx="9746235" cy="629018"/>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123" name="Google Shape;123;p3"/>
          <p:cNvSpPr txBox="1"/>
          <p:nvPr/>
        </p:nvSpPr>
        <p:spPr>
          <a:xfrm>
            <a:off x="165517" y="1343854"/>
            <a:ext cx="11862360"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0" i="0" sz="1400" u="none" cap="none" strike="noStrike">
              <a:solidFill>
                <a:srgbClr val="000000"/>
              </a:solidFill>
              <a:latin typeface="Arial"/>
              <a:ea typeface="Arial"/>
              <a:cs typeface="Arial"/>
              <a:sym typeface="Arial"/>
            </a:endParaRPr>
          </a:p>
        </p:txBody>
      </p:sp>
      <p:sp>
        <p:nvSpPr>
          <p:cNvPr id="124" name="Google Shape;124;p3"/>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25" name="Google Shape;125;p3"/>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26" name="Google Shape;126;p3"/>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27" name="Google Shape;127;p3"/>
          <p:cNvSpPr txBox="1"/>
          <p:nvPr/>
        </p:nvSpPr>
        <p:spPr>
          <a:xfrm>
            <a:off x="1025243" y="27706"/>
            <a:ext cx="89499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C0C0C"/>
                </a:solidFill>
                <a:latin typeface="Times New Roman"/>
                <a:ea typeface="Times New Roman"/>
                <a:cs typeface="Times New Roman"/>
                <a:sym typeface="Times New Roman"/>
              </a:rPr>
              <a:t>         ARCHITECTURE</a:t>
            </a:r>
            <a:endParaRPr b="0" i="0" sz="1400" u="none" cap="none" strike="noStrike">
              <a:solidFill>
                <a:srgbClr val="000000"/>
              </a:solidFill>
              <a:latin typeface="Arial"/>
              <a:ea typeface="Arial"/>
              <a:cs typeface="Arial"/>
              <a:sym typeface="Arial"/>
            </a:endParaRPr>
          </a:p>
        </p:txBody>
      </p:sp>
      <p:sp>
        <p:nvSpPr>
          <p:cNvPr id="128" name="Google Shape;128;p3"/>
          <p:cNvSpPr txBox="1"/>
          <p:nvPr/>
        </p:nvSpPr>
        <p:spPr>
          <a:xfrm>
            <a:off x="796643" y="1337842"/>
            <a:ext cx="10809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FF0000"/>
              </a:solidFill>
              <a:latin typeface="Times New Roman"/>
              <a:ea typeface="Times New Roman"/>
              <a:cs typeface="Times New Roman"/>
              <a:sym typeface="Times New Roman"/>
            </a:endParaRPr>
          </a:p>
        </p:txBody>
      </p:sp>
      <p:pic>
        <p:nvPicPr>
          <p:cNvPr id="129" name="Google Shape;129;p3"/>
          <p:cNvPicPr preferRelativeResize="0"/>
          <p:nvPr/>
        </p:nvPicPr>
        <p:blipFill rotWithShape="1">
          <a:blip r:embed="rId5">
            <a:alphaModFix/>
          </a:blip>
          <a:srcRect b="0" l="0" r="0" t="0"/>
          <a:stretch/>
        </p:blipFill>
        <p:spPr>
          <a:xfrm>
            <a:off x="556775" y="1145900"/>
            <a:ext cx="11232650" cy="530841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gd7a8f4ce20_0_23"/>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35" name="Google Shape;135;gd7a8f4ce20_0_23"/>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136" name="Google Shape;136;gd7a8f4ce20_0_23"/>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0" i="0" sz="1400" u="none" cap="none" strike="noStrike">
              <a:solidFill>
                <a:srgbClr val="000000"/>
              </a:solidFill>
              <a:latin typeface="Arial"/>
              <a:ea typeface="Arial"/>
              <a:cs typeface="Arial"/>
              <a:sym typeface="Arial"/>
            </a:endParaRPr>
          </a:p>
        </p:txBody>
      </p:sp>
      <p:sp>
        <p:nvSpPr>
          <p:cNvPr id="137" name="Google Shape;137;gd7a8f4ce20_0_23"/>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38" name="Google Shape;138;gd7a8f4ce20_0_23"/>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39" name="Google Shape;139;gd7a8f4ce20_0_23"/>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40" name="Google Shape;140;gd7a8f4ce20_0_23"/>
          <p:cNvSpPr txBox="1"/>
          <p:nvPr/>
        </p:nvSpPr>
        <p:spPr>
          <a:xfrm>
            <a:off x="1025243" y="27706"/>
            <a:ext cx="89499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C0C0C"/>
                </a:solidFill>
                <a:latin typeface="Times New Roman"/>
                <a:ea typeface="Times New Roman"/>
                <a:cs typeface="Times New Roman"/>
                <a:sym typeface="Times New Roman"/>
              </a:rPr>
              <a:t>EVALUATION METRIC  </a:t>
            </a:r>
            <a:endParaRPr b="0" i="0" sz="1400" u="none" cap="none" strike="noStrike">
              <a:solidFill>
                <a:srgbClr val="000000"/>
              </a:solidFill>
              <a:latin typeface="Arial"/>
              <a:ea typeface="Arial"/>
              <a:cs typeface="Arial"/>
              <a:sym typeface="Arial"/>
            </a:endParaRPr>
          </a:p>
        </p:txBody>
      </p:sp>
      <p:sp>
        <p:nvSpPr>
          <p:cNvPr id="141" name="Google Shape;141;gd7a8f4ce20_0_23"/>
          <p:cNvSpPr txBox="1"/>
          <p:nvPr/>
        </p:nvSpPr>
        <p:spPr>
          <a:xfrm>
            <a:off x="308075" y="1012225"/>
            <a:ext cx="11297400" cy="612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sng" cap="none" strike="noStrike">
                <a:solidFill>
                  <a:schemeClr val="dk1"/>
                </a:solidFill>
                <a:latin typeface="Times New Roman"/>
                <a:ea typeface="Times New Roman"/>
                <a:cs typeface="Times New Roman"/>
                <a:sym typeface="Times New Roman"/>
              </a:rPr>
              <a:t>BLEU SCORE :</a:t>
            </a:r>
            <a:r>
              <a:rPr b="0" i="0" lang="en-US" sz="2800" u="none" cap="none" strike="noStrike">
                <a:solidFill>
                  <a:schemeClr val="dk1"/>
                </a:solidFill>
                <a:latin typeface="Times New Roman"/>
                <a:ea typeface="Times New Roman"/>
                <a:cs typeface="Times New Roman"/>
                <a:sym typeface="Times New Roman"/>
              </a:rPr>
              <a:t> </a:t>
            </a:r>
            <a:endParaRPr b="0" i="0" sz="2800" u="none" cap="none" strike="noStrike">
              <a:solidFill>
                <a:schemeClr val="dk1"/>
              </a:solidFill>
              <a:latin typeface="Times New Roman"/>
              <a:ea typeface="Times New Roman"/>
              <a:cs typeface="Times New Roman"/>
              <a:sym typeface="Times New Roman"/>
            </a:endParaRPr>
          </a:p>
          <a:p>
            <a:pPr indent="-393700" lvl="0" marL="457200" marR="0" rtl="0" algn="l">
              <a:lnSpc>
                <a:spcPct val="100000"/>
              </a:lnSpc>
              <a:spcBef>
                <a:spcPts val="0"/>
              </a:spcBef>
              <a:spcAft>
                <a:spcPts val="0"/>
              </a:spcAft>
              <a:buClr>
                <a:schemeClr val="dk1"/>
              </a:buClr>
              <a:buSzPts val="2600"/>
              <a:buFont typeface="Times New Roman"/>
              <a:buChar char="●"/>
            </a:pPr>
            <a:r>
              <a:rPr b="0" i="0" lang="en-US" sz="2600" u="none" cap="none" strike="noStrike">
                <a:solidFill>
                  <a:schemeClr val="dk1"/>
                </a:solidFill>
                <a:latin typeface="Times New Roman"/>
                <a:ea typeface="Times New Roman"/>
                <a:cs typeface="Times New Roman"/>
                <a:sym typeface="Times New Roman"/>
              </a:rPr>
              <a:t>BLEU (Bilingual Evaluation Understudy) is an evaluation metric for evaluating the quality of text and also used for comparing a candidate translation of text to one or more reference translations.</a:t>
            </a:r>
            <a:endParaRPr b="0" i="0" sz="2600" u="none" cap="none" strike="noStrike">
              <a:solidFill>
                <a:schemeClr val="dk1"/>
              </a:solidFill>
              <a:latin typeface="Times New Roman"/>
              <a:ea typeface="Times New Roman"/>
              <a:cs typeface="Times New Roman"/>
              <a:sym typeface="Times New Roman"/>
            </a:endParaRPr>
          </a:p>
          <a:p>
            <a:pPr indent="-393700" lvl="0" marL="457200" marR="0" rtl="0" algn="l">
              <a:lnSpc>
                <a:spcPct val="100000"/>
              </a:lnSpc>
              <a:spcBef>
                <a:spcPts val="0"/>
              </a:spcBef>
              <a:spcAft>
                <a:spcPts val="0"/>
              </a:spcAft>
              <a:buClr>
                <a:schemeClr val="dk1"/>
              </a:buClr>
              <a:buSzPts val="2600"/>
              <a:buFont typeface="Times New Roman"/>
              <a:buChar char="●"/>
            </a:pPr>
            <a:r>
              <a:rPr b="0" i="0" lang="en-US" sz="2600" u="none" cap="none" strike="noStrike">
                <a:solidFill>
                  <a:schemeClr val="dk1"/>
                </a:solidFill>
                <a:latin typeface="Times New Roman"/>
                <a:ea typeface="Times New Roman"/>
                <a:cs typeface="Times New Roman"/>
                <a:sym typeface="Times New Roman"/>
              </a:rPr>
              <a:t>Bleu score ranges from 0 to 1</a:t>
            </a:r>
            <a:endParaRPr b="0" i="0" sz="2600" u="none" cap="none" strike="noStrike">
              <a:solidFill>
                <a:schemeClr val="dk1"/>
              </a:solidFill>
              <a:latin typeface="Times New Roman"/>
              <a:ea typeface="Times New Roman"/>
              <a:cs typeface="Times New Roman"/>
              <a:sym typeface="Times New Roman"/>
            </a:endParaRPr>
          </a:p>
          <a:p>
            <a:pPr indent="-393700" lvl="1" marL="914400" marR="0" rtl="0" algn="l">
              <a:lnSpc>
                <a:spcPct val="100000"/>
              </a:lnSpc>
              <a:spcBef>
                <a:spcPts val="0"/>
              </a:spcBef>
              <a:spcAft>
                <a:spcPts val="0"/>
              </a:spcAft>
              <a:buClr>
                <a:schemeClr val="dk1"/>
              </a:buClr>
              <a:buSzPts val="2600"/>
              <a:buFont typeface="Times New Roman"/>
              <a:buChar char="➢"/>
            </a:pPr>
            <a:r>
              <a:rPr b="0" i="0" lang="en-US" sz="2600" u="none" cap="none" strike="noStrike">
                <a:solidFill>
                  <a:schemeClr val="dk1"/>
                </a:solidFill>
                <a:latin typeface="Times New Roman"/>
                <a:ea typeface="Times New Roman"/>
                <a:cs typeface="Times New Roman"/>
                <a:sym typeface="Times New Roman"/>
              </a:rPr>
              <a:t>if score = 1, it is a perfect match result.</a:t>
            </a:r>
            <a:endParaRPr b="0" i="0" sz="2600" u="none" cap="none" strike="noStrike">
              <a:solidFill>
                <a:schemeClr val="dk1"/>
              </a:solidFill>
              <a:latin typeface="Times New Roman"/>
              <a:ea typeface="Times New Roman"/>
              <a:cs typeface="Times New Roman"/>
              <a:sym typeface="Times New Roman"/>
            </a:endParaRPr>
          </a:p>
          <a:p>
            <a:pPr indent="-393700" lvl="1" marL="914400" marR="0" rtl="0" algn="l">
              <a:lnSpc>
                <a:spcPct val="100000"/>
              </a:lnSpc>
              <a:spcBef>
                <a:spcPts val="0"/>
              </a:spcBef>
              <a:spcAft>
                <a:spcPts val="0"/>
              </a:spcAft>
              <a:buClr>
                <a:schemeClr val="dk1"/>
              </a:buClr>
              <a:buSzPts val="2600"/>
              <a:buFont typeface="Times New Roman"/>
              <a:buChar char="➢"/>
            </a:pPr>
            <a:r>
              <a:rPr b="0" i="0" lang="en-US" sz="2600" u="none" cap="none" strike="noStrike">
                <a:solidFill>
                  <a:schemeClr val="dk1"/>
                </a:solidFill>
                <a:latin typeface="Times New Roman"/>
                <a:ea typeface="Times New Roman"/>
                <a:cs typeface="Times New Roman"/>
                <a:sym typeface="Times New Roman"/>
              </a:rPr>
              <a:t>if score = 0, it is not a perfect match result</a:t>
            </a:r>
            <a:endParaRPr b="0" i="0" sz="2600" u="none" cap="none" strike="noStrike">
              <a:solidFill>
                <a:schemeClr val="dk1"/>
              </a:solidFill>
              <a:latin typeface="Times New Roman"/>
              <a:ea typeface="Times New Roman"/>
              <a:cs typeface="Times New Roman"/>
              <a:sym typeface="Times New Roman"/>
            </a:endParaRPr>
          </a:p>
          <a:p>
            <a:pPr indent="-393700" lvl="0" marL="457200" marR="0" rtl="0" algn="l">
              <a:lnSpc>
                <a:spcPct val="100000"/>
              </a:lnSpc>
              <a:spcBef>
                <a:spcPts val="0"/>
              </a:spcBef>
              <a:spcAft>
                <a:spcPts val="0"/>
              </a:spcAft>
              <a:buClr>
                <a:schemeClr val="dk1"/>
              </a:buClr>
              <a:buSzPts val="2600"/>
              <a:buFont typeface="Times New Roman"/>
              <a:buChar char="●"/>
            </a:pPr>
            <a:r>
              <a:rPr b="0" i="0" lang="en-US" sz="2600" u="none" cap="none" strike="noStrike">
                <a:solidFill>
                  <a:schemeClr val="dk1"/>
                </a:solidFill>
                <a:latin typeface="Times New Roman"/>
                <a:ea typeface="Times New Roman"/>
                <a:cs typeface="Times New Roman"/>
                <a:sym typeface="Times New Roman"/>
              </a:rPr>
              <a:t>It is a corpus-based metric and modified version of precision metric.</a:t>
            </a:r>
            <a:endParaRPr b="0" i="0" sz="2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600"/>
              <a:buFont typeface="Arial"/>
              <a:buNone/>
            </a:pPr>
            <a:r>
              <a:rPr b="1" i="0" lang="en-US" sz="2600" u="sng" cap="none" strike="noStrike">
                <a:solidFill>
                  <a:schemeClr val="dk1"/>
                </a:solidFill>
                <a:latin typeface="Times New Roman"/>
                <a:ea typeface="Times New Roman"/>
                <a:cs typeface="Times New Roman"/>
                <a:sym typeface="Times New Roman"/>
              </a:rPr>
              <a:t>Advantages of Bleu score:</a:t>
            </a:r>
            <a:endParaRPr b="1" i="0" sz="2600" u="sng" cap="none" strike="noStrike">
              <a:solidFill>
                <a:schemeClr val="dk1"/>
              </a:solidFill>
              <a:latin typeface="Times New Roman"/>
              <a:ea typeface="Times New Roman"/>
              <a:cs typeface="Times New Roman"/>
              <a:sym typeface="Times New Roman"/>
            </a:endParaRPr>
          </a:p>
          <a:p>
            <a:pPr indent="-393700" lvl="0" marL="457200" marR="0" rtl="0" algn="l">
              <a:lnSpc>
                <a:spcPct val="100000"/>
              </a:lnSpc>
              <a:spcBef>
                <a:spcPts val="0"/>
              </a:spcBef>
              <a:spcAft>
                <a:spcPts val="0"/>
              </a:spcAft>
              <a:buClr>
                <a:schemeClr val="dk1"/>
              </a:buClr>
              <a:buSzPts val="2600"/>
              <a:buFont typeface="Times New Roman"/>
              <a:buChar char="●"/>
            </a:pPr>
            <a:r>
              <a:rPr b="0" i="0" lang="en-US" sz="2600" u="none" cap="none" strike="noStrike">
                <a:solidFill>
                  <a:schemeClr val="dk1"/>
                </a:solidFill>
                <a:latin typeface="Times New Roman"/>
                <a:ea typeface="Times New Roman"/>
                <a:cs typeface="Times New Roman"/>
                <a:sym typeface="Times New Roman"/>
              </a:rPr>
              <a:t>It correlates highly with human evaluation.</a:t>
            </a:r>
            <a:endParaRPr b="0" i="0" sz="2600" u="none" cap="none" strike="noStrike">
              <a:solidFill>
                <a:schemeClr val="dk1"/>
              </a:solidFill>
              <a:latin typeface="Times New Roman"/>
              <a:ea typeface="Times New Roman"/>
              <a:cs typeface="Times New Roman"/>
              <a:sym typeface="Times New Roman"/>
            </a:endParaRPr>
          </a:p>
          <a:p>
            <a:pPr indent="-393700" lvl="0" marL="457200" marR="0" rtl="0" algn="l">
              <a:lnSpc>
                <a:spcPct val="100000"/>
              </a:lnSpc>
              <a:spcBef>
                <a:spcPts val="0"/>
              </a:spcBef>
              <a:spcAft>
                <a:spcPts val="0"/>
              </a:spcAft>
              <a:buClr>
                <a:schemeClr val="dk1"/>
              </a:buClr>
              <a:buSzPts val="2600"/>
              <a:buFont typeface="Times New Roman"/>
              <a:buChar char="●"/>
            </a:pPr>
            <a:r>
              <a:rPr b="0" i="0" lang="en-US" sz="2600" u="none" cap="none" strike="noStrike">
                <a:solidFill>
                  <a:schemeClr val="dk1"/>
                </a:solidFill>
                <a:latin typeface="Times New Roman"/>
                <a:ea typeface="Times New Roman"/>
                <a:cs typeface="Times New Roman"/>
                <a:sym typeface="Times New Roman"/>
              </a:rPr>
              <a:t>It is language independent.</a:t>
            </a:r>
            <a:endParaRPr b="0" i="0" sz="2600" u="none" cap="none" strike="noStrike">
              <a:solidFill>
                <a:schemeClr val="dk1"/>
              </a:solidFill>
              <a:latin typeface="Times New Roman"/>
              <a:ea typeface="Times New Roman"/>
              <a:cs typeface="Times New Roman"/>
              <a:sym typeface="Times New Roman"/>
            </a:endParaRPr>
          </a:p>
          <a:p>
            <a:pPr indent="-393700" lvl="0" marL="457200" marR="0" rtl="0" algn="l">
              <a:lnSpc>
                <a:spcPct val="100000"/>
              </a:lnSpc>
              <a:spcBef>
                <a:spcPts val="0"/>
              </a:spcBef>
              <a:spcAft>
                <a:spcPts val="0"/>
              </a:spcAft>
              <a:buClr>
                <a:schemeClr val="dk1"/>
              </a:buClr>
              <a:buSzPts val="2600"/>
              <a:buFont typeface="Times New Roman"/>
              <a:buChar char="●"/>
            </a:pPr>
            <a:r>
              <a:rPr b="0" i="0" lang="en-US" sz="2600" u="none" cap="none" strike="noStrike">
                <a:solidFill>
                  <a:schemeClr val="dk1"/>
                </a:solidFill>
                <a:latin typeface="Times New Roman"/>
                <a:ea typeface="Times New Roman"/>
                <a:cs typeface="Times New Roman"/>
                <a:sym typeface="Times New Roman"/>
              </a:rPr>
              <a:t>It is quick and inexpensive to calculate.</a:t>
            </a:r>
            <a:endParaRPr b="0" i="0" sz="2600" u="none" cap="none" strike="noStrike">
              <a:solidFill>
                <a:schemeClr val="dk1"/>
              </a:solidFill>
              <a:latin typeface="Times New Roman"/>
              <a:ea typeface="Times New Roman"/>
              <a:cs typeface="Times New Roman"/>
              <a:sym typeface="Times New Roman"/>
            </a:endParaRPr>
          </a:p>
          <a:p>
            <a:pPr indent="-393700" lvl="0" marL="457200" marR="0" rtl="0" algn="l">
              <a:lnSpc>
                <a:spcPct val="100000"/>
              </a:lnSpc>
              <a:spcBef>
                <a:spcPts val="0"/>
              </a:spcBef>
              <a:spcAft>
                <a:spcPts val="0"/>
              </a:spcAft>
              <a:buClr>
                <a:schemeClr val="dk1"/>
              </a:buClr>
              <a:buSzPts val="2600"/>
              <a:buFont typeface="Times New Roman"/>
              <a:buChar char="●"/>
            </a:pPr>
            <a:r>
              <a:rPr b="0" i="0" lang="en-US" sz="2600" u="none" cap="none" strike="noStrike">
                <a:solidFill>
                  <a:schemeClr val="dk1"/>
                </a:solidFill>
                <a:latin typeface="Times New Roman"/>
                <a:ea typeface="Times New Roman"/>
                <a:cs typeface="Times New Roman"/>
                <a:sym typeface="Times New Roman"/>
              </a:rPr>
              <a:t>It is easy to understand.</a:t>
            </a:r>
            <a:endParaRPr b="0" i="0" sz="2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b="0" i="0" sz="2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b="0" i="0" sz="2600" u="none" cap="none" strike="noStrike">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gd7a8f4ce20_0_12"/>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47" name="Google Shape;147;gd7a8f4ce20_0_12"/>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148" name="Google Shape;148;gd7a8f4ce20_0_12"/>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0" i="0" sz="1400" u="none" cap="none" strike="noStrike">
              <a:solidFill>
                <a:srgbClr val="000000"/>
              </a:solidFill>
              <a:latin typeface="Arial"/>
              <a:ea typeface="Arial"/>
              <a:cs typeface="Arial"/>
              <a:sym typeface="Arial"/>
            </a:endParaRPr>
          </a:p>
        </p:txBody>
      </p:sp>
      <p:sp>
        <p:nvSpPr>
          <p:cNvPr id="149" name="Google Shape;149;gd7a8f4ce20_0_12"/>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50" name="Google Shape;150;gd7a8f4ce20_0_12"/>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51" name="Google Shape;151;gd7a8f4ce20_0_12"/>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52" name="Google Shape;152;gd7a8f4ce20_0_12"/>
          <p:cNvSpPr txBox="1"/>
          <p:nvPr/>
        </p:nvSpPr>
        <p:spPr>
          <a:xfrm>
            <a:off x="1025243" y="27706"/>
            <a:ext cx="89499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C0C0C"/>
                </a:solidFill>
                <a:latin typeface="Times New Roman"/>
                <a:ea typeface="Times New Roman"/>
                <a:cs typeface="Times New Roman"/>
                <a:sym typeface="Times New Roman"/>
              </a:rPr>
              <a:t>BLEU SCORE INTERPRETATION        </a:t>
            </a:r>
            <a:endParaRPr b="0" i="0" sz="1400" u="none" cap="none" strike="noStrike">
              <a:solidFill>
                <a:srgbClr val="000000"/>
              </a:solidFill>
              <a:latin typeface="Arial"/>
              <a:ea typeface="Arial"/>
              <a:cs typeface="Arial"/>
              <a:sym typeface="Arial"/>
            </a:endParaRPr>
          </a:p>
        </p:txBody>
      </p:sp>
      <p:sp>
        <p:nvSpPr>
          <p:cNvPr id="153" name="Google Shape;153;gd7a8f4ce20_0_12"/>
          <p:cNvSpPr txBox="1"/>
          <p:nvPr/>
        </p:nvSpPr>
        <p:spPr>
          <a:xfrm>
            <a:off x="796643" y="1337842"/>
            <a:ext cx="10809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Ranges in Bleu Score</a:t>
            </a:r>
            <a:endParaRPr b="1" i="0" sz="2800" u="none" cap="none" strike="noStrike">
              <a:solidFill>
                <a:schemeClr val="dk1"/>
              </a:solidFill>
              <a:latin typeface="Times New Roman"/>
              <a:ea typeface="Times New Roman"/>
              <a:cs typeface="Times New Roman"/>
              <a:sym typeface="Times New Roman"/>
            </a:endParaRPr>
          </a:p>
        </p:txBody>
      </p:sp>
      <p:pic>
        <p:nvPicPr>
          <p:cNvPr id="154" name="Google Shape;154;gd7a8f4ce20_0_12"/>
          <p:cNvPicPr preferRelativeResize="0"/>
          <p:nvPr/>
        </p:nvPicPr>
        <p:blipFill rotWithShape="1">
          <a:blip r:embed="rId5">
            <a:alphaModFix/>
          </a:blip>
          <a:srcRect b="0" l="0" r="0" t="0"/>
          <a:stretch/>
        </p:blipFill>
        <p:spPr>
          <a:xfrm>
            <a:off x="1177000" y="2115625"/>
            <a:ext cx="9839325" cy="3657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gda1d6a366e_0_2"/>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60" name="Google Shape;160;gda1d6a366e_0_2"/>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161" name="Google Shape;161;gda1d6a366e_0_2"/>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0" i="0" sz="1400" u="none" cap="none" strike="noStrike">
              <a:solidFill>
                <a:srgbClr val="000000"/>
              </a:solidFill>
              <a:latin typeface="Arial"/>
              <a:ea typeface="Arial"/>
              <a:cs typeface="Arial"/>
              <a:sym typeface="Arial"/>
            </a:endParaRPr>
          </a:p>
        </p:txBody>
      </p:sp>
      <p:sp>
        <p:nvSpPr>
          <p:cNvPr id="162" name="Google Shape;162;gda1d6a366e_0_2"/>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63" name="Google Shape;163;gda1d6a366e_0_2"/>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64" name="Google Shape;164;gda1d6a366e_0_2"/>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65" name="Google Shape;165;gda1d6a366e_0_2"/>
          <p:cNvSpPr txBox="1"/>
          <p:nvPr/>
        </p:nvSpPr>
        <p:spPr>
          <a:xfrm>
            <a:off x="1025243" y="27706"/>
            <a:ext cx="89499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lang="en-US" sz="3600">
                <a:solidFill>
                  <a:srgbClr val="0C0C0C"/>
                </a:solidFill>
                <a:latin typeface="Times New Roman"/>
                <a:ea typeface="Times New Roman"/>
                <a:cs typeface="Times New Roman"/>
                <a:sym typeface="Times New Roman"/>
              </a:rPr>
              <a:t>MODEL EVALUATION</a:t>
            </a:r>
            <a:r>
              <a:rPr b="1" i="0" lang="en-US" sz="3600" u="none" cap="none" strike="noStrike">
                <a:solidFill>
                  <a:srgbClr val="0C0C0C"/>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sp>
        <p:nvSpPr>
          <p:cNvPr id="166" name="Google Shape;166;gda1d6a366e_0_2"/>
          <p:cNvSpPr txBox="1"/>
          <p:nvPr/>
        </p:nvSpPr>
        <p:spPr>
          <a:xfrm>
            <a:off x="796643" y="1337842"/>
            <a:ext cx="10809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imes New Roman"/>
              <a:ea typeface="Times New Roman"/>
              <a:cs typeface="Times New Roman"/>
              <a:sym typeface="Times New Roman"/>
            </a:endParaRPr>
          </a:p>
        </p:txBody>
      </p:sp>
      <p:pic>
        <p:nvPicPr>
          <p:cNvPr id="167" name="Google Shape;167;gda1d6a366e_0_2"/>
          <p:cNvPicPr preferRelativeResize="0"/>
          <p:nvPr/>
        </p:nvPicPr>
        <p:blipFill rotWithShape="1">
          <a:blip r:embed="rId5">
            <a:alphaModFix/>
          </a:blip>
          <a:srcRect b="0" l="0" r="0" t="0"/>
          <a:stretch/>
        </p:blipFill>
        <p:spPr>
          <a:xfrm>
            <a:off x="0" y="1961475"/>
            <a:ext cx="12192002" cy="2668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gdabd1bc7b7_0_0"/>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73" name="Google Shape;173;gdabd1bc7b7_0_0"/>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174" name="Google Shape;174;gdabd1bc7b7_0_0"/>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0" i="0" sz="1400" u="none" cap="none" strike="noStrike">
              <a:solidFill>
                <a:srgbClr val="000000"/>
              </a:solidFill>
              <a:latin typeface="Arial"/>
              <a:ea typeface="Arial"/>
              <a:cs typeface="Arial"/>
              <a:sym typeface="Arial"/>
            </a:endParaRPr>
          </a:p>
        </p:txBody>
      </p:sp>
      <p:sp>
        <p:nvSpPr>
          <p:cNvPr id="175" name="Google Shape;175;gdabd1bc7b7_0_0"/>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76" name="Google Shape;176;gdabd1bc7b7_0_0"/>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77" name="Google Shape;177;gdabd1bc7b7_0_0"/>
          <p:cNvPicPr preferRelativeResize="0"/>
          <p:nvPr/>
        </p:nvPicPr>
        <p:blipFill rotWithShape="1">
          <a:blip r:embed="rId4">
            <a:alphaModFix/>
          </a:blip>
          <a:srcRect b="0" l="0" r="0" t="0"/>
          <a:stretch/>
        </p:blipFill>
        <p:spPr>
          <a:xfrm>
            <a:off x="-348250" y="0"/>
            <a:ext cx="12192000" cy="6858000"/>
          </a:xfrm>
          <a:prstGeom prst="rect">
            <a:avLst/>
          </a:prstGeom>
          <a:noFill/>
          <a:ln>
            <a:noFill/>
          </a:ln>
        </p:spPr>
      </p:pic>
      <p:sp>
        <p:nvSpPr>
          <p:cNvPr id="178" name="Google Shape;178;gdabd1bc7b7_0_0"/>
          <p:cNvSpPr txBox="1"/>
          <p:nvPr/>
        </p:nvSpPr>
        <p:spPr>
          <a:xfrm>
            <a:off x="1025243" y="27706"/>
            <a:ext cx="89499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C0C0C"/>
                </a:solidFill>
                <a:latin typeface="Times New Roman"/>
                <a:ea typeface="Times New Roman"/>
                <a:cs typeface="Times New Roman"/>
                <a:sym typeface="Times New Roman"/>
              </a:rPr>
              <a:t>    </a:t>
            </a:r>
            <a:r>
              <a:rPr b="1" lang="en-US" sz="3600">
                <a:solidFill>
                  <a:srgbClr val="0C0C0C"/>
                </a:solidFill>
                <a:latin typeface="Times New Roman"/>
                <a:ea typeface="Times New Roman"/>
                <a:cs typeface="Times New Roman"/>
                <a:sym typeface="Times New Roman"/>
              </a:rPr>
              <a:t>TECHNOLOGY STACK</a:t>
            </a:r>
            <a:endParaRPr b="0" i="0" sz="1400" u="none" cap="none" strike="noStrike">
              <a:solidFill>
                <a:srgbClr val="000000"/>
              </a:solidFill>
              <a:latin typeface="Arial"/>
              <a:ea typeface="Arial"/>
              <a:cs typeface="Arial"/>
              <a:sym typeface="Arial"/>
            </a:endParaRPr>
          </a:p>
        </p:txBody>
      </p:sp>
      <p:sp>
        <p:nvSpPr>
          <p:cNvPr id="179" name="Google Shape;179;gdabd1bc7b7_0_0"/>
          <p:cNvSpPr txBox="1"/>
          <p:nvPr/>
        </p:nvSpPr>
        <p:spPr>
          <a:xfrm>
            <a:off x="165525" y="1210723"/>
            <a:ext cx="11145300" cy="2678100"/>
          </a:xfrm>
          <a:prstGeom prst="rect">
            <a:avLst/>
          </a:prstGeom>
          <a:noFill/>
          <a:ln>
            <a:noFill/>
          </a:ln>
        </p:spPr>
        <p:txBody>
          <a:bodyPr anchorCtr="0" anchor="t" bIns="45700" lIns="91425" spcFirstLastPara="1" rIns="91425" wrap="square" tIns="45700">
            <a:spAutoFit/>
          </a:bodyPr>
          <a:lstStyle/>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Python Language</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VGG 16 (Virtual Geometry Group model with 16 layers) - CNN based Architecture</a:t>
            </a:r>
            <a:endParaRPr sz="24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LSTM  (Long Short-Term Memory) - RNN based Architecture</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GTTS API</a:t>
            </a:r>
            <a:endParaRPr sz="2400">
              <a:solidFill>
                <a:schemeClr val="dk1"/>
              </a:solidFill>
              <a:latin typeface="Calibri"/>
              <a:ea typeface="Calibri"/>
              <a:cs typeface="Calibri"/>
              <a:sym typeface="Calibri"/>
            </a:endParaRPr>
          </a:p>
        </p:txBody>
      </p:sp>
      <p:sp>
        <p:nvSpPr>
          <p:cNvPr id="180" name="Google Shape;180;gdabd1bc7b7_0_0"/>
          <p:cNvSpPr txBox="1"/>
          <p:nvPr/>
        </p:nvSpPr>
        <p:spPr>
          <a:xfrm>
            <a:off x="0" y="4322267"/>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gdabd1bc7b7_0_13"/>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86" name="Google Shape;186;gdabd1bc7b7_0_13"/>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187" name="Google Shape;187;gdabd1bc7b7_0_13"/>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0" i="0" sz="1400" u="none" cap="none" strike="noStrike">
              <a:solidFill>
                <a:srgbClr val="000000"/>
              </a:solidFill>
              <a:latin typeface="Arial"/>
              <a:ea typeface="Arial"/>
              <a:cs typeface="Arial"/>
              <a:sym typeface="Arial"/>
            </a:endParaRPr>
          </a:p>
        </p:txBody>
      </p:sp>
      <p:sp>
        <p:nvSpPr>
          <p:cNvPr id="188" name="Google Shape;188;gdabd1bc7b7_0_13"/>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89" name="Google Shape;189;gdabd1bc7b7_0_13"/>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90" name="Google Shape;190;gdabd1bc7b7_0_13"/>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91" name="Google Shape;191;gdabd1bc7b7_0_13"/>
          <p:cNvSpPr txBox="1"/>
          <p:nvPr/>
        </p:nvSpPr>
        <p:spPr>
          <a:xfrm>
            <a:off x="1025243" y="27706"/>
            <a:ext cx="8949900" cy="646500"/>
          </a:xfrm>
          <a:prstGeom prst="rect">
            <a:avLst/>
          </a:prstGeom>
          <a:noFill/>
          <a:ln>
            <a:noFill/>
          </a:ln>
        </p:spPr>
        <p:txBody>
          <a:bodyPr anchorCtr="0" anchor="t" bIns="45700" lIns="91425" spcFirstLastPara="1" rIns="91425" wrap="square" tIns="45700">
            <a:spAutoFit/>
          </a:bodyPr>
          <a:lstStyle/>
          <a:p>
            <a:pPr indent="457200" lvl="0" marL="457200" marR="0" rtl="0" algn="ctr">
              <a:lnSpc>
                <a:spcPct val="100000"/>
              </a:lnSpc>
              <a:spcBef>
                <a:spcPts val="0"/>
              </a:spcBef>
              <a:spcAft>
                <a:spcPts val="0"/>
              </a:spcAft>
              <a:buClr>
                <a:srgbClr val="000000"/>
              </a:buClr>
              <a:buSzPts val="3600"/>
              <a:buFont typeface="Arial"/>
              <a:buNone/>
            </a:pPr>
            <a:r>
              <a:rPr b="1" lang="en-US" sz="3600">
                <a:solidFill>
                  <a:srgbClr val="0C0C0C"/>
                </a:solidFill>
                <a:latin typeface="Times New Roman"/>
                <a:ea typeface="Times New Roman"/>
                <a:cs typeface="Times New Roman"/>
                <a:sym typeface="Times New Roman"/>
              </a:rPr>
              <a:t>INPUT </a:t>
            </a:r>
            <a:r>
              <a:rPr b="1" lang="en-US" sz="3600">
                <a:solidFill>
                  <a:srgbClr val="0C0C0C"/>
                </a:solidFill>
                <a:latin typeface="Times New Roman"/>
                <a:ea typeface="Times New Roman"/>
                <a:cs typeface="Times New Roman"/>
                <a:sym typeface="Times New Roman"/>
              </a:rPr>
              <a:t>SCENARIO</a:t>
            </a:r>
            <a:r>
              <a:rPr b="1" i="0" lang="en-US" sz="3600" u="none" cap="none" strike="noStrike">
                <a:solidFill>
                  <a:srgbClr val="0C0C0C"/>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sp>
        <p:nvSpPr>
          <p:cNvPr id="192" name="Google Shape;192;gdabd1bc7b7_0_13"/>
          <p:cNvSpPr txBox="1"/>
          <p:nvPr/>
        </p:nvSpPr>
        <p:spPr>
          <a:xfrm>
            <a:off x="796643" y="1337842"/>
            <a:ext cx="10809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imes New Roman"/>
              <a:ea typeface="Times New Roman"/>
              <a:cs typeface="Times New Roman"/>
              <a:sym typeface="Times New Roman"/>
            </a:endParaRPr>
          </a:p>
        </p:txBody>
      </p:sp>
      <p:pic>
        <p:nvPicPr>
          <p:cNvPr id="193" name="Google Shape;193;gdabd1bc7b7_0_13"/>
          <p:cNvPicPr preferRelativeResize="0"/>
          <p:nvPr/>
        </p:nvPicPr>
        <p:blipFill>
          <a:blip r:embed="rId5">
            <a:alphaModFix/>
          </a:blip>
          <a:stretch>
            <a:fillRect/>
          </a:stretch>
        </p:blipFill>
        <p:spPr>
          <a:xfrm>
            <a:off x="221225" y="1343850"/>
            <a:ext cx="11659900" cy="4836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2020-08-08T03:55:20Z</dcterms:created>
  <dc:creator>Srinivasa Reddy Konda</dc:creator>
</cp:coreProperties>
</file>