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5" r:id="rId3"/>
    <p:sldId id="274" r:id="rId4"/>
    <p:sldId id="275" r:id="rId5"/>
    <p:sldId id="276" r:id="rId6"/>
    <p:sldId id="277" r:id="rId7"/>
    <p:sldId id="278" r:id="rId8"/>
    <p:sldId id="279" r:id="rId9"/>
    <p:sldId id="280"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6" d="100"/>
          <a:sy n="86" d="100"/>
        </p:scale>
        <p:origin x="13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5/11/2021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1" y="1425858"/>
            <a:ext cx="9303798" cy="34213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Analyzing Music Trends and Recommendations using Collaborative filtering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11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6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 By using music recommender system, the music provider can predict and then offer the appropriate songs to their users based on the characteristics of the music that has been heard previously. </a:t>
            </a:r>
          </a:p>
          <a:p>
            <a:pPr algn="just">
              <a:lnSpc>
                <a:spcPct val="150000"/>
              </a:lnSpc>
            </a:pPr>
            <a:r>
              <a:rPr lang="en-US" sz="1600" dirty="0">
                <a:latin typeface="Times New Roman" panose="02020603050405020304" pitchFamily="18" charset="0"/>
                <a:cs typeface="Times New Roman" panose="02020603050405020304" pitchFamily="18" charset="0"/>
              </a:rPr>
              <a:t>The project develops a music recommender system that can give recommendations based on similarity of features on audio listened by the user. This study uses convolutional recurrent neural network (CRNN) for feature extraction and similarity distance to look similarity between features. The results of this study indicate that users prefer recommendations that consider music genres compared to recommendations based solely on similarity.</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Music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can be done by following Collaborative Filtering.</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15736" y="6966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14" name="Content Placeholder 4">
            <a:extLst>
              <a:ext uri="{FF2B5EF4-FFF2-40B4-BE49-F238E27FC236}">
                <a16:creationId xmlns:a16="http://schemas.microsoft.com/office/drawing/2014/main" id="{8777DE40-BC65-4FF1-96C5-E2DE6CF1A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533" y="1576676"/>
            <a:ext cx="7597453" cy="3790764"/>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Dataset Source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00B892-C95D-4F37-8E5B-8C8E9B2BDB69}"/>
              </a:ext>
            </a:extLst>
          </p:cNvPr>
          <p:cNvSpPr txBox="1"/>
          <p:nvPr/>
        </p:nvSpPr>
        <p:spPr>
          <a:xfrm>
            <a:off x="322023" y="1209784"/>
            <a:ext cx="8479073" cy="4801314"/>
          </a:xfrm>
          <a:prstGeom prst="rect">
            <a:avLst/>
          </a:prstGeom>
          <a:noFill/>
        </p:spPr>
        <p:txBody>
          <a:bodyPr wrap="square">
            <a:sp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Datasets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user_artist_data.txt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artist_alias.txt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artist_data.txt</a:t>
            </a: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original data file user_artist_data.txt contained about </a:t>
            </a:r>
            <a:r>
              <a:rPr lang="en-US" sz="1800" b="0" i="0" dirty="0">
                <a:solidFill>
                  <a:srgbClr val="000000"/>
                </a:solidFill>
                <a:effectLst/>
                <a:latin typeface="Times New Roman" panose="02020603050405020304" pitchFamily="18" charset="0"/>
                <a:cs typeface="Times New Roman" panose="02020603050405020304" pitchFamily="18" charset="0"/>
              </a:rPr>
              <a:t>141,000 unique users, and 1.6 million unique artists. About 24.2 million users’ plays of artists are recorded, along with their count.</a:t>
            </a:r>
          </a:p>
          <a:p>
            <a:endParaRPr lang="en-US" sz="1800" b="0" i="0" dirty="0">
              <a:solidFill>
                <a:srgbClr val="000000"/>
              </a:solidFill>
              <a:effectLst/>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artist_alias.txt, which maps artist IDs that are known misspellings or variants to the canonical ID of that artist.</a:t>
            </a:r>
          </a:p>
          <a:p>
            <a:endParaRPr lang="en-US" sz="1800" dirty="0">
              <a:solidFill>
                <a:srgbClr val="000000"/>
              </a:solidFill>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artist_data.txt file then provides a map from the canonical artist ID to the name of the artist.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489297" y="1369786"/>
            <a:ext cx="7334250" cy="1477328"/>
          </a:xfrm>
          <a:prstGeom prst="rect">
            <a:avLst/>
          </a:prstGeom>
          <a:noFill/>
        </p:spPr>
        <p:txBody>
          <a:bodyPr wrap="square" rtlCol="0" anchor="ctr">
            <a:spAutoFit/>
          </a:bodyPr>
          <a:lstStyle/>
          <a:p>
            <a:pPr marL="285750" indent="-285750">
              <a:buFont typeface="Arial" panose="020B0604020202020204" pitchFamily="34" charset="0"/>
              <a:buChar char="•"/>
            </a:pPr>
            <a:r>
              <a:rPr lang="en-IN" b="0" i="0" strike="noStrike" dirty="0" err="1">
                <a:effectLst/>
                <a:latin typeface="Times New Roman" panose="02020603050405020304" pitchFamily="18" charset="0"/>
                <a:cs typeface="Times New Roman" panose="02020603050405020304" pitchFamily="18" charset="0"/>
              </a:rPr>
              <a:t>Pyspark</a:t>
            </a:r>
            <a:endParaRPr lang="en-IN" b="0" i="0"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strike="noStrike" dirty="0">
                <a:effectLst/>
                <a:latin typeface="Times New Roman" panose="02020603050405020304" pitchFamily="18" charset="0"/>
                <a:cs typeface="Times New Roman" panose="02020603050405020304" pitchFamily="18" charset="0"/>
              </a:rPr>
              <a:t>Apache Spark</a:t>
            </a: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95A91D-152C-437E-8B23-27272ED15FC0}"/>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6A78AA38-AC69-4B5D-886E-80F65DB2ECA5}"/>
              </a:ext>
            </a:extLst>
          </p:cNvPr>
          <p:cNvSpPr txBox="1"/>
          <p:nvPr/>
        </p:nvSpPr>
        <p:spPr>
          <a:xfrm>
            <a:off x="2050742" y="230820"/>
            <a:ext cx="536211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Partial Implementation</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3C0035-F0D0-4FB6-A203-A9F2C95DD4FD}"/>
              </a:ext>
            </a:extLst>
          </p:cNvPr>
          <p:cNvSpPr txBox="1"/>
          <p:nvPr/>
        </p:nvSpPr>
        <p:spPr>
          <a:xfrm>
            <a:off x="914400" y="1384917"/>
            <a:ext cx="7270812"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Loading data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exploration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Splitting data for testing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recommender model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25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7017A-9320-4B76-9C51-E3E35CF4AC86}"/>
              </a:ext>
            </a:extLst>
          </p:cNvPr>
          <p:cNvPicPr>
            <a:picLocks noChangeAspect="1"/>
          </p:cNvPicPr>
          <p:nvPr/>
        </p:nvPicPr>
        <p:blipFill>
          <a:blip r:embed="rId2"/>
          <a:stretch>
            <a:fillRect/>
          </a:stretch>
        </p:blipFill>
        <p:spPr>
          <a:xfrm>
            <a:off x="0" y="1"/>
            <a:ext cx="9144000" cy="6857999"/>
          </a:xfrm>
          <a:prstGeom prst="rect">
            <a:avLst/>
          </a:prstGeom>
        </p:spPr>
      </p:pic>
      <p:sp>
        <p:nvSpPr>
          <p:cNvPr id="3" name="TextBox 2">
            <a:extLst>
              <a:ext uri="{FF2B5EF4-FFF2-40B4-BE49-F238E27FC236}">
                <a16:creationId xmlns:a16="http://schemas.microsoft.com/office/drawing/2014/main" id="{34295F9E-B8E9-4B0B-A366-44591743A013}"/>
              </a:ext>
            </a:extLst>
          </p:cNvPr>
          <p:cNvSpPr txBox="1"/>
          <p:nvPr/>
        </p:nvSpPr>
        <p:spPr>
          <a:xfrm>
            <a:off x="3329127" y="168675"/>
            <a:ext cx="175777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EBE1E7-D23E-4D00-961D-B343A753125F}"/>
              </a:ext>
            </a:extLst>
          </p:cNvPr>
          <p:cNvSpPr txBox="1"/>
          <p:nvPr/>
        </p:nvSpPr>
        <p:spPr>
          <a:xfrm>
            <a:off x="145775" y="2204760"/>
            <a:ext cx="8998225" cy="1015663"/>
          </a:xfrm>
          <a:prstGeom prst="rect">
            <a:avLst/>
          </a:prstGeom>
          <a:noFill/>
        </p:spPr>
        <p:txBody>
          <a:bodyPr wrap="square">
            <a:sp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User 1059637 has a total play count of 674412 and a mean play count of 1878. </a:t>
            </a:r>
          </a:p>
          <a:p>
            <a:r>
              <a:rPr lang="en-US" sz="2000" b="0" i="0" dirty="0">
                <a:solidFill>
                  <a:srgbClr val="212121"/>
                </a:solidFill>
                <a:effectLst/>
                <a:latin typeface="Times New Roman" panose="02020603050405020304" pitchFamily="18" charset="0"/>
                <a:cs typeface="Times New Roman" panose="02020603050405020304" pitchFamily="18" charset="0"/>
              </a:rPr>
              <a:t>User 2064012 has a total play count of 548427 and a mean play count of 9455. </a:t>
            </a:r>
          </a:p>
          <a:p>
            <a:r>
              <a:rPr lang="en-US" sz="2000" b="0" i="0" dirty="0">
                <a:solidFill>
                  <a:srgbClr val="212121"/>
                </a:solidFill>
                <a:effectLst/>
                <a:latin typeface="Times New Roman" panose="02020603050405020304" pitchFamily="18" charset="0"/>
                <a:cs typeface="Times New Roman" panose="02020603050405020304" pitchFamily="18" charset="0"/>
              </a:rPr>
              <a:t>User 2069337 has a total play count of 393515 and a mean play count of 1519.</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BDADE-F4E1-4B6F-A7E9-B464A0E05884}"/>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7D34FD24-68B6-4EFA-AA52-B0D7551D7063}"/>
              </a:ext>
            </a:extLst>
          </p:cNvPr>
          <p:cNvSpPr txBox="1"/>
          <p:nvPr/>
        </p:nvSpPr>
        <p:spPr>
          <a:xfrm>
            <a:off x="3107184" y="221941"/>
            <a:ext cx="24857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961CEE-8762-474E-B430-8820F47EE2C2}"/>
              </a:ext>
            </a:extLst>
          </p:cNvPr>
          <p:cNvSpPr txBox="1"/>
          <p:nvPr/>
        </p:nvSpPr>
        <p:spPr>
          <a:xfrm>
            <a:off x="791876" y="999479"/>
            <a:ext cx="7334250" cy="5355312"/>
          </a:xfrm>
          <a:prstGeom prst="rect">
            <a:avLst/>
          </a:prstGeom>
          <a:noFill/>
        </p:spPr>
        <p:txBody>
          <a:bodyPr wrap="square" rtlCol="0" anchor="ctr">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RUI CHEN 1,2, QINGYI HUA1 , YAN-SHUO CHANG3 , BO WANG1,4, LEI ZHANG5 , AND XIANGJIE KONG 6 , (Senior Member, IEEE)</a:t>
            </a:r>
            <a:r>
              <a:rPr lang="en-US"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Collaborative Filtering-Based Recommender Systems, </a:t>
            </a:r>
            <a:r>
              <a:rPr lang="en-US" b="1" i="0" dirty="0">
                <a:effectLst/>
                <a:latin typeface="Times New Roman" panose="02020603050405020304" pitchFamily="18" charset="0"/>
                <a:cs typeface="Times New Roman" panose="02020603050405020304" pitchFamily="18" charset="0"/>
              </a:rPr>
              <a:t>IEEE Co</a:t>
            </a:r>
            <a:r>
              <a:rPr lang="en-US" b="1" dirty="0">
                <a:latin typeface="Times New Roman" panose="02020603050405020304" pitchFamily="18" charset="0"/>
                <a:cs typeface="Times New Roman" panose="02020603050405020304" pitchFamily="18" charset="0"/>
              </a:rPr>
              <a:t>nference in 2018.</a:t>
            </a:r>
            <a:r>
              <a:rPr lang="en-IN" dirty="0">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(Base paper)</a:t>
            </a:r>
          </a:p>
          <a:p>
            <a:pPr marL="342900" indent="-342900" algn="just">
              <a:buFont typeface="+mj-lt"/>
              <a:buAutoNum type="arabicPeriod"/>
            </a:pPr>
            <a:r>
              <a:rPr lang="en-US" b="0" i="0" dirty="0" err="1">
                <a:effectLst/>
                <a:latin typeface="Times New Roman" panose="02020603050405020304" pitchFamily="18" charset="0"/>
                <a:cs typeface="Times New Roman" panose="02020603050405020304" pitchFamily="18" charset="0"/>
              </a:rPr>
              <a:t>Deldjoo</a:t>
            </a:r>
            <a:r>
              <a:rPr lang="en-US" b="0" i="0" dirty="0">
                <a:effectLst/>
                <a:latin typeface="Times New Roman" panose="02020603050405020304" pitchFamily="18" charset="0"/>
                <a:cs typeface="Times New Roman" panose="02020603050405020304" pitchFamily="18" charset="0"/>
              </a:rPr>
              <a:t> Y, </a:t>
            </a:r>
            <a:r>
              <a:rPr lang="en-US" b="0" i="0" dirty="0" err="1">
                <a:effectLst/>
                <a:latin typeface="Times New Roman" panose="02020603050405020304" pitchFamily="18" charset="0"/>
                <a:cs typeface="Times New Roman" panose="02020603050405020304" pitchFamily="18" charset="0"/>
              </a:rPr>
              <a:t>Cremonesi</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Schedl</a:t>
            </a:r>
            <a:r>
              <a:rPr lang="en-US" b="0" i="0" dirty="0">
                <a:effectLst/>
                <a:latin typeface="Times New Roman" panose="02020603050405020304" pitchFamily="18" charset="0"/>
                <a:cs typeface="Times New Roman" panose="02020603050405020304" pitchFamily="18" charset="0"/>
              </a:rPr>
              <a:t> M, </a:t>
            </a:r>
            <a:r>
              <a:rPr lang="en-US" b="0" i="0" dirty="0" err="1">
                <a:effectLst/>
                <a:latin typeface="Times New Roman" panose="02020603050405020304" pitchFamily="18" charset="0"/>
                <a:cs typeface="Times New Roman" panose="02020603050405020304" pitchFamily="18" charset="0"/>
              </a:rPr>
              <a:t>Quadrana</a:t>
            </a:r>
            <a:r>
              <a:rPr lang="en-US" b="0" i="0" dirty="0">
                <a:effectLst/>
                <a:latin typeface="Times New Roman" panose="02020603050405020304" pitchFamily="18" charset="0"/>
                <a:cs typeface="Times New Roman" panose="02020603050405020304" pitchFamily="18" charset="0"/>
              </a:rPr>
              <a:t> M The effect of different video summarization models on the quality of video recommendation based on low-level visual features. (2017).</a:t>
            </a:r>
            <a:endParaRPr lang="es-ES"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Lee JH, </a:t>
            </a:r>
            <a:r>
              <a:rPr lang="en-US" b="0" i="0" dirty="0" err="1">
                <a:effectLst/>
                <a:latin typeface="Times New Roman" panose="02020603050405020304" pitchFamily="18" charset="0"/>
                <a:cs typeface="Times New Roman" panose="02020603050405020304" pitchFamily="18" charset="0"/>
              </a:rPr>
              <a:t>Wishkoski</a:t>
            </a:r>
            <a:r>
              <a:rPr lang="en-US" b="0" i="0" dirty="0">
                <a:effectLst/>
                <a:latin typeface="Times New Roman" panose="02020603050405020304" pitchFamily="18" charset="0"/>
                <a:cs typeface="Times New Roman" panose="02020603050405020304" pitchFamily="18" charset="0"/>
              </a:rPr>
              <a:t> R, Aase L, </a:t>
            </a:r>
            <a:r>
              <a:rPr lang="en-US" b="0" i="0" dirty="0" err="1">
                <a:effectLst/>
                <a:latin typeface="Times New Roman" panose="02020603050405020304" pitchFamily="18" charset="0"/>
                <a:cs typeface="Times New Roman" panose="02020603050405020304" pitchFamily="18" charset="0"/>
              </a:rPr>
              <a:t>Meas</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Hubbles</a:t>
            </a:r>
            <a:r>
              <a:rPr lang="en-US" b="0" i="0" dirty="0">
                <a:effectLst/>
                <a:latin typeface="Times New Roman" panose="02020603050405020304" pitchFamily="18" charset="0"/>
                <a:cs typeface="Times New Roman" panose="02020603050405020304" pitchFamily="18" charset="0"/>
              </a:rPr>
              <a:t> C Understanding users of cloud music services: selection factors, management and access behavior, and perceptions. (2017) </a:t>
            </a: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Schäfer T, </a:t>
            </a:r>
            <a:r>
              <a:rPr lang="en-US" b="0" i="0" dirty="0" err="1">
                <a:effectLst/>
                <a:latin typeface="Times New Roman" panose="02020603050405020304" pitchFamily="18" charset="0"/>
                <a:cs typeface="Times New Roman" panose="02020603050405020304" pitchFamily="18" charset="0"/>
              </a:rPr>
              <a:t>Mehlhorn</a:t>
            </a:r>
            <a:r>
              <a:rPr lang="en-US" b="0" i="0" dirty="0">
                <a:effectLst/>
                <a:latin typeface="Times New Roman" panose="02020603050405020304" pitchFamily="18" charset="0"/>
                <a:cs typeface="Times New Roman" panose="02020603050405020304" pitchFamily="18" charset="0"/>
              </a:rPr>
              <a:t> C Can personality traits predict musical style preferences? A meta-analysis. (2017)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 Portugal, P. </a:t>
            </a:r>
            <a:r>
              <a:rPr lang="en-US" dirty="0" err="1">
                <a:latin typeface="Times New Roman" panose="02020603050405020304" pitchFamily="18" charset="0"/>
                <a:cs typeface="Times New Roman" panose="02020603050405020304" pitchFamily="18" charset="0"/>
              </a:rPr>
              <a:t>Alencar</a:t>
            </a:r>
            <a:r>
              <a:rPr lang="en-US" dirty="0">
                <a:latin typeface="Times New Roman" panose="02020603050405020304" pitchFamily="18" charset="0"/>
                <a:cs typeface="Times New Roman" panose="02020603050405020304" pitchFamily="18" charset="0"/>
              </a:rPr>
              <a:t>, and D. Cowan, ‘‘The use of machine learning algorithms in recommender systems: A systematic review,’’ Expert Syst. Appl., vol. 97, pp. 205–227, Dec. 2018. </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19174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2092</TotalTime>
  <Words>748</Words>
  <Application>Microsoft Office PowerPoint</Application>
  <PresentationFormat>On-screen Show (4:3)</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YAMINI MNS</cp:lastModifiedBy>
  <cp:revision>214</cp:revision>
  <dcterms:created xsi:type="dcterms:W3CDTF">2020-08-08T03:55:20Z</dcterms:created>
  <dcterms:modified xsi:type="dcterms:W3CDTF">2021-05-11T04:21:37Z</dcterms:modified>
</cp:coreProperties>
</file>