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Slab"/>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obotoSlab-bold.fntdata"/><Relationship Id="rId14" Type="http://schemas.openxmlformats.org/officeDocument/2006/relationships/font" Target="fonts/RobotoSlab-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c5ae9402c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cc5ae9402c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5ae9402c_2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cc5ae9402c_2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c5ae9402c_2_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cc5ae9402c_2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c5ae9402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c5ae9402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0914044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0914044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c5ae9402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c5ae9402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c5ae9402c_2_1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cc5ae9402c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4">
              <a:srgbClr val="B5C7E7"/>
            </a:gs>
            <a:gs pos="35000">
              <a:schemeClr val="lt1"/>
            </a:gs>
            <a:gs pos="60000">
              <a:srgbClr val="F5F7FC"/>
            </a:gs>
            <a:gs pos="100000">
              <a:srgbClr val="D1DCF0"/>
            </a:gs>
          </a:gsLst>
          <a:path path="circle">
            <a:fillToRect r="100%" t="100%"/>
          </a:path>
          <a:tileRect b="-100%" l="-10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sciencedirect.com/science/article/pii/S131915782030413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journalofbigdata.springeropen.com/articles/10.1186/s40537-019-0175-6" TargetMode="External"/><Relationship Id="rId4" Type="http://schemas.openxmlformats.org/officeDocument/2006/relationships/hyperlink" Target="https://ieeexplore.ieee.org/document/8748992" TargetMode="External"/><Relationship Id="rId5" Type="http://schemas.openxmlformats.org/officeDocument/2006/relationships/hyperlink" Target="https://bmcendocrdisord.biomedcentral.com/articles/10.1186/s12902-019-0436-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 sz="1500" u="none" cap="none" strike="noStrike">
                <a:solidFill>
                  <a:srgbClr val="FFFFFF"/>
                </a:solidFill>
                <a:latin typeface="Times New Roman"/>
                <a:ea typeface="Times New Roman"/>
                <a:cs typeface="Times New Roman"/>
                <a:sym typeface="Times New Roman"/>
              </a:rPr>
              <a:t>BVRIT HYDERABAD College of Engineering for Women</a:t>
            </a:r>
            <a:endParaRPr sz="1100"/>
          </a:p>
        </p:txBody>
      </p:sp>
      <p:sp>
        <p:nvSpPr>
          <p:cNvPr id="130" name="Google Shape;130;p25"/>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1500" u="none" cap="none" strike="noStrike">
              <a:solidFill>
                <a:srgbClr val="FFFFFF"/>
              </a:solidFill>
              <a:latin typeface="Times New Roman"/>
              <a:ea typeface="Times New Roman"/>
              <a:cs typeface="Times New Roman"/>
              <a:sym typeface="Times New Roman"/>
            </a:endParaRPr>
          </a:p>
        </p:txBody>
      </p:sp>
      <p:pic>
        <p:nvPicPr>
          <p:cNvPr id="131" name="Google Shape;131;p25"/>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32" name="Google Shape;132;p25"/>
          <p:cNvSpPr txBox="1"/>
          <p:nvPr/>
        </p:nvSpPr>
        <p:spPr>
          <a:xfrm>
            <a:off x="83130" y="1175690"/>
            <a:ext cx="8988000" cy="3270900"/>
          </a:xfrm>
          <a:prstGeom prst="rect">
            <a:avLst/>
          </a:prstGeom>
          <a:noFill/>
          <a:ln>
            <a:noFill/>
          </a:ln>
        </p:spPr>
        <p:txBody>
          <a:bodyPr anchorCtr="0" anchor="t" bIns="34275" lIns="68575" spcFirstLastPara="1" rIns="68575" wrap="square" tIns="34275">
            <a:spAutoFit/>
          </a:bodyPr>
          <a:lstStyle/>
          <a:p>
            <a:pPr indent="0" lvl="0" marL="0" rtl="0" algn="ctr">
              <a:spcBef>
                <a:spcPts val="0"/>
              </a:spcBef>
              <a:spcAft>
                <a:spcPts val="0"/>
              </a:spcAft>
              <a:buSzPts val="3111"/>
              <a:buNone/>
            </a:pPr>
            <a:r>
              <a:rPr b="1" lang="en" sz="2300">
                <a:solidFill>
                  <a:schemeClr val="dk1"/>
                </a:solidFill>
                <a:latin typeface="Times New Roman"/>
                <a:ea typeface="Times New Roman"/>
                <a:cs typeface="Times New Roman"/>
                <a:sym typeface="Times New Roman"/>
              </a:rPr>
              <a:t>Prediction of Diabetes Mellitus</a:t>
            </a:r>
            <a:endParaRPr b="1" sz="23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3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 sz="1800" u="none" cap="none" strike="noStrike">
                <a:solidFill>
                  <a:schemeClr val="dk1"/>
                </a:solidFill>
                <a:latin typeface="Times New Roman"/>
                <a:ea typeface="Times New Roman"/>
                <a:cs typeface="Times New Roman"/>
                <a:sym typeface="Times New Roman"/>
              </a:rPr>
              <a:t>Date: 0</a:t>
            </a:r>
            <a:r>
              <a:rPr b="1" lang="en" sz="1800">
                <a:solidFill>
                  <a:schemeClr val="dk1"/>
                </a:solidFill>
                <a:latin typeface="Times New Roman"/>
                <a:ea typeface="Times New Roman"/>
                <a:cs typeface="Times New Roman"/>
                <a:sym typeface="Times New Roman"/>
              </a:rPr>
              <a:t>8</a:t>
            </a:r>
            <a:r>
              <a:rPr b="1" i="0" lang="en" sz="1800" u="none" cap="none" strike="noStrike">
                <a:solidFill>
                  <a:schemeClr val="dk1"/>
                </a:solidFill>
                <a:latin typeface="Times New Roman"/>
                <a:ea typeface="Times New Roman"/>
                <a:cs typeface="Times New Roman"/>
                <a:sym typeface="Times New Roman"/>
              </a:rPr>
              <a:t> April 2021</a:t>
            </a:r>
            <a:endParaRPr sz="1800">
              <a:latin typeface="Times New Roman"/>
              <a:ea typeface="Times New Roman"/>
              <a:cs typeface="Times New Roman"/>
              <a:sym typeface="Times New Roman"/>
            </a:endParaRPr>
          </a:p>
          <a:p>
            <a:pPr indent="0" lvl="0" marL="0" marR="0" rtl="0" algn="ctr">
              <a:spcBef>
                <a:spcPts val="0"/>
              </a:spcBef>
              <a:spcAft>
                <a:spcPts val="0"/>
              </a:spcAft>
              <a:buNone/>
            </a:pPr>
            <a:r>
              <a:t/>
            </a:r>
            <a:endParaRPr b="1" i="0" sz="1800" u="none" cap="none" strike="noStrike">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 sz="1800">
                <a:solidFill>
                  <a:schemeClr val="dk1"/>
                </a:solidFill>
                <a:latin typeface="Times New Roman"/>
                <a:ea typeface="Times New Roman"/>
                <a:cs typeface="Times New Roman"/>
                <a:sym typeface="Times New Roman"/>
              </a:rPr>
              <a:t>Thumuluri Sai Sarika - 17WH1A0519</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 sz="1800">
                <a:solidFill>
                  <a:schemeClr val="dk1"/>
                </a:solidFill>
                <a:latin typeface="Times New Roman"/>
                <a:ea typeface="Times New Roman"/>
                <a:cs typeface="Times New Roman"/>
                <a:sym typeface="Times New Roman"/>
              </a:rPr>
              <a:t>CH Aparna - 18WH5A0503</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rPr b="1" lang="en" sz="1800">
                <a:solidFill>
                  <a:schemeClr val="dk1"/>
                </a:solidFill>
                <a:latin typeface="Times New Roman"/>
                <a:ea typeface="Times New Roman"/>
                <a:cs typeface="Times New Roman"/>
                <a:sym typeface="Times New Roman"/>
              </a:rPr>
              <a:t>Y Kavya -18WH5A0505</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800">
                <a:solidFill>
                  <a:schemeClr val="dk1"/>
                </a:solidFill>
                <a:latin typeface="Times New Roman"/>
                <a:ea typeface="Times New Roman"/>
                <a:cs typeface="Times New Roman"/>
                <a:sym typeface="Times New Roman"/>
              </a:rPr>
              <a:t>					                                               Internal Guide: </a:t>
            </a:r>
            <a:r>
              <a:rPr lang="en" sz="1800">
                <a:solidFill>
                  <a:schemeClr val="dk1"/>
                </a:solidFill>
                <a:latin typeface="Times New Roman"/>
                <a:ea typeface="Times New Roman"/>
                <a:cs typeface="Times New Roman"/>
                <a:sym typeface="Times New Roman"/>
              </a:rPr>
              <a:t> </a:t>
            </a:r>
            <a:r>
              <a:rPr b="1" lang="en" sz="1800">
                <a:solidFill>
                  <a:schemeClr val="dk1"/>
                </a:solidFill>
                <a:latin typeface="Times New Roman"/>
                <a:ea typeface="Times New Roman"/>
                <a:cs typeface="Times New Roman"/>
                <a:sym typeface="Times New Roman"/>
              </a:rPr>
              <a:t>Ms.Shanti Gunna</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 sz="1800">
                <a:solidFill>
                  <a:schemeClr val="dk1"/>
                </a:solidFill>
                <a:latin typeface="Times New Roman"/>
                <a:ea typeface="Times New Roman"/>
                <a:cs typeface="Times New Roman"/>
                <a:sym typeface="Times New Roman"/>
              </a:rPr>
              <a:t>         				    			          Designation: Assistant Professor</a:t>
            </a:r>
            <a:endParaRPr b="1" sz="1800">
              <a:solidFill>
                <a:schemeClr val="dk1"/>
              </a:solidFill>
              <a:latin typeface="Times New Roman"/>
              <a:ea typeface="Times New Roman"/>
              <a:cs typeface="Times New Roman"/>
              <a:sym typeface="Times New Roman"/>
            </a:endParaRPr>
          </a:p>
        </p:txBody>
      </p:sp>
      <p:sp>
        <p:nvSpPr>
          <p:cNvPr id="133" name="Google Shape;133;p25"/>
          <p:cNvSpPr/>
          <p:nvPr/>
        </p:nvSpPr>
        <p:spPr>
          <a:xfrm>
            <a:off x="0" y="4530436"/>
            <a:ext cx="9143999" cy="346249"/>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chemeClr val="dk1"/>
                </a:solidFill>
                <a:latin typeface="Times New Roman"/>
                <a:ea typeface="Times New Roman"/>
                <a:cs typeface="Times New Roman"/>
                <a:sym typeface="Times New Roman"/>
              </a:rPr>
              <a:t>Department of Computer Science &amp; Engineering</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6"/>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39" name="Google Shape;139;p26"/>
          <p:cNvSpPr txBox="1"/>
          <p:nvPr/>
        </p:nvSpPr>
        <p:spPr>
          <a:xfrm>
            <a:off x="39839" y="69662"/>
            <a:ext cx="7309676" cy="471763"/>
          </a:xfrm>
          <a:prstGeom prst="rect">
            <a:avLst/>
          </a:prstGeom>
          <a:noFill/>
          <a:ln>
            <a:noFill/>
          </a:ln>
        </p:spPr>
        <p:txBody>
          <a:bodyPr anchorCtr="0" anchor="ctr" bIns="0" lIns="0" spcFirstLastPara="1" rIns="0" wrap="square" tIns="10000">
            <a:spAutoFit/>
          </a:bodyPr>
          <a:lstStyle/>
          <a:p>
            <a:pPr indent="0" lvl="0" marL="12700" marR="0" rtl="0" algn="l">
              <a:lnSpc>
                <a:spcPct val="100000"/>
              </a:lnSpc>
              <a:spcBef>
                <a:spcPts val="0"/>
              </a:spcBef>
              <a:spcAft>
                <a:spcPts val="0"/>
              </a:spcAft>
              <a:buClr>
                <a:srgbClr val="C00000"/>
              </a:buClr>
              <a:buSzPts val="3000"/>
              <a:buFont typeface="Times New Roman"/>
              <a:buNone/>
            </a:pPr>
            <a:r>
              <a:rPr b="1" i="0" lang="en" sz="3000" u="none" cap="none" strike="noStrike">
                <a:solidFill>
                  <a:srgbClr val="C00000"/>
                </a:solidFill>
                <a:latin typeface="Times New Roman"/>
                <a:ea typeface="Times New Roman"/>
                <a:cs typeface="Times New Roman"/>
                <a:sym typeface="Times New Roman"/>
              </a:rPr>
              <a:t>Why Should I Study </a:t>
            </a:r>
            <a:r>
              <a:rPr b="1" lang="en" sz="3000">
                <a:solidFill>
                  <a:srgbClr val="C00000"/>
                </a:solidFill>
                <a:latin typeface="Times New Roman"/>
                <a:ea typeface="Times New Roman"/>
                <a:cs typeface="Times New Roman"/>
                <a:sym typeface="Times New Roman"/>
              </a:rPr>
              <a:t>this course?</a:t>
            </a:r>
            <a:endParaRPr b="1" i="0" sz="3000" u="none" cap="none" strike="noStrike">
              <a:solidFill>
                <a:srgbClr val="C00000"/>
              </a:solidFill>
              <a:latin typeface="Times New Roman"/>
              <a:ea typeface="Times New Roman"/>
              <a:cs typeface="Times New Roman"/>
              <a:sym typeface="Times New Roman"/>
            </a:endParaRPr>
          </a:p>
        </p:txBody>
      </p:sp>
      <p:sp>
        <p:nvSpPr>
          <p:cNvPr id="140" name="Google Shape;140;p26"/>
          <p:cNvSpPr txBox="1"/>
          <p:nvPr/>
        </p:nvSpPr>
        <p:spPr>
          <a:xfrm>
            <a:off x="124138" y="1007891"/>
            <a:ext cx="8896770"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2000">
                <a:solidFill>
                  <a:schemeClr val="dk1"/>
                </a:solidFill>
                <a:latin typeface="Times New Roman"/>
                <a:ea typeface="Times New Roman"/>
                <a:cs typeface="Times New Roman"/>
                <a:sym typeface="Times New Roman"/>
              </a:rPr>
              <a:t>Examples</a:t>
            </a:r>
            <a:endParaRPr b="1" sz="2000">
              <a:solidFill>
                <a:schemeClr val="dk1"/>
              </a:solidFill>
              <a:latin typeface="Times New Roman"/>
              <a:ea typeface="Times New Roman"/>
              <a:cs typeface="Times New Roman"/>
              <a:sym typeface="Times New Roman"/>
            </a:endParaRPr>
          </a:p>
        </p:txBody>
      </p:sp>
      <p:sp>
        <p:nvSpPr>
          <p:cNvPr id="141" name="Google Shape;141;p26"/>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100"/>
          </a:p>
        </p:txBody>
      </p:sp>
      <p:sp>
        <p:nvSpPr>
          <p:cNvPr id="142" name="Google Shape;142;p26"/>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rgbClr val="FFFFFF"/>
              </a:solidFill>
              <a:latin typeface="Times New Roman"/>
              <a:ea typeface="Times New Roman"/>
              <a:cs typeface="Times New Roman"/>
              <a:sym typeface="Times New Roman"/>
            </a:endParaRPr>
          </a:p>
        </p:txBody>
      </p:sp>
      <p:pic>
        <p:nvPicPr>
          <p:cNvPr id="143" name="Google Shape;143;p2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44" name="Google Shape;144;p26"/>
          <p:cNvSpPr txBox="1"/>
          <p:nvPr/>
        </p:nvSpPr>
        <p:spPr>
          <a:xfrm>
            <a:off x="768932" y="20780"/>
            <a:ext cx="6712500" cy="5310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3000">
                <a:solidFill>
                  <a:srgbClr val="FF0000"/>
                </a:solidFill>
                <a:latin typeface="Times New Roman"/>
                <a:ea typeface="Times New Roman"/>
                <a:cs typeface="Times New Roman"/>
                <a:sym typeface="Times New Roman"/>
              </a:rPr>
              <a:t>      PROJECT INTRODUCTION</a:t>
            </a:r>
            <a:endParaRPr b="1" sz="3000">
              <a:solidFill>
                <a:srgbClr val="FF0000"/>
              </a:solidFill>
              <a:latin typeface="Times New Roman"/>
              <a:ea typeface="Times New Roman"/>
              <a:cs typeface="Times New Roman"/>
              <a:sym typeface="Times New Roman"/>
            </a:endParaRPr>
          </a:p>
        </p:txBody>
      </p:sp>
      <p:sp>
        <p:nvSpPr>
          <p:cNvPr id="145" name="Google Shape;145;p26"/>
          <p:cNvSpPr txBox="1"/>
          <p:nvPr/>
        </p:nvSpPr>
        <p:spPr>
          <a:xfrm>
            <a:off x="511950" y="1899475"/>
            <a:ext cx="8120100" cy="20148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SzPts val="1100"/>
              <a:buNone/>
            </a:pPr>
            <a:r>
              <a:rPr b="1" lang="en" sz="1600">
                <a:latin typeface="Roboto Slab"/>
                <a:ea typeface="Roboto Slab"/>
                <a:cs typeface="Roboto Slab"/>
                <a:sym typeface="Roboto Slab"/>
              </a:rPr>
              <a:t>Domain:  </a:t>
            </a:r>
            <a:r>
              <a:rPr lang="en" sz="1600">
                <a:latin typeface="Roboto Slab"/>
                <a:ea typeface="Roboto Slab"/>
                <a:cs typeface="Roboto Slab"/>
                <a:sym typeface="Roboto Slab"/>
              </a:rPr>
              <a:t>AI/ML </a:t>
            </a:r>
            <a:endParaRPr sz="1600">
              <a:latin typeface="Roboto Slab"/>
              <a:ea typeface="Roboto Slab"/>
              <a:cs typeface="Roboto Slab"/>
              <a:sym typeface="Roboto Slab"/>
            </a:endParaRPr>
          </a:p>
          <a:p>
            <a:pPr indent="0" lvl="0" marL="0" rtl="0" algn="l">
              <a:lnSpc>
                <a:spcPct val="115000"/>
              </a:lnSpc>
              <a:spcBef>
                <a:spcPts val="0"/>
              </a:spcBef>
              <a:spcAft>
                <a:spcPts val="0"/>
              </a:spcAft>
              <a:buSzPts val="1100"/>
              <a:buNone/>
            </a:pPr>
            <a:r>
              <a:t/>
            </a:r>
            <a:endParaRPr sz="1600">
              <a:latin typeface="Roboto Slab"/>
              <a:ea typeface="Roboto Slab"/>
              <a:cs typeface="Roboto Slab"/>
              <a:sym typeface="Roboto Slab"/>
            </a:endParaRPr>
          </a:p>
          <a:p>
            <a:pPr indent="0" lvl="0" marL="0" rtl="0" algn="l">
              <a:lnSpc>
                <a:spcPct val="115000"/>
              </a:lnSpc>
              <a:spcBef>
                <a:spcPts val="0"/>
              </a:spcBef>
              <a:spcAft>
                <a:spcPts val="0"/>
              </a:spcAft>
              <a:buSzPts val="1100"/>
              <a:buNone/>
            </a:pPr>
            <a:r>
              <a:rPr b="1" lang="en" sz="1600">
                <a:latin typeface="Roboto Slab"/>
                <a:ea typeface="Roboto Slab"/>
                <a:cs typeface="Roboto Slab"/>
                <a:sym typeface="Roboto Slab"/>
              </a:rPr>
              <a:t>Proposed System: </a:t>
            </a:r>
            <a:endParaRPr sz="1600">
              <a:latin typeface="Roboto Slab"/>
              <a:ea typeface="Roboto Slab"/>
              <a:cs typeface="Roboto Slab"/>
              <a:sym typeface="Roboto Slab"/>
            </a:endParaRPr>
          </a:p>
          <a:p>
            <a:pPr indent="0" lvl="0" marL="0" rtl="0" algn="l">
              <a:lnSpc>
                <a:spcPct val="115000"/>
              </a:lnSpc>
              <a:spcBef>
                <a:spcPts val="0"/>
              </a:spcBef>
              <a:spcAft>
                <a:spcPts val="0"/>
              </a:spcAft>
              <a:buSzPts val="1100"/>
              <a:buNone/>
            </a:pPr>
            <a:r>
              <a:t/>
            </a:r>
            <a:endParaRPr sz="1600">
              <a:latin typeface="Roboto Slab"/>
              <a:ea typeface="Roboto Slab"/>
              <a:cs typeface="Roboto Slab"/>
              <a:sym typeface="Roboto Slab"/>
            </a:endParaRPr>
          </a:p>
          <a:p>
            <a:pPr indent="0" lvl="0" marL="0" rtl="0" algn="l">
              <a:lnSpc>
                <a:spcPct val="115000"/>
              </a:lnSpc>
              <a:spcBef>
                <a:spcPts val="0"/>
              </a:spcBef>
              <a:spcAft>
                <a:spcPts val="0"/>
              </a:spcAft>
              <a:buSzPts val="1100"/>
              <a:buNone/>
            </a:pPr>
            <a:r>
              <a:rPr lang="en" sz="1600">
                <a:latin typeface="Roboto Slab"/>
                <a:ea typeface="Roboto Slab"/>
                <a:cs typeface="Roboto Slab"/>
                <a:sym typeface="Roboto Slab"/>
              </a:rPr>
              <a:t>To build the model which determines whether a patient admitted to an ICU has been diagnosed with a particular type of diabetes, Diabetes Mellitus using data from the first 24 hours of intensive care.</a:t>
            </a:r>
            <a:endParaRPr sz="1600">
              <a:latin typeface="Roboto Slab"/>
              <a:ea typeface="Roboto Slab"/>
              <a:cs typeface="Roboto Slab"/>
              <a:sym typeface="Roboto Sla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51" name="Google Shape;151;p27"/>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100"/>
          </a:p>
        </p:txBody>
      </p:sp>
      <p:sp>
        <p:nvSpPr>
          <p:cNvPr id="152" name="Google Shape;152;p27"/>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rgbClr val="FFFFFF"/>
              </a:solidFill>
              <a:latin typeface="Times New Roman"/>
              <a:ea typeface="Times New Roman"/>
              <a:cs typeface="Times New Roman"/>
              <a:sym typeface="Times New Roman"/>
            </a:endParaRPr>
          </a:p>
        </p:txBody>
      </p:sp>
      <p:pic>
        <p:nvPicPr>
          <p:cNvPr id="153" name="Google Shape;153;p27"/>
          <p:cNvPicPr preferRelativeResize="0"/>
          <p:nvPr/>
        </p:nvPicPr>
        <p:blipFill rotWithShape="1">
          <a:blip r:embed="rId4">
            <a:alphaModFix/>
          </a:blip>
          <a:srcRect b="0" l="0" r="0" t="0"/>
          <a:stretch/>
        </p:blipFill>
        <p:spPr>
          <a:xfrm>
            <a:off x="0" y="54725"/>
            <a:ext cx="9144000" cy="5143500"/>
          </a:xfrm>
          <a:prstGeom prst="rect">
            <a:avLst/>
          </a:prstGeom>
          <a:noFill/>
          <a:ln>
            <a:noFill/>
          </a:ln>
        </p:spPr>
      </p:pic>
      <p:sp>
        <p:nvSpPr>
          <p:cNvPr id="154" name="Google Shape;154;p27"/>
          <p:cNvSpPr txBox="1"/>
          <p:nvPr/>
        </p:nvSpPr>
        <p:spPr>
          <a:xfrm>
            <a:off x="1265452" y="542431"/>
            <a:ext cx="6712500" cy="718800"/>
          </a:xfrm>
          <a:prstGeom prst="rect">
            <a:avLst/>
          </a:prstGeom>
          <a:noFill/>
          <a:ln>
            <a:noFill/>
          </a:ln>
        </p:spPr>
        <p:txBody>
          <a:bodyPr anchorCtr="0" anchor="t" bIns="34275" lIns="68575" spcFirstLastPara="1" rIns="68575" wrap="square" tIns="34275">
            <a:spAutoFit/>
          </a:bodyPr>
          <a:lstStyle/>
          <a:p>
            <a:pPr indent="0" lvl="0" marL="0" rtl="0" algn="ctr">
              <a:spcBef>
                <a:spcPts val="0"/>
              </a:spcBef>
              <a:spcAft>
                <a:spcPts val="0"/>
              </a:spcAft>
              <a:buClr>
                <a:schemeClr val="dk1"/>
              </a:buClr>
              <a:buSzPts val="990"/>
              <a:buFont typeface="Arial"/>
              <a:buNone/>
            </a:pPr>
            <a:r>
              <a:rPr b="1" lang="en" sz="1820">
                <a:solidFill>
                  <a:schemeClr val="dk1"/>
                </a:solidFill>
                <a:latin typeface="Roboto Slab"/>
                <a:ea typeface="Roboto Slab"/>
                <a:cs typeface="Roboto Slab"/>
                <a:sym typeface="Roboto Slab"/>
              </a:rPr>
              <a:t>BACKGROUND</a:t>
            </a:r>
            <a:endParaRPr b="1" sz="1820">
              <a:solidFill>
                <a:schemeClr val="dk1"/>
              </a:solidFill>
              <a:latin typeface="Roboto Slab"/>
              <a:ea typeface="Roboto Slab"/>
              <a:cs typeface="Roboto Slab"/>
              <a:sym typeface="Roboto Slab"/>
            </a:endParaRPr>
          </a:p>
          <a:p>
            <a:pPr indent="0" lvl="0" marL="0" marR="0" rtl="0" algn="ctr">
              <a:spcBef>
                <a:spcPts val="0"/>
              </a:spcBef>
              <a:spcAft>
                <a:spcPts val="0"/>
              </a:spcAft>
              <a:buNone/>
            </a:pPr>
            <a:r>
              <a:t/>
            </a:r>
            <a:endParaRPr b="1" sz="2400">
              <a:solidFill>
                <a:srgbClr val="FF0000"/>
              </a:solidFill>
              <a:latin typeface="Times New Roman"/>
              <a:ea typeface="Times New Roman"/>
              <a:cs typeface="Times New Roman"/>
              <a:sym typeface="Times New Roman"/>
            </a:endParaRPr>
          </a:p>
        </p:txBody>
      </p:sp>
      <p:sp>
        <p:nvSpPr>
          <p:cNvPr id="155" name="Google Shape;155;p27"/>
          <p:cNvSpPr txBox="1"/>
          <p:nvPr/>
        </p:nvSpPr>
        <p:spPr>
          <a:xfrm>
            <a:off x="500800" y="1308525"/>
            <a:ext cx="81858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Slab"/>
                <a:ea typeface="Roboto Slab"/>
                <a:cs typeface="Roboto Slab"/>
                <a:sym typeface="Roboto Slab"/>
              </a:rPr>
              <a:t>Getting a rapid understanding of the context of a patient’s overall health has been particularly important during the COVID-19 pandemic as healthcare workers around the world struggle with hospitals overloaded by patients in critical condition. </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Intensive Care Units (ICUs) often lack verified medical histories for incoming patients. A patient in distress or a patient who is brought in confused or unresponsive may not be able to provide information about chronic conditions such as heart disease, injuries, or diabetes. Medical records may take days to transfer, especially for a patient from another medical provider or system.</a:t>
            </a:r>
            <a:endParaRPr sz="1600">
              <a:latin typeface="Roboto Slab"/>
              <a:ea typeface="Roboto Slab"/>
              <a:cs typeface="Roboto Slab"/>
              <a:sym typeface="Roboto Slab"/>
            </a:endParaRPr>
          </a:p>
          <a:p>
            <a:pPr indent="0" lvl="0" marL="0" rtl="0" algn="l">
              <a:spcBef>
                <a:spcPts val="0"/>
              </a:spcBef>
              <a:spcAft>
                <a:spcPts val="0"/>
              </a:spcAft>
              <a:buNone/>
            </a:pPr>
            <a:r>
              <a:t/>
            </a:r>
            <a:endParaRPr sz="1600">
              <a:latin typeface="Roboto Slab"/>
              <a:ea typeface="Roboto Slab"/>
              <a:cs typeface="Roboto Slab"/>
              <a:sym typeface="Roboto Slab"/>
            </a:endParaRPr>
          </a:p>
          <a:p>
            <a:pPr indent="0" lvl="0" marL="0" rtl="0" algn="l">
              <a:spcBef>
                <a:spcPts val="0"/>
              </a:spcBef>
              <a:spcAft>
                <a:spcPts val="0"/>
              </a:spcAft>
              <a:buNone/>
            </a:pPr>
            <a:r>
              <a:rPr lang="en" sz="1600">
                <a:latin typeface="Roboto Slab"/>
                <a:ea typeface="Roboto Slab"/>
                <a:cs typeface="Roboto Slab"/>
                <a:sym typeface="Roboto Slab"/>
              </a:rPr>
              <a:t>Knowledge about chronic conditions such as diabetes can inform clinical decisions about patient care and ultimately improve patient outcomes.</a:t>
            </a:r>
            <a:endParaRPr sz="16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ctrTitle"/>
          </p:nvPr>
        </p:nvSpPr>
        <p:spPr>
          <a:xfrm>
            <a:off x="1033575" y="2417622"/>
            <a:ext cx="6858000" cy="1790700"/>
          </a:xfrm>
          <a:prstGeom prst="rect">
            <a:avLst/>
          </a:prstGeom>
        </p:spPr>
        <p:txBody>
          <a:bodyPr anchorCtr="0" anchor="b" bIns="34275" lIns="68575" spcFirstLastPara="1" rIns="68575" wrap="square" tIns="34275">
            <a:noAutofit/>
          </a:bodyPr>
          <a:lstStyle/>
          <a:p>
            <a:pPr indent="0" lvl="0" marL="0" rtl="0" algn="l">
              <a:lnSpc>
                <a:spcPct val="115000"/>
              </a:lnSpc>
              <a:spcBef>
                <a:spcPts val="0"/>
              </a:spcBef>
              <a:spcAft>
                <a:spcPts val="0"/>
              </a:spcAft>
              <a:buSzPts val="990"/>
              <a:buNone/>
            </a:pPr>
            <a:r>
              <a:rPr b="1" lang="en" sz="1640">
                <a:latin typeface="Roboto Slab"/>
                <a:ea typeface="Roboto Slab"/>
                <a:cs typeface="Roboto Slab"/>
                <a:sym typeface="Roboto Slab"/>
              </a:rPr>
              <a:t>Hardware</a:t>
            </a:r>
            <a:r>
              <a:rPr lang="en" sz="1640">
                <a:latin typeface="Roboto Slab"/>
                <a:ea typeface="Roboto Slab"/>
                <a:cs typeface="Roboto Slab"/>
                <a:sym typeface="Roboto Slab"/>
              </a:rPr>
              <a:t>:</a:t>
            </a:r>
            <a:endParaRPr sz="1640">
              <a:latin typeface="Roboto Slab"/>
              <a:ea typeface="Roboto Slab"/>
              <a:cs typeface="Roboto Slab"/>
              <a:sym typeface="Roboto Slab"/>
            </a:endParaRPr>
          </a:p>
          <a:p>
            <a:pPr indent="457200" lvl="0" marL="0" rtl="0" algn="l">
              <a:lnSpc>
                <a:spcPct val="115000"/>
              </a:lnSpc>
              <a:spcBef>
                <a:spcPts val="1200"/>
              </a:spcBef>
              <a:spcAft>
                <a:spcPts val="0"/>
              </a:spcAft>
              <a:buClr>
                <a:schemeClr val="dk1"/>
              </a:buClr>
              <a:buSzPts val="990"/>
              <a:buFont typeface="Arial"/>
              <a:buNone/>
            </a:pPr>
            <a:r>
              <a:rPr lang="en" sz="1640">
                <a:latin typeface="Roboto Slab"/>
                <a:ea typeface="Roboto Slab"/>
                <a:cs typeface="Roboto Slab"/>
                <a:sym typeface="Roboto Slab"/>
              </a:rPr>
              <a:t>Processor - Intel Core i5</a:t>
            </a:r>
            <a:endParaRPr sz="1640">
              <a:latin typeface="Roboto Slab"/>
              <a:ea typeface="Roboto Slab"/>
              <a:cs typeface="Roboto Slab"/>
              <a:sym typeface="Roboto Slab"/>
            </a:endParaRPr>
          </a:p>
          <a:p>
            <a:pPr indent="0" lvl="0" marL="0" rtl="0" algn="l">
              <a:lnSpc>
                <a:spcPct val="115000"/>
              </a:lnSpc>
              <a:spcBef>
                <a:spcPts val="1200"/>
              </a:spcBef>
              <a:spcAft>
                <a:spcPts val="0"/>
              </a:spcAft>
              <a:buClr>
                <a:schemeClr val="dk1"/>
              </a:buClr>
              <a:buSzPts val="990"/>
              <a:buFont typeface="Arial"/>
              <a:buNone/>
            </a:pPr>
            <a:r>
              <a:rPr lang="en" sz="1640">
                <a:latin typeface="Roboto Slab"/>
                <a:ea typeface="Roboto Slab"/>
                <a:cs typeface="Roboto Slab"/>
                <a:sym typeface="Roboto Slab"/>
              </a:rPr>
              <a:t>         Memory(RAM) - 8 GB</a:t>
            </a:r>
            <a:endParaRPr sz="1640">
              <a:latin typeface="Roboto Slab"/>
              <a:ea typeface="Roboto Slab"/>
              <a:cs typeface="Roboto Slab"/>
              <a:sym typeface="Roboto Slab"/>
            </a:endParaRPr>
          </a:p>
          <a:p>
            <a:pPr indent="0" lvl="0" marL="0" rtl="0" algn="l">
              <a:lnSpc>
                <a:spcPct val="115000"/>
              </a:lnSpc>
              <a:spcBef>
                <a:spcPts val="1200"/>
              </a:spcBef>
              <a:spcAft>
                <a:spcPts val="0"/>
              </a:spcAft>
              <a:buSzPts val="990"/>
              <a:buNone/>
            </a:pPr>
            <a:r>
              <a:rPr lang="en" sz="1640">
                <a:latin typeface="Roboto Slab"/>
                <a:ea typeface="Roboto Slab"/>
                <a:cs typeface="Roboto Slab"/>
                <a:sym typeface="Roboto Slab"/>
              </a:rPr>
              <a:t>         Storage – I TB</a:t>
            </a:r>
            <a:endParaRPr sz="1640">
              <a:latin typeface="Roboto Slab"/>
              <a:ea typeface="Roboto Slab"/>
              <a:cs typeface="Roboto Slab"/>
              <a:sym typeface="Roboto Slab"/>
            </a:endParaRPr>
          </a:p>
          <a:p>
            <a:pPr indent="0" lvl="0" marL="0" rtl="0" algn="l">
              <a:lnSpc>
                <a:spcPct val="115000"/>
              </a:lnSpc>
              <a:spcBef>
                <a:spcPts val="1200"/>
              </a:spcBef>
              <a:spcAft>
                <a:spcPts val="0"/>
              </a:spcAft>
              <a:buSzPts val="990"/>
              <a:buNone/>
            </a:pPr>
            <a:r>
              <a:rPr b="1" lang="en" sz="1640">
                <a:latin typeface="Roboto Slab"/>
                <a:ea typeface="Roboto Slab"/>
                <a:cs typeface="Roboto Slab"/>
                <a:sym typeface="Roboto Slab"/>
              </a:rPr>
              <a:t>Software:</a:t>
            </a:r>
            <a:endParaRPr b="1" sz="1640">
              <a:latin typeface="Roboto Slab"/>
              <a:ea typeface="Roboto Slab"/>
              <a:cs typeface="Roboto Slab"/>
              <a:sym typeface="Roboto Slab"/>
            </a:endParaRPr>
          </a:p>
          <a:p>
            <a:pPr indent="0" lvl="0" marL="0" rtl="0" algn="l">
              <a:lnSpc>
                <a:spcPct val="115000"/>
              </a:lnSpc>
              <a:spcBef>
                <a:spcPts val="1200"/>
              </a:spcBef>
              <a:spcAft>
                <a:spcPts val="0"/>
              </a:spcAft>
              <a:buSzPts val="990"/>
              <a:buNone/>
            </a:pPr>
            <a:r>
              <a:rPr lang="en" sz="1640">
                <a:latin typeface="Roboto Slab"/>
                <a:ea typeface="Roboto Slab"/>
                <a:cs typeface="Roboto Slab"/>
                <a:sym typeface="Roboto Slab"/>
              </a:rPr>
              <a:t>	Python3</a:t>
            </a:r>
            <a:endParaRPr sz="1640">
              <a:latin typeface="Roboto Slab"/>
              <a:ea typeface="Roboto Slab"/>
              <a:cs typeface="Roboto Slab"/>
              <a:sym typeface="Roboto Slab"/>
            </a:endParaRPr>
          </a:p>
          <a:p>
            <a:pPr indent="0" lvl="0" marL="0" rtl="0" algn="l">
              <a:lnSpc>
                <a:spcPct val="115000"/>
              </a:lnSpc>
              <a:spcBef>
                <a:spcPts val="1200"/>
              </a:spcBef>
              <a:spcAft>
                <a:spcPts val="1200"/>
              </a:spcAft>
              <a:buSzPts val="990"/>
              <a:buNone/>
            </a:pPr>
            <a:r>
              <a:rPr lang="en" sz="1640">
                <a:latin typeface="Roboto Slab"/>
                <a:ea typeface="Roboto Slab"/>
                <a:cs typeface="Roboto Slab"/>
                <a:sym typeface="Roboto Slab"/>
              </a:rPr>
              <a:t>	Google Colab/Jupyter Notebook</a:t>
            </a:r>
            <a:endParaRPr sz="1640">
              <a:latin typeface="Roboto Slab"/>
              <a:ea typeface="Roboto Slab"/>
              <a:cs typeface="Roboto Slab"/>
              <a:sym typeface="Roboto Slab"/>
            </a:endParaRPr>
          </a:p>
        </p:txBody>
      </p:sp>
      <p:sp>
        <p:nvSpPr>
          <p:cNvPr id="161" name="Google Shape;161;p28"/>
          <p:cNvSpPr txBox="1"/>
          <p:nvPr>
            <p:ph idx="1" type="subTitle"/>
          </p:nvPr>
        </p:nvSpPr>
        <p:spPr>
          <a:xfrm>
            <a:off x="1088275" y="381478"/>
            <a:ext cx="6858000" cy="1241700"/>
          </a:xfrm>
          <a:prstGeom prst="rect">
            <a:avLst/>
          </a:prstGeom>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dk1"/>
              </a:buClr>
              <a:buSzPts val="990"/>
              <a:buFont typeface="Arial"/>
              <a:buNone/>
            </a:pPr>
            <a:r>
              <a:rPr b="1" lang="en" sz="2220">
                <a:latin typeface="Roboto Slab"/>
                <a:ea typeface="Roboto Slab"/>
                <a:cs typeface="Roboto Slab"/>
                <a:sym typeface="Roboto Slab"/>
              </a:rPr>
              <a:t>SYSTEM SPECIFICATIONS</a:t>
            </a:r>
            <a:endParaRPr b="1" sz="2220">
              <a:latin typeface="Roboto Slab"/>
              <a:ea typeface="Roboto Slab"/>
              <a:cs typeface="Roboto Slab"/>
              <a:sym typeface="Roboto Slab"/>
            </a:endParaRPr>
          </a:p>
          <a:p>
            <a:pPr indent="0" lvl="0" marL="0" rtl="0" algn="ctr">
              <a:spcBef>
                <a:spcPts val="800"/>
              </a:spcBef>
              <a:spcAft>
                <a:spcPts val="0"/>
              </a:spcAft>
              <a:buNone/>
            </a:pPr>
            <a:r>
              <a:t/>
            </a:r>
            <a:endParaRPr sz="22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ctrTitle"/>
          </p:nvPr>
        </p:nvSpPr>
        <p:spPr>
          <a:xfrm>
            <a:off x="995750" y="-759228"/>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b="1" lang="en" sz="2400">
                <a:latin typeface="Roboto Slab"/>
                <a:ea typeface="Roboto Slab"/>
                <a:cs typeface="Roboto Slab"/>
                <a:sym typeface="Roboto Slab"/>
              </a:rPr>
              <a:t>Base paper</a:t>
            </a:r>
            <a:endParaRPr b="1" sz="2400">
              <a:latin typeface="Roboto Slab"/>
              <a:ea typeface="Roboto Slab"/>
              <a:cs typeface="Roboto Slab"/>
              <a:sym typeface="Roboto Slab"/>
            </a:endParaRPr>
          </a:p>
        </p:txBody>
      </p:sp>
      <p:sp>
        <p:nvSpPr>
          <p:cNvPr id="167" name="Google Shape;167;p29"/>
          <p:cNvSpPr txBox="1"/>
          <p:nvPr>
            <p:ph idx="1" type="subTitle"/>
          </p:nvPr>
        </p:nvSpPr>
        <p:spPr>
          <a:xfrm>
            <a:off x="1143000" y="1413353"/>
            <a:ext cx="6858000" cy="1241700"/>
          </a:xfrm>
          <a:prstGeom prst="rect">
            <a:avLst/>
          </a:prstGeom>
        </p:spPr>
        <p:txBody>
          <a:bodyPr anchorCtr="0" anchor="t" bIns="34275" lIns="68575" spcFirstLastPara="1" rIns="68575" wrap="square" tIns="34275">
            <a:noAutofit/>
          </a:bodyPr>
          <a:lstStyle/>
          <a:p>
            <a:pPr indent="-316865" lvl="0" marL="457200" rtl="0" algn="l">
              <a:lnSpc>
                <a:spcPct val="115000"/>
              </a:lnSpc>
              <a:spcBef>
                <a:spcPts val="0"/>
              </a:spcBef>
              <a:spcAft>
                <a:spcPts val="0"/>
              </a:spcAft>
              <a:buSzPts val="1390"/>
              <a:buFont typeface="Roboto Slab"/>
              <a:buChar char="●"/>
            </a:pPr>
            <a:r>
              <a:rPr lang="en" sz="1390">
                <a:latin typeface="Roboto Slab"/>
                <a:ea typeface="Roboto Slab"/>
                <a:cs typeface="Roboto Slab"/>
                <a:sym typeface="Roboto Slab"/>
              </a:rPr>
              <a:t>Journal of King Saud University Computer and Information Sciences- Machine learning and artificial intelligence based Diabetes Mellitus detection and self-management:JyotismitaChakiaS.Thillai GaneshbS.KCidhambS.Ananda Theertan - </a:t>
            </a:r>
            <a:r>
              <a:rPr lang="en" sz="1390" u="sng">
                <a:latin typeface="Roboto Slab"/>
                <a:ea typeface="Roboto Slab"/>
                <a:cs typeface="Roboto Slab"/>
                <a:sym typeface="Roboto Slab"/>
                <a:hlinkClick r:id="rId3"/>
              </a:rPr>
              <a:t>https://www.sciencedirect.com/science/article/pii/S1319157820304134</a:t>
            </a:r>
            <a:endParaRPr sz="1390">
              <a:latin typeface="Roboto Slab"/>
              <a:ea typeface="Roboto Slab"/>
              <a:cs typeface="Roboto Slab"/>
              <a:sym typeface="Roboto Slab"/>
            </a:endParaRPr>
          </a:p>
          <a:p>
            <a:pPr indent="0" lvl="0" marL="0" rtl="0" algn="ctr">
              <a:spcBef>
                <a:spcPts val="800"/>
              </a:spcBef>
              <a:spcAft>
                <a:spcPts val="0"/>
              </a:spcAft>
              <a:buSzPts val="935"/>
              <a:buNone/>
            </a:pPr>
            <a:r>
              <a:t/>
            </a:r>
            <a:endParaRPr sz="153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ctrTitle"/>
          </p:nvPr>
        </p:nvSpPr>
        <p:spPr>
          <a:xfrm>
            <a:off x="1208675" y="-427703"/>
            <a:ext cx="6858000" cy="1790700"/>
          </a:xfrm>
          <a:prstGeom prst="rect">
            <a:avLst/>
          </a:prstGeom>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chemeClr val="dk1"/>
              </a:buClr>
              <a:buSzPts val="990"/>
              <a:buFont typeface="Arial"/>
              <a:buNone/>
            </a:pPr>
            <a:r>
              <a:rPr b="1" lang="en" sz="1800">
                <a:latin typeface="Roboto Slab"/>
                <a:ea typeface="Roboto Slab"/>
                <a:cs typeface="Roboto Slab"/>
                <a:sym typeface="Roboto Slab"/>
              </a:rPr>
              <a:t>References</a:t>
            </a:r>
            <a:endParaRPr b="1" sz="1800">
              <a:latin typeface="Roboto Slab"/>
              <a:ea typeface="Roboto Slab"/>
              <a:cs typeface="Roboto Slab"/>
              <a:sym typeface="Roboto Slab"/>
            </a:endParaRPr>
          </a:p>
          <a:p>
            <a:pPr indent="0" lvl="0" marL="0" rtl="0" algn="ctr">
              <a:spcBef>
                <a:spcPts val="0"/>
              </a:spcBef>
              <a:spcAft>
                <a:spcPts val="0"/>
              </a:spcAft>
              <a:buNone/>
            </a:pPr>
            <a:r>
              <a:t/>
            </a:r>
            <a:endParaRPr/>
          </a:p>
        </p:txBody>
      </p:sp>
      <p:sp>
        <p:nvSpPr>
          <p:cNvPr id="173" name="Google Shape;173;p30"/>
          <p:cNvSpPr txBox="1"/>
          <p:nvPr>
            <p:ph idx="1" type="subTitle"/>
          </p:nvPr>
        </p:nvSpPr>
        <p:spPr>
          <a:xfrm>
            <a:off x="347750" y="1038050"/>
            <a:ext cx="8317200" cy="12417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SzPts val="1400"/>
              <a:buFont typeface="Roboto Slab"/>
              <a:buChar char="●"/>
            </a:pPr>
            <a:r>
              <a:rPr lang="en" sz="1400">
                <a:highlight>
                  <a:srgbClr val="FCFCFC"/>
                </a:highlight>
                <a:latin typeface="Roboto Slab"/>
                <a:ea typeface="Roboto Slab"/>
                <a:cs typeface="Roboto Slab"/>
                <a:sym typeface="Roboto Slab"/>
              </a:rPr>
              <a:t>Analysis of diabetes mellitus for early prediction using optimal features selection - </a:t>
            </a:r>
            <a:r>
              <a:rPr lang="en" sz="1400" u="sng">
                <a:highlight>
                  <a:srgbClr val="FCFCFC"/>
                </a:highlight>
                <a:latin typeface="Roboto Slab"/>
                <a:ea typeface="Roboto Slab"/>
                <a:cs typeface="Roboto Slab"/>
                <a:sym typeface="Roboto Slab"/>
                <a:hlinkClick r:id="rId3"/>
              </a:rPr>
              <a:t>https://journalofbigdata.springeropen.com/articles/10.1186/s40537-019-0175-6</a:t>
            </a:r>
            <a:endParaRPr sz="1400">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t/>
            </a:r>
            <a:endParaRPr sz="1400">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rPr lang="en" sz="1400">
                <a:highlight>
                  <a:schemeClr val="lt1"/>
                </a:highlight>
                <a:latin typeface="Roboto Slab"/>
                <a:ea typeface="Roboto Slab"/>
                <a:cs typeface="Roboto Slab"/>
                <a:sym typeface="Roboto Slab"/>
              </a:rPr>
              <a:t>Prediction of Diabetes Using Machine Learning Algorithms in Healthcare- </a:t>
            </a:r>
            <a:r>
              <a:rPr lang="en" sz="1400" u="sng">
                <a:highlight>
                  <a:schemeClr val="lt1"/>
                </a:highlight>
                <a:latin typeface="Roboto Slab"/>
                <a:ea typeface="Roboto Slab"/>
                <a:cs typeface="Roboto Slab"/>
                <a:sym typeface="Roboto Slab"/>
                <a:hlinkClick r:id="rId4"/>
              </a:rPr>
              <a:t>https://ieeexplore.ieee.org/document/8748992</a:t>
            </a:r>
            <a:endParaRPr sz="1400">
              <a:highlight>
                <a:schemeClr val="lt1"/>
              </a:highlight>
              <a:latin typeface="Roboto Slab"/>
              <a:ea typeface="Roboto Slab"/>
              <a:cs typeface="Roboto Slab"/>
              <a:sym typeface="Roboto Slab"/>
            </a:endParaRPr>
          </a:p>
          <a:p>
            <a:pPr indent="0" lvl="0" marL="457200" rtl="0" algn="l">
              <a:lnSpc>
                <a:spcPct val="115000"/>
              </a:lnSpc>
              <a:spcBef>
                <a:spcPts val="0"/>
              </a:spcBef>
              <a:spcAft>
                <a:spcPts val="0"/>
              </a:spcAft>
              <a:buNone/>
            </a:pPr>
            <a:r>
              <a:t/>
            </a:r>
            <a:endParaRPr sz="1400">
              <a:latin typeface="Roboto Slab"/>
              <a:ea typeface="Roboto Slab"/>
              <a:cs typeface="Roboto Slab"/>
              <a:sym typeface="Roboto Slab"/>
            </a:endParaRPr>
          </a:p>
          <a:p>
            <a:pPr indent="-317500" lvl="0" marL="457200" rtl="0" algn="l">
              <a:lnSpc>
                <a:spcPct val="115000"/>
              </a:lnSpc>
              <a:spcBef>
                <a:spcPts val="0"/>
              </a:spcBef>
              <a:spcAft>
                <a:spcPts val="0"/>
              </a:spcAft>
              <a:buSzPts val="1400"/>
              <a:buFont typeface="Roboto Slab"/>
              <a:buChar char="●"/>
            </a:pPr>
            <a:r>
              <a:rPr lang="en" sz="1400">
                <a:latin typeface="Roboto Slab"/>
                <a:ea typeface="Roboto Slab"/>
                <a:cs typeface="Roboto Slab"/>
                <a:sym typeface="Roboto Slab"/>
              </a:rPr>
              <a:t>Predictive models for diabetes mellitus using machine learning techniques - </a:t>
            </a:r>
            <a:r>
              <a:rPr lang="en" sz="1400" u="sng">
                <a:latin typeface="Roboto Slab"/>
                <a:ea typeface="Roboto Slab"/>
                <a:cs typeface="Roboto Slab"/>
                <a:sym typeface="Roboto Slab"/>
                <a:hlinkClick r:id="rId5"/>
              </a:rPr>
              <a:t>https://bmcendocrdisord.biomedcentral.com/articles/10.1186/s12902-019-0436-6</a:t>
            </a:r>
            <a:endParaRPr sz="1400">
              <a:latin typeface="Roboto Slab"/>
              <a:ea typeface="Roboto Slab"/>
              <a:cs typeface="Roboto Slab"/>
              <a:sym typeface="Roboto Slab"/>
            </a:endParaRPr>
          </a:p>
          <a:p>
            <a:pPr indent="0" lvl="0" marL="457200" rtl="0" algn="ctr">
              <a:spcBef>
                <a:spcPts val="800"/>
              </a:spcBef>
              <a:spcAft>
                <a:spcPts val="0"/>
              </a:spcAft>
              <a:buNone/>
            </a:pPr>
            <a:r>
              <a:t/>
            </a:r>
            <a:endParaRPr sz="1600">
              <a:highlight>
                <a:srgbClr val="FCFCFC"/>
              </a:highlight>
              <a:latin typeface="Roboto Slab"/>
              <a:ea typeface="Roboto Slab"/>
              <a:cs typeface="Roboto Slab"/>
              <a:sym typeface="Roboto Sla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3">
            <a:alphaModFix/>
          </a:blip>
          <a:srcRect b="0" l="0" r="0" t="0"/>
          <a:stretch/>
        </p:blipFill>
        <p:spPr>
          <a:xfrm>
            <a:off x="8297576" y="-47413"/>
            <a:ext cx="806585" cy="806585"/>
          </a:xfrm>
          <a:prstGeom prst="rect">
            <a:avLst/>
          </a:prstGeom>
          <a:noFill/>
          <a:ln>
            <a:noFill/>
          </a:ln>
        </p:spPr>
      </p:pic>
      <p:sp>
        <p:nvSpPr>
          <p:cNvPr id="179" name="Google Shape;179;p31"/>
          <p:cNvSpPr/>
          <p:nvPr/>
        </p:nvSpPr>
        <p:spPr>
          <a:xfrm>
            <a:off x="0" y="4935682"/>
            <a:ext cx="9144000" cy="207818"/>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500">
                <a:solidFill>
                  <a:srgbClr val="FFFFFF"/>
                </a:solidFill>
                <a:latin typeface="Times New Roman"/>
                <a:ea typeface="Times New Roman"/>
                <a:cs typeface="Times New Roman"/>
                <a:sym typeface="Times New Roman"/>
              </a:rPr>
              <a:t>BVRIT HYDERABAD College of Engineering for Women</a:t>
            </a:r>
            <a:endParaRPr sz="1100"/>
          </a:p>
        </p:txBody>
      </p:sp>
      <p:sp>
        <p:nvSpPr>
          <p:cNvPr id="180" name="Google Shape;180;p31"/>
          <p:cNvSpPr/>
          <p:nvPr/>
        </p:nvSpPr>
        <p:spPr>
          <a:xfrm>
            <a:off x="0" y="658501"/>
            <a:ext cx="9144000" cy="4808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1500">
              <a:solidFill>
                <a:srgbClr val="FFFFFF"/>
              </a:solidFill>
              <a:latin typeface="Times New Roman"/>
              <a:ea typeface="Times New Roman"/>
              <a:cs typeface="Times New Roman"/>
              <a:sym typeface="Times New Roman"/>
            </a:endParaRPr>
          </a:p>
        </p:txBody>
      </p:sp>
      <p:sp>
        <p:nvSpPr>
          <p:cNvPr id="181" name="Google Shape;181;p31"/>
          <p:cNvSpPr txBox="1"/>
          <p:nvPr/>
        </p:nvSpPr>
        <p:spPr>
          <a:xfrm>
            <a:off x="666443" y="2156251"/>
            <a:ext cx="8034425" cy="83099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5000">
                <a:solidFill>
                  <a:schemeClr val="dk1"/>
                </a:solidFill>
                <a:latin typeface="Times New Roman"/>
                <a:ea typeface="Times New Roman"/>
                <a:cs typeface="Times New Roman"/>
                <a:sym typeface="Times New Roman"/>
              </a:rPr>
              <a:t>Thankyou</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