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74" r:id="rId4"/>
    <p:sldId id="275" r:id="rId5"/>
    <p:sldId id="276" r:id="rId6"/>
    <p:sldId id="277" r:id="rId7"/>
    <p:sldId id="278" r:id="rId8"/>
    <p:sldId id="281" r:id="rId9"/>
    <p:sldId id="279" r:id="rId10"/>
    <p:sldId id="280" r:id="rId11"/>
    <p:sldId id="27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p:scale>
          <a:sx n="67" d="100"/>
          <a:sy n="67" d="100"/>
        </p:scale>
        <p:origin x="1292"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79899" y="1441117"/>
            <a:ext cx="9303798" cy="34213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Artist Recommendation System using Collaborative filtering</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Harshini Nandi                 : 17wh1a05a9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Yamini MNS          	    : 17wh1a05a7</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Akshitha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Marumudi</a:t>
            </a:r>
            <a:r>
              <a:rPr lang="en-US" b="1" dirty="0">
                <a:latin typeface="Times New Roman" panose="02020603050405020304" pitchFamily="18" charset="0"/>
                <a:cs typeface="Times New Roman" panose="02020603050405020304" pitchFamily="18" charset="0"/>
              </a:rPr>
              <a:t>         : 17wh5a0568</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US" b="1" dirty="0" err="1">
                <a:latin typeface="Times New Roman" pitchFamily="18" charset="0"/>
                <a:cs typeface="Times New Roman" pitchFamily="18" charset="0"/>
              </a:rPr>
              <a:t>Ms</a:t>
            </a:r>
            <a:r>
              <a:rPr lang="en-US" b="1" dirty="0">
                <a:latin typeface="Times New Roman" pitchFamily="18" charset="0"/>
                <a:cs typeface="Times New Roman" pitchFamily="18" charset="0"/>
              </a:rPr>
              <a:t> A. </a:t>
            </a:r>
            <a:r>
              <a:rPr lang="en-US" b="1" dirty="0" err="1">
                <a:latin typeface="Times New Roman" pitchFamily="18" charset="0"/>
                <a:cs typeface="Times New Roman" pitchFamily="18" charset="0"/>
              </a:rPr>
              <a:t>Kranthi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DBDADE-F4E1-4B6F-A7E9-B464A0E05884}"/>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7D34FD24-68B6-4EFA-AA52-B0D7551D7063}"/>
              </a:ext>
            </a:extLst>
          </p:cNvPr>
          <p:cNvSpPr txBox="1"/>
          <p:nvPr/>
        </p:nvSpPr>
        <p:spPr>
          <a:xfrm>
            <a:off x="3107184" y="221941"/>
            <a:ext cx="24857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961CEE-8762-474E-B430-8820F47EE2C2}"/>
              </a:ext>
            </a:extLst>
          </p:cNvPr>
          <p:cNvSpPr txBox="1"/>
          <p:nvPr/>
        </p:nvSpPr>
        <p:spPr>
          <a:xfrm>
            <a:off x="791876" y="999479"/>
            <a:ext cx="7334250" cy="5355312"/>
          </a:xfrm>
          <a:prstGeom prst="rect">
            <a:avLst/>
          </a:prstGeom>
          <a:noFill/>
        </p:spPr>
        <p:txBody>
          <a:bodyPr wrap="square" rtlCol="0" anchor="ctr">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RUI CHEN 1,2, QINGYI HUA1 , YAN-SHUO CHANG3 , BO WANG1,4, LEI ZHANG5 , AND XIANGJIE KONG 6 , (Senior Member, IEEE)</a:t>
            </a:r>
            <a:r>
              <a:rPr lang="en-US"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Collaborative Filtering-Based Recommender Systems, </a:t>
            </a:r>
            <a:r>
              <a:rPr lang="en-US" b="1" i="0" dirty="0">
                <a:effectLst/>
                <a:latin typeface="Times New Roman" panose="02020603050405020304" pitchFamily="18" charset="0"/>
                <a:cs typeface="Times New Roman" panose="02020603050405020304" pitchFamily="18" charset="0"/>
              </a:rPr>
              <a:t>IEEE Co</a:t>
            </a:r>
            <a:r>
              <a:rPr lang="en-US" b="1" dirty="0">
                <a:latin typeface="Times New Roman" panose="02020603050405020304" pitchFamily="18" charset="0"/>
                <a:cs typeface="Times New Roman" panose="02020603050405020304" pitchFamily="18" charset="0"/>
              </a:rPr>
              <a:t>nference in 2018.</a:t>
            </a:r>
            <a:r>
              <a:rPr lang="en-IN" dirty="0">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(Base paper)</a:t>
            </a:r>
          </a:p>
          <a:p>
            <a:pPr marL="342900" indent="-342900" algn="just">
              <a:buFont typeface="+mj-lt"/>
              <a:buAutoNum type="arabicPeriod"/>
            </a:pPr>
            <a:r>
              <a:rPr lang="en-US" b="0" i="0" dirty="0" err="1">
                <a:effectLst/>
                <a:latin typeface="Times New Roman" panose="02020603050405020304" pitchFamily="18" charset="0"/>
                <a:cs typeface="Times New Roman" panose="02020603050405020304" pitchFamily="18" charset="0"/>
              </a:rPr>
              <a:t>Deldjoo</a:t>
            </a:r>
            <a:r>
              <a:rPr lang="en-US" b="0" i="0" dirty="0">
                <a:effectLst/>
                <a:latin typeface="Times New Roman" panose="02020603050405020304" pitchFamily="18" charset="0"/>
                <a:cs typeface="Times New Roman" panose="02020603050405020304" pitchFamily="18" charset="0"/>
              </a:rPr>
              <a:t> Y, </a:t>
            </a:r>
            <a:r>
              <a:rPr lang="en-US" b="0" i="0" dirty="0" err="1">
                <a:effectLst/>
                <a:latin typeface="Times New Roman" panose="02020603050405020304" pitchFamily="18" charset="0"/>
                <a:cs typeface="Times New Roman" panose="02020603050405020304" pitchFamily="18" charset="0"/>
              </a:rPr>
              <a:t>Cremonesi</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Schedl</a:t>
            </a:r>
            <a:r>
              <a:rPr lang="en-US" b="0" i="0" dirty="0">
                <a:effectLst/>
                <a:latin typeface="Times New Roman" panose="02020603050405020304" pitchFamily="18" charset="0"/>
                <a:cs typeface="Times New Roman" panose="02020603050405020304" pitchFamily="18" charset="0"/>
              </a:rPr>
              <a:t> M, </a:t>
            </a:r>
            <a:r>
              <a:rPr lang="en-US" b="0" i="0" dirty="0" err="1">
                <a:effectLst/>
                <a:latin typeface="Times New Roman" panose="02020603050405020304" pitchFamily="18" charset="0"/>
                <a:cs typeface="Times New Roman" panose="02020603050405020304" pitchFamily="18" charset="0"/>
              </a:rPr>
              <a:t>Quadrana</a:t>
            </a:r>
            <a:r>
              <a:rPr lang="en-US" b="0" i="0" dirty="0">
                <a:effectLst/>
                <a:latin typeface="Times New Roman" panose="02020603050405020304" pitchFamily="18" charset="0"/>
                <a:cs typeface="Times New Roman" panose="02020603050405020304" pitchFamily="18" charset="0"/>
              </a:rPr>
              <a:t> M The effect of different video summarization models on the quality of video recommendation based on low-level visual features. (2017).</a:t>
            </a:r>
            <a:endParaRPr lang="es-ES"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Lee JH, </a:t>
            </a:r>
            <a:r>
              <a:rPr lang="en-US" b="0" i="0" dirty="0" err="1">
                <a:effectLst/>
                <a:latin typeface="Times New Roman" panose="02020603050405020304" pitchFamily="18" charset="0"/>
                <a:cs typeface="Times New Roman" panose="02020603050405020304" pitchFamily="18" charset="0"/>
              </a:rPr>
              <a:t>Wishkoski</a:t>
            </a:r>
            <a:r>
              <a:rPr lang="en-US" b="0" i="0" dirty="0">
                <a:effectLst/>
                <a:latin typeface="Times New Roman" panose="02020603050405020304" pitchFamily="18" charset="0"/>
                <a:cs typeface="Times New Roman" panose="02020603050405020304" pitchFamily="18" charset="0"/>
              </a:rPr>
              <a:t> R, Aase L, </a:t>
            </a:r>
            <a:r>
              <a:rPr lang="en-US" b="0" i="0" dirty="0" err="1">
                <a:effectLst/>
                <a:latin typeface="Times New Roman" panose="02020603050405020304" pitchFamily="18" charset="0"/>
                <a:cs typeface="Times New Roman" panose="02020603050405020304" pitchFamily="18" charset="0"/>
              </a:rPr>
              <a:t>Meas</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Hubbles</a:t>
            </a:r>
            <a:r>
              <a:rPr lang="en-US" b="0" i="0" dirty="0">
                <a:effectLst/>
                <a:latin typeface="Times New Roman" panose="02020603050405020304" pitchFamily="18" charset="0"/>
                <a:cs typeface="Times New Roman" panose="02020603050405020304" pitchFamily="18" charset="0"/>
              </a:rPr>
              <a:t> C Understanding users of cloud music services: selection factors, management and access behavior, and perceptions. (2017) </a:t>
            </a: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Schäfer T, </a:t>
            </a:r>
            <a:r>
              <a:rPr lang="en-US" b="0" i="0" dirty="0" err="1">
                <a:effectLst/>
                <a:latin typeface="Times New Roman" panose="02020603050405020304" pitchFamily="18" charset="0"/>
                <a:cs typeface="Times New Roman" panose="02020603050405020304" pitchFamily="18" charset="0"/>
              </a:rPr>
              <a:t>Mehlhorn</a:t>
            </a:r>
            <a:r>
              <a:rPr lang="en-US" b="0" i="0" dirty="0">
                <a:effectLst/>
                <a:latin typeface="Times New Roman" panose="02020603050405020304" pitchFamily="18" charset="0"/>
                <a:cs typeface="Times New Roman" panose="02020603050405020304" pitchFamily="18" charset="0"/>
              </a:rPr>
              <a:t> C Can personality traits predict musical style preferences? A meta-analysis. (2017)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 Portugal, P. </a:t>
            </a:r>
            <a:r>
              <a:rPr lang="en-US" dirty="0" err="1">
                <a:latin typeface="Times New Roman" panose="02020603050405020304" pitchFamily="18" charset="0"/>
                <a:cs typeface="Times New Roman" panose="02020603050405020304" pitchFamily="18" charset="0"/>
              </a:rPr>
              <a:t>Alencar</a:t>
            </a:r>
            <a:r>
              <a:rPr lang="en-US" dirty="0">
                <a:latin typeface="Times New Roman" panose="02020603050405020304" pitchFamily="18" charset="0"/>
                <a:cs typeface="Times New Roman" panose="02020603050405020304" pitchFamily="18" charset="0"/>
              </a:rPr>
              <a:t>, and D. Cowan, ‘‘The use of machine learning algorithms in recommender systems: A systematic review,’’ Expert Syst. Appl., vol. 97, pp. 205–227, Dec. 2018. </a:t>
            </a: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191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a:latin typeface="Times New Roman" panose="02020603050405020304" pitchFamily="18" charset="0"/>
                <a:cs typeface="Times New Roman" panose="02020603050405020304" pitchFamily="18" charset="0"/>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0594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600" dirty="0">
                <a:latin typeface="Times New Roman" panose="02020603050405020304" pitchFamily="18" charset="0"/>
                <a:cs typeface="Times New Roman" panose="02020603050405020304" pitchFamily="18" charset="0"/>
              </a:rPr>
              <a:t>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 By using music recommender system, the music provider can predict and then offer the appropriate songs to their users based on the characteristics of the music that has been heard previously. </a:t>
            </a:r>
          </a:p>
          <a:p>
            <a:pPr algn="just">
              <a:lnSpc>
                <a:spcPct val="150000"/>
              </a:lnSpc>
            </a:pPr>
            <a:r>
              <a:rPr lang="en-US" sz="1600" dirty="0">
                <a:latin typeface="Times New Roman" panose="02020603050405020304" pitchFamily="18" charset="0"/>
                <a:cs typeface="Times New Roman" panose="02020603050405020304" pitchFamily="18" charset="0"/>
              </a:rPr>
              <a:t>The project develops a music recommender system that can give recommendations based on similarity of features on audio listened by the user. This study uses convolutional recurrent neural network (CRNN) for feature extraction and similarity distance to look similarity between features. The results of this study indicate that users prefer recommendations that consider music genres compared to recommendations based solely on similarity.</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latin typeface="Times New Roman" pitchFamily="18" charset="0"/>
              <a:ea typeface="+mn-ea"/>
              <a:cs typeface="Times New Roman" pitchFamily="18" charset="0"/>
            </a:endParaRP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Music Recommender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Recommender System is a software tool and algorithm that gives recommendations for items that is most interesting to a user. Recommendations is related to many kinds of real applications, such as what commodities are purchased, what songs is listened, or what latest news is read.</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Method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can be done by following Collaborative Filtering.</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Collaborative Filtering is a technique that can filter out items that a user might like on the basis of reactions by similar users.</a:t>
            </a:r>
          </a:p>
          <a:p>
            <a:pPr algn="l"/>
            <a:endParaRPr lang="en-US" sz="1800" dirty="0">
              <a:latin typeface="Times New Roman" panose="02020603050405020304" pitchFamily="18" charset="0"/>
              <a:cs typeface="Times New Roman" panose="02020603050405020304" pitchFamily="18" charset="0"/>
            </a:endParaRPr>
          </a:p>
          <a:p>
            <a:br>
              <a:rPr lang="en-US" sz="1800" dirty="0"/>
            </a:b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15736" y="6966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Design</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14" name="Content Placeholder 4">
            <a:extLst>
              <a:ext uri="{FF2B5EF4-FFF2-40B4-BE49-F238E27FC236}">
                <a16:creationId xmlns:a16="http://schemas.microsoft.com/office/drawing/2014/main" id="{8777DE40-BC65-4FF1-96C5-E2DE6CF1A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533" y="1576676"/>
            <a:ext cx="7597453" cy="3790764"/>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Dataset Source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900B892-C95D-4F37-8E5B-8C8E9B2BDB69}"/>
              </a:ext>
            </a:extLst>
          </p:cNvPr>
          <p:cNvSpPr txBox="1"/>
          <p:nvPr/>
        </p:nvSpPr>
        <p:spPr>
          <a:xfrm>
            <a:off x="322023" y="1209784"/>
            <a:ext cx="8479073" cy="4801314"/>
          </a:xfrm>
          <a:prstGeom prst="rect">
            <a:avLst/>
          </a:prstGeom>
          <a:noFill/>
        </p:spPr>
        <p:txBody>
          <a:bodyPr wrap="square">
            <a:sp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Datasets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user_artist_data.txt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artist_alias.txt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artist_data.txt</a:t>
            </a: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original data file user_artist_data.txt contained about </a:t>
            </a:r>
            <a:r>
              <a:rPr lang="en-US" sz="1800" b="0" i="0" dirty="0">
                <a:solidFill>
                  <a:srgbClr val="000000"/>
                </a:solidFill>
                <a:effectLst/>
                <a:latin typeface="Times New Roman" panose="02020603050405020304" pitchFamily="18" charset="0"/>
                <a:cs typeface="Times New Roman" panose="02020603050405020304" pitchFamily="18" charset="0"/>
              </a:rPr>
              <a:t>141,000 unique users, and 1.6 million unique artists. About 24.2 million users’ plays of artists are recorded, along with their count.</a:t>
            </a:r>
          </a:p>
          <a:p>
            <a:endParaRPr lang="en-US" sz="1800" b="0" i="0" dirty="0">
              <a:solidFill>
                <a:srgbClr val="000000"/>
              </a:solidFill>
              <a:effectLst/>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artist_alias.txt, which maps artist IDs that are known misspellings or variants to the canonical ID of that artist.</a:t>
            </a:r>
          </a:p>
          <a:p>
            <a:endParaRPr lang="en-US" sz="1800" dirty="0">
              <a:solidFill>
                <a:srgbClr val="000000"/>
              </a:solidFill>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artist_data.txt file then provides a map from the canonical artist ID to the name of the artist.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489297" y="1369786"/>
            <a:ext cx="7334250" cy="1477328"/>
          </a:xfrm>
          <a:prstGeom prst="rect">
            <a:avLst/>
          </a:prstGeom>
          <a:noFill/>
        </p:spPr>
        <p:txBody>
          <a:bodyPr wrap="square" rtlCol="0" anchor="ctr">
            <a:spAutoFit/>
          </a:bodyPr>
          <a:lstStyle/>
          <a:p>
            <a:pPr marL="285750" indent="-285750">
              <a:buFont typeface="Arial" panose="020B0604020202020204" pitchFamily="34" charset="0"/>
              <a:buChar char="•"/>
            </a:pPr>
            <a:r>
              <a:rPr lang="en-IN" b="0" i="0" strike="noStrike" dirty="0" err="1">
                <a:effectLst/>
                <a:latin typeface="Times New Roman" panose="02020603050405020304" pitchFamily="18" charset="0"/>
                <a:cs typeface="Times New Roman" panose="02020603050405020304" pitchFamily="18" charset="0"/>
              </a:rPr>
              <a:t>Pyspark</a:t>
            </a:r>
            <a:endParaRPr lang="en-IN" b="0" i="0"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strike="noStrike" dirty="0">
                <a:effectLst/>
                <a:latin typeface="Times New Roman" panose="02020603050405020304" pitchFamily="18" charset="0"/>
                <a:cs typeface="Times New Roman" panose="02020603050405020304" pitchFamily="18" charset="0"/>
              </a:rPr>
              <a:t>Apache Spark</a:t>
            </a: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95A91D-152C-437E-8B23-27272ED15FC0}"/>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6A78AA38-AC69-4B5D-886E-80F65DB2ECA5}"/>
              </a:ext>
            </a:extLst>
          </p:cNvPr>
          <p:cNvSpPr txBox="1"/>
          <p:nvPr/>
        </p:nvSpPr>
        <p:spPr>
          <a:xfrm>
            <a:off x="2672179" y="257453"/>
            <a:ext cx="334688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Data Training</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3C0035-F0D0-4FB6-A203-A9F2C95DD4FD}"/>
              </a:ext>
            </a:extLst>
          </p:cNvPr>
          <p:cNvSpPr txBox="1"/>
          <p:nvPr/>
        </p:nvSpPr>
        <p:spPr>
          <a:xfrm>
            <a:off x="914400" y="1384917"/>
            <a:ext cx="7270812"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randomSplit function on userArtistdata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training set, trainData, that will be used to train the model. This set should constitute 40% of the data.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validation set, validationData, used to perform parameter tuning. This set should constitute 40% of the data.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test set, testData, used for a final evaluation of the model. This set should constitute 20% of the data</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25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219688-0A1C-4083-916F-65018B926EB4}"/>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14F3B9A1-3C37-4D32-A2F3-A6B44EE35C00}"/>
              </a:ext>
            </a:extLst>
          </p:cNvPr>
          <p:cNvSpPr txBox="1"/>
          <p:nvPr/>
        </p:nvSpPr>
        <p:spPr>
          <a:xfrm>
            <a:off x="2148397" y="292964"/>
            <a:ext cx="392393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Model Evaluation</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0047FE2-9ED5-4622-A146-69E8B4092CC8}"/>
              </a:ext>
            </a:extLst>
          </p:cNvPr>
          <p:cNvSpPr txBox="1"/>
          <p:nvPr/>
        </p:nvSpPr>
        <p:spPr>
          <a:xfrm>
            <a:off x="914400" y="1384917"/>
            <a:ext cx="7270812" cy="175432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model can be used to predict the top X artist recommendations for a user and these recommendations can be compared the artists that the user actually listened to.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the fraction of overlap between the top X predictions of the model and the X artists that the user actually listened to can be calculated</a:t>
            </a:r>
            <a:r>
              <a:rPr lang="en-US">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process can be repeated for all users and an average value </a:t>
            </a:r>
            <a:r>
              <a:rPr lang="en-US">
                <a:latin typeface="Times New Roman" panose="02020603050405020304" pitchFamily="18" charset="0"/>
                <a:cs typeface="Times New Roman" panose="02020603050405020304" pitchFamily="18" charset="0"/>
              </a:rPr>
              <a:t>returned.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97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7017A-9320-4B76-9C51-E3E35CF4AC86}"/>
              </a:ext>
            </a:extLst>
          </p:cNvPr>
          <p:cNvPicPr>
            <a:picLocks noChangeAspect="1"/>
          </p:cNvPicPr>
          <p:nvPr/>
        </p:nvPicPr>
        <p:blipFill>
          <a:blip r:embed="rId2"/>
          <a:stretch>
            <a:fillRect/>
          </a:stretch>
        </p:blipFill>
        <p:spPr>
          <a:xfrm>
            <a:off x="0" y="1"/>
            <a:ext cx="9144000" cy="6857999"/>
          </a:xfrm>
          <a:prstGeom prst="rect">
            <a:avLst/>
          </a:prstGeom>
        </p:spPr>
      </p:pic>
      <p:sp>
        <p:nvSpPr>
          <p:cNvPr id="3" name="TextBox 2">
            <a:extLst>
              <a:ext uri="{FF2B5EF4-FFF2-40B4-BE49-F238E27FC236}">
                <a16:creationId xmlns:a16="http://schemas.microsoft.com/office/drawing/2014/main" id="{34295F9E-B8E9-4B0B-A366-44591743A013}"/>
              </a:ext>
            </a:extLst>
          </p:cNvPr>
          <p:cNvSpPr txBox="1"/>
          <p:nvPr/>
        </p:nvSpPr>
        <p:spPr>
          <a:xfrm>
            <a:off x="3329127" y="168675"/>
            <a:ext cx="175777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pic>
        <p:nvPicPr>
          <p:cNvPr id="6" name="image18.jpeg">
            <a:extLst>
              <a:ext uri="{FF2B5EF4-FFF2-40B4-BE49-F238E27FC236}">
                <a16:creationId xmlns:a16="http://schemas.microsoft.com/office/drawing/2014/main" id="{A2182F2F-0FFC-4A7A-8C1B-992E57FB12D9}"/>
              </a:ext>
            </a:extLst>
          </p:cNvPr>
          <p:cNvPicPr/>
          <p:nvPr/>
        </p:nvPicPr>
        <p:blipFill>
          <a:blip r:embed="rId3" cstate="print"/>
          <a:stretch>
            <a:fillRect/>
          </a:stretch>
        </p:blipFill>
        <p:spPr>
          <a:xfrm>
            <a:off x="1820724" y="1881187"/>
            <a:ext cx="5799276" cy="3328988"/>
          </a:xfrm>
          <a:prstGeom prst="rect">
            <a:avLst/>
          </a:prstGeom>
        </p:spPr>
      </p:pic>
    </p:spTree>
    <p:extLst>
      <p:ext uri="{BB962C8B-B14F-4D97-AF65-F5344CB8AC3E}">
        <p14:creationId xmlns:p14="http://schemas.microsoft.com/office/powerpoint/2010/main" val="12585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2176</TotalTime>
  <Words>834</Words>
  <Application>Microsoft Office PowerPoint</Application>
  <PresentationFormat>On-screen Show (4:3)</PresentationFormat>
  <Paragraphs>81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Harshini Nandi Intern21</cp:lastModifiedBy>
  <cp:revision>223</cp:revision>
  <dcterms:created xsi:type="dcterms:W3CDTF">2020-08-08T03:55:20Z</dcterms:created>
  <dcterms:modified xsi:type="dcterms:W3CDTF">2021-06-05T03:32:36Z</dcterms:modified>
</cp:coreProperties>
</file>