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6" roundtripDataSignature="AMtx7mj97MEvUkYJu64/67lR35deqGBX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7B6474-23B7-45DB-A008-8371B07D80C6}">
  <a:tblStyle styleId="{257B6474-23B7-45DB-A008-8371B07D80C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310CBAB-56C8-4C95-AD6E-1C2F9F8BF878}" styleName="Table_1">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f12629ebe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cf12629ebe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cf12629ebe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368b5fce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d368b5fce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d368b5fce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68b5fce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d368b5fcec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d368b5fcec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3821475b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d3821475b0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d3821475b0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368b5fce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d368b5fcec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d368b5fcec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368b5fcec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d368b5fcec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d368b5fcec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www.kaggle.com/paultimothymooney/chest-xray-pneumonia" TargetMode="External"/><Relationship Id="rId5" Type="http://schemas.openxmlformats.org/officeDocument/2006/relationships/hyperlink" Target="https://github.com/ieee8023/covid-chestxray-dataset/tree/master/images" TargetMode="External"/><Relationship Id="rId6" Type="http://schemas.openxmlformats.org/officeDocument/2006/relationships/hyperlink" Target="https://github.com/education454/datasets" TargetMode="External"/><Relationship Id="rId7" Type="http://schemas.openxmlformats.org/officeDocument/2006/relationships/hyperlink" Target="https://journals.sagepub.com/doi/10.1177/247263032095837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03940" y="1351899"/>
            <a:ext cx="11984100" cy="466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500"/>
              <a:buFont typeface="Arial"/>
              <a:buNone/>
            </a:pPr>
            <a:r>
              <a:rPr b="1" i="0" lang="en-US" sz="2500" u="none" cap="none" strike="noStrike">
                <a:solidFill>
                  <a:schemeClr val="dk1"/>
                </a:solidFill>
                <a:latin typeface="Times New Roman"/>
                <a:ea typeface="Times New Roman"/>
                <a:cs typeface="Times New Roman"/>
                <a:sym typeface="Times New Roman"/>
              </a:rPr>
              <a:t>Department of Computer Science &amp; Engineering</a:t>
            </a:r>
            <a:endParaRPr b="1" i="0" sz="2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1C1CA2"/>
                </a:solidFill>
                <a:latin typeface="Times New Roman"/>
                <a:ea typeface="Times New Roman"/>
                <a:cs typeface="Times New Roman"/>
                <a:sym typeface="Times New Roman"/>
              </a:rPr>
              <a:t>Classification of COVID-19 Using Chest X-ray</a:t>
            </a:r>
            <a:endParaRPr b="0" i="0" sz="1400" u="none" cap="none" strike="noStrike">
              <a:solidFill>
                <a:srgbClr val="1C1CA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22 April 2021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P. MEGHANA      :17WH1A0504</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J. AMULYA SAI  : 17WH1A0517</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B. UDAYA SREE : 17WH1A0520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Internal Guide: Ms. P. KAVITHA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Designation      :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263236" y="3810000"/>
            <a:ext cx="11762509" cy="259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9" name="Google Shape;99;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00" name="Google Shape;100;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01" name="Google Shape;101;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3" name="Google Shape;103;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4" name="Google Shape;104;p2"/>
          <p:cNvSpPr txBox="1"/>
          <p:nvPr/>
        </p:nvSpPr>
        <p:spPr>
          <a:xfrm>
            <a:off x="165525" y="188850"/>
            <a:ext cx="10898100" cy="153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300" u="none" cap="none" strike="noStrike">
                <a:solidFill>
                  <a:schemeClr val="dk1"/>
                </a:solidFill>
                <a:latin typeface="Times New Roman"/>
                <a:ea typeface="Times New Roman"/>
                <a:cs typeface="Times New Roman"/>
                <a:sym typeface="Times New Roman"/>
              </a:rPr>
              <a:t>ABSTRACT</a:t>
            </a:r>
            <a:endParaRPr b="1" i="0" sz="2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500"/>
              <a:buFont typeface="Arial"/>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rgbClr val="000000"/>
              </a:solidFill>
              <a:latin typeface="Times New Roman"/>
              <a:ea typeface="Times New Roman"/>
              <a:cs typeface="Times New Roman"/>
              <a:sym typeface="Times New Roman"/>
            </a:endParaRPr>
          </a:p>
        </p:txBody>
      </p:sp>
      <p:sp>
        <p:nvSpPr>
          <p:cNvPr id="105" name="Google Shape;105;p2"/>
          <p:cNvSpPr txBox="1"/>
          <p:nvPr/>
        </p:nvSpPr>
        <p:spPr>
          <a:xfrm>
            <a:off x="165527" y="1098200"/>
            <a:ext cx="118623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t/>
            </a:r>
            <a:endParaRPr b="1" i="0" sz="2900" u="none" cap="none" strike="noStrike">
              <a:solidFill>
                <a:srgbClr val="000000"/>
              </a:solidFill>
              <a:latin typeface="Times New Roman"/>
              <a:ea typeface="Times New Roman"/>
              <a:cs typeface="Times New Roman"/>
              <a:sym typeface="Times New Roman"/>
            </a:endParaRPr>
          </a:p>
        </p:txBody>
      </p:sp>
      <p:sp>
        <p:nvSpPr>
          <p:cNvPr id="106" name="Google Shape;106;p2"/>
          <p:cNvSpPr txBox="1"/>
          <p:nvPr/>
        </p:nvSpPr>
        <p:spPr>
          <a:xfrm>
            <a:off x="2019525" y="3193975"/>
            <a:ext cx="105300" cy="2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7" name="Google Shape;107;p2"/>
          <p:cNvSpPr txBox="1"/>
          <p:nvPr/>
        </p:nvSpPr>
        <p:spPr>
          <a:xfrm>
            <a:off x="69400" y="1356175"/>
            <a:ext cx="12054600" cy="3952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0" i="0" lang="en-US" sz="2800" u="none" cap="none" strike="noStrike">
                <a:solidFill>
                  <a:schemeClr val="dk1"/>
                </a:solidFill>
                <a:latin typeface="Times New Roman"/>
                <a:ea typeface="Times New Roman"/>
                <a:cs typeface="Times New Roman"/>
                <a:sym typeface="Times New Roman"/>
              </a:rPr>
              <a:t>In the current situation where we are it is very important to know covid test results as early as possible and some countries are unable to purchase laboratory kits for testing covid,so we are proposing a method which gives the results faster by taking chest x-ray images of patients as input.</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chemeClr val="dk1"/>
              </a:buClr>
              <a:buSzPts val="1100"/>
              <a:buFont typeface="Arial"/>
              <a:buNone/>
            </a:pPr>
            <a:r>
              <a:rPr b="0" i="0" lang="en-US" sz="2800" u="none" cap="none" strike="noStrike">
                <a:solidFill>
                  <a:schemeClr val="dk1"/>
                </a:solidFill>
                <a:latin typeface="Times New Roman"/>
                <a:ea typeface="Times New Roman"/>
                <a:cs typeface="Times New Roman"/>
                <a:sym typeface="Times New Roman"/>
              </a:rPr>
              <a:t>In this project,firstly we have to train our model with chest x-ray images of covid positive persons and chest x-ray images of covid negative persons.This model is built using convolutional neural networks.Because CNN is a deep learning algorithm which can take an input image, assign importance to various aspects in the image and be able to differentiate one from other.</a:t>
            </a:r>
            <a:endParaRPr b="0" i="0" sz="23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cf12629ebe_0_2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14" name="Google Shape;114;gcf12629ebe_0_2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15" name="Google Shape;115;gcf12629ebe_0_28"/>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16" name="Google Shape;116;gcf12629ebe_0_28"/>
          <p:cNvSpPr txBox="1"/>
          <p:nvPr/>
        </p:nvSpPr>
        <p:spPr>
          <a:xfrm>
            <a:off x="3742350" y="2578475"/>
            <a:ext cx="97839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Calibri"/>
              <a:ea typeface="Calibri"/>
              <a:cs typeface="Calibri"/>
              <a:sym typeface="Calibri"/>
            </a:endParaRPr>
          </a:p>
        </p:txBody>
      </p:sp>
      <p:sp>
        <p:nvSpPr>
          <p:cNvPr id="117" name="Google Shape;117;gcf12629ebe_0_28"/>
          <p:cNvSpPr txBox="1"/>
          <p:nvPr/>
        </p:nvSpPr>
        <p:spPr>
          <a:xfrm>
            <a:off x="1051850" y="252450"/>
            <a:ext cx="87303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0000"/>
                </a:solidFill>
                <a:latin typeface="Calibri"/>
                <a:ea typeface="Calibri"/>
                <a:cs typeface="Calibri"/>
                <a:sym typeface="Calibri"/>
              </a:rPr>
              <a:t>                                        </a:t>
            </a:r>
            <a:r>
              <a:rPr b="1" i="0" lang="en-US" sz="3500" u="none" cap="none" strike="noStrike">
                <a:solidFill>
                  <a:schemeClr val="dk1"/>
                </a:solidFill>
                <a:latin typeface="Times New Roman"/>
                <a:ea typeface="Times New Roman"/>
                <a:cs typeface="Times New Roman"/>
                <a:sym typeface="Times New Roman"/>
              </a:rPr>
              <a:t>DATASET</a:t>
            </a:r>
            <a:endParaRPr b="1" i="0" sz="3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18" name="Google Shape;118;gcf12629ebe_0_28"/>
          <p:cNvSpPr txBox="1"/>
          <p:nvPr/>
        </p:nvSpPr>
        <p:spPr>
          <a:xfrm>
            <a:off x="273475" y="1472575"/>
            <a:ext cx="11444100" cy="3309300"/>
          </a:xfrm>
          <a:prstGeom prst="rect">
            <a:avLst/>
          </a:prstGeom>
          <a:noFill/>
          <a:ln>
            <a:noFill/>
          </a:ln>
        </p:spPr>
        <p:txBody>
          <a:bodyPr anchorCtr="0" anchor="t" bIns="91425" lIns="91425" spcFirstLastPara="1" rIns="91425" wrap="square" tIns="91425">
            <a:spAutoFit/>
          </a:bodyPr>
          <a:lstStyle/>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The dataset contains images which belong to two different categories,i.e covid positive patient images and covid negative patient images.</a:t>
            </a:r>
            <a:endParaRPr b="0" i="0" sz="2900" u="none" cap="none" strike="noStrike">
              <a:solidFill>
                <a:schemeClr val="dk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The training dataset contains two category images and also the testing dataset contains images of two categories.</a:t>
            </a:r>
            <a:endParaRPr b="0" i="0" sz="2900" u="none" cap="none" strike="noStrike">
              <a:solidFill>
                <a:schemeClr val="dk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And the trained model is given a chest x-ray image as input and this model will predict whether the patient whose x-ray is given as input to the model is having covid or not. </a:t>
            </a:r>
            <a:endParaRPr b="0" i="0" sz="3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d368b5fcec_0_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25" name="Google Shape;125;gd368b5fcec_0_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26" name="Google Shape;126;gd368b5fcec_0_2"/>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27" name="Google Shape;127;gd368b5fcec_0_2"/>
          <p:cNvSpPr txBox="1"/>
          <p:nvPr/>
        </p:nvSpPr>
        <p:spPr>
          <a:xfrm>
            <a:off x="546950" y="168300"/>
            <a:ext cx="8814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000000"/>
                </a:solidFill>
                <a:latin typeface="Calibri"/>
                <a:ea typeface="Calibri"/>
                <a:cs typeface="Calibri"/>
                <a:sym typeface="Calibri"/>
              </a:rPr>
              <a:t>             </a:t>
            </a:r>
            <a:r>
              <a:rPr b="1" i="0" lang="en-US" sz="3100" u="none" cap="none" strike="noStrike">
                <a:solidFill>
                  <a:schemeClr val="dk1"/>
                </a:solidFill>
                <a:latin typeface="Times New Roman"/>
                <a:ea typeface="Times New Roman"/>
                <a:cs typeface="Times New Roman"/>
                <a:sym typeface="Times New Roman"/>
              </a:rPr>
              <a:t> 			      	       ARCHITECTURE</a:t>
            </a:r>
            <a:endParaRPr b="1" i="0" sz="3300" u="none" cap="none" strike="noStrike">
              <a:solidFill>
                <a:srgbClr val="000000"/>
              </a:solidFill>
              <a:latin typeface="Calibri"/>
              <a:ea typeface="Calibri"/>
              <a:cs typeface="Calibri"/>
              <a:sym typeface="Calibri"/>
            </a:endParaRPr>
          </a:p>
        </p:txBody>
      </p:sp>
      <p:sp>
        <p:nvSpPr>
          <p:cNvPr id="128" name="Google Shape;128;gd368b5fcec_0_2"/>
          <p:cNvSpPr txBox="1"/>
          <p:nvPr/>
        </p:nvSpPr>
        <p:spPr>
          <a:xfrm>
            <a:off x="504875" y="1535675"/>
            <a:ext cx="11191500" cy="44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9" name="Google Shape;129;gd368b5fcec_0_2"/>
          <p:cNvSpPr/>
          <p:nvPr/>
        </p:nvSpPr>
        <p:spPr>
          <a:xfrm>
            <a:off x="363811" y="1532350"/>
            <a:ext cx="27846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Loading  of chest x-ray images(data set)</a:t>
            </a:r>
            <a:endParaRPr b="0" i="0" sz="1800" u="none" cap="none" strike="noStrike">
              <a:solidFill>
                <a:srgbClr val="000000"/>
              </a:solidFill>
              <a:latin typeface="Calibri"/>
              <a:ea typeface="Calibri"/>
              <a:cs typeface="Calibri"/>
              <a:sym typeface="Calibri"/>
            </a:endParaRPr>
          </a:p>
        </p:txBody>
      </p:sp>
      <p:sp>
        <p:nvSpPr>
          <p:cNvPr id="130" name="Google Shape;130;gd368b5fcec_0_2"/>
          <p:cNvSpPr/>
          <p:nvPr/>
        </p:nvSpPr>
        <p:spPr>
          <a:xfrm>
            <a:off x="4125541" y="1507705"/>
            <a:ext cx="29322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Data Preprocessing </a:t>
            </a:r>
            <a:endParaRPr b="0" i="0" sz="1800" u="none" cap="none" strike="noStrike">
              <a:solidFill>
                <a:srgbClr val="000000"/>
              </a:solidFill>
              <a:latin typeface="Calibri"/>
              <a:ea typeface="Calibri"/>
              <a:cs typeface="Calibri"/>
              <a:sym typeface="Calibri"/>
            </a:endParaRPr>
          </a:p>
        </p:txBody>
      </p:sp>
      <p:sp>
        <p:nvSpPr>
          <p:cNvPr id="131" name="Google Shape;131;gd368b5fcec_0_2"/>
          <p:cNvSpPr/>
          <p:nvPr/>
        </p:nvSpPr>
        <p:spPr>
          <a:xfrm>
            <a:off x="7839246" y="1499675"/>
            <a:ext cx="30297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Building CNN Model</a:t>
            </a:r>
            <a:endParaRPr b="0" i="0" sz="1800" u="none" cap="none" strike="noStrike">
              <a:solidFill>
                <a:srgbClr val="000000"/>
              </a:solidFill>
              <a:latin typeface="Calibri"/>
              <a:ea typeface="Calibri"/>
              <a:cs typeface="Calibri"/>
              <a:sym typeface="Calibri"/>
            </a:endParaRPr>
          </a:p>
        </p:txBody>
      </p:sp>
      <p:sp>
        <p:nvSpPr>
          <p:cNvPr id="132" name="Google Shape;132;gd368b5fcec_0_2"/>
          <p:cNvSpPr/>
          <p:nvPr/>
        </p:nvSpPr>
        <p:spPr>
          <a:xfrm>
            <a:off x="4138855" y="4182461"/>
            <a:ext cx="30297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Testing the Model</a:t>
            </a:r>
            <a:endParaRPr b="0" i="0" sz="1400" u="none" cap="none" strike="noStrike">
              <a:solidFill>
                <a:srgbClr val="000000"/>
              </a:solidFill>
              <a:latin typeface="Arial"/>
              <a:ea typeface="Arial"/>
              <a:cs typeface="Arial"/>
              <a:sym typeface="Arial"/>
            </a:endParaRPr>
          </a:p>
        </p:txBody>
      </p:sp>
      <p:sp>
        <p:nvSpPr>
          <p:cNvPr id="133" name="Google Shape;133;gd368b5fcec_0_2"/>
          <p:cNvSpPr/>
          <p:nvPr/>
        </p:nvSpPr>
        <p:spPr>
          <a:xfrm>
            <a:off x="8003916" y="4171520"/>
            <a:ext cx="28653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Training the Model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134" name="Google Shape;134;gd368b5fcec_0_2"/>
          <p:cNvCxnSpPr>
            <a:stCxn id="129" idx="3"/>
            <a:endCxn id="130" idx="1"/>
          </p:cNvCxnSpPr>
          <p:nvPr/>
        </p:nvCxnSpPr>
        <p:spPr>
          <a:xfrm flipH="1" rot="10800000">
            <a:off x="3148411" y="2288050"/>
            <a:ext cx="977100" cy="246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35" name="Google Shape;135;gd368b5fcec_0_2"/>
          <p:cNvCxnSpPr>
            <a:stCxn id="130" idx="3"/>
            <a:endCxn id="131" idx="1"/>
          </p:cNvCxnSpPr>
          <p:nvPr/>
        </p:nvCxnSpPr>
        <p:spPr>
          <a:xfrm flipH="1" rot="10800000">
            <a:off x="7057741" y="2279905"/>
            <a:ext cx="781500" cy="81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36" name="Google Shape;136;gd368b5fcec_0_2"/>
          <p:cNvCxnSpPr>
            <a:stCxn id="133" idx="1"/>
            <a:endCxn id="132" idx="3"/>
          </p:cNvCxnSpPr>
          <p:nvPr/>
        </p:nvCxnSpPr>
        <p:spPr>
          <a:xfrm flipH="1">
            <a:off x="7168416" y="4951820"/>
            <a:ext cx="835500" cy="108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37" name="Google Shape;137;gd368b5fcec_0_2"/>
          <p:cNvCxnSpPr/>
          <p:nvPr/>
        </p:nvCxnSpPr>
        <p:spPr>
          <a:xfrm>
            <a:off x="10878403" y="2248109"/>
            <a:ext cx="812700" cy="0"/>
          </a:xfrm>
          <a:prstGeom prst="straightConnector1">
            <a:avLst/>
          </a:prstGeom>
          <a:noFill/>
          <a:ln cap="flat" cmpd="sng" w="25400">
            <a:solidFill>
              <a:srgbClr val="000000"/>
            </a:solidFill>
            <a:prstDash val="solid"/>
            <a:round/>
            <a:headEnd len="sm" w="sm" type="none"/>
            <a:tailEnd len="sm" w="sm" type="none"/>
          </a:ln>
          <a:effectLst>
            <a:outerShdw blurRad="40000" rotWithShape="0" dir="5400000" dist="20000">
              <a:srgbClr val="000000">
                <a:alpha val="37647"/>
              </a:srgbClr>
            </a:outerShdw>
          </a:effectLst>
        </p:spPr>
      </p:cxnSp>
      <p:cxnSp>
        <p:nvCxnSpPr>
          <p:cNvPr id="138" name="Google Shape;138;gd368b5fcec_0_2"/>
          <p:cNvCxnSpPr/>
          <p:nvPr/>
        </p:nvCxnSpPr>
        <p:spPr>
          <a:xfrm>
            <a:off x="11691032" y="2271771"/>
            <a:ext cx="0" cy="2652900"/>
          </a:xfrm>
          <a:prstGeom prst="straightConnector1">
            <a:avLst/>
          </a:prstGeom>
          <a:noFill/>
          <a:ln cap="flat" cmpd="sng" w="25400">
            <a:solidFill>
              <a:srgbClr val="000000"/>
            </a:solidFill>
            <a:prstDash val="solid"/>
            <a:round/>
            <a:headEnd len="sm" w="sm" type="none"/>
            <a:tailEnd len="sm" w="sm" type="none"/>
          </a:ln>
          <a:effectLst>
            <a:outerShdw blurRad="40000" rotWithShape="0" dir="5400000" dist="20000">
              <a:srgbClr val="000000">
                <a:alpha val="37647"/>
              </a:srgbClr>
            </a:outerShdw>
          </a:effectLst>
        </p:spPr>
      </p:cxnSp>
      <p:cxnSp>
        <p:nvCxnSpPr>
          <p:cNvPr id="139" name="Google Shape;139;gd368b5fcec_0_2"/>
          <p:cNvCxnSpPr/>
          <p:nvPr/>
        </p:nvCxnSpPr>
        <p:spPr>
          <a:xfrm rot="10800000">
            <a:off x="10873175" y="4925640"/>
            <a:ext cx="823200" cy="522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sp>
        <p:nvSpPr>
          <p:cNvPr id="140" name="Google Shape;140;gd368b5fcec_0_2"/>
          <p:cNvSpPr/>
          <p:nvPr/>
        </p:nvSpPr>
        <p:spPr>
          <a:xfrm>
            <a:off x="349900" y="4182435"/>
            <a:ext cx="27846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Prediction on New Data</a:t>
            </a:r>
            <a:endParaRPr b="0" i="0" sz="1800" u="none" cap="none" strike="noStrike">
              <a:solidFill>
                <a:srgbClr val="000000"/>
              </a:solidFill>
              <a:latin typeface="Calibri"/>
              <a:ea typeface="Calibri"/>
              <a:cs typeface="Calibri"/>
              <a:sym typeface="Calibri"/>
            </a:endParaRPr>
          </a:p>
        </p:txBody>
      </p:sp>
      <p:cxnSp>
        <p:nvCxnSpPr>
          <p:cNvPr id="141" name="Google Shape;141;gd368b5fcec_0_2"/>
          <p:cNvCxnSpPr/>
          <p:nvPr/>
        </p:nvCxnSpPr>
        <p:spPr>
          <a:xfrm flipH="1">
            <a:off x="3134502" y="4959958"/>
            <a:ext cx="969000" cy="54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368b5fcec_0_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48" name="Google Shape;148;gd368b5fcec_0_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49" name="Google Shape;149;gd368b5fcec_0_8"/>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50" name="Google Shape;150;gd368b5fcec_0_8"/>
          <p:cNvSpPr txBox="1"/>
          <p:nvPr/>
        </p:nvSpPr>
        <p:spPr>
          <a:xfrm>
            <a:off x="378675" y="189325"/>
            <a:ext cx="10476300" cy="864900"/>
          </a:xfrm>
          <a:prstGeom prst="rect">
            <a:avLst/>
          </a:prstGeom>
          <a:noFill/>
          <a:ln>
            <a:noFill/>
          </a:ln>
        </p:spPr>
        <p:txBody>
          <a:bodyPr anchorCtr="0" anchor="t" bIns="91425" lIns="91425" spcFirstLastPara="1" rIns="91425" wrap="square" tIns="91425">
            <a:spAutoFit/>
          </a:bodyPr>
          <a:lstStyle/>
          <a:p>
            <a:pPr indent="457200" lvl="0" marL="1371600" marR="0" rtl="0" algn="l">
              <a:lnSpc>
                <a:spcPct val="100000"/>
              </a:lnSpc>
              <a:spcBef>
                <a:spcPts val="0"/>
              </a:spcBef>
              <a:spcAft>
                <a:spcPts val="0"/>
              </a:spcAft>
              <a:buClr>
                <a:schemeClr val="dk1"/>
              </a:buClr>
              <a:buSzPts val="990"/>
              <a:buFont typeface="Arial"/>
              <a:buNone/>
            </a:pPr>
            <a:r>
              <a:rPr b="1" i="0" lang="en-US" sz="3020" u="none" cap="none" strike="noStrike">
                <a:solidFill>
                  <a:schemeClr val="dk1"/>
                </a:solidFill>
                <a:latin typeface="Times New Roman"/>
                <a:ea typeface="Times New Roman"/>
                <a:cs typeface="Times New Roman"/>
                <a:sym typeface="Times New Roman"/>
              </a:rPr>
              <a:t>                TECHNOLOGY STACK</a:t>
            </a:r>
            <a:endParaRPr b="1" i="0" sz="302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1" name="Google Shape;151;gd368b5fcec_0_8"/>
          <p:cNvSpPr txBox="1"/>
          <p:nvPr/>
        </p:nvSpPr>
        <p:spPr>
          <a:xfrm>
            <a:off x="378675" y="1325325"/>
            <a:ext cx="11296800" cy="2921400"/>
          </a:xfrm>
          <a:prstGeom prst="rect">
            <a:avLst/>
          </a:prstGeom>
          <a:noFill/>
          <a:ln>
            <a:noFill/>
          </a:ln>
        </p:spPr>
        <p:txBody>
          <a:bodyPr anchorCtr="0" anchor="t" bIns="91425" lIns="91425" spcFirstLastPara="1" rIns="91425" wrap="square" tIns="91425">
            <a:spAutoFit/>
          </a:bodyPr>
          <a:lstStyle/>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Python 3.6</a:t>
            </a:r>
            <a:endParaRPr b="0"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Libraries Needed</a:t>
            </a:r>
            <a:endParaRPr b="0" i="0" sz="2700" u="none" cap="none" strike="noStrike">
              <a:solidFill>
                <a:schemeClr val="dk1"/>
              </a:solidFill>
              <a:latin typeface="Times New Roman"/>
              <a:ea typeface="Times New Roman"/>
              <a:cs typeface="Times New Roman"/>
              <a:sym typeface="Times New Roman"/>
            </a:endParaRPr>
          </a:p>
          <a:p>
            <a:pPr indent="-393700" lvl="1" marL="914400" marR="0" rtl="0" algn="l">
              <a:lnSpc>
                <a:spcPct val="115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TensorFlow</a:t>
            </a:r>
            <a:endParaRPr b="0" i="0" sz="2600" u="none" cap="none" strike="noStrike">
              <a:solidFill>
                <a:schemeClr val="dk1"/>
              </a:solidFill>
              <a:latin typeface="Times New Roman"/>
              <a:ea typeface="Times New Roman"/>
              <a:cs typeface="Times New Roman"/>
              <a:sym typeface="Times New Roman"/>
            </a:endParaRPr>
          </a:p>
          <a:p>
            <a:pPr indent="-393700" lvl="1" marL="914400" marR="0" rtl="0" algn="l">
              <a:lnSpc>
                <a:spcPct val="115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Keras</a:t>
            </a:r>
            <a:endParaRPr b="0" i="0" sz="2600" u="none" cap="none" strike="noStrike">
              <a:solidFill>
                <a:schemeClr val="dk1"/>
              </a:solidFill>
              <a:latin typeface="Times New Roman"/>
              <a:ea typeface="Times New Roman"/>
              <a:cs typeface="Times New Roman"/>
              <a:sym typeface="Times New Roman"/>
            </a:endParaRPr>
          </a:p>
          <a:p>
            <a:pPr indent="-393700" lvl="1" marL="914400" marR="0" rtl="0" algn="l">
              <a:lnSpc>
                <a:spcPct val="115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Numpy</a:t>
            </a:r>
            <a:endParaRPr b="0" i="0" sz="2600" u="none" cap="none" strike="noStrike">
              <a:solidFill>
                <a:schemeClr val="dk1"/>
              </a:solidFill>
              <a:latin typeface="Times New Roman"/>
              <a:ea typeface="Times New Roman"/>
              <a:cs typeface="Times New Roman"/>
              <a:sym typeface="Times New Roman"/>
            </a:endParaRPr>
          </a:p>
          <a:p>
            <a:pPr indent="-393700" lvl="1" marL="914400" marR="0" rtl="0" algn="l">
              <a:lnSpc>
                <a:spcPct val="115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Matplotlib</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7" name="Google Shape;157;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59" name="Google Shape;159;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60" name="Google Shape;160;p3"/>
          <p:cNvSpPr txBox="1"/>
          <p:nvPr/>
        </p:nvSpPr>
        <p:spPr>
          <a:xfrm>
            <a:off x="1621044" y="293000"/>
            <a:ext cx="89499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 SYSTEM REQUIREMENTS</a:t>
            </a:r>
            <a:endParaRPr b="1" i="0" sz="3200" u="none" cap="none" strike="noStrike">
              <a:solidFill>
                <a:srgbClr val="000000"/>
              </a:solidFill>
              <a:latin typeface="Times New Roman"/>
              <a:ea typeface="Times New Roman"/>
              <a:cs typeface="Times New Roman"/>
              <a:sym typeface="Times New Roman"/>
            </a:endParaRPr>
          </a:p>
        </p:txBody>
      </p:sp>
      <p:graphicFrame>
        <p:nvGraphicFramePr>
          <p:cNvPr id="161" name="Google Shape;161;p3"/>
          <p:cNvGraphicFramePr/>
          <p:nvPr/>
        </p:nvGraphicFramePr>
        <p:xfrm>
          <a:off x="952500" y="1559325"/>
          <a:ext cx="3000000" cy="3000000"/>
        </p:xfrm>
        <a:graphic>
          <a:graphicData uri="http://schemas.openxmlformats.org/drawingml/2006/table">
            <a:tbl>
              <a:tblPr>
                <a:noFill/>
                <a:tableStyleId>{257B6474-23B7-45DB-A008-8371B07D80C6}</a:tableStyleId>
              </a:tblPr>
              <a:tblGrid>
                <a:gridCol w="5201700"/>
                <a:gridCol w="5201700"/>
              </a:tblGrid>
              <a:tr h="1544875">
                <a:tc>
                  <a:txBody>
                    <a:bodyPr/>
                    <a:lstStyle/>
                    <a:p>
                      <a:pPr indent="0" lvl="0" marL="0" marR="0" rtl="0" algn="l">
                        <a:lnSpc>
                          <a:spcPct val="100000"/>
                        </a:lnSpc>
                        <a:spcBef>
                          <a:spcPts val="0"/>
                        </a:spcBef>
                        <a:spcAft>
                          <a:spcPts val="0"/>
                        </a:spcAft>
                        <a:buClr>
                          <a:srgbClr val="000000"/>
                        </a:buClr>
                        <a:buSzPts val="2500"/>
                        <a:buFont typeface="Arial"/>
                        <a:buNone/>
                      </a:pPr>
                      <a:r>
                        <a:rPr b="1" lang="en-US" sz="2500" u="none" cap="none" strike="noStrike"/>
                        <a:t>            </a:t>
                      </a:r>
                      <a:endParaRPr b="1" sz="2500" u="none" cap="none" strike="noStrike"/>
                    </a:p>
                    <a:p>
                      <a:pPr indent="0" lvl="0" marL="0" marR="0" rtl="0" algn="l">
                        <a:lnSpc>
                          <a:spcPct val="100000"/>
                        </a:lnSpc>
                        <a:spcBef>
                          <a:spcPts val="0"/>
                        </a:spcBef>
                        <a:spcAft>
                          <a:spcPts val="0"/>
                        </a:spcAft>
                        <a:buClr>
                          <a:srgbClr val="000000"/>
                        </a:buClr>
                        <a:buSzPts val="2500"/>
                        <a:buFont typeface="Arial"/>
                        <a:buNone/>
                      </a:pPr>
                      <a:r>
                        <a:rPr b="1" lang="en-US" sz="2500" u="none" cap="none" strike="noStrike"/>
                        <a:t>           ENVIRONMENT </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                      </a:t>
                      </a:r>
                      <a:r>
                        <a:rPr b="1" lang="en-US" sz="2500" u="none" cap="none" strike="noStrike">
                          <a:solidFill>
                            <a:schemeClr val="dk1"/>
                          </a:solidFill>
                        </a:rPr>
                        <a:t> SPECIFICATIONS </a:t>
                      </a:r>
                      <a:endParaRPr b="1" sz="2500" u="none" cap="none" strike="noStrike"/>
                    </a:p>
                  </a:txBody>
                  <a:tcPr marT="91425" marB="91425" marR="91425" marL="91425"/>
                </a:tc>
              </a:tr>
              <a:tr h="15448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HARDWARE </a:t>
                      </a:r>
                      <a:endParaRPr sz="2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Processor - Intel core i5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Memory(RAM) - 8GB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Storage - 1 TB</a:t>
                      </a:r>
                      <a:endParaRPr sz="2300" u="none" cap="none" strike="noStrike">
                        <a:latin typeface="Times New Roman"/>
                        <a:ea typeface="Times New Roman"/>
                        <a:cs typeface="Times New Roman"/>
                        <a:sym typeface="Times New Roman"/>
                      </a:endParaRPr>
                    </a:p>
                  </a:txBody>
                  <a:tcPr marT="91425" marB="91425" marR="91425" marL="91425"/>
                </a:tc>
              </a:tr>
              <a:tr h="1544875">
                <a:tc>
                  <a:txBody>
                    <a:bodyPr/>
                    <a:lstStyle/>
                    <a:p>
                      <a:pPr indent="0" lvl="0" marL="0" marR="0" rtl="0" algn="l">
                        <a:lnSpc>
                          <a:spcPct val="100000"/>
                        </a:lnSpc>
                        <a:spcBef>
                          <a:spcPts val="0"/>
                        </a:spcBef>
                        <a:spcAft>
                          <a:spcPts val="0"/>
                        </a:spcAft>
                        <a:buClr>
                          <a:srgbClr val="000000"/>
                        </a:buClr>
                        <a:buSzPts val="2300"/>
                        <a:buFont typeface="Arial"/>
                        <a:buNone/>
                      </a:pPr>
                      <a:r>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SOFTWARE</a:t>
                      </a:r>
                      <a:endParaRPr sz="2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OS - Windows 10 / Ubuntu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Google Colab / Jupyter Notebook</a:t>
                      </a:r>
                      <a:endParaRPr sz="23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3821475b0_0_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68" name="Google Shape;168;gd3821475b0_0_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69" name="Google Shape;169;gd3821475b0_0_2"/>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graphicFrame>
        <p:nvGraphicFramePr>
          <p:cNvPr id="170" name="Google Shape;170;gd3821475b0_0_2"/>
          <p:cNvGraphicFramePr/>
          <p:nvPr/>
        </p:nvGraphicFramePr>
        <p:xfrm>
          <a:off x="1915923" y="1036891"/>
          <a:ext cx="3000000" cy="3000000"/>
        </p:xfrm>
        <a:graphic>
          <a:graphicData uri="http://schemas.openxmlformats.org/drawingml/2006/table">
            <a:tbl>
              <a:tblPr bandRow="1" firstRow="1">
                <a:noFill/>
                <a:tableStyleId>{F310CBAB-56C8-4C95-AD6E-1C2F9F8BF878}</a:tableStyleId>
              </a:tblPr>
              <a:tblGrid>
                <a:gridCol w="2397575"/>
                <a:gridCol w="3605300"/>
                <a:gridCol w="2413050"/>
              </a:tblGrid>
              <a:tr h="116075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0</a:t>
                      </a:r>
                      <a:endParaRPr sz="2000" u="none" cap="none" strike="noStrike">
                        <a:latin typeface="Times New Roman"/>
                        <a:ea typeface="Times New Roman"/>
                        <a:cs typeface="Times New Roman"/>
                        <a:sym typeface="Times New Roman"/>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Abstract</a:t>
                      </a:r>
                      <a:endParaRPr sz="2100" u="none" cap="none" strike="noStrike">
                        <a:latin typeface="Times New Roman"/>
                        <a:ea typeface="Times New Roman"/>
                        <a:cs typeface="Times New Roman"/>
                        <a:sym typeface="Times New Roman"/>
                      </a:endParaRPr>
                    </a:p>
                    <a:p>
                      <a:pPr indent="-388620" lvl="0" marL="542290" marR="0" rtl="0" algn="l">
                        <a:lnSpc>
                          <a:spcPct val="100000"/>
                        </a:lnSpc>
                        <a:spcBef>
                          <a:spcPts val="595"/>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Base paper and References</a:t>
                      </a:r>
                      <a:endParaRPr sz="21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734975">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1</a:t>
                      </a:r>
                      <a:endParaRPr sz="2000" u="none" cap="none" strike="noStrike">
                        <a:latin typeface="Times New Roman"/>
                        <a:ea typeface="Times New Roman"/>
                        <a:cs typeface="Times New Roman"/>
                        <a:sym typeface="Times New Roman"/>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Software Requirements</a:t>
                      </a:r>
                      <a:endParaRPr sz="2100" u="none" cap="none" strike="noStrike">
                        <a:latin typeface="Times New Roman"/>
                        <a:ea typeface="Times New Roman"/>
                        <a:cs typeface="Times New Roman"/>
                        <a:sym typeface="Times New Roman"/>
                      </a:endParaRPr>
                    </a:p>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Gathering of Data</a:t>
                      </a:r>
                      <a:endParaRPr sz="1500" u="none" cap="none" strike="noStrike"/>
                    </a:p>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Architecture</a:t>
                      </a:r>
                      <a:endParaRPr sz="1500" u="none" cap="none" strike="noStrike"/>
                    </a:p>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Base paper and References</a:t>
                      </a:r>
                      <a:endParaRPr sz="1500" u="none" cap="none" strike="noStrike"/>
                    </a:p>
                    <a:p>
                      <a:pPr indent="0" lvl="0" marL="160020" marR="0" rtl="0" algn="l">
                        <a:lnSpc>
                          <a:spcPct val="100000"/>
                        </a:lnSpc>
                        <a:spcBef>
                          <a:spcPts val="0"/>
                        </a:spcBef>
                        <a:spcAft>
                          <a:spcPts val="0"/>
                        </a:spcAft>
                        <a:buClr>
                          <a:srgbClr val="000000"/>
                        </a:buClr>
                        <a:buSzPts val="2000"/>
                        <a:buFont typeface="Arial"/>
                        <a:buNone/>
                      </a:pPr>
                      <a:r>
                        <a:t/>
                      </a:r>
                      <a:endParaRPr sz="21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08995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2</a:t>
                      </a:r>
                      <a:endParaRPr b="1"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Review-i slides</a:t>
                      </a:r>
                      <a:endParaRPr sz="2100" u="none" cap="none" strike="noStrike">
                        <a:latin typeface="Times New Roman"/>
                        <a:ea typeface="Times New Roman"/>
                        <a:cs typeface="Times New Roman"/>
                        <a:sym typeface="Times New Roman"/>
                      </a:endParaRPr>
                    </a:p>
                    <a:p>
                      <a:pPr indent="-388620" lvl="0" marL="542290" marR="136398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Partial implementation of features</a:t>
                      </a:r>
                      <a:endParaRPr sz="21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861775">
                <a:tc rowSpan="2">
                  <a:txBody>
                    <a:bodyPr/>
                    <a:lstStyle/>
                    <a:p>
                      <a:pPr indent="0" lvl="0" marL="648970" marR="0" rtl="0" algn="l">
                        <a:lnSpc>
                          <a:spcPct val="100000"/>
                        </a:lnSpc>
                        <a:spcBef>
                          <a:spcPts val="0"/>
                        </a:spcBef>
                        <a:spcAft>
                          <a:spcPts val="0"/>
                        </a:spcAft>
                        <a:buClr>
                          <a:srgbClr val="000000"/>
                        </a:buClr>
                        <a:buSzPts val="2000"/>
                        <a:buFont typeface="Arial"/>
                        <a:buNone/>
                      </a:pPr>
                      <a:r>
                        <a:t/>
                      </a:r>
                      <a:endParaRPr b="1" sz="2000" u="none" cap="none" strike="noStrike">
                        <a:latin typeface="Times New Roman"/>
                        <a:ea typeface="Times New Roman"/>
                        <a:cs typeface="Times New Roman"/>
                        <a:sym typeface="Times New Roman"/>
                      </a:endParaRPr>
                    </a:p>
                    <a:p>
                      <a:pPr indent="0" lvl="0" marL="648970" marR="0" rtl="0" algn="l">
                        <a:lnSpc>
                          <a:spcPct val="100000"/>
                        </a:lnSpc>
                        <a:spcBef>
                          <a:spcPts val="595"/>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3</a:t>
                      </a:r>
                      <a:endParaRPr sz="20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8620" lvl="0" marL="542290" marR="0" rtl="0" algn="l">
                        <a:lnSpc>
                          <a:spcPct val="1115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Complete implementation</a:t>
                      </a:r>
                      <a:endParaRPr sz="1500" u="none" cap="none" strike="noStrike"/>
                    </a:p>
                    <a:p>
                      <a:pPr indent="-388620" lvl="0" marL="542290" marR="0" rtl="0" algn="l">
                        <a:lnSpc>
                          <a:spcPct val="111500"/>
                        </a:lnSpc>
                        <a:spcBef>
                          <a:spcPts val="595"/>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Results &amp; Discussions</a:t>
                      </a:r>
                      <a:endParaRPr sz="21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hMerge="1"/>
              </a:tr>
              <a:tr h="525325">
                <a:tc vMerge="1"/>
                <a:tc>
                  <a:txBody>
                    <a:bodyPr/>
                    <a:lstStyle/>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Report of the Project</a:t>
                      </a:r>
                      <a:endParaRPr sz="2100" u="none" cap="none" strike="noStrike">
                        <a:latin typeface="Times New Roman"/>
                        <a:ea typeface="Times New Roman"/>
                        <a:cs typeface="Times New Roman"/>
                        <a:sym typeface="Times New Roman"/>
                      </a:endParaRPr>
                    </a:p>
                  </a:txBody>
                  <a:tcPr marT="8900" marB="0" marR="0" marL="0">
                    <a:lnL cap="flat" cmpd="sng" w="9525">
                      <a:solidFill>
                        <a:srgbClr val="9E9E9E"/>
                      </a:solidFill>
                      <a:prstDash val="solid"/>
                      <a:round/>
                      <a:headEnd len="sm" w="sm" type="none"/>
                      <a:tailEnd len="sm" w="sm" type="none"/>
                    </a:lnL>
                    <a:lnR cap="flat" cmpd="sng" w="19050">
                      <a:solidFill>
                        <a:srgbClr val="1482AA"/>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L cap="flat" cmpd="sng" w="19050">
                      <a:solidFill>
                        <a:srgbClr val="1482AA"/>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34425">
                <a:tc gridSpan="2">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R cap="flat" cmpd="sng" w="19050">
                      <a:solidFill>
                        <a:srgbClr val="1482AA"/>
                      </a:solidFill>
                      <a:prstDash val="solid"/>
                      <a:round/>
                      <a:headEnd len="sm" w="sm" type="none"/>
                      <a:tailEnd len="sm" w="sm" type="none"/>
                    </a:lnR>
                    <a:lnT cap="flat" cmpd="sng" w="9525">
                      <a:solidFill>
                        <a:srgbClr val="9E9E9E"/>
                      </a:solidFill>
                      <a:prstDash val="solid"/>
                      <a:round/>
                      <a:headEnd len="sm" w="sm" type="none"/>
                      <a:tailEnd len="sm" w="sm" type="none"/>
                    </a:lnT>
                  </a:tcPr>
                </a:tc>
                <a:tc hMerge="1"/>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L cap="flat" cmpd="sng" w="19050">
                      <a:solidFill>
                        <a:srgbClr val="1482AA"/>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
        <p:nvSpPr>
          <p:cNvPr id="171" name="Google Shape;171;gd3821475b0_0_2"/>
          <p:cNvSpPr txBox="1"/>
          <p:nvPr/>
        </p:nvSpPr>
        <p:spPr>
          <a:xfrm>
            <a:off x="1915950" y="161150"/>
            <a:ext cx="8415900" cy="10773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                     TIMELINE</a:t>
            </a:r>
            <a:endParaRPr b="1" i="0" sz="4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d368b5fcec_0_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78" name="Google Shape;178;gd368b5fcec_0_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79" name="Google Shape;179;gd368b5fcec_0_16"/>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80" name="Google Shape;180;gd368b5fcec_0_16"/>
          <p:cNvSpPr txBox="1"/>
          <p:nvPr/>
        </p:nvSpPr>
        <p:spPr>
          <a:xfrm>
            <a:off x="1703975" y="147250"/>
            <a:ext cx="7762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111"/>
              <a:buFont typeface="Arial"/>
              <a:buNone/>
            </a:pPr>
            <a:r>
              <a:rPr b="1" i="0" lang="en-US" sz="3100" u="none" cap="none" strike="noStrike">
                <a:solidFill>
                  <a:schemeClr val="dk1"/>
                </a:solidFill>
                <a:latin typeface="Times New Roman"/>
                <a:ea typeface="Times New Roman"/>
                <a:cs typeface="Times New Roman"/>
                <a:sym typeface="Times New Roman"/>
              </a:rPr>
              <a:t>                               REFERENCES </a:t>
            </a:r>
            <a:endParaRPr b="1" i="0" sz="1700" u="none" cap="none" strike="noStrike">
              <a:solidFill>
                <a:srgbClr val="000000"/>
              </a:solidFill>
              <a:latin typeface="Calibri"/>
              <a:ea typeface="Calibri"/>
              <a:cs typeface="Calibri"/>
              <a:sym typeface="Calibri"/>
            </a:endParaRPr>
          </a:p>
        </p:txBody>
      </p:sp>
      <p:sp>
        <p:nvSpPr>
          <p:cNvPr id="181" name="Google Shape;181;gd368b5fcec_0_16"/>
          <p:cNvSpPr txBox="1"/>
          <p:nvPr/>
        </p:nvSpPr>
        <p:spPr>
          <a:xfrm>
            <a:off x="315550" y="1346350"/>
            <a:ext cx="11149500" cy="31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200"/>
              </a:spcBef>
              <a:spcAft>
                <a:spcPts val="0"/>
              </a:spcAft>
              <a:buClr>
                <a:srgbClr val="000000"/>
              </a:buClr>
              <a:buSzPts val="2400"/>
              <a:buFont typeface="Arial"/>
              <a:buNone/>
            </a:pPr>
            <a:r>
              <a:t/>
            </a:r>
            <a:endParaRPr b="0" i="0" sz="2400" u="none" cap="none" strike="noStrike">
              <a:solidFill>
                <a:srgbClr val="222222"/>
              </a:solidFill>
              <a:highlight>
                <a:schemeClr val="lt1"/>
              </a:highlight>
              <a:latin typeface="Times New Roman"/>
              <a:ea typeface="Times New Roman"/>
              <a:cs typeface="Times New Roman"/>
              <a:sym typeface="Times New Roman"/>
            </a:endParaRPr>
          </a:p>
          <a:p>
            <a:pPr indent="-400050" lvl="0" marL="457200" marR="0" rtl="0" algn="l">
              <a:lnSpc>
                <a:spcPct val="150000"/>
              </a:lnSpc>
              <a:spcBef>
                <a:spcPts val="600"/>
              </a:spcBef>
              <a:spcAft>
                <a:spcPts val="0"/>
              </a:spcAft>
              <a:buClr>
                <a:srgbClr val="000000"/>
              </a:buClr>
              <a:buSzPts val="2700"/>
              <a:buFont typeface="Times New Roman"/>
              <a:buChar char="●"/>
            </a:pPr>
            <a:r>
              <a:rPr b="1" i="0" lang="en-US" sz="2700" u="none" cap="none" strike="noStrike">
                <a:solidFill>
                  <a:srgbClr val="4A86E8"/>
                </a:solidFill>
                <a:uFill>
                  <a:noFill/>
                </a:uFill>
                <a:latin typeface="Times New Roman"/>
                <a:ea typeface="Times New Roman"/>
                <a:cs typeface="Times New Roman"/>
                <a:sym typeface="Times New Roman"/>
                <a:hlinkClick r:id="rId4">
                  <a:extLst>
                    <a:ext uri="{A12FA001-AC4F-418D-AE19-62706E023703}">
                      <ahyp:hlinkClr val="tx"/>
                    </a:ext>
                  </a:extLst>
                </a:hlinkClick>
              </a:rPr>
              <a:t>https://www.kaggle.com/paultimothymooney/chest-xray-pneumonia</a:t>
            </a:r>
            <a:endParaRPr b="0" i="0" sz="3100" u="none" cap="none" strike="noStrike">
              <a:solidFill>
                <a:srgbClr val="595959"/>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u="none" cap="none" strike="noStrike">
                <a:solidFill>
                  <a:srgbClr val="4A86E8"/>
                </a:solidFill>
                <a:uFill>
                  <a:noFill/>
                </a:uFill>
                <a:latin typeface="Times New Roman"/>
                <a:ea typeface="Times New Roman"/>
                <a:cs typeface="Times New Roman"/>
                <a:sym typeface="Times New Roman"/>
                <a:hlinkClick r:id="rId5">
                  <a:extLst>
                    <a:ext uri="{A12FA001-AC4F-418D-AE19-62706E023703}">
                      <ahyp:hlinkClr val="tx"/>
                    </a:ext>
                  </a:extLst>
                </a:hlinkClick>
              </a:rPr>
              <a:t>https://github.com/ieee8023/covid-chestxray-dataset/tree/master/images</a:t>
            </a:r>
            <a:endParaRPr b="1" i="0" sz="3700" u="none" cap="none" strike="noStrike">
              <a:solidFill>
                <a:srgbClr val="4A86E8"/>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u="sng" cap="none" strike="noStrike">
                <a:solidFill>
                  <a:schemeClr val="hlink"/>
                </a:solidFill>
                <a:latin typeface="Times New Roman"/>
                <a:ea typeface="Times New Roman"/>
                <a:cs typeface="Times New Roman"/>
                <a:sym typeface="Times New Roman"/>
                <a:hlinkClick r:id="rId6"/>
              </a:rPr>
              <a:t>https://github.com/education454/datasets</a:t>
            </a:r>
            <a:endParaRPr b="1" i="0" sz="2700" u="none" cap="none" strike="noStrike">
              <a:solidFill>
                <a:srgbClr val="4285F4"/>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u="sng" cap="none" strike="noStrike">
                <a:solidFill>
                  <a:schemeClr val="hlink"/>
                </a:solidFill>
                <a:latin typeface="Times New Roman"/>
                <a:ea typeface="Times New Roman"/>
                <a:cs typeface="Times New Roman"/>
                <a:sym typeface="Times New Roman"/>
                <a:hlinkClick r:id="rId7"/>
              </a:rPr>
              <a:t>https://journals.sagepub.com/doi/10.1177/2472630320958376</a:t>
            </a:r>
            <a:endParaRPr b="1" i="0" sz="2700" u="none" cap="none" strike="noStrike">
              <a:solidFill>
                <a:srgbClr val="4285F4"/>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368b5fcec_0_4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88" name="Google Shape;188;gd368b5fcec_0_4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89" name="Google Shape;189;gd368b5fcec_0_43"/>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90" name="Google Shape;190;gd368b5fcec_0_43"/>
          <p:cNvSpPr txBox="1"/>
          <p:nvPr/>
        </p:nvSpPr>
        <p:spPr>
          <a:xfrm>
            <a:off x="2271975" y="2524425"/>
            <a:ext cx="72156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1" i="0" lang="en-US" sz="3700" u="none" cap="none" strike="noStrike">
                <a:solidFill>
                  <a:srgbClr val="000000"/>
                </a:solidFill>
                <a:latin typeface="Calibri"/>
                <a:ea typeface="Calibri"/>
                <a:cs typeface="Calibri"/>
                <a:sym typeface="Calibri"/>
              </a:rPr>
              <a:t>                    THANK YOU</a:t>
            </a:r>
            <a:endParaRPr b="1" i="0" sz="37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