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FFFFFF"/>
    <a:srgbClr val="3A92B2"/>
  </p:clrMru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34" autoAdjust="0"/>
    <p:restoredTop sz="94660"/>
  </p:normalViewPr>
  <p:slideViewPr>
    <p:cSldViewPr snapToGrid="0">
      <p:cViewPr>
        <p:scale>
          <a:sx n="67" d="100"/>
          <a:sy n="67" d="100"/>
        </p:scale>
        <p:origin x="-1512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85E18-6BF6-42C8-A79E-3EB2BF39B357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9588737-9DBF-4EF0-8AB7-49362A5410C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smtClean="0"/>
            <a:t>Data preprocessing</a:t>
          </a:r>
          <a:endParaRPr lang="en-US" sz="1800" dirty="0"/>
        </a:p>
      </dgm:t>
    </dgm:pt>
    <dgm:pt modelId="{10925414-079B-4F29-A99E-A45A6F0BE77F}" type="parTrans" cxnId="{C01823C3-02D8-488A-ABD8-2642D5B28E5A}">
      <dgm:prSet/>
      <dgm:spPr/>
      <dgm:t>
        <a:bodyPr/>
        <a:lstStyle/>
        <a:p>
          <a:endParaRPr lang="en-US"/>
        </a:p>
      </dgm:t>
    </dgm:pt>
    <dgm:pt modelId="{6DF9F71E-D0D8-4D73-B105-17CFA2A1B2DE}" type="sibTrans" cxnId="{C01823C3-02D8-488A-ABD8-2642D5B28E5A}">
      <dgm:prSet/>
      <dgm:spPr/>
      <dgm:t>
        <a:bodyPr/>
        <a:lstStyle/>
        <a:p>
          <a:endParaRPr lang="en-US"/>
        </a:p>
      </dgm:t>
    </dgm:pt>
    <dgm:pt modelId="{0089AF1C-D23E-48F8-BE91-7A0153E5CD1E}">
      <dgm:prSet phldrT="[Text]" custT="1"/>
      <dgm:spPr>
        <a:solidFill>
          <a:schemeClr val="accent2"/>
        </a:solidFill>
      </dgm:spPr>
      <dgm:t>
        <a:bodyPr/>
        <a:lstStyle/>
        <a:p>
          <a:pPr algn="l"/>
          <a:r>
            <a:rPr lang="en-IN" dirty="0" smtClean="0"/>
            <a:t>Feature Extraction</a:t>
          </a:r>
          <a:endParaRPr lang="en-US" sz="1800" dirty="0"/>
        </a:p>
      </dgm:t>
    </dgm:pt>
    <dgm:pt modelId="{D84E8D41-2C67-4B3F-8FD9-152651048A3A}" type="parTrans" cxnId="{954B5AA2-84F2-4FEE-A7E4-8226B48F397E}">
      <dgm:prSet/>
      <dgm:spPr/>
      <dgm:t>
        <a:bodyPr/>
        <a:lstStyle/>
        <a:p>
          <a:endParaRPr lang="en-IN"/>
        </a:p>
      </dgm:t>
    </dgm:pt>
    <dgm:pt modelId="{3F48B643-3A2A-4BE3-B579-A0722F32A646}" type="sibTrans" cxnId="{954B5AA2-84F2-4FEE-A7E4-8226B48F397E}">
      <dgm:prSet/>
      <dgm:spPr/>
      <dgm:t>
        <a:bodyPr/>
        <a:lstStyle/>
        <a:p>
          <a:endParaRPr lang="en-IN"/>
        </a:p>
      </dgm:t>
    </dgm:pt>
    <dgm:pt modelId="{83CA9996-2A6A-4D13-964E-58906F4EC7F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IN" dirty="0" smtClean="0"/>
            <a:t>Model Building(KNN,SVM)</a:t>
          </a:r>
          <a:endParaRPr lang="en-US" sz="1800" dirty="0"/>
        </a:p>
      </dgm:t>
    </dgm:pt>
    <dgm:pt modelId="{BD205E03-7AF0-4C72-9292-49B7AE0CAB86}" type="parTrans" cxnId="{F19A6688-C54A-4C94-9E26-2E83C4B20510}">
      <dgm:prSet/>
      <dgm:spPr/>
      <dgm:t>
        <a:bodyPr/>
        <a:lstStyle/>
        <a:p>
          <a:endParaRPr lang="en-IN"/>
        </a:p>
      </dgm:t>
    </dgm:pt>
    <dgm:pt modelId="{485DAE6C-2246-40BC-8F56-9C583AA45EF1}" type="sibTrans" cxnId="{F19A6688-C54A-4C94-9E26-2E83C4B20510}">
      <dgm:prSet/>
      <dgm:spPr/>
      <dgm:t>
        <a:bodyPr/>
        <a:lstStyle/>
        <a:p>
          <a:endParaRPr lang="en-IN"/>
        </a:p>
      </dgm:t>
    </dgm:pt>
    <dgm:pt modelId="{5B3012A0-FE67-40E5-A780-006F32E66B2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800" dirty="0" smtClean="0"/>
            <a:t>Evaluation</a:t>
          </a:r>
          <a:endParaRPr lang="en-US" sz="1800" dirty="0"/>
        </a:p>
      </dgm:t>
    </dgm:pt>
    <dgm:pt modelId="{844CE19F-85FC-4AFE-9357-CB82DECA2FF6}" type="parTrans" cxnId="{ADFB58AB-532D-4142-B471-F50F7EC70E2E}">
      <dgm:prSet/>
      <dgm:spPr/>
      <dgm:t>
        <a:bodyPr/>
        <a:lstStyle/>
        <a:p>
          <a:endParaRPr lang="en-IN"/>
        </a:p>
      </dgm:t>
    </dgm:pt>
    <dgm:pt modelId="{4385D556-BABD-4423-B8BD-3DF28050EFFC}" type="sibTrans" cxnId="{ADFB58AB-532D-4142-B471-F50F7EC70E2E}">
      <dgm:prSet/>
      <dgm:spPr/>
      <dgm:t>
        <a:bodyPr/>
        <a:lstStyle/>
        <a:p>
          <a:endParaRPr lang="en-IN"/>
        </a:p>
      </dgm:t>
    </dgm:pt>
    <dgm:pt modelId="{0FF2E844-B2B0-4A47-985B-334A866198A2}" type="pres">
      <dgm:prSet presAssocID="{70985E18-6BF6-42C8-A79E-3EB2BF39B357}" presName="linearFlow" presStyleCnt="0">
        <dgm:presLayoutVars>
          <dgm:resizeHandles val="exact"/>
        </dgm:presLayoutVars>
      </dgm:prSet>
      <dgm:spPr/>
    </dgm:pt>
    <dgm:pt modelId="{D52A105C-502E-43D5-88A0-A6BBF4757106}" type="pres">
      <dgm:prSet presAssocID="{D9588737-9DBF-4EF0-8AB7-49362A5410C4}" presName="node" presStyleLbl="node1" presStyleIdx="0" presStyleCnt="4" custScaleX="131577" custScaleY="775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9FB4B-2CB6-414E-9760-B0E9C571553B}" type="pres">
      <dgm:prSet presAssocID="{6DF9F71E-D0D8-4D73-B105-17CFA2A1B2D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FC47D756-4F82-4CA9-8980-94131E0BEEA4}" type="pres">
      <dgm:prSet presAssocID="{6DF9F71E-D0D8-4D73-B105-17CFA2A1B2D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E465C88-2F7A-42DC-90C6-119BD9A57B2A}" type="pres">
      <dgm:prSet presAssocID="{0089AF1C-D23E-48F8-BE91-7A0153E5CD1E}" presName="node" presStyleLbl="node1" presStyleIdx="1" presStyleCnt="4" custScaleX="8046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81FE8E-79E2-4766-B454-0D7050249C94}" type="pres">
      <dgm:prSet presAssocID="{3F48B643-3A2A-4BE3-B579-A0722F32A6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CC02DB3-06D7-46DC-AD6C-F0DF67D4F302}" type="pres">
      <dgm:prSet presAssocID="{3F48B643-3A2A-4BE3-B579-A0722F32A6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5F620B0-141F-4900-8FDC-A4154AEB4666}" type="pres">
      <dgm:prSet presAssocID="{83CA9996-2A6A-4D13-964E-58906F4EC7FB}" presName="node" presStyleLbl="node1" presStyleIdx="2" presStyleCnt="4" custScaleX="13466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76FA61-6F1B-45D4-AD01-3D4A09A850F0}" type="pres">
      <dgm:prSet presAssocID="{485DAE6C-2246-40BC-8F56-9C583AA45EF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236E1D-70E8-4350-8009-490782D2CC8A}" type="pres">
      <dgm:prSet presAssocID="{485DAE6C-2246-40BC-8F56-9C583AA45EF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93A7F18-56CA-48C3-8C0A-3D637350996B}" type="pres">
      <dgm:prSet presAssocID="{5B3012A0-FE67-40E5-A780-006F32E66B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5A4BED0-9528-44B9-9936-155F8943726F}" type="presOf" srcId="{0089AF1C-D23E-48F8-BE91-7A0153E5CD1E}" destId="{CE465C88-2F7A-42DC-90C6-119BD9A57B2A}" srcOrd="0" destOrd="0" presId="urn:microsoft.com/office/officeart/2005/8/layout/process2"/>
    <dgm:cxn modelId="{954B5AA2-84F2-4FEE-A7E4-8226B48F397E}" srcId="{70985E18-6BF6-42C8-A79E-3EB2BF39B357}" destId="{0089AF1C-D23E-48F8-BE91-7A0153E5CD1E}" srcOrd="1" destOrd="0" parTransId="{D84E8D41-2C67-4B3F-8FD9-152651048A3A}" sibTransId="{3F48B643-3A2A-4BE3-B579-A0722F32A646}"/>
    <dgm:cxn modelId="{2C7D7FD1-D311-4328-A5CB-41BCC5213E1D}" type="presOf" srcId="{485DAE6C-2246-40BC-8F56-9C583AA45EF1}" destId="{6D236E1D-70E8-4350-8009-490782D2CC8A}" srcOrd="1" destOrd="0" presId="urn:microsoft.com/office/officeart/2005/8/layout/process2"/>
    <dgm:cxn modelId="{ADFB58AB-532D-4142-B471-F50F7EC70E2E}" srcId="{70985E18-6BF6-42C8-A79E-3EB2BF39B357}" destId="{5B3012A0-FE67-40E5-A780-006F32E66B2F}" srcOrd="3" destOrd="0" parTransId="{844CE19F-85FC-4AFE-9357-CB82DECA2FF6}" sibTransId="{4385D556-BABD-4423-B8BD-3DF28050EFFC}"/>
    <dgm:cxn modelId="{FFF2A039-D23D-42AE-9795-CE822E191FE0}" type="presOf" srcId="{6DF9F71E-D0D8-4D73-B105-17CFA2A1B2DE}" destId="{FC49FB4B-2CB6-414E-9760-B0E9C571553B}" srcOrd="0" destOrd="0" presId="urn:microsoft.com/office/officeart/2005/8/layout/process2"/>
    <dgm:cxn modelId="{F19A6688-C54A-4C94-9E26-2E83C4B20510}" srcId="{70985E18-6BF6-42C8-A79E-3EB2BF39B357}" destId="{83CA9996-2A6A-4D13-964E-58906F4EC7FB}" srcOrd="2" destOrd="0" parTransId="{BD205E03-7AF0-4C72-9292-49B7AE0CAB86}" sibTransId="{485DAE6C-2246-40BC-8F56-9C583AA45EF1}"/>
    <dgm:cxn modelId="{00524CD8-F146-4999-AFE1-F7A1BC4FF697}" type="presOf" srcId="{5B3012A0-FE67-40E5-A780-006F32E66B2F}" destId="{493A7F18-56CA-48C3-8C0A-3D637350996B}" srcOrd="0" destOrd="0" presId="urn:microsoft.com/office/officeart/2005/8/layout/process2"/>
    <dgm:cxn modelId="{93325225-2973-4E51-B379-B5F7451A2BDF}" type="presOf" srcId="{70985E18-6BF6-42C8-A79E-3EB2BF39B357}" destId="{0FF2E844-B2B0-4A47-985B-334A866198A2}" srcOrd="0" destOrd="0" presId="urn:microsoft.com/office/officeart/2005/8/layout/process2"/>
    <dgm:cxn modelId="{969A3D1B-4583-45A3-8079-82B01425E258}" type="presOf" srcId="{3F48B643-3A2A-4BE3-B579-A0722F32A646}" destId="{ECC02DB3-06D7-46DC-AD6C-F0DF67D4F302}" srcOrd="1" destOrd="0" presId="urn:microsoft.com/office/officeart/2005/8/layout/process2"/>
    <dgm:cxn modelId="{0B61148C-35B0-4820-8918-268659376CB0}" type="presOf" srcId="{6DF9F71E-D0D8-4D73-B105-17CFA2A1B2DE}" destId="{FC47D756-4F82-4CA9-8980-94131E0BEEA4}" srcOrd="1" destOrd="0" presId="urn:microsoft.com/office/officeart/2005/8/layout/process2"/>
    <dgm:cxn modelId="{E80EFEB0-E486-449D-809B-2D7535438370}" type="presOf" srcId="{D9588737-9DBF-4EF0-8AB7-49362A5410C4}" destId="{D52A105C-502E-43D5-88A0-A6BBF4757106}" srcOrd="0" destOrd="0" presId="urn:microsoft.com/office/officeart/2005/8/layout/process2"/>
    <dgm:cxn modelId="{C01823C3-02D8-488A-ABD8-2642D5B28E5A}" srcId="{70985E18-6BF6-42C8-A79E-3EB2BF39B357}" destId="{D9588737-9DBF-4EF0-8AB7-49362A5410C4}" srcOrd="0" destOrd="0" parTransId="{10925414-079B-4F29-A99E-A45A6F0BE77F}" sibTransId="{6DF9F71E-D0D8-4D73-B105-17CFA2A1B2DE}"/>
    <dgm:cxn modelId="{63DB2616-B2F6-4AB0-B669-C66855392E86}" type="presOf" srcId="{485DAE6C-2246-40BC-8F56-9C583AA45EF1}" destId="{A176FA61-6F1B-45D4-AD01-3D4A09A850F0}" srcOrd="0" destOrd="0" presId="urn:microsoft.com/office/officeart/2005/8/layout/process2"/>
    <dgm:cxn modelId="{AFBBFA99-E0BA-4569-8E17-13C698286916}" type="presOf" srcId="{83CA9996-2A6A-4D13-964E-58906F4EC7FB}" destId="{95F620B0-141F-4900-8FDC-A4154AEB4666}" srcOrd="0" destOrd="0" presId="urn:microsoft.com/office/officeart/2005/8/layout/process2"/>
    <dgm:cxn modelId="{984F166B-D761-4B52-BD1F-12F078BDBF75}" type="presOf" srcId="{3F48B643-3A2A-4BE3-B579-A0722F32A646}" destId="{2681FE8E-79E2-4766-B454-0D7050249C94}" srcOrd="0" destOrd="0" presId="urn:microsoft.com/office/officeart/2005/8/layout/process2"/>
    <dgm:cxn modelId="{A579168B-C0EF-4BEC-B06A-18387E52851E}" type="presParOf" srcId="{0FF2E844-B2B0-4A47-985B-334A866198A2}" destId="{D52A105C-502E-43D5-88A0-A6BBF4757106}" srcOrd="0" destOrd="0" presId="urn:microsoft.com/office/officeart/2005/8/layout/process2"/>
    <dgm:cxn modelId="{23642D1A-45C5-440D-812C-FE0C621C5F22}" type="presParOf" srcId="{0FF2E844-B2B0-4A47-985B-334A866198A2}" destId="{FC49FB4B-2CB6-414E-9760-B0E9C571553B}" srcOrd="1" destOrd="0" presId="urn:microsoft.com/office/officeart/2005/8/layout/process2"/>
    <dgm:cxn modelId="{29706416-C1F1-428C-8D49-CEB7CA26A141}" type="presParOf" srcId="{FC49FB4B-2CB6-414E-9760-B0E9C571553B}" destId="{FC47D756-4F82-4CA9-8980-94131E0BEEA4}" srcOrd="0" destOrd="0" presId="urn:microsoft.com/office/officeart/2005/8/layout/process2"/>
    <dgm:cxn modelId="{2A006C6D-C469-4189-BE8E-455B6AE99818}" type="presParOf" srcId="{0FF2E844-B2B0-4A47-985B-334A866198A2}" destId="{CE465C88-2F7A-42DC-90C6-119BD9A57B2A}" srcOrd="2" destOrd="0" presId="urn:microsoft.com/office/officeart/2005/8/layout/process2"/>
    <dgm:cxn modelId="{284D9C94-D069-4085-A794-6D239DB592DE}" type="presParOf" srcId="{0FF2E844-B2B0-4A47-985B-334A866198A2}" destId="{2681FE8E-79E2-4766-B454-0D7050249C94}" srcOrd="3" destOrd="0" presId="urn:microsoft.com/office/officeart/2005/8/layout/process2"/>
    <dgm:cxn modelId="{BE2016F3-3E35-42C8-ABA3-83670CF7F434}" type="presParOf" srcId="{2681FE8E-79E2-4766-B454-0D7050249C94}" destId="{ECC02DB3-06D7-46DC-AD6C-F0DF67D4F302}" srcOrd="0" destOrd="0" presId="urn:microsoft.com/office/officeart/2005/8/layout/process2"/>
    <dgm:cxn modelId="{A94D2047-85F4-49AF-A658-0A9A5CBA6C4D}" type="presParOf" srcId="{0FF2E844-B2B0-4A47-985B-334A866198A2}" destId="{95F620B0-141F-4900-8FDC-A4154AEB4666}" srcOrd="4" destOrd="0" presId="urn:microsoft.com/office/officeart/2005/8/layout/process2"/>
    <dgm:cxn modelId="{44F21F03-A71E-44F2-B2F7-8A5A7643880F}" type="presParOf" srcId="{0FF2E844-B2B0-4A47-985B-334A866198A2}" destId="{A176FA61-6F1B-45D4-AD01-3D4A09A850F0}" srcOrd="5" destOrd="0" presId="urn:microsoft.com/office/officeart/2005/8/layout/process2"/>
    <dgm:cxn modelId="{17F3CBC9-139C-44B5-A28E-384937B732AE}" type="presParOf" srcId="{A176FA61-6F1B-45D4-AD01-3D4A09A850F0}" destId="{6D236E1D-70E8-4350-8009-490782D2CC8A}" srcOrd="0" destOrd="0" presId="urn:microsoft.com/office/officeart/2005/8/layout/process2"/>
    <dgm:cxn modelId="{EABDB254-95F5-4388-B785-96989B5A19C9}" type="presParOf" srcId="{0FF2E844-B2B0-4A47-985B-334A866198A2}" destId="{493A7F18-56CA-48C3-8C0A-3D637350996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A105C-502E-43D5-88A0-A6BBF4757106}">
      <dsp:nvSpPr>
        <dsp:cNvPr id="0" name=""/>
        <dsp:cNvSpPr/>
      </dsp:nvSpPr>
      <dsp:spPr>
        <a:xfrm>
          <a:off x="1219202" y="3126"/>
          <a:ext cx="3657595" cy="5853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kern="1200" smtClean="0"/>
            <a:t>Data preprocessing</a:t>
          </a:r>
          <a:endParaRPr lang="en-US" sz="1800" kern="1200" dirty="0"/>
        </a:p>
      </dsp:txBody>
      <dsp:txXfrm>
        <a:off x="1236346" y="20270"/>
        <a:ext cx="3623307" cy="551060"/>
      </dsp:txXfrm>
    </dsp:sp>
    <dsp:sp modelId="{FC49FB4B-2CB6-414E-9760-B0E9C571553B}">
      <dsp:nvSpPr>
        <dsp:cNvPr id="0" name=""/>
        <dsp:cNvSpPr/>
      </dsp:nvSpPr>
      <dsp:spPr>
        <a:xfrm rot="5400000">
          <a:off x="2906425" y="607350"/>
          <a:ext cx="283148" cy="33977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46066" y="635665"/>
        <a:ext cx="203866" cy="198204"/>
      </dsp:txXfrm>
    </dsp:sp>
    <dsp:sp modelId="{CE465C88-2F7A-42DC-90C6-119BD9A57B2A}">
      <dsp:nvSpPr>
        <dsp:cNvPr id="0" name=""/>
        <dsp:cNvSpPr/>
      </dsp:nvSpPr>
      <dsp:spPr>
        <a:xfrm>
          <a:off x="1929583" y="966005"/>
          <a:ext cx="2236832" cy="7550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kern="1200" dirty="0" smtClean="0"/>
            <a:t>Feature Extraction </a:t>
          </a:r>
          <a:endParaRPr lang="en-US" sz="1800" kern="1200" dirty="0"/>
        </a:p>
      </dsp:txBody>
      <dsp:txXfrm>
        <a:off x="1951698" y="988120"/>
        <a:ext cx="2192602" cy="710833"/>
      </dsp:txXfrm>
    </dsp:sp>
    <dsp:sp modelId="{2681FE8E-79E2-4766-B454-0D7050249C94}">
      <dsp:nvSpPr>
        <dsp:cNvPr id="0" name=""/>
        <dsp:cNvSpPr/>
      </dsp:nvSpPr>
      <dsp:spPr>
        <a:xfrm rot="5400000">
          <a:off x="2906425" y="1739946"/>
          <a:ext cx="283148" cy="33977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46066" y="1768261"/>
        <a:ext cx="203866" cy="198204"/>
      </dsp:txXfrm>
    </dsp:sp>
    <dsp:sp modelId="{95F620B0-141F-4900-8FDC-A4154AEB4666}">
      <dsp:nvSpPr>
        <dsp:cNvPr id="0" name=""/>
        <dsp:cNvSpPr/>
      </dsp:nvSpPr>
      <dsp:spPr>
        <a:xfrm>
          <a:off x="1176337" y="2098601"/>
          <a:ext cx="3743324" cy="7550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kern="1200" dirty="0" smtClean="0"/>
            <a:t>Model Building(KNN,SVM)</a:t>
          </a:r>
          <a:endParaRPr lang="en-US" sz="1800" kern="1200" dirty="0"/>
        </a:p>
      </dsp:txBody>
      <dsp:txXfrm>
        <a:off x="1198452" y="2120716"/>
        <a:ext cx="3699094" cy="710833"/>
      </dsp:txXfrm>
    </dsp:sp>
    <dsp:sp modelId="{A176FA61-6F1B-45D4-AD01-3D4A09A850F0}">
      <dsp:nvSpPr>
        <dsp:cNvPr id="0" name=""/>
        <dsp:cNvSpPr/>
      </dsp:nvSpPr>
      <dsp:spPr>
        <a:xfrm rot="5400000">
          <a:off x="2906425" y="2872541"/>
          <a:ext cx="283148" cy="33977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/>
        </a:p>
      </dsp:txBody>
      <dsp:txXfrm rot="-5400000">
        <a:off x="2946066" y="2900856"/>
        <a:ext cx="203866" cy="198204"/>
      </dsp:txXfrm>
    </dsp:sp>
    <dsp:sp modelId="{493A7F18-56CA-48C3-8C0A-3D637350996B}">
      <dsp:nvSpPr>
        <dsp:cNvPr id="0" name=""/>
        <dsp:cNvSpPr/>
      </dsp:nvSpPr>
      <dsp:spPr>
        <a:xfrm>
          <a:off x="1658093" y="3231197"/>
          <a:ext cx="2779813" cy="75506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Evaluation</a:t>
          </a:r>
          <a:endParaRPr lang="en-US" sz="1800" kern="1200" dirty="0"/>
        </a:p>
      </dsp:txBody>
      <dsp:txXfrm>
        <a:off x="1680208" y="3253312"/>
        <a:ext cx="2735583" cy="710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8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rsyas.info/downloads/datasets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86" name="Title 1"/>
          <p:cNvSpPr txBox="1"/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</a:pPr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48587" name="Title 1"/>
          <p:cNvSpPr txBox="1"/>
          <p:nvPr/>
        </p:nvSpPr>
        <p:spPr>
          <a:xfrm>
            <a:off x="0" y="1197257"/>
            <a:ext cx="9506816" cy="3515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48588" name="Rectangle 4"/>
          <p:cNvSpPr/>
          <p:nvPr/>
        </p:nvSpPr>
        <p:spPr>
          <a:xfrm>
            <a:off x="371475" y="1085850"/>
            <a:ext cx="8601075" cy="194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>
                <a:latin typeface="Times New Roman"/>
                <a:cs typeface="Times New Roman"/>
              </a:rPr>
              <a:t> Department of Computer Science and Engineering</a:t>
            </a:r>
            <a:endParaRPr lang="en-US" sz="2600" dirty="0" smtClean="0">
              <a:latin typeface="Times New Roman"/>
              <a:cs typeface="Times New Roman"/>
            </a:endParaRPr>
          </a:p>
          <a:p>
            <a:pPr algn="ctr"/>
            <a:endParaRPr lang="en-US" sz="2600" b="1" dirty="0" smtClean="0">
              <a:latin typeface="Times New Roman"/>
              <a:cs typeface="Times New Roman"/>
            </a:endParaRPr>
          </a:p>
          <a:p>
            <a:pPr algn="ctr"/>
            <a:r>
              <a:rPr lang="en-IN" sz="2600" b="1" dirty="0" smtClean="0">
                <a:latin typeface="Times New Roman"/>
                <a:cs typeface="Times New Roman"/>
              </a:rPr>
              <a:t>Music Genre Classification using Machine Learning</a:t>
            </a:r>
            <a:endParaRPr lang="en-US" sz="2600" b="1" dirty="0" smtClean="0">
              <a:latin typeface="Times New Roman"/>
              <a:cs typeface="Times New Roman"/>
            </a:endParaRPr>
          </a:p>
          <a:p>
            <a:pPr algn="ctr"/>
            <a:endParaRPr lang="en-IN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000" b="1" dirty="0" smtClean="0">
                <a:latin typeface="Times New Roman"/>
              </a:rPr>
              <a:t>Date: 10 May 2021</a:t>
            </a:r>
            <a:endParaRPr lang="en-US" sz="2000" dirty="0" smtClean="0"/>
          </a:p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48589" name="Rectangle 6"/>
          <p:cNvSpPr/>
          <p:nvPr/>
        </p:nvSpPr>
        <p:spPr>
          <a:xfrm>
            <a:off x="542925" y="3810298"/>
            <a:ext cx="3400425" cy="853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/>
                <a:ea typeface="Segoe UI"/>
                <a:cs typeface="Segoe UI"/>
              </a:rPr>
              <a:t>B. CHARITHA : 17WH1A0597</a:t>
            </a:r>
            <a:r>
              <a:rPr lang="en-US" dirty="0" smtClean="0">
                <a:latin typeface="Times New Roman"/>
                <a:ea typeface="Segoe UI"/>
                <a:cs typeface="Segoe UI"/>
              </a:rPr>
              <a:t>​</a:t>
            </a:r>
          </a:p>
          <a:p>
            <a:r>
              <a:rPr lang="en-US" b="1" dirty="0" smtClean="0">
                <a:latin typeface="Times New Roman"/>
                <a:ea typeface="Segoe UI"/>
                <a:cs typeface="Segoe UI"/>
              </a:rPr>
              <a:t>G. ANITHA : 17WH1A0586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b="1" dirty="0" smtClean="0">
                <a:latin typeface="Times New Roman"/>
                <a:ea typeface="Segoe UI"/>
                <a:cs typeface="Segoe UI"/>
              </a:rPr>
              <a:t>K. ANJALI  : 18WH5A0514</a:t>
            </a:r>
            <a:endParaRPr lang="en-US" b="1" dirty="0">
              <a:solidFill>
                <a:srgbClr val="FF0000"/>
              </a:solidFill>
              <a:latin typeface="Times New Roman"/>
              <a:cs typeface="Times New Roman" pitchFamily="18" charset="0"/>
            </a:endParaRPr>
          </a:p>
        </p:txBody>
      </p:sp>
      <p:sp>
        <p:nvSpPr>
          <p:cNvPr id="1048590" name="Rectangle 9"/>
          <p:cNvSpPr/>
          <p:nvPr/>
        </p:nvSpPr>
        <p:spPr>
          <a:xfrm>
            <a:off x="4300538" y="5034648"/>
            <a:ext cx="4471986" cy="65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/>
                <a:cs typeface="Segoe UI"/>
              </a:rPr>
              <a:t>Internal Guide: Ms. G. SHANTI</a:t>
            </a:r>
            <a:r>
              <a:rPr lang="en-US" sz="2000" dirty="0" smtClean="0">
                <a:latin typeface="Times New Roman"/>
                <a:cs typeface="Segoe UI"/>
              </a:rPr>
              <a:t>​</a:t>
            </a:r>
          </a:p>
          <a:p>
            <a:r>
              <a:rPr lang="en-US" sz="2000" b="1" dirty="0" smtClean="0">
                <a:latin typeface="Times New Roman"/>
                <a:cs typeface="Segoe UI"/>
              </a:rPr>
              <a:t>Designation:  Assistant Professor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</p:spPr>
      </p:pic>
      <p:sp>
        <p:nvSpPr>
          <p:cNvPr id="1048591" name="object 5"/>
          <p:cNvSpPr txBox="1"/>
          <p:nvPr/>
        </p:nvSpPr>
        <p:spPr bwMode="auto">
          <a:xfrm>
            <a:off x="39841" y="954592"/>
            <a:ext cx="7309676" cy="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048592" name="TextBox 16"/>
          <p:cNvSpPr txBox="1"/>
          <p:nvPr/>
        </p:nvSpPr>
        <p:spPr>
          <a:xfrm>
            <a:off x="124138" y="1865145"/>
            <a:ext cx="889677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048593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48594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95" name="TextBox 10"/>
          <p:cNvSpPr txBox="1"/>
          <p:nvPr/>
        </p:nvSpPr>
        <p:spPr>
          <a:xfrm>
            <a:off x="792525" y="207608"/>
            <a:ext cx="671252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6" name="TextBox 12"/>
          <p:cNvSpPr txBox="1"/>
          <p:nvPr/>
        </p:nvSpPr>
        <p:spPr>
          <a:xfrm>
            <a:off x="1309253" y="2967335"/>
            <a:ext cx="6712527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7" name="Content Placeholder 2"/>
          <p:cNvSpPr txBox="1"/>
          <p:nvPr/>
        </p:nvSpPr>
        <p:spPr>
          <a:xfrm>
            <a:off x="314325" y="1515756"/>
            <a:ext cx="8429625" cy="40563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music genre is a conventional category that identifies some pieces of music as belonging to a shared tradition or set of conventions. The popular music genres are Pop, Hip-Hop, Rock, Jazz, Blues, Country and Metal.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Automatic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genre classification is important to obtain music from a large collection. It finds applications in the real world in various fields like automatic tagging of unknown piece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music. Companies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nowadays use music classification, either to be able to place recommendations to their customers or simply as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project aims to build a model that can classify different music genres. Classification methods like K Nearest Neighbours, Support Vector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Machines, Decision Tree, Naïve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Random Forest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employed and accuracies are compared 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</p:spPr>
      </p:pic>
      <p:sp>
        <p:nvSpPr>
          <p:cNvPr id="1048598" name="object 5"/>
          <p:cNvSpPr txBox="1"/>
          <p:nvPr/>
        </p:nvSpPr>
        <p:spPr bwMode="auto">
          <a:xfrm>
            <a:off x="39841" y="954592"/>
            <a:ext cx="7309676" cy="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048599" name="TextBox 16"/>
          <p:cNvSpPr txBox="1"/>
          <p:nvPr/>
        </p:nvSpPr>
        <p:spPr>
          <a:xfrm>
            <a:off x="124138" y="1865145"/>
            <a:ext cx="889677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048600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48601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2" name="TextBox 10"/>
          <p:cNvSpPr txBox="1"/>
          <p:nvPr/>
        </p:nvSpPr>
        <p:spPr>
          <a:xfrm>
            <a:off x="792525" y="157470"/>
            <a:ext cx="671252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TextBox 12"/>
          <p:cNvSpPr txBox="1"/>
          <p:nvPr/>
        </p:nvSpPr>
        <p:spPr>
          <a:xfrm>
            <a:off x="1309253" y="2967335"/>
            <a:ext cx="6712527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14665" y="1689877"/>
            <a:ext cx="7530275" cy="344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US" sz="2000" b="1" dirty="0" smtClean="0"/>
              <a:t>GTZAN Genre Collection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/>
                <a:ea typeface="+mn-lt"/>
                <a:cs typeface="+mn-lt"/>
                <a:hlinkClick r:id="rId4"/>
              </a:rPr>
              <a:t>http://marsyas.info/downloads/datasets.html</a:t>
            </a:r>
            <a:endParaRPr lang="en-US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dataset consists of 1000 audio tracks each 30 seconds long.</a:t>
            </a:r>
          </a:p>
          <a:p>
            <a:pPr marL="285750" indent="-28575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(blues, classical, country, disco, hip hop, jazz, metal, pop,  reggae, rock)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contains 10 genres, each represented by 100 tracks.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tracks are all 22050Hz Mono 16-bit audio files in .wav format</a:t>
            </a:r>
            <a:r>
              <a:rPr lang="en-US" sz="2000" dirty="0" smtClean="0"/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were collected in 2000-2001 from a variety of sources including personal CDs, radio, microphone recordings, in order to represent a variety of recording conditions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</p:spPr>
      </p:pic>
      <p:sp>
        <p:nvSpPr>
          <p:cNvPr id="1048605" name="object 5"/>
          <p:cNvSpPr txBox="1"/>
          <p:nvPr/>
        </p:nvSpPr>
        <p:spPr bwMode="auto">
          <a:xfrm>
            <a:off x="39841" y="954592"/>
            <a:ext cx="7309676" cy="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048606" name="TextBox 16"/>
          <p:cNvSpPr txBox="1"/>
          <p:nvPr/>
        </p:nvSpPr>
        <p:spPr>
          <a:xfrm>
            <a:off x="124138" y="1865145"/>
            <a:ext cx="889677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048607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48608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9" name="TextBox 10"/>
          <p:cNvSpPr txBox="1"/>
          <p:nvPr/>
        </p:nvSpPr>
        <p:spPr>
          <a:xfrm>
            <a:off x="1111020" y="104884"/>
            <a:ext cx="671252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048610" name="TextBox 12"/>
          <p:cNvSpPr txBox="1"/>
          <p:nvPr/>
        </p:nvSpPr>
        <p:spPr>
          <a:xfrm>
            <a:off x="1309253" y="2967335"/>
            <a:ext cx="6712527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Content Placeholder 2"/>
          <p:cNvSpPr txBox="1"/>
          <p:nvPr/>
        </p:nvSpPr>
        <p:spPr>
          <a:xfrm>
            <a:off x="342903" y="1398676"/>
            <a:ext cx="8558213" cy="4053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Diagram 15"/>
          <p:cNvGraphicFramePr>
            <a:graphicFrameLocks/>
          </p:cNvGraphicFramePr>
          <p:nvPr/>
        </p:nvGraphicFramePr>
        <p:xfrm>
          <a:off x="1566863" y="1485900"/>
          <a:ext cx="6096000" cy="398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</p:spPr>
      </p:pic>
      <p:sp>
        <p:nvSpPr>
          <p:cNvPr id="1048612" name="object 5"/>
          <p:cNvSpPr txBox="1"/>
          <p:nvPr/>
        </p:nvSpPr>
        <p:spPr bwMode="auto">
          <a:xfrm>
            <a:off x="39841" y="954592"/>
            <a:ext cx="7309676" cy="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048613" name="TextBox 16"/>
          <p:cNvSpPr txBox="1"/>
          <p:nvPr/>
        </p:nvSpPr>
        <p:spPr>
          <a:xfrm>
            <a:off x="124138" y="1865145"/>
            <a:ext cx="889677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048614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48615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16" name="TextBox 10"/>
          <p:cNvSpPr txBox="1"/>
          <p:nvPr/>
        </p:nvSpPr>
        <p:spPr>
          <a:xfrm>
            <a:off x="1111020" y="101899"/>
            <a:ext cx="671252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048617" name="TextBox 12"/>
          <p:cNvSpPr txBox="1"/>
          <p:nvPr/>
        </p:nvSpPr>
        <p:spPr>
          <a:xfrm>
            <a:off x="1309253" y="2967335"/>
            <a:ext cx="6712527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8" name="Content Placeholder 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2"/>
          <p:cNvSpPr txBox="1"/>
          <p:nvPr/>
        </p:nvSpPr>
        <p:spPr>
          <a:xfrm>
            <a:off x="1413596" y="1611461"/>
            <a:ext cx="6316808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</p:spPr>
      </p:pic>
      <p:sp>
        <p:nvSpPr>
          <p:cNvPr id="1048620" name="object 5"/>
          <p:cNvSpPr txBox="1"/>
          <p:nvPr/>
        </p:nvSpPr>
        <p:spPr bwMode="auto">
          <a:xfrm>
            <a:off x="39841" y="954592"/>
            <a:ext cx="7309676" cy="41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048621" name="TextBox 16"/>
          <p:cNvSpPr txBox="1"/>
          <p:nvPr/>
        </p:nvSpPr>
        <p:spPr>
          <a:xfrm>
            <a:off x="124138" y="1865145"/>
            <a:ext cx="8896770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1048622" name="Rectangle 7"/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1048623" name="Rectangle 8"/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24" name="TextBox 10"/>
          <p:cNvSpPr txBox="1"/>
          <p:nvPr/>
        </p:nvSpPr>
        <p:spPr>
          <a:xfrm>
            <a:off x="1111020" y="104884"/>
            <a:ext cx="6712527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048625" name="TextBox 12"/>
          <p:cNvSpPr txBox="1"/>
          <p:nvPr/>
        </p:nvSpPr>
        <p:spPr>
          <a:xfrm>
            <a:off x="1309253" y="2967335"/>
            <a:ext cx="6712527" cy="42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Content Placeholder 2"/>
          <p:cNvSpPr txBox="1"/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Box 2"/>
          <p:cNvSpPr txBox="1"/>
          <p:nvPr/>
        </p:nvSpPr>
        <p:spPr>
          <a:xfrm>
            <a:off x="671514" y="1667272"/>
            <a:ext cx="7872412" cy="29951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[1]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Elbir, A., Bilal Cam, H., Emre Iyican, M., Ozturk, B., &amp; Aydin, N. (2018). Music Genre Classification and Recommendation by Using Machine Learning Techniques. 2018 Innovations in Intelligent Systems and Applications Conference . 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IN" dirty="0" smtClean="0">
                <a:latin typeface="Times New Roman" pitchFamily="18" charset="0"/>
                <a:ea typeface="+mn-lt"/>
                <a:cs typeface="Times New Roman" pitchFamily="18" charset="0"/>
              </a:rPr>
              <a:t>[2]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Karunakaran, N., &amp; Arya, A. (2018). A Scalable Hybrid Classifier for Music Genre Classification using Machine Learning Concepts and Spark. 2018 International Conference on Intelligent Autonomous Systems</a:t>
            </a:r>
            <a:endParaRPr lang="en-US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  <a:ea typeface="+mn-lt"/>
                <a:cs typeface="Times New Roman" pitchFamily="18" charset="0"/>
              </a:rPr>
              <a:t>[3]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Vishnupriya, S., &amp; Meenakshi, K. (2018). Automatic Music Genre Classification using Convolution Neural Network. 2018 International Conference on Computer Communication and Informatics (ICCCI)</a:t>
            </a:r>
            <a:endParaRPr lang="en-US" dirty="0" smtClean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endParaRPr lang="en-IN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28" name="TextBox 6"/>
          <p:cNvSpPr txBox="1"/>
          <p:nvPr/>
        </p:nvSpPr>
        <p:spPr>
          <a:xfrm>
            <a:off x="666447" y="3013502"/>
            <a:ext cx="8034425" cy="8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301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Raw</cp:lastModifiedBy>
  <cp:revision>4</cp:revision>
  <dcterms:created xsi:type="dcterms:W3CDTF">2020-08-07T05:55:20Z</dcterms:created>
  <dcterms:modified xsi:type="dcterms:W3CDTF">2021-05-30T15:40:08Z</dcterms:modified>
</cp:coreProperties>
</file>