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P4W5ew/t0MI+MvNAODBcmPr1X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FC8A78-59A5-4796-B635-A74BC1F55A20}">
  <a:tblStyle styleId="{80FC8A78-59A5-4796-B635-A74BC1F55A2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2EE6D46F-68AF-4C20-96A9-209E105A9CFA}"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89" name="Google Shape;89;p1"/>
          <p:cNvSpPr txBox="1"/>
          <p:nvPr/>
        </p:nvSpPr>
        <p:spPr>
          <a:xfrm>
            <a:off x="161059" y="3706208"/>
            <a:ext cx="8821882" cy="19431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500" b="1"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500" b="1" i="0" u="none" strike="noStrike" cap="none">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500" b="1">
              <a:solidFill>
                <a:schemeClr val="dk1"/>
              </a:solidFill>
              <a:latin typeface="Times New Roman"/>
              <a:ea typeface="Times New Roman"/>
              <a:cs typeface="Times New Roman"/>
              <a:sym typeface="Times New Roman"/>
            </a:endParaRPr>
          </a:p>
        </p:txBody>
      </p:sp>
      <p:sp>
        <p:nvSpPr>
          <p:cNvPr id="90" name="Google Shape;90;p1"/>
          <p:cNvSpPr txBox="1"/>
          <p:nvPr/>
        </p:nvSpPr>
        <p:spPr>
          <a:xfrm>
            <a:off x="0" y="1435188"/>
            <a:ext cx="9506816" cy="351525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Department of Computer Science and Engineering</a:t>
            </a:r>
            <a:endParaRPr dirty="0"/>
          </a:p>
          <a:p>
            <a:pPr marL="0" marR="0" lvl="0" indent="0" algn="ctr" rtl="0">
              <a:spcBef>
                <a:spcPts val="0"/>
              </a:spcBef>
              <a:spcAft>
                <a:spcPts val="0"/>
              </a:spcAft>
              <a:buNone/>
            </a:pPr>
            <a:endParaRPr sz="2400" b="1" i="0" dirty="0">
              <a:solidFill>
                <a:srgbClr val="333333"/>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200" b="1" dirty="0">
                <a:solidFill>
                  <a:srgbClr val="333333"/>
                </a:solidFill>
                <a:latin typeface="Times New Roman"/>
                <a:ea typeface="Times New Roman"/>
                <a:cs typeface="Times New Roman"/>
                <a:sym typeface="Times New Roman"/>
              </a:rPr>
              <a:t>SCHOOL MANAGEMENT SYSTEM</a:t>
            </a:r>
            <a:endParaRPr dirty="0"/>
          </a:p>
          <a:p>
            <a:pPr marL="0" marR="0" lvl="0" indent="0" algn="ctr" rtl="0">
              <a:lnSpc>
                <a:spcPct val="100000"/>
              </a:lnSpc>
              <a:spcBef>
                <a:spcPts val="0"/>
              </a:spcBef>
              <a:spcAft>
                <a:spcPts val="0"/>
              </a:spcAft>
              <a:buClr>
                <a:schemeClr val="dk1"/>
              </a:buClr>
              <a:buSzPts val="2000"/>
              <a:buFont typeface="Calibri"/>
              <a:buNone/>
            </a:pPr>
            <a:endParaRPr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dirty="0">
                <a:solidFill>
                  <a:schemeClr val="dk1"/>
                </a:solidFill>
                <a:latin typeface="Times New Roman"/>
                <a:ea typeface="Times New Roman"/>
                <a:cs typeface="Times New Roman"/>
                <a:sym typeface="Times New Roman"/>
              </a:rPr>
              <a:t>Date: 08 April 2021</a:t>
            </a: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Calibri"/>
              <a:buNone/>
            </a:pPr>
            <a:endParaRPr sz="1800" b="1" dirty="0">
              <a:solidFill>
                <a:schemeClr val="dk1"/>
              </a:solidFill>
              <a:latin typeface="Times New Roman"/>
              <a:ea typeface="Times New Roman"/>
              <a:cs typeface="Times New Roman"/>
              <a:sym typeface="Times New Roman"/>
            </a:endParaRPr>
          </a:p>
          <a:p>
            <a:pPr lvl="2">
              <a:buClr>
                <a:schemeClr val="dk1"/>
              </a:buClr>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K.Siri</a:t>
            </a:r>
            <a:r>
              <a:rPr lang="en-US" sz="1800" b="1" dirty="0">
                <a:solidFill>
                  <a:schemeClr val="dk1"/>
                </a:solidFill>
                <a:latin typeface="Calibri"/>
                <a:ea typeface="Calibri"/>
                <a:cs typeface="Calibri"/>
                <a:sym typeface="Calibri"/>
              </a:rPr>
              <a:t> Satwika : 17WH1A05B3</a:t>
            </a:r>
            <a:endParaRPr sz="1800" dirty="0">
              <a:solidFill>
                <a:schemeClr val="dk1"/>
              </a:solidFill>
              <a:latin typeface="Calibri"/>
              <a:ea typeface="Calibri"/>
              <a:cs typeface="Calibri"/>
              <a:sym typeface="Calibri"/>
            </a:endParaRPr>
          </a:p>
          <a:p>
            <a:pPr lvl="2">
              <a:buClr>
                <a:schemeClr val="dk1"/>
              </a:buClr>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A.Sri</a:t>
            </a:r>
            <a:r>
              <a:rPr lang="en-US" sz="1800" b="1" dirty="0">
                <a:solidFill>
                  <a:schemeClr val="dk1"/>
                </a:solidFill>
                <a:latin typeface="Calibri"/>
                <a:ea typeface="Calibri"/>
                <a:cs typeface="Calibri"/>
                <a:sym typeface="Calibri"/>
              </a:rPr>
              <a:t> Nitya       : 17WH1A0578</a:t>
            </a:r>
            <a:endParaRPr sz="1800" dirty="0">
              <a:solidFill>
                <a:schemeClr val="dk1"/>
              </a:solidFill>
              <a:latin typeface="Calibri"/>
              <a:ea typeface="Calibri"/>
              <a:cs typeface="Calibri"/>
              <a:sym typeface="Calibri"/>
            </a:endParaRPr>
          </a:p>
          <a:p>
            <a:pPr lvl="2">
              <a:buClr>
                <a:schemeClr val="dk1"/>
              </a:buClr>
            </a:pPr>
            <a:r>
              <a:rPr lang="en-US" sz="1800" b="1" dirty="0">
                <a:solidFill>
                  <a:schemeClr val="dk1"/>
                </a:solidFill>
                <a:latin typeface="Calibri"/>
                <a:ea typeface="Calibri"/>
                <a:cs typeface="Calibri"/>
                <a:sym typeface="Calibri"/>
              </a:rPr>
              <a:t>			</a:t>
            </a:r>
            <a:r>
              <a:rPr lang="en-US" sz="1800" b="1" dirty="0" err="1">
                <a:solidFill>
                  <a:schemeClr val="dk1"/>
                </a:solidFill>
                <a:latin typeface="Calibri"/>
                <a:ea typeface="Calibri"/>
                <a:cs typeface="Calibri"/>
                <a:sym typeface="Calibri"/>
              </a:rPr>
              <a:t>S.Saharsha</a:t>
            </a:r>
            <a:r>
              <a:rPr lang="en-US" sz="1800" b="1" dirty="0">
                <a:solidFill>
                  <a:schemeClr val="dk1"/>
                </a:solidFill>
                <a:latin typeface="Calibri"/>
                <a:ea typeface="Calibri"/>
                <a:cs typeface="Calibri"/>
                <a:sym typeface="Calibri"/>
              </a:rPr>
              <a:t>      : 17WH1A0572</a:t>
            </a:r>
            <a:endParaRPr sz="1800" dirty="0">
              <a:solidFill>
                <a:schemeClr val="dk1"/>
              </a:solidFill>
            </a:endParaRPr>
          </a:p>
          <a:p>
            <a:pPr marL="0" marR="0" lvl="0" indent="0" algn="l" rtl="0">
              <a:spcBef>
                <a:spcPts val="0"/>
              </a:spcBef>
              <a:spcAft>
                <a:spcPts val="0"/>
              </a:spcAft>
              <a:buNone/>
            </a:pPr>
            <a:endParaRPr sz="1500" b="1"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Internal Guide: </a:t>
            </a:r>
            <a:r>
              <a:rPr lang="en-US" sz="1800" b="1" dirty="0">
                <a:latin typeface="Times New Roman"/>
                <a:ea typeface="Times New Roman"/>
                <a:cs typeface="Times New Roman"/>
                <a:sym typeface="Times New Roman"/>
              </a:rPr>
              <a:t>Ms. </a:t>
            </a:r>
            <a:r>
              <a:rPr lang="en-US" sz="1800" b="1" dirty="0" err="1">
                <a:latin typeface="Times New Roman"/>
                <a:ea typeface="Times New Roman"/>
                <a:cs typeface="Times New Roman"/>
                <a:sym typeface="Times New Roman"/>
              </a:rPr>
              <a:t>Suparna</a:t>
            </a:r>
            <a:r>
              <a:rPr lang="en-US" sz="1800" b="1" dirty="0">
                <a:latin typeface="Times New Roman"/>
                <a:ea typeface="Times New Roman"/>
                <a:cs typeface="Times New Roman"/>
                <a:sym typeface="Times New Roman"/>
              </a:rPr>
              <a:t> Das</a:t>
            </a:r>
            <a:r>
              <a:rPr lang="en-US" sz="2000" b="1"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Designation    : Assistant Professor</a:t>
            </a:r>
            <a:endParaRPr dirty="0"/>
          </a:p>
          <a:p>
            <a:pPr marL="0" marR="0" lvl="0" indent="0" algn="l" rtl="0">
              <a:spcBef>
                <a:spcPts val="0"/>
              </a:spcBef>
              <a:spcAft>
                <a:spcPts val="0"/>
              </a:spcAft>
              <a:buNone/>
            </a:pPr>
            <a:endParaRPr sz="20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96" name="Google Shape;96;p2"/>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None/>
            </a:pPr>
            <a:r>
              <a:rPr lang="en-US" sz="3000" b="1">
                <a:solidFill>
                  <a:srgbClr val="C00000"/>
                </a:solidFill>
                <a:latin typeface="Times New Roman"/>
                <a:ea typeface="Times New Roman"/>
                <a:cs typeface="Times New Roman"/>
                <a:sym typeface="Times New Roman"/>
              </a:rPr>
              <a:t>Why Should I Study this course?</a:t>
            </a:r>
            <a:endParaRPr/>
          </a:p>
        </p:txBody>
      </p:sp>
      <p:sp>
        <p:nvSpPr>
          <p:cNvPr id="97" name="Google Shape;97;p2"/>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a:p>
        </p:txBody>
      </p:sp>
      <p:sp>
        <p:nvSpPr>
          <p:cNvPr id="98" name="Google Shape;98;p2"/>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a:p>
        </p:txBody>
      </p:sp>
      <p:sp>
        <p:nvSpPr>
          <p:cNvPr id="99" name="Google Shape;99;p2"/>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a:solidFill>
                <a:srgbClr val="FFFFFF"/>
              </a:solidFill>
              <a:latin typeface="Times New Roman"/>
              <a:ea typeface="Times New Roman"/>
              <a:cs typeface="Times New Roman"/>
              <a:sym typeface="Times New Roman"/>
            </a:endParaRPr>
          </a:p>
        </p:txBody>
      </p:sp>
      <p:pic>
        <p:nvPicPr>
          <p:cNvPr id="100" name="Google Shape;100;p2"/>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01" name="Google Shape;101;p2"/>
          <p:cNvSpPr txBox="1"/>
          <p:nvPr/>
        </p:nvSpPr>
        <p:spPr>
          <a:xfrm>
            <a:off x="792525" y="207608"/>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Times New Roman"/>
                <a:ea typeface="Times New Roman"/>
                <a:cs typeface="Times New Roman"/>
                <a:sym typeface="Times New Roman"/>
              </a:rPr>
              <a:t>Abstract</a:t>
            </a:r>
            <a:endParaRPr sz="4400" b="1">
              <a:solidFill>
                <a:srgbClr val="FF0000"/>
              </a:solidFill>
              <a:latin typeface="Times New Roman"/>
              <a:ea typeface="Times New Roman"/>
              <a:cs typeface="Times New Roman"/>
              <a:sym typeface="Times New Roman"/>
            </a:endParaRPr>
          </a:p>
        </p:txBody>
      </p:sp>
      <p:sp>
        <p:nvSpPr>
          <p:cNvPr id="102" name="Google Shape;102;p2"/>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p:txBody>
      </p:sp>
      <p:sp>
        <p:nvSpPr>
          <p:cNvPr id="103" name="Google Shape;103;p2"/>
          <p:cNvSpPr txBox="1"/>
          <p:nvPr/>
        </p:nvSpPr>
        <p:spPr>
          <a:xfrm>
            <a:off x="292900" y="1515748"/>
            <a:ext cx="8558100" cy="4569900"/>
          </a:xfrm>
          <a:prstGeom prst="rect">
            <a:avLst/>
          </a:prstGeom>
          <a:noFill/>
          <a:ln>
            <a:noFill/>
          </a:ln>
        </p:spPr>
        <p:txBody>
          <a:bodyPr spcFirstLastPara="1" wrap="square" lIns="68575" tIns="34275" rIns="68575" bIns="34275" anchor="t" anchorCtr="0">
            <a:normAutofit/>
          </a:bodyPr>
          <a:lstStyle/>
          <a:p>
            <a:pPr marL="0" marR="0" lvl="0" indent="0" algn="just" rtl="0">
              <a:lnSpc>
                <a:spcPct val="150000"/>
              </a:lnSpc>
              <a:spcBef>
                <a:spcPts val="1000"/>
              </a:spcBef>
              <a:spcAft>
                <a:spcPts val="0"/>
              </a:spcAft>
              <a:buClr>
                <a:srgbClr val="333333"/>
              </a:buClr>
              <a:buSzPts val="1800"/>
              <a:buFont typeface="Arial"/>
              <a:buNone/>
            </a:pPr>
            <a:r>
              <a:rPr lang="en-US" sz="1800">
                <a:solidFill>
                  <a:srgbClr val="333333"/>
                </a:solidFill>
                <a:latin typeface="Times New Roman"/>
                <a:ea typeface="Times New Roman"/>
                <a:cs typeface="Times New Roman"/>
                <a:sym typeface="Times New Roman"/>
              </a:rPr>
              <a:t>School Management System helps to get the most accurate information to make more effective decisions. Teachers and headmasters gain time saving administrative tools, parents gain immediate access to their children’s grades and students can track their own progress. School Management System equipped features makes it possible to generate schedules and reports in minutes and to retrieve attendance records, grade checks, report cards, transcripts, and form letters in just a few clicks.</a:t>
            </a:r>
            <a:endParaRPr sz="180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r>
              <a:rPr lang="en-US" sz="1800">
                <a:solidFill>
                  <a:srgbClr val="333333"/>
                </a:solidFill>
                <a:latin typeface="Times New Roman"/>
                <a:ea typeface="Times New Roman"/>
                <a:cs typeface="Times New Roman"/>
                <a:sym typeface="Times New Roman"/>
              </a:rPr>
              <a:t>School Management Systems helps Teachers to complete grade book, track students attendance, input class notes, create lesson plans and detailed reports.</a:t>
            </a:r>
            <a:endParaRPr sz="1800">
              <a:solidFill>
                <a:srgbClr val="333333"/>
              </a:solidFill>
              <a:latin typeface="Times New Roman"/>
              <a:ea typeface="Times New Roman"/>
              <a:cs typeface="Times New Roman"/>
              <a:sym typeface="Times New Roman"/>
            </a:endParaRPr>
          </a:p>
          <a:p>
            <a:pPr marL="0" marR="0" lvl="0" indent="0" algn="just" rtl="0">
              <a:lnSpc>
                <a:spcPct val="150000"/>
              </a:lnSpc>
              <a:spcBef>
                <a:spcPts val="1000"/>
              </a:spcBef>
              <a:spcAft>
                <a:spcPts val="0"/>
              </a:spcAft>
              <a:buClr>
                <a:srgbClr val="333333"/>
              </a:buClr>
              <a:buSzPts val="1800"/>
              <a:buFont typeface="Arial"/>
              <a:buNone/>
            </a:pPr>
            <a:endParaRPr sz="1800">
              <a:solidFill>
                <a:srgbClr val="333333"/>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4"/>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09" name="Google Shape;109;p4"/>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None/>
            </a:pPr>
            <a:r>
              <a:rPr lang="en-US" sz="3000" b="1">
                <a:solidFill>
                  <a:srgbClr val="C00000"/>
                </a:solidFill>
                <a:latin typeface="Times New Roman"/>
                <a:ea typeface="Times New Roman"/>
                <a:cs typeface="Times New Roman"/>
                <a:sym typeface="Times New Roman"/>
              </a:rPr>
              <a:t>Why Should I Study this course?</a:t>
            </a:r>
            <a:endParaRPr/>
          </a:p>
        </p:txBody>
      </p:sp>
      <p:sp>
        <p:nvSpPr>
          <p:cNvPr id="110" name="Google Shape;110;p4"/>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a:p>
        </p:txBody>
      </p:sp>
      <p:sp>
        <p:nvSpPr>
          <p:cNvPr id="111" name="Google Shape;111;p4"/>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a:p>
        </p:txBody>
      </p:sp>
      <p:sp>
        <p:nvSpPr>
          <p:cNvPr id="112" name="Google Shape;112;p4"/>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a:solidFill>
                <a:srgbClr val="FFFFFF"/>
              </a:solidFill>
              <a:latin typeface="Times New Roman"/>
              <a:ea typeface="Times New Roman"/>
              <a:cs typeface="Times New Roman"/>
              <a:sym typeface="Times New Roman"/>
            </a:endParaRPr>
          </a:p>
        </p:txBody>
      </p:sp>
      <p:pic>
        <p:nvPicPr>
          <p:cNvPr id="113" name="Google Shape;113;p4"/>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14" name="Google Shape;114;p4"/>
          <p:cNvSpPr txBox="1"/>
          <p:nvPr/>
        </p:nvSpPr>
        <p:spPr>
          <a:xfrm>
            <a:off x="1111020" y="104884"/>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Times New Roman"/>
                <a:ea typeface="Times New Roman"/>
                <a:cs typeface="Times New Roman"/>
                <a:sym typeface="Times New Roman"/>
              </a:rPr>
              <a:t>System Requirements</a:t>
            </a:r>
            <a:endParaRPr/>
          </a:p>
        </p:txBody>
      </p:sp>
      <p:sp>
        <p:nvSpPr>
          <p:cNvPr id="115" name="Google Shape;115;p4"/>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p:txBody>
      </p:sp>
      <p:sp>
        <p:nvSpPr>
          <p:cNvPr id="116" name="Google Shape;116;p4"/>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graphicFrame>
        <p:nvGraphicFramePr>
          <p:cNvPr id="117" name="Google Shape;117;p4"/>
          <p:cNvGraphicFramePr/>
          <p:nvPr/>
        </p:nvGraphicFramePr>
        <p:xfrm>
          <a:off x="1466850" y="1616421"/>
          <a:ext cx="7028975" cy="4269701"/>
        </p:xfrm>
        <a:graphic>
          <a:graphicData uri="http://schemas.openxmlformats.org/drawingml/2006/table">
            <a:tbl>
              <a:tblPr firstRow="1" bandRow="1">
                <a:noFill/>
                <a:tableStyleId>{80FC8A78-59A5-4796-B635-A74BC1F55A20}</a:tableStyleId>
              </a:tblPr>
              <a:tblGrid>
                <a:gridCol w="2970300">
                  <a:extLst>
                    <a:ext uri="{9D8B030D-6E8A-4147-A177-3AD203B41FA5}">
                      <a16:colId xmlns:a16="http://schemas.microsoft.com/office/drawing/2014/main" val="20000"/>
                    </a:ext>
                  </a:extLst>
                </a:gridCol>
                <a:gridCol w="4058675">
                  <a:extLst>
                    <a:ext uri="{9D8B030D-6E8A-4147-A177-3AD203B41FA5}">
                      <a16:colId xmlns:a16="http://schemas.microsoft.com/office/drawing/2014/main" val="20001"/>
                    </a:ext>
                  </a:extLst>
                </a:gridCol>
              </a:tblGrid>
              <a:tr h="742950">
                <a:tc>
                  <a:txBody>
                    <a:bodyPr/>
                    <a:lstStyle/>
                    <a:p>
                      <a:pPr marL="0" marR="0" lvl="0" indent="0" algn="ctr" rtl="0">
                        <a:spcBef>
                          <a:spcPts val="0"/>
                        </a:spcBef>
                        <a:spcAft>
                          <a:spcPts val="0"/>
                        </a:spcAft>
                        <a:buNone/>
                      </a:pPr>
                      <a:r>
                        <a:rPr lang="en-US" sz="2800" u="none" strike="noStrike" cap="none">
                          <a:latin typeface="Times New Roman"/>
                          <a:ea typeface="Times New Roman"/>
                          <a:cs typeface="Times New Roman"/>
                          <a:sym typeface="Times New Roman"/>
                        </a:rPr>
                        <a:t>Environment</a:t>
                      </a:r>
                      <a:endParaRPr sz="2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2800" u="none" strike="noStrike" cap="none">
                          <a:latin typeface="Times New Roman"/>
                          <a:ea typeface="Times New Roman"/>
                          <a:cs typeface="Times New Roman"/>
                          <a:sym typeface="Times New Roman"/>
                        </a:rPr>
                        <a:t>Specifications</a:t>
                      </a:r>
                      <a:endParaRPr sz="2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512150">
                <a:tc rowSpan="3">
                  <a:txBody>
                    <a:bodyPr/>
                    <a:lstStyle/>
                    <a:p>
                      <a:pPr marL="0" marR="0" lvl="0" indent="0" algn="ctr" rtl="0">
                        <a:spcBef>
                          <a:spcPts val="0"/>
                        </a:spcBef>
                        <a:spcAft>
                          <a:spcPts val="0"/>
                        </a:spcAft>
                        <a:buNone/>
                      </a:pPr>
                      <a:r>
                        <a:rPr lang="en-US" sz="2800" u="none" strike="noStrike" cap="none">
                          <a:latin typeface="Times New Roman"/>
                          <a:ea typeface="Times New Roman"/>
                          <a:cs typeface="Times New Roman"/>
                          <a:sym typeface="Times New Roman"/>
                        </a:rPr>
                        <a:t>Hardware</a:t>
                      </a:r>
                      <a:endParaRPr sz="28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Processor: Intel Core i5 @ 1.60 GHz</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563500">
                <a:tc vMerge="1">
                  <a:txBody>
                    <a:bodyPr/>
                    <a:lstStyle/>
                    <a:p>
                      <a:endParaRPr lang="en-US"/>
                    </a:p>
                  </a:txBody>
                  <a:tcPr/>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RAM:  8 GB </a:t>
                      </a:r>
                      <a:endParaRPr>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563500">
                <a:tc vMerge="1">
                  <a:txBody>
                    <a:bodyPr/>
                    <a:lstStyle/>
                    <a:p>
                      <a:endParaRPr lang="en-US"/>
                    </a:p>
                  </a:txBody>
                  <a:tcPr/>
                </a:tc>
                <a:tc>
                  <a:txBody>
                    <a:bodyPr/>
                    <a:lstStyle/>
                    <a:p>
                      <a:pPr marL="0" lvl="0" indent="0" algn="l"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Hard Disc: 240 GB</a:t>
                      </a:r>
                      <a:endParaRPr>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563500">
                <a:tc rowSpan="3">
                  <a:txBody>
                    <a:bodyPr/>
                    <a:lstStyle/>
                    <a:p>
                      <a:pPr marL="0" marR="0" lvl="0" indent="0" algn="ctr" rtl="0">
                        <a:spcBef>
                          <a:spcPts val="0"/>
                        </a:spcBef>
                        <a:spcAft>
                          <a:spcPts val="0"/>
                        </a:spcAft>
                        <a:buNone/>
                      </a:pPr>
                      <a:r>
                        <a:rPr lang="en-US" sz="2800" u="none" strike="noStrike" cap="none">
                          <a:latin typeface="Times New Roman"/>
                          <a:ea typeface="Times New Roman"/>
                          <a:cs typeface="Times New Roman"/>
                          <a:sym typeface="Times New Roman"/>
                        </a:rPr>
                        <a:t>Software</a:t>
                      </a:r>
                      <a:endParaRPr sz="28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XAMPP 1.8.2 ,MySQL Server</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563500">
                <a:tc v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Operating System: Windows 10</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563500">
                <a:tc vMerge="1">
                  <a:txBody>
                    <a:bodyPr/>
                    <a:lstStyle/>
                    <a:p>
                      <a:endParaRPr lang="en-US"/>
                    </a:p>
                  </a:txBody>
                  <a:tcPr/>
                </a:tc>
                <a:tc>
                  <a:txBody>
                    <a:bodyPr/>
                    <a:lstStyle/>
                    <a:p>
                      <a:pPr marL="0" lvl="0" indent="0" algn="l" rtl="0">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Browser: Google Chrome,Internet Explorer</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5"/>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23" name="Google Shape;123;p5"/>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None/>
            </a:pPr>
            <a:r>
              <a:rPr lang="en-US" sz="3000" b="1">
                <a:solidFill>
                  <a:srgbClr val="C00000"/>
                </a:solidFill>
                <a:latin typeface="Times New Roman"/>
                <a:ea typeface="Times New Roman"/>
                <a:cs typeface="Times New Roman"/>
                <a:sym typeface="Times New Roman"/>
              </a:rPr>
              <a:t>Why Should I Study this course?</a:t>
            </a:r>
            <a:endParaRPr/>
          </a:p>
        </p:txBody>
      </p:sp>
      <p:sp>
        <p:nvSpPr>
          <p:cNvPr id="124" name="Google Shape;124;p5"/>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a:p>
        </p:txBody>
      </p:sp>
      <p:sp>
        <p:nvSpPr>
          <p:cNvPr id="125" name="Google Shape;125;p5"/>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a:p>
        </p:txBody>
      </p:sp>
      <p:sp>
        <p:nvSpPr>
          <p:cNvPr id="126" name="Google Shape;126;p5"/>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a:solidFill>
                <a:srgbClr val="FFFFFF"/>
              </a:solidFill>
              <a:latin typeface="Times New Roman"/>
              <a:ea typeface="Times New Roman"/>
              <a:cs typeface="Times New Roman"/>
              <a:sym typeface="Times New Roman"/>
            </a:endParaRPr>
          </a:p>
        </p:txBody>
      </p:sp>
      <p:pic>
        <p:nvPicPr>
          <p:cNvPr id="127" name="Google Shape;127;p5"/>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28" name="Google Shape;128;p5"/>
          <p:cNvSpPr txBox="1"/>
          <p:nvPr/>
        </p:nvSpPr>
        <p:spPr>
          <a:xfrm>
            <a:off x="1111020" y="104884"/>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Times New Roman"/>
                <a:ea typeface="Times New Roman"/>
                <a:cs typeface="Times New Roman"/>
                <a:sym typeface="Times New Roman"/>
              </a:rPr>
              <a:t>Timeline</a:t>
            </a:r>
            <a:endParaRPr/>
          </a:p>
        </p:txBody>
      </p:sp>
      <p:sp>
        <p:nvSpPr>
          <p:cNvPr id="129" name="Google Shape;129;p5"/>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p:txBody>
      </p:sp>
      <p:sp>
        <p:nvSpPr>
          <p:cNvPr id="130" name="Google Shape;130;p5"/>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graphicFrame>
        <p:nvGraphicFramePr>
          <p:cNvPr id="131" name="Google Shape;131;p5"/>
          <p:cNvGraphicFramePr/>
          <p:nvPr/>
        </p:nvGraphicFramePr>
        <p:xfrm>
          <a:off x="561975" y="1200027"/>
          <a:ext cx="8239100" cy="4344625"/>
        </p:xfrm>
        <a:graphic>
          <a:graphicData uri="http://schemas.openxmlformats.org/drawingml/2006/table">
            <a:tbl>
              <a:tblPr firstRow="1" bandRow="1">
                <a:noFill/>
                <a:tableStyleId>{2EE6D46F-68AF-4C20-96A9-209E105A9CFA}</a:tableStyleId>
              </a:tblPr>
              <a:tblGrid>
                <a:gridCol w="3100125">
                  <a:extLst>
                    <a:ext uri="{9D8B030D-6E8A-4147-A177-3AD203B41FA5}">
                      <a16:colId xmlns:a16="http://schemas.microsoft.com/office/drawing/2014/main" val="20000"/>
                    </a:ext>
                  </a:extLst>
                </a:gridCol>
                <a:gridCol w="5138975">
                  <a:extLst>
                    <a:ext uri="{9D8B030D-6E8A-4147-A177-3AD203B41FA5}">
                      <a16:colId xmlns:a16="http://schemas.microsoft.com/office/drawing/2014/main" val="20001"/>
                    </a:ext>
                  </a:extLst>
                </a:gridCol>
              </a:tblGrid>
              <a:tr h="580750">
                <a:tc>
                  <a:txBody>
                    <a:bodyPr/>
                    <a:lstStyle/>
                    <a:p>
                      <a:pPr marL="0" marR="0" lvl="0" indent="0" algn="ctr" rtl="0">
                        <a:spcBef>
                          <a:spcPts val="0"/>
                        </a:spcBef>
                        <a:spcAft>
                          <a:spcPts val="0"/>
                        </a:spcAft>
                        <a:buNone/>
                      </a:pPr>
                      <a:r>
                        <a:rPr lang="en-US" sz="2400" u="none" strike="noStrike" cap="none"/>
                        <a:t>Review </a:t>
                      </a:r>
                      <a:endParaRPr sz="2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2400" u="none" strike="noStrike" cap="none"/>
                        <a:t>Excepted Completion</a:t>
                      </a:r>
                      <a:endParaRPr sz="2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2245500">
                <a:tc>
                  <a:txBody>
                    <a:bodyPr/>
                    <a:lstStyle/>
                    <a:p>
                      <a:pPr marL="0" marR="0" lvl="0" indent="0" algn="ctr" rtl="0">
                        <a:spcBef>
                          <a:spcPts val="0"/>
                        </a:spcBef>
                        <a:spcAft>
                          <a:spcPts val="0"/>
                        </a:spcAft>
                        <a:buNone/>
                      </a:pPr>
                      <a:r>
                        <a:rPr lang="en-US" sz="2000" u="none" strike="noStrike" cap="none"/>
                        <a:t> Review 0</a:t>
                      </a:r>
                      <a:endParaRPr sz="2000" u="none" strike="noStrike" cap="none">
                        <a:latin typeface="Times New Roman"/>
                        <a:ea typeface="Times New Roman"/>
                        <a:cs typeface="Times New Roman"/>
                        <a:sym typeface="Times New Roman"/>
                      </a:endParaRPr>
                    </a:p>
                  </a:txBody>
                  <a:tcPr marL="91450" marR="91450" marT="45725" marB="45725" anchor="ctr"/>
                </a:tc>
                <a:tc>
                  <a:txBody>
                    <a:bodyPr/>
                    <a:lstStyle/>
                    <a:p>
                      <a:pPr marL="800100" marR="0" lvl="0" indent="-342900" algn="l" rtl="0">
                        <a:lnSpc>
                          <a:spcPct val="150000"/>
                        </a:lnSpc>
                        <a:spcBef>
                          <a:spcPts val="0"/>
                        </a:spcBef>
                        <a:spcAft>
                          <a:spcPts val="0"/>
                        </a:spcAft>
                        <a:buClr>
                          <a:schemeClr val="dk1"/>
                        </a:buClr>
                        <a:buSzPts val="2000"/>
                        <a:buFont typeface="Arial"/>
                        <a:buChar char="•"/>
                      </a:pPr>
                      <a:r>
                        <a:rPr lang="en-US" sz="2000" u="none" strike="noStrike" cap="none"/>
                        <a:t>Requirements </a:t>
                      </a:r>
                      <a:endParaRPr/>
                    </a:p>
                    <a:p>
                      <a:pPr marL="800100" marR="0" lvl="0" indent="-342900" algn="l" rtl="0">
                        <a:lnSpc>
                          <a:spcPct val="150000"/>
                        </a:lnSpc>
                        <a:spcBef>
                          <a:spcPts val="0"/>
                        </a:spcBef>
                        <a:spcAft>
                          <a:spcPts val="0"/>
                        </a:spcAft>
                        <a:buClr>
                          <a:schemeClr val="dk1"/>
                        </a:buClr>
                        <a:buSzPts val="2000"/>
                        <a:buFont typeface="Arial"/>
                        <a:buChar char="•"/>
                      </a:pPr>
                      <a:r>
                        <a:rPr lang="en-US" sz="2000" u="none" strike="noStrike" cap="none"/>
                        <a:t>Specification</a:t>
                      </a:r>
                      <a:endParaRPr/>
                    </a:p>
                    <a:p>
                      <a:pPr marL="800100" marR="0" lvl="0" indent="-342900" algn="l" rtl="0">
                        <a:lnSpc>
                          <a:spcPct val="150000"/>
                        </a:lnSpc>
                        <a:spcBef>
                          <a:spcPts val="0"/>
                        </a:spcBef>
                        <a:spcAft>
                          <a:spcPts val="0"/>
                        </a:spcAft>
                        <a:buClr>
                          <a:schemeClr val="dk1"/>
                        </a:buClr>
                        <a:buSzPts val="2000"/>
                        <a:buFont typeface="Arial"/>
                        <a:buChar char="•"/>
                      </a:pPr>
                      <a:r>
                        <a:rPr lang="en-US" sz="2000" u="none" strike="noStrike" cap="none"/>
                        <a:t>Details of Features</a:t>
                      </a:r>
                      <a:endParaRPr/>
                    </a:p>
                    <a:p>
                      <a:pPr marL="800100" marR="0" lvl="0" indent="-342900" algn="l" rtl="0">
                        <a:lnSpc>
                          <a:spcPct val="150000"/>
                        </a:lnSpc>
                        <a:spcBef>
                          <a:spcPts val="0"/>
                        </a:spcBef>
                        <a:spcAft>
                          <a:spcPts val="0"/>
                        </a:spcAft>
                        <a:buClr>
                          <a:schemeClr val="dk1"/>
                        </a:buClr>
                        <a:buSzPts val="2000"/>
                        <a:buFont typeface="Arial"/>
                        <a:buChar char="•"/>
                      </a:pPr>
                      <a:r>
                        <a:rPr lang="en-US" sz="2000" u="none" strike="noStrike" cap="none"/>
                        <a:t>Base paper and references</a:t>
                      </a:r>
                      <a:endParaRPr sz="20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512525">
                <a:tc>
                  <a:txBody>
                    <a:bodyPr/>
                    <a:lstStyle/>
                    <a:p>
                      <a:pPr marL="0" marR="0" lvl="0" indent="0" algn="ctr" rtl="0">
                        <a:spcBef>
                          <a:spcPts val="0"/>
                        </a:spcBef>
                        <a:spcAft>
                          <a:spcPts val="0"/>
                        </a:spcAft>
                        <a:buNone/>
                      </a:pPr>
                      <a:r>
                        <a:rPr lang="en-US" sz="2000" u="none" strike="noStrike" cap="none"/>
                        <a:t>Review 1</a:t>
                      </a:r>
                      <a:endParaRPr sz="2000" u="none" strike="noStrike" cap="none">
                        <a:latin typeface="Times New Roman"/>
                        <a:ea typeface="Times New Roman"/>
                        <a:cs typeface="Times New Roman"/>
                        <a:sym typeface="Times New Roman"/>
                      </a:endParaRPr>
                    </a:p>
                  </a:txBody>
                  <a:tcPr marL="91450" marR="91450" marT="45725" marB="45725" anchor="ctr"/>
                </a:tc>
                <a:tc>
                  <a:txBody>
                    <a:bodyPr/>
                    <a:lstStyle/>
                    <a:p>
                      <a:pPr marL="800100" marR="0" lvl="0" indent="-342900" algn="l" rtl="0">
                        <a:lnSpc>
                          <a:spcPct val="150000"/>
                        </a:lnSpc>
                        <a:spcBef>
                          <a:spcPts val="0"/>
                        </a:spcBef>
                        <a:spcAft>
                          <a:spcPts val="0"/>
                        </a:spcAft>
                        <a:buSzPts val="2000"/>
                        <a:buChar char="•"/>
                      </a:pPr>
                      <a:r>
                        <a:rPr lang="en-US" sz="2000"/>
                        <a:t>Partial implementation of the features</a:t>
                      </a:r>
                      <a:endParaRPr sz="2000"/>
                    </a:p>
                  </a:txBody>
                  <a:tcPr marL="91450" marR="91450" marT="45725" marB="45725"/>
                </a:tc>
                <a:extLst>
                  <a:ext uri="{0D108BD9-81ED-4DB2-BD59-A6C34878D82A}">
                    <a16:rowId xmlns:a16="http://schemas.microsoft.com/office/drawing/2014/main" val="10002"/>
                  </a:ext>
                </a:extLst>
              </a:tr>
              <a:tr h="890450">
                <a:tc>
                  <a:txBody>
                    <a:bodyPr/>
                    <a:lstStyle/>
                    <a:p>
                      <a:pPr marL="0" marR="0" lvl="0" indent="0" algn="ctr" rtl="0">
                        <a:spcBef>
                          <a:spcPts val="0"/>
                        </a:spcBef>
                        <a:spcAft>
                          <a:spcPts val="0"/>
                        </a:spcAft>
                        <a:buNone/>
                      </a:pPr>
                      <a:r>
                        <a:rPr lang="en-US" sz="2000" u="none" strike="noStrike" cap="none"/>
                        <a:t>Review 2</a:t>
                      </a:r>
                      <a:endParaRPr sz="2000" u="none" strike="noStrike" cap="none">
                        <a:latin typeface="Times New Roman"/>
                        <a:ea typeface="Times New Roman"/>
                        <a:cs typeface="Times New Roman"/>
                        <a:sym typeface="Times New Roman"/>
                      </a:endParaRPr>
                    </a:p>
                  </a:txBody>
                  <a:tcPr marL="91450" marR="91450" marT="45725" marB="45725" anchor="ctr"/>
                </a:tc>
                <a:tc>
                  <a:txBody>
                    <a:bodyPr/>
                    <a:lstStyle/>
                    <a:p>
                      <a:pPr marL="800100" marR="0" lvl="1" indent="-342900" algn="l" rtl="0">
                        <a:spcBef>
                          <a:spcPts val="0"/>
                        </a:spcBef>
                        <a:spcAft>
                          <a:spcPts val="0"/>
                        </a:spcAft>
                        <a:buClr>
                          <a:schemeClr val="dk1"/>
                        </a:buClr>
                        <a:buSzPts val="2000"/>
                        <a:buFont typeface="Arial"/>
                        <a:buChar char="•"/>
                      </a:pPr>
                      <a:r>
                        <a:rPr lang="en-US" sz="2000" u="none" strike="noStrike" cap="none"/>
                        <a:t>Complete Implementation</a:t>
                      </a:r>
                      <a:endParaRPr sz="2000" u="none" strike="noStrike" cap="none"/>
                    </a:p>
                    <a:p>
                      <a:pPr marL="914400" marR="0" lvl="0" indent="0" algn="l" rtl="0">
                        <a:spcBef>
                          <a:spcPts val="0"/>
                        </a:spcBef>
                        <a:spcAft>
                          <a:spcPts val="0"/>
                        </a:spcAft>
                        <a:buNone/>
                      </a:pPr>
                      <a:endParaRPr sz="2000"/>
                    </a:p>
                    <a:p>
                      <a:pPr marL="800100" marR="0" lvl="1" indent="-342900" algn="l" rtl="0">
                        <a:spcBef>
                          <a:spcPts val="0"/>
                        </a:spcBef>
                        <a:spcAft>
                          <a:spcPts val="0"/>
                        </a:spcAft>
                        <a:buClr>
                          <a:schemeClr val="dk1"/>
                        </a:buClr>
                        <a:buSzPts val="2000"/>
                        <a:buFont typeface="Arial"/>
                        <a:buChar char="•"/>
                      </a:pPr>
                      <a:r>
                        <a:rPr lang="en-US" sz="2000" u="none" strike="noStrike" cap="none"/>
                        <a:t>Report for the Project</a:t>
                      </a:r>
                      <a:endParaRPr sz="20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6"/>
          <p:cNvPicPr preferRelativeResize="0"/>
          <p:nvPr/>
        </p:nvPicPr>
        <p:blipFill rotWithShape="1">
          <a:blip r:embed="rId3">
            <a:alphaModFix/>
          </a:blip>
          <a:srcRect/>
          <a:stretch/>
        </p:blipFill>
        <p:spPr>
          <a:xfrm>
            <a:off x="8297577" y="809837"/>
            <a:ext cx="806585" cy="806585"/>
          </a:xfrm>
          <a:prstGeom prst="rect">
            <a:avLst/>
          </a:prstGeom>
          <a:noFill/>
          <a:ln>
            <a:noFill/>
          </a:ln>
        </p:spPr>
      </p:pic>
      <p:sp>
        <p:nvSpPr>
          <p:cNvPr id="137" name="Google Shape;137;p6"/>
          <p:cNvSpPr txBox="1"/>
          <p:nvPr/>
        </p:nvSpPr>
        <p:spPr>
          <a:xfrm>
            <a:off x="39841" y="926911"/>
            <a:ext cx="7309676" cy="471764"/>
          </a:xfrm>
          <a:prstGeom prst="rect">
            <a:avLst/>
          </a:prstGeom>
          <a:noFill/>
          <a:ln>
            <a:noFill/>
          </a:ln>
        </p:spPr>
        <p:txBody>
          <a:bodyPr spcFirstLastPara="1" wrap="square" lIns="0" tIns="10000" rIns="0" bIns="0" anchor="ctr" anchorCtr="0">
            <a:spAutoFit/>
          </a:bodyPr>
          <a:lstStyle/>
          <a:p>
            <a:pPr marL="9525" marR="0" lvl="0" indent="0" algn="l" rtl="0">
              <a:spcBef>
                <a:spcPts val="0"/>
              </a:spcBef>
              <a:spcAft>
                <a:spcPts val="0"/>
              </a:spcAft>
              <a:buNone/>
            </a:pPr>
            <a:r>
              <a:rPr lang="en-US" sz="3000" b="1">
                <a:solidFill>
                  <a:srgbClr val="C00000"/>
                </a:solidFill>
                <a:latin typeface="Times New Roman"/>
                <a:ea typeface="Times New Roman"/>
                <a:cs typeface="Times New Roman"/>
                <a:sym typeface="Times New Roman"/>
              </a:rPr>
              <a:t>Why Should I Study this course?</a:t>
            </a:r>
            <a:endParaRPr/>
          </a:p>
        </p:txBody>
      </p:sp>
      <p:sp>
        <p:nvSpPr>
          <p:cNvPr id="138" name="Google Shape;138;p6"/>
          <p:cNvSpPr txBox="1"/>
          <p:nvPr/>
        </p:nvSpPr>
        <p:spPr>
          <a:xfrm>
            <a:off x="124138" y="1865145"/>
            <a:ext cx="8896770" cy="3924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a:p>
        </p:txBody>
      </p:sp>
      <p:sp>
        <p:nvSpPr>
          <p:cNvPr id="139" name="Google Shape;139;p6"/>
          <p:cNvSpPr/>
          <p:nvPr/>
        </p:nvSpPr>
        <p:spPr>
          <a:xfrm>
            <a:off x="0" y="5792935"/>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a:p>
        </p:txBody>
      </p:sp>
      <p:sp>
        <p:nvSpPr>
          <p:cNvPr id="140" name="Google Shape;140;p6"/>
          <p:cNvSpPr/>
          <p:nvPr/>
        </p:nvSpPr>
        <p:spPr>
          <a:xfrm>
            <a:off x="0" y="1515756"/>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b="1">
              <a:solidFill>
                <a:srgbClr val="FFFFFF"/>
              </a:solidFill>
              <a:latin typeface="Times New Roman"/>
              <a:ea typeface="Times New Roman"/>
              <a:cs typeface="Times New Roman"/>
              <a:sym typeface="Times New Roman"/>
            </a:endParaRPr>
          </a:p>
        </p:txBody>
      </p:sp>
      <p:pic>
        <p:nvPicPr>
          <p:cNvPr id="141" name="Google Shape;141;p6"/>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42" name="Google Shape;142;p6"/>
          <p:cNvSpPr txBox="1"/>
          <p:nvPr/>
        </p:nvSpPr>
        <p:spPr>
          <a:xfrm>
            <a:off x="1111020" y="104884"/>
            <a:ext cx="671252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Times New Roman"/>
                <a:ea typeface="Times New Roman"/>
                <a:cs typeface="Times New Roman"/>
                <a:sym typeface="Times New Roman"/>
              </a:rPr>
              <a:t>References</a:t>
            </a:r>
            <a:endParaRPr/>
          </a:p>
        </p:txBody>
      </p:sp>
      <p:sp>
        <p:nvSpPr>
          <p:cNvPr id="143" name="Google Shape;143;p6"/>
          <p:cNvSpPr txBox="1"/>
          <p:nvPr/>
        </p:nvSpPr>
        <p:spPr>
          <a:xfrm>
            <a:off x="1309253" y="2967335"/>
            <a:ext cx="671252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p:txBody>
      </p:sp>
      <p:sp>
        <p:nvSpPr>
          <p:cNvPr id="144" name="Google Shape;144;p6"/>
          <p:cNvSpPr txBox="1"/>
          <p:nvPr/>
        </p:nvSpPr>
        <p:spPr>
          <a:xfrm>
            <a:off x="342903" y="1917734"/>
            <a:ext cx="8558213" cy="3534143"/>
          </a:xfrm>
          <a:prstGeom prst="rect">
            <a:avLst/>
          </a:prstGeom>
          <a:noFill/>
          <a:ln>
            <a:noFill/>
          </a:ln>
        </p:spPr>
        <p:txBody>
          <a:bodyPr spcFirstLastPara="1" wrap="square" lIns="68575" tIns="34275" rIns="68575" bIns="34275" anchor="t" anchorCtr="0">
            <a:normAutofit/>
          </a:bodyPr>
          <a:lstStyle/>
          <a:p>
            <a:pPr marL="0" marR="0" lvl="0" indent="0" algn="just" rtl="0">
              <a:lnSpc>
                <a:spcPct val="9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
        <p:nvSpPr>
          <p:cNvPr id="145" name="Google Shape;145;p6"/>
          <p:cNvSpPr txBox="1"/>
          <p:nvPr/>
        </p:nvSpPr>
        <p:spPr>
          <a:xfrm>
            <a:off x="1209675" y="1539796"/>
            <a:ext cx="7334400" cy="6926400"/>
          </a:xfrm>
          <a:prstGeom prst="rect">
            <a:avLst/>
          </a:prstGeom>
          <a:noFill/>
          <a:ln>
            <a:noFill/>
          </a:ln>
        </p:spPr>
        <p:txBody>
          <a:bodyPr spcFirstLastPara="1" wrap="square" lIns="91425" tIns="45700" rIns="91425" bIns="45700" anchor="ctr" anchorCtr="0">
            <a:spAutoFit/>
          </a:bodyPr>
          <a:lstStyle/>
          <a:p>
            <a:pPr marL="342900" lvl="0" indent="-342900" algn="just" rtl="0">
              <a:spcBef>
                <a:spcPts val="400"/>
              </a:spcBef>
              <a:spcAft>
                <a:spcPts val="0"/>
              </a:spcAft>
              <a:buNone/>
            </a:pP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r>
              <a:rPr lang="en-US" sz="1800">
                <a:solidFill>
                  <a:schemeClr val="dk1"/>
                </a:solidFill>
                <a:latin typeface="Times New Roman"/>
                <a:ea typeface="Times New Roman"/>
                <a:cs typeface="Times New Roman"/>
                <a:sym typeface="Times New Roman"/>
              </a:rPr>
              <a:t>[1] D. Zhibing Liu, Huixia Wang, Hui Zan “Design and implementation of student information management system.” 2010 International Symposium on intelligence information processing and trusted computing. </a:t>
            </a: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r>
              <a:rPr lang="en-US" sz="1800">
                <a:solidFill>
                  <a:schemeClr val="dk1"/>
                </a:solidFill>
                <a:latin typeface="Times New Roman"/>
                <a:ea typeface="Times New Roman"/>
                <a:cs typeface="Times New Roman"/>
                <a:sym typeface="Times New Roman"/>
              </a:rPr>
              <a:t>[2] S. R.Bharmagoudar, Geeta R.B and S.G. Totad, “Web based student management system.”, Andra Pradesh, vol.2 June 2013. </a:t>
            </a: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r>
              <a:rPr lang="en-US" sz="1800">
                <a:solidFill>
                  <a:schemeClr val="dk1"/>
                </a:solidFill>
                <a:latin typeface="Times New Roman"/>
                <a:ea typeface="Times New Roman"/>
                <a:cs typeface="Times New Roman"/>
                <a:sym typeface="Times New Roman"/>
              </a:rPr>
              <a:t>[3] M.A.Norasiah and A.Norhayti “Intelligent student information system.”, 4th International conference on telecommunication technology proceedings. Shah Alam, Malaysia, 0-7803-7773-7/03 2013 IEEE</a:t>
            </a: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r>
              <a:rPr lang="en-US" sz="1800">
                <a:solidFill>
                  <a:schemeClr val="dk1"/>
                </a:solidFill>
                <a:latin typeface="Times New Roman"/>
                <a:ea typeface="Times New Roman"/>
                <a:cs typeface="Times New Roman"/>
                <a:sym typeface="Times New Roman"/>
              </a:rPr>
              <a:t>[4]CAI Chang-an, WaNG Qi, “Design and implementation of student information management system based on B/S model”, computer engineering and design, Beijing, 2012. </a:t>
            </a:r>
            <a:endParaRPr sz="18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endParaRPr sz="2000">
              <a:solidFill>
                <a:schemeClr val="dk1"/>
              </a:solidFill>
              <a:latin typeface="Times New Roman"/>
              <a:ea typeface="Times New Roman"/>
              <a:cs typeface="Times New Roman"/>
              <a:sym typeface="Times New Roman"/>
            </a:endParaRPr>
          </a:p>
          <a:p>
            <a:pPr marL="342900" lvl="0" indent="-342900" algn="just" rtl="0">
              <a:spcBef>
                <a:spcPts val="40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a:p>
          <a:p>
            <a:pPr marL="342900" marR="0" lvl="0" indent="-228600" algn="l" rtl="0">
              <a:spcBef>
                <a:spcPts val="0"/>
              </a:spcBef>
              <a:spcAft>
                <a:spcPts val="0"/>
              </a:spcAft>
              <a:buClr>
                <a:schemeClr val="dk1"/>
              </a:buClr>
              <a:buSzPts val="1800"/>
              <a:buFont typeface="Calibri"/>
              <a:buNone/>
            </a:pPr>
            <a:endParaRPr sz="1800" i="0" u="none" strike="noStrike">
              <a:solidFill>
                <a:schemeClr val="dk1"/>
              </a:solidFill>
              <a:latin typeface="Times New Roman"/>
              <a:ea typeface="Times New Roman"/>
              <a:cs typeface="Times New Roman"/>
              <a:sym typeface="Times New Roman"/>
            </a:endParaRPr>
          </a:p>
          <a:p>
            <a:pPr marL="342900" marR="0" lvl="0" indent="-228600" algn="l" rtl="0">
              <a:spcBef>
                <a:spcPts val="0"/>
              </a:spcBef>
              <a:spcAft>
                <a:spcPts val="0"/>
              </a:spcAft>
              <a:buClr>
                <a:schemeClr val="dk1"/>
              </a:buClr>
              <a:buSzPts val="1800"/>
              <a:buFont typeface="Calibri"/>
              <a:buNone/>
            </a:pPr>
            <a:endParaRPr sz="1800" i="0">
              <a:solidFill>
                <a:schemeClr val="dk1"/>
              </a:solidFill>
              <a:latin typeface="Times New Roman"/>
              <a:ea typeface="Times New Roman"/>
              <a:cs typeface="Times New Roman"/>
              <a:sym typeface="Times New Roman"/>
            </a:endParaRPr>
          </a:p>
          <a:p>
            <a:pPr marL="342900" marR="0" lvl="0" indent="-228600" algn="l" rtl="0">
              <a:spcBef>
                <a:spcPts val="0"/>
              </a:spcBef>
              <a:spcAft>
                <a:spcPts val="0"/>
              </a:spcAft>
              <a:buClr>
                <a:schemeClr val="dk1"/>
              </a:buClr>
              <a:buSzPts val="1800"/>
              <a:buFont typeface="Calibri"/>
              <a:buNone/>
            </a:pPr>
            <a:endParaRPr sz="1800" b="0" i="0" strike="noStrik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7"/>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1" name="Google Shape;151;p7"/>
          <p:cNvSpPr txBox="1"/>
          <p:nvPr/>
        </p:nvSpPr>
        <p:spPr>
          <a:xfrm>
            <a:off x="666447" y="3013502"/>
            <a:ext cx="8034425" cy="8540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950" b="1">
                <a:solidFill>
                  <a:schemeClr val="dk1"/>
                </a:solidFill>
                <a:latin typeface="Times New Roman"/>
                <a:ea typeface="Times New Roman"/>
                <a:cs typeface="Times New Roman"/>
                <a:sym typeface="Times New Roman"/>
              </a:rPr>
              <a:t>Thankyou</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On-screen Show (4:3)</PresentationFormat>
  <Paragraphs>75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Siri Satwika kotha</cp:lastModifiedBy>
  <cp:revision>1</cp:revision>
  <dcterms:created xsi:type="dcterms:W3CDTF">2020-08-08T03:55:20Z</dcterms:created>
  <dcterms:modified xsi:type="dcterms:W3CDTF">2021-05-31T12:21:25Z</dcterms:modified>
</cp:coreProperties>
</file>