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5" r:id="rId3"/>
    <p:sldId id="277" r:id="rId4"/>
    <p:sldId id="280" r:id="rId5"/>
    <p:sldId id="281" r:id="rId6"/>
    <p:sldId id="282" r:id="rId7"/>
    <p:sldId id="288" r:id="rId8"/>
    <p:sldId id="27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49" autoAdjust="0"/>
    <p:restoredTop sz="94660"/>
  </p:normalViewPr>
  <p:slideViewPr>
    <p:cSldViewPr snapToGrid="0">
      <p:cViewPr varScale="1">
        <p:scale>
          <a:sx n="81" d="100"/>
          <a:sy n="81" d="100"/>
        </p:scale>
        <p:origin x="126" y="17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6/23/2021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35BD-5840-4ACE-82CD-F1A9B6F2F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E5226C-FE22-4228-BB1C-E7EFB5B8E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2FC1E5-1806-490F-A32D-F59D312B7971}"/>
              </a:ext>
            </a:extLst>
          </p:cNvPr>
          <p:cNvSpPr>
            <a:spLocks noGrp="1"/>
          </p:cNvSpPr>
          <p:nvPr>
            <p:ph type="dt" sz="half" idx="10"/>
          </p:nvPr>
        </p:nvSpPr>
        <p:spPr/>
        <p:txBody>
          <a:bodyPr/>
          <a:lstStyle/>
          <a:p>
            <a:fld id="{9F59DDF5-D33F-42CB-8E16-7466BB8DFC27}" type="datetimeFigureOut">
              <a:rPr lang="en-US" smtClean="0"/>
              <a:pPr/>
              <a:t>6/23/2021</a:t>
            </a:fld>
            <a:endParaRPr lang="en-US"/>
          </a:p>
        </p:txBody>
      </p:sp>
      <p:sp>
        <p:nvSpPr>
          <p:cNvPr id="5" name="Footer Placeholder 4">
            <a:extLst>
              <a:ext uri="{FF2B5EF4-FFF2-40B4-BE49-F238E27FC236}">
                <a16:creationId xmlns:a16="http://schemas.microsoft.com/office/drawing/2014/main" id="{CEFDC17C-402E-4C6A-9D91-1E0D68CD9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8B9A7-9B40-4604-B62E-CFC932DE79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3209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09BF1-23FB-4CEA-8667-062A40577F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D7D981-FA64-4EF3-A1AE-D39768965A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809D3-ADDE-4409-AB15-400904A2D19A}"/>
              </a:ext>
            </a:extLst>
          </p:cNvPr>
          <p:cNvSpPr>
            <a:spLocks noGrp="1"/>
          </p:cNvSpPr>
          <p:nvPr>
            <p:ph type="dt" sz="half" idx="10"/>
          </p:nvPr>
        </p:nvSpPr>
        <p:spPr/>
        <p:txBody>
          <a:bodyPr/>
          <a:lstStyle/>
          <a:p>
            <a:fld id="{9F59DDF5-D33F-42CB-8E16-7466BB8DFC27}" type="datetimeFigureOut">
              <a:rPr lang="en-US" smtClean="0"/>
              <a:pPr/>
              <a:t>6/23/2021</a:t>
            </a:fld>
            <a:endParaRPr lang="en-US"/>
          </a:p>
        </p:txBody>
      </p:sp>
      <p:sp>
        <p:nvSpPr>
          <p:cNvPr id="5" name="Footer Placeholder 4">
            <a:extLst>
              <a:ext uri="{FF2B5EF4-FFF2-40B4-BE49-F238E27FC236}">
                <a16:creationId xmlns:a16="http://schemas.microsoft.com/office/drawing/2014/main" id="{17DE37D2-F7DA-45F4-B780-49E471585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0DBCD-47F6-4A78-9B63-890C9B68942C}"/>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29885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8A6CA6-76CF-42DB-A89D-147DCAAA31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12728A-FE79-4274-BF1D-DEB5E9339E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40F784-B990-4B12-B8E8-644C75318B2E}"/>
              </a:ext>
            </a:extLst>
          </p:cNvPr>
          <p:cNvSpPr>
            <a:spLocks noGrp="1"/>
          </p:cNvSpPr>
          <p:nvPr>
            <p:ph type="dt" sz="half" idx="10"/>
          </p:nvPr>
        </p:nvSpPr>
        <p:spPr/>
        <p:txBody>
          <a:bodyPr/>
          <a:lstStyle/>
          <a:p>
            <a:fld id="{9F59DDF5-D33F-42CB-8E16-7466BB8DFC27}" type="datetimeFigureOut">
              <a:rPr lang="en-US" smtClean="0"/>
              <a:pPr/>
              <a:t>6/23/2021</a:t>
            </a:fld>
            <a:endParaRPr lang="en-US"/>
          </a:p>
        </p:txBody>
      </p:sp>
      <p:sp>
        <p:nvSpPr>
          <p:cNvPr id="5" name="Footer Placeholder 4">
            <a:extLst>
              <a:ext uri="{FF2B5EF4-FFF2-40B4-BE49-F238E27FC236}">
                <a16:creationId xmlns:a16="http://schemas.microsoft.com/office/drawing/2014/main" id="{8CC04032-0D30-41D7-B43E-D6E0D955D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933762-5D52-4B1E-AA54-E5539DEBECEF}"/>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197441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25DE0-F2C0-4705-B170-4C1F9FB5D7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71D7CC-BC1B-41C4-B8B2-4C7FE3535A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2548D-5787-4208-A3EA-2785B5875303}"/>
              </a:ext>
            </a:extLst>
          </p:cNvPr>
          <p:cNvSpPr>
            <a:spLocks noGrp="1"/>
          </p:cNvSpPr>
          <p:nvPr>
            <p:ph type="dt" sz="half" idx="10"/>
          </p:nvPr>
        </p:nvSpPr>
        <p:spPr/>
        <p:txBody>
          <a:bodyPr/>
          <a:lstStyle/>
          <a:p>
            <a:fld id="{9F59DDF5-D33F-42CB-8E16-7466BB8DFC27}" type="datetimeFigureOut">
              <a:rPr lang="en-US" smtClean="0"/>
              <a:pPr/>
              <a:t>6/23/2021</a:t>
            </a:fld>
            <a:endParaRPr lang="en-US"/>
          </a:p>
        </p:txBody>
      </p:sp>
      <p:sp>
        <p:nvSpPr>
          <p:cNvPr id="5" name="Footer Placeholder 4">
            <a:extLst>
              <a:ext uri="{FF2B5EF4-FFF2-40B4-BE49-F238E27FC236}">
                <a16:creationId xmlns:a16="http://schemas.microsoft.com/office/drawing/2014/main" id="{56A97C58-C114-49DC-9DC8-DA78FDD28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9D818A-4B03-4A7E-9E7C-CDDAE6287824}"/>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95998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D49B8-F244-4107-AA64-480918A8B7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442220-E9BC-4AB9-B17E-1432FCC8C2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8E3F51-0102-4A10-9615-3BA272B8AF43}"/>
              </a:ext>
            </a:extLst>
          </p:cNvPr>
          <p:cNvSpPr>
            <a:spLocks noGrp="1"/>
          </p:cNvSpPr>
          <p:nvPr>
            <p:ph type="dt" sz="half" idx="10"/>
          </p:nvPr>
        </p:nvSpPr>
        <p:spPr/>
        <p:txBody>
          <a:bodyPr/>
          <a:lstStyle/>
          <a:p>
            <a:fld id="{9F59DDF5-D33F-42CB-8E16-7466BB8DFC27}" type="datetimeFigureOut">
              <a:rPr lang="en-US" smtClean="0"/>
              <a:pPr/>
              <a:t>6/23/2021</a:t>
            </a:fld>
            <a:endParaRPr lang="en-US"/>
          </a:p>
        </p:txBody>
      </p:sp>
      <p:sp>
        <p:nvSpPr>
          <p:cNvPr id="5" name="Footer Placeholder 4">
            <a:extLst>
              <a:ext uri="{FF2B5EF4-FFF2-40B4-BE49-F238E27FC236}">
                <a16:creationId xmlns:a16="http://schemas.microsoft.com/office/drawing/2014/main" id="{696563C4-CBD3-4AC5-B968-CF5EE7395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9EF2B-E555-423B-A49B-A5BF239B1509}"/>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0270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54C3-F254-43C0-A84A-DF678D6DA1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B99CB4-BEA7-46A8-A57D-0C0A607CB8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74A656-2369-46CA-8396-3D34158CB8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75C530-D5B8-47BA-B47D-D56C3D39223E}"/>
              </a:ext>
            </a:extLst>
          </p:cNvPr>
          <p:cNvSpPr>
            <a:spLocks noGrp="1"/>
          </p:cNvSpPr>
          <p:nvPr>
            <p:ph type="dt" sz="half" idx="10"/>
          </p:nvPr>
        </p:nvSpPr>
        <p:spPr/>
        <p:txBody>
          <a:bodyPr/>
          <a:lstStyle/>
          <a:p>
            <a:fld id="{9F59DDF5-D33F-42CB-8E16-7466BB8DFC27}" type="datetimeFigureOut">
              <a:rPr lang="en-US" smtClean="0"/>
              <a:pPr/>
              <a:t>6/23/2021</a:t>
            </a:fld>
            <a:endParaRPr lang="en-US"/>
          </a:p>
        </p:txBody>
      </p:sp>
      <p:sp>
        <p:nvSpPr>
          <p:cNvPr id="6" name="Footer Placeholder 5">
            <a:extLst>
              <a:ext uri="{FF2B5EF4-FFF2-40B4-BE49-F238E27FC236}">
                <a16:creationId xmlns:a16="http://schemas.microsoft.com/office/drawing/2014/main" id="{C7E3DDD1-EA81-4FC7-9CE8-6C58CBAAE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8E2639-812F-4802-8159-AC491A967B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46688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4A95C-3089-4BBD-BE58-7CDD43DCA5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83D1BD-8EEE-4108-8CE7-5FF96D81BD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E3FB4C-EE8C-4F60-BDAF-95F7AC9DC8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06AD9D-8E51-4968-B956-552B2E604C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942085-40EC-4928-912D-A8AAB276F1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D85C9A-408E-4FF5-B667-7FA2525C0F8D}"/>
              </a:ext>
            </a:extLst>
          </p:cNvPr>
          <p:cNvSpPr>
            <a:spLocks noGrp="1"/>
          </p:cNvSpPr>
          <p:nvPr>
            <p:ph type="dt" sz="half" idx="10"/>
          </p:nvPr>
        </p:nvSpPr>
        <p:spPr/>
        <p:txBody>
          <a:bodyPr/>
          <a:lstStyle/>
          <a:p>
            <a:fld id="{9F59DDF5-D33F-42CB-8E16-7466BB8DFC27}" type="datetimeFigureOut">
              <a:rPr lang="en-US" smtClean="0"/>
              <a:pPr/>
              <a:t>6/23/2021</a:t>
            </a:fld>
            <a:endParaRPr lang="en-US"/>
          </a:p>
        </p:txBody>
      </p:sp>
      <p:sp>
        <p:nvSpPr>
          <p:cNvPr id="8" name="Footer Placeholder 7">
            <a:extLst>
              <a:ext uri="{FF2B5EF4-FFF2-40B4-BE49-F238E27FC236}">
                <a16:creationId xmlns:a16="http://schemas.microsoft.com/office/drawing/2014/main" id="{B057A230-1FF7-4EC7-8FD7-13C009500B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A1A9B1-CDFC-497A-9D66-9CCCF46920D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8675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FA51C-126C-4666-903A-1EF2DFF23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F69193-DB2A-4E12-8817-E6587A66B7FF}"/>
              </a:ext>
            </a:extLst>
          </p:cNvPr>
          <p:cNvSpPr>
            <a:spLocks noGrp="1"/>
          </p:cNvSpPr>
          <p:nvPr>
            <p:ph type="dt" sz="half" idx="10"/>
          </p:nvPr>
        </p:nvSpPr>
        <p:spPr/>
        <p:txBody>
          <a:bodyPr/>
          <a:lstStyle/>
          <a:p>
            <a:fld id="{9F59DDF5-D33F-42CB-8E16-7466BB8DFC27}" type="datetimeFigureOut">
              <a:rPr lang="en-US" smtClean="0"/>
              <a:pPr/>
              <a:t>6/23/2021</a:t>
            </a:fld>
            <a:endParaRPr lang="en-US"/>
          </a:p>
        </p:txBody>
      </p:sp>
      <p:sp>
        <p:nvSpPr>
          <p:cNvPr id="4" name="Footer Placeholder 3">
            <a:extLst>
              <a:ext uri="{FF2B5EF4-FFF2-40B4-BE49-F238E27FC236}">
                <a16:creationId xmlns:a16="http://schemas.microsoft.com/office/drawing/2014/main" id="{B32C1ACD-E937-4FA1-A10E-C2471077B2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764E26-4370-433B-95E9-3A5A438AF755}"/>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5126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4C951E-E7CC-4F01-94D7-EE5B9DD35C3F}"/>
              </a:ext>
            </a:extLst>
          </p:cNvPr>
          <p:cNvSpPr>
            <a:spLocks noGrp="1"/>
          </p:cNvSpPr>
          <p:nvPr>
            <p:ph type="dt" sz="half" idx="10"/>
          </p:nvPr>
        </p:nvSpPr>
        <p:spPr/>
        <p:txBody>
          <a:bodyPr/>
          <a:lstStyle/>
          <a:p>
            <a:fld id="{9F59DDF5-D33F-42CB-8E16-7466BB8DFC27}" type="datetimeFigureOut">
              <a:rPr lang="en-US" smtClean="0"/>
              <a:pPr/>
              <a:t>6/23/2021</a:t>
            </a:fld>
            <a:endParaRPr lang="en-US"/>
          </a:p>
        </p:txBody>
      </p:sp>
      <p:sp>
        <p:nvSpPr>
          <p:cNvPr id="3" name="Footer Placeholder 2">
            <a:extLst>
              <a:ext uri="{FF2B5EF4-FFF2-40B4-BE49-F238E27FC236}">
                <a16:creationId xmlns:a16="http://schemas.microsoft.com/office/drawing/2014/main" id="{B084C1BD-3325-402B-86F2-C90AC69BDA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C6D064-67D1-4F46-A8E1-08DF4ED5AC67}"/>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443356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41FD-59D2-4328-9DC3-43E674E00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21CEC8-8010-4503-AD91-9ADBEDAD18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D50FAE-0BFD-4A83-8E74-87EB96285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ADC5F9-2F54-4533-8CF8-6C43FC1FC0DF}"/>
              </a:ext>
            </a:extLst>
          </p:cNvPr>
          <p:cNvSpPr>
            <a:spLocks noGrp="1"/>
          </p:cNvSpPr>
          <p:nvPr>
            <p:ph type="dt" sz="half" idx="10"/>
          </p:nvPr>
        </p:nvSpPr>
        <p:spPr/>
        <p:txBody>
          <a:bodyPr/>
          <a:lstStyle/>
          <a:p>
            <a:fld id="{9F59DDF5-D33F-42CB-8E16-7466BB8DFC27}" type="datetimeFigureOut">
              <a:rPr lang="en-US" smtClean="0"/>
              <a:pPr/>
              <a:t>6/23/2021</a:t>
            </a:fld>
            <a:endParaRPr lang="en-US"/>
          </a:p>
        </p:txBody>
      </p:sp>
      <p:sp>
        <p:nvSpPr>
          <p:cNvPr id="6" name="Footer Placeholder 5">
            <a:extLst>
              <a:ext uri="{FF2B5EF4-FFF2-40B4-BE49-F238E27FC236}">
                <a16:creationId xmlns:a16="http://schemas.microsoft.com/office/drawing/2014/main" id="{5FC9CE0D-1363-4FA3-B747-B41C32E6EF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2D8965-9F3A-4F80-85DE-B17DF5F0B221}"/>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50185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B90D2-7C8E-457F-8EAE-E631FD623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3BCD0F-66B6-49C1-B2D6-EC146B234C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08FD95-E878-43DC-9CB4-65C8A548A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51845E-EEB1-4A14-A776-89D23CDBA86C}"/>
              </a:ext>
            </a:extLst>
          </p:cNvPr>
          <p:cNvSpPr>
            <a:spLocks noGrp="1"/>
          </p:cNvSpPr>
          <p:nvPr>
            <p:ph type="dt" sz="half" idx="10"/>
          </p:nvPr>
        </p:nvSpPr>
        <p:spPr/>
        <p:txBody>
          <a:bodyPr/>
          <a:lstStyle/>
          <a:p>
            <a:fld id="{9F59DDF5-D33F-42CB-8E16-7466BB8DFC27}" type="datetimeFigureOut">
              <a:rPr lang="en-US" smtClean="0"/>
              <a:pPr/>
              <a:t>6/23/2021</a:t>
            </a:fld>
            <a:endParaRPr lang="en-US"/>
          </a:p>
        </p:txBody>
      </p:sp>
      <p:sp>
        <p:nvSpPr>
          <p:cNvPr id="6" name="Footer Placeholder 5">
            <a:extLst>
              <a:ext uri="{FF2B5EF4-FFF2-40B4-BE49-F238E27FC236}">
                <a16:creationId xmlns:a16="http://schemas.microsoft.com/office/drawing/2014/main" id="{4F0E8321-CE00-4D0C-81FE-CC81BB74E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955C62-63E1-4B2F-BB4A-0E352271DFDA}"/>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25718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25">
              <a:srgbClr val="B5C7E7"/>
            </a:gs>
            <a:gs pos="6250">
              <a:srgbClr val="BECEEA"/>
            </a:gs>
            <a:gs pos="100000">
              <a:srgbClr val="D1DCF0"/>
            </a:gs>
            <a:gs pos="60000">
              <a:schemeClr val="accent1">
                <a:lumMod val="5000"/>
                <a:lumOff val="95000"/>
              </a:schemeClr>
            </a:gs>
            <a:gs pos="100000">
              <a:schemeClr val="accent1">
                <a:lumMod val="45000"/>
                <a:lumOff val="55000"/>
              </a:schemeClr>
            </a:gs>
            <a:gs pos="35000">
              <a:schemeClr val="bg1"/>
            </a:gs>
            <a:gs pos="100000">
              <a:schemeClr val="accent1">
                <a:lumMod val="30000"/>
                <a:lumOff val="70000"/>
              </a:schemeClr>
            </a:gs>
          </a:gsLst>
          <a:path path="rect">
            <a:fillToRect t="100000" r="100000"/>
          </a:path>
          <a:tileRect l="-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417729-EAAF-49E5-9459-F6986CF6A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07D502-8A23-4B1E-87FD-EF6E95C60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514BE1-A63A-4E10-ABE1-86AC114AFB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6/23/2021</a:t>
            </a:fld>
            <a:endParaRPr lang="en-US"/>
          </a:p>
        </p:txBody>
      </p:sp>
      <p:sp>
        <p:nvSpPr>
          <p:cNvPr id="5" name="Footer Placeholder 4">
            <a:extLst>
              <a:ext uri="{FF2B5EF4-FFF2-40B4-BE49-F238E27FC236}">
                <a16:creationId xmlns:a16="http://schemas.microsoft.com/office/drawing/2014/main" id="{780997EC-4EB3-4837-B2A0-1ACF4CCF0B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2BCC0E-AB9B-433E-87A1-D8FEC03770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2460740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Rectangle 6">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1A603F7-17A2-4539-A2F5-2D940EAD4BD0}"/>
              </a:ext>
            </a:extLst>
          </p:cNvPr>
          <p:cNvSpPr txBox="1"/>
          <p:nvPr/>
        </p:nvSpPr>
        <p:spPr>
          <a:xfrm>
            <a:off x="110840" y="1567586"/>
            <a:ext cx="11984182" cy="3293209"/>
          </a:xfrm>
          <a:prstGeom prst="rect">
            <a:avLst/>
          </a:prstGeom>
          <a:noFill/>
        </p:spPr>
        <p:txBody>
          <a:bodyPr wrap="square" rtlCol="0">
            <a:spAutoFit/>
          </a:bodyPr>
          <a:lstStyle/>
          <a:p>
            <a:pPr algn="ctr">
              <a:spcBef>
                <a:spcPct val="0"/>
              </a:spcBef>
              <a:defRPr/>
            </a:pPr>
            <a:r>
              <a:rPr lang="en-US" sz="4000" b="1" dirty="0">
                <a:latin typeface="Times New Roman" pitchFamily="18" charset="0"/>
                <a:cs typeface="Times New Roman" pitchFamily="18" charset="0"/>
              </a:rPr>
              <a:t>Alumni</a:t>
            </a:r>
            <a:r>
              <a:rPr lang="en-US" sz="2400" b="1" dirty="0">
                <a:latin typeface="Times New Roman" pitchFamily="18" charset="0"/>
                <a:cs typeface="Times New Roman" pitchFamily="18" charset="0"/>
              </a:rPr>
              <a:t> </a:t>
            </a:r>
            <a:r>
              <a:rPr lang="en-US" sz="4000" b="1" dirty="0">
                <a:latin typeface="Times New Roman" pitchFamily="18" charset="0"/>
                <a:cs typeface="Times New Roman" pitchFamily="18" charset="0"/>
              </a:rPr>
              <a:t>Management</a:t>
            </a:r>
            <a:r>
              <a:rPr lang="en-US" sz="2400" b="1" dirty="0">
                <a:latin typeface="Times New Roman" pitchFamily="18" charset="0"/>
                <a:cs typeface="Times New Roman" pitchFamily="18" charset="0"/>
              </a:rPr>
              <a:t> </a:t>
            </a:r>
            <a:r>
              <a:rPr lang="en-US" sz="4000" b="1" dirty="0">
                <a:latin typeface="Times New Roman" pitchFamily="18" charset="0"/>
                <a:cs typeface="Times New Roman" pitchFamily="18" charset="0"/>
              </a:rPr>
              <a:t>System</a:t>
            </a:r>
            <a:r>
              <a:rPr lang="en-US" sz="2400" b="1" dirty="0">
                <a:latin typeface="Times New Roman" pitchFamily="18" charset="0"/>
                <a:cs typeface="Times New Roman" pitchFamily="18" charset="0"/>
              </a:rPr>
              <a:t> </a:t>
            </a:r>
          </a:p>
          <a:p>
            <a:pPr algn="ctr">
              <a:spcBef>
                <a:spcPct val="0"/>
              </a:spcBef>
              <a:defRPr/>
            </a:pPr>
            <a:r>
              <a:rPr lang="en-US" sz="2400" b="1" dirty="0">
                <a:latin typeface="Times New Roman" pitchFamily="18" charset="0"/>
                <a:cs typeface="Times New Roman" pitchFamily="18" charset="0"/>
              </a:rPr>
              <a:t>Date: 27</a:t>
            </a:r>
            <a:r>
              <a:rPr lang="en-US" sz="2400" b="1" baseline="30000" dirty="0">
                <a:latin typeface="Times New Roman" pitchFamily="18" charset="0"/>
                <a:cs typeface="Times New Roman" pitchFamily="18" charset="0"/>
              </a:rPr>
              <a:t>th</a:t>
            </a:r>
            <a:r>
              <a:rPr lang="en-US" sz="2400" b="1" dirty="0">
                <a:latin typeface="Times New Roman" pitchFamily="18" charset="0"/>
                <a:cs typeface="Times New Roman" pitchFamily="18" charset="0"/>
              </a:rPr>
              <a:t>  May 2021</a:t>
            </a:r>
          </a:p>
          <a:p>
            <a:pPr algn="ctr">
              <a:spcBef>
                <a:spcPct val="0"/>
              </a:spcBef>
              <a:defRPr/>
            </a:pPr>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M.V.N.S Kavya: 17WH1A05A2</a:t>
            </a:r>
            <a:endParaRPr lang="en-US" sz="2400" dirty="0">
              <a:latin typeface="Times New Roman" pitchFamily="18" charset="0"/>
              <a:cs typeface="Times New Roman" pitchFamily="18" charset="0"/>
            </a:endParaRPr>
          </a:p>
          <a:p>
            <a:r>
              <a:rPr lang="en-US" sz="2400" b="1" dirty="0" err="1">
                <a:latin typeface="Times New Roman" pitchFamily="18" charset="0"/>
                <a:cs typeface="Times New Roman" pitchFamily="18" charset="0"/>
              </a:rPr>
              <a:t>Suhana</a:t>
            </a:r>
            <a:r>
              <a:rPr lang="en-US" sz="2400" b="1" dirty="0">
                <a:latin typeface="Times New Roman" pitchFamily="18" charset="0"/>
                <a:cs typeface="Times New Roman" pitchFamily="18" charset="0"/>
              </a:rPr>
              <a:t> : 17WH1A0589</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G. </a:t>
            </a:r>
            <a:r>
              <a:rPr lang="en-US" sz="2400" b="1" dirty="0" err="1">
                <a:latin typeface="Times New Roman" pitchFamily="18" charset="0"/>
                <a:cs typeface="Times New Roman" pitchFamily="18" charset="0"/>
              </a:rPr>
              <a:t>Tejashwini</a:t>
            </a:r>
            <a:r>
              <a:rPr lang="en-US" sz="2400" b="1" dirty="0">
                <a:latin typeface="Times New Roman" pitchFamily="18" charset="0"/>
                <a:cs typeface="Times New Roman" pitchFamily="18" charset="0"/>
              </a:rPr>
              <a:t> : 18WH5A0519					</a:t>
            </a:r>
          </a:p>
          <a:p>
            <a:r>
              <a:rPr lang="en-US" sz="2400" b="1" dirty="0">
                <a:latin typeface="Times New Roman" pitchFamily="18" charset="0"/>
                <a:cs typeface="Times New Roman" pitchFamily="18" charset="0"/>
              </a:rPr>
              <a:t>					    	                Internal Guide: Mr. K. Bhargav Ram</a:t>
            </a:r>
          </a:p>
          <a:p>
            <a:pPr algn="ctr"/>
            <a:r>
              <a:rPr lang="en-IN" sz="2400" b="1" dirty="0">
                <a:latin typeface="Times New Roman" pitchFamily="18" charset="0"/>
                <a:cs typeface="Times New Roman" pitchFamily="18" charset="0"/>
              </a:rPr>
              <a:t>         				                           </a:t>
            </a:r>
            <a:r>
              <a:rPr lang="en-US" sz="2400" b="1" dirty="0">
                <a:latin typeface="Times New Roman" pitchFamily="18" charset="0"/>
                <a:cs typeface="Times New Roman" pitchFamily="18" charset="0"/>
              </a:rPr>
              <a:t>Designation: Assistant Professor</a:t>
            </a:r>
            <a:endParaRPr lang="en-US" sz="3200" b="1" dirty="0">
              <a:latin typeface="Times New Roman" pitchFamily="18" charset="0"/>
              <a:cs typeface="Times New Roman" pitchFamily="18" charset="0"/>
            </a:endParaRPr>
          </a:p>
        </p:txBody>
      </p:sp>
      <p:sp>
        <p:nvSpPr>
          <p:cNvPr id="6" name="Title 1"/>
          <p:cNvSpPr txBox="1">
            <a:spLocks/>
          </p:cNvSpPr>
          <p:nvPr/>
        </p:nvSpPr>
        <p:spPr>
          <a:xfrm>
            <a:off x="263236" y="3810000"/>
            <a:ext cx="11762509" cy="2590800"/>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a:latin typeface="Times New Roman" pitchFamily="18" charset="0"/>
                <a:cs typeface="Times New Roman" pitchFamily="18" charset="0"/>
              </a:rPr>
              <a:t>    </a:t>
            </a:r>
          </a:p>
          <a:p>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8" name="Rectangle 7"/>
          <p:cNvSpPr/>
          <p:nvPr/>
        </p:nvSpPr>
        <p:spPr>
          <a:xfrm>
            <a:off x="0" y="6040581"/>
            <a:ext cx="12191999" cy="461665"/>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Department of Computer Science &amp; Engineering</a:t>
            </a:r>
          </a:p>
        </p:txBody>
      </p:sp>
    </p:spTree>
    <p:extLst>
      <p:ext uri="{BB962C8B-B14F-4D97-AF65-F5344CB8AC3E}">
        <p14:creationId xmlns:p14="http://schemas.microsoft.com/office/powerpoint/2010/main" val="382051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53119" y="92883"/>
            <a:ext cx="9746235" cy="629018"/>
          </a:xfrm>
          <a:prstGeom prst="rect">
            <a:avLst/>
          </a:prstGeom>
          <a:noFill/>
          <a:ln w="9525">
            <a:noFill/>
            <a:miter lim="800000"/>
            <a:headEnd/>
            <a:tailEnd/>
          </a:ln>
        </p:spPr>
        <p:txBody>
          <a:bodyPr vert="horz" wrap="square" lIns="0" tIns="13335"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12700" marR="0" lvl="0" indent="0" algn="l" defTabSz="914400" rtl="0" eaLnBrk="0" fontAlgn="base" latinLnBrk="0" hangingPunct="0">
              <a:lnSpc>
                <a:spcPct val="100000"/>
              </a:lnSpc>
              <a:spcBef>
                <a:spcPts val="105"/>
              </a:spcBef>
              <a:spcAft>
                <a:spcPct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Why Should I Study </a:t>
            </a:r>
            <a:r>
              <a:rPr lang="en-US" sz="4000" dirty="0">
                <a:solidFill>
                  <a:srgbClr val="C00000"/>
                </a:solidFill>
                <a:latin typeface="Times New Roman" panose="02020603050405020304" pitchFamily="18" charset="0"/>
                <a:cs typeface="Times New Roman" panose="02020603050405020304" pitchFamily="18" charset="0"/>
              </a:rPr>
              <a:t>this course?</a:t>
            </a:r>
            <a:endPar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42E61EB3-2F18-4619-AD2A-886155B0A477}"/>
              </a:ext>
            </a:extLst>
          </p:cNvPr>
          <p:cNvSpPr txBox="1"/>
          <p:nvPr/>
        </p:nvSpPr>
        <p:spPr>
          <a:xfrm>
            <a:off x="165517" y="1343854"/>
            <a:ext cx="11862360" cy="492443"/>
          </a:xfrm>
          <a:prstGeom prst="rect">
            <a:avLst/>
          </a:prstGeom>
          <a:noFill/>
        </p:spPr>
        <p:txBody>
          <a:bodyPr wrap="square" rtlCol="0">
            <a:spAutoFit/>
          </a:bodyPr>
          <a:lstStyle/>
          <a:p>
            <a:pPr lvl="0"/>
            <a:r>
              <a:rPr lang="en-US" sz="260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Box 10"/>
          <p:cNvSpPr txBox="1"/>
          <p:nvPr/>
        </p:nvSpPr>
        <p:spPr>
          <a:xfrm>
            <a:off x="1025243" y="27706"/>
            <a:ext cx="8950036" cy="707886"/>
          </a:xfrm>
          <a:prstGeom prst="rect">
            <a:avLst/>
          </a:prstGeom>
          <a:noFill/>
        </p:spPr>
        <p:txBody>
          <a:bodyPr wrap="square" rtlCol="0">
            <a:spAutoFit/>
          </a:bodyPr>
          <a:lstStyle/>
          <a:p>
            <a:pPr algn="ctr"/>
            <a:r>
              <a:rPr lang="en-US" sz="4000" b="1" dirty="0">
                <a:solidFill>
                  <a:srgbClr val="FF0000"/>
                </a:solidFill>
                <a:latin typeface="Times New Roman" pitchFamily="18" charset="0"/>
                <a:cs typeface="Times New Roman" pitchFamily="18" charset="0"/>
              </a:rPr>
              <a:t>ABSTRACT</a:t>
            </a:r>
          </a:p>
        </p:txBody>
      </p:sp>
      <p:sp>
        <p:nvSpPr>
          <p:cNvPr id="12" name="Rectangle 11"/>
          <p:cNvSpPr/>
          <p:nvPr/>
        </p:nvSpPr>
        <p:spPr>
          <a:xfrm>
            <a:off x="733246" y="1173192"/>
            <a:ext cx="10805612" cy="4216539"/>
          </a:xfrm>
          <a:prstGeom prst="rect">
            <a:avLst/>
          </a:prstGeom>
        </p:spPr>
        <p:txBody>
          <a:bodyPr wrap="square">
            <a:spAutoFit/>
          </a:bodyPr>
          <a:lstStyle/>
          <a:p>
            <a:pPr algn="just">
              <a:defRPr/>
            </a:pPr>
            <a:endParaRPr lang="en-US" sz="2800" dirty="0">
              <a:latin typeface="Times New Roman" pitchFamily="18" charset="0"/>
              <a:cs typeface="Times New Roman" pitchFamily="18" charset="0"/>
            </a:endParaRPr>
          </a:p>
          <a:p>
            <a:pPr marL="457200" indent="-457200" algn="just">
              <a:buFont typeface="Wingdings" panose="05000000000000000000" pitchFamily="2" charset="2"/>
              <a:buChar char="Ø"/>
              <a:defRPr/>
            </a:pPr>
            <a:r>
              <a:rPr lang="en-US" sz="2400" dirty="0">
                <a:latin typeface="Times New Roman" pitchFamily="18" charset="0"/>
                <a:cs typeface="Times New Roman" pitchFamily="18" charset="0"/>
              </a:rPr>
              <a:t>Alumni Management System is a web application that allows alumni to upload their details, upload materials, post job opportunities, view statistics of college placement achievements. </a:t>
            </a:r>
          </a:p>
          <a:p>
            <a:pPr marL="457200" indent="-457200" algn="just">
              <a:buFont typeface="Wingdings" panose="05000000000000000000" pitchFamily="2" charset="2"/>
              <a:buChar char="Ø"/>
              <a:defRPr/>
            </a:pPr>
            <a:r>
              <a:rPr lang="en-US" sz="2400" dirty="0">
                <a:latin typeface="Times New Roman" pitchFamily="18" charset="0"/>
                <a:cs typeface="Times New Roman" pitchFamily="18" charset="0"/>
              </a:rPr>
              <a:t>It also allows students to view job opportunities, view alumni details, view materials uploaded by alumni, it also allows students to participate in group chats with alumni members.</a:t>
            </a:r>
          </a:p>
          <a:p>
            <a:pPr marL="457200" indent="-457200" algn="just">
              <a:buFont typeface="Wingdings" panose="05000000000000000000" pitchFamily="2" charset="2"/>
              <a:buChar char="Ø"/>
              <a:defRPr/>
            </a:pPr>
            <a:r>
              <a:rPr lang="en-US" sz="2400" dirty="0">
                <a:latin typeface="Times New Roman" pitchFamily="18" charset="0"/>
                <a:cs typeface="Times New Roman" pitchFamily="18" charset="0"/>
              </a:rPr>
              <a:t>The administrator for this application can verify and authenticate alumni, search for alumni details, generate reports, create events, send messages and emails to alumni members and students to notify them of any events. The admin creates the group chats.</a:t>
            </a:r>
          </a:p>
        </p:txBody>
      </p:sp>
    </p:spTree>
    <p:extLst>
      <p:ext uri="{BB962C8B-B14F-4D97-AF65-F5344CB8AC3E}">
        <p14:creationId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582" y="27375"/>
            <a:ext cx="10515600" cy="1325563"/>
          </a:xfrm>
        </p:spPr>
        <p:txBody>
          <a:bodyPr>
            <a:normAutofit/>
          </a:bodyPr>
          <a:lstStyle/>
          <a:p>
            <a:pPr algn="ctr"/>
            <a:r>
              <a:rPr lang="en-IN" sz="4000" b="1" dirty="0">
                <a:solidFill>
                  <a:srgbClr val="FF0000"/>
                </a:solidFill>
                <a:latin typeface="Times New Roman" pitchFamily="18" charset="0"/>
                <a:cs typeface="Times New Roman" pitchFamily="18" charset="0"/>
              </a:rPr>
              <a:t>ARCHITECTURE</a:t>
            </a:r>
            <a:endParaRPr lang="en-US" sz="4000" b="1" dirty="0">
              <a:solidFill>
                <a:srgbClr val="FF0000"/>
              </a:solidFill>
              <a:latin typeface="Times New Roman" pitchFamily="18" charset="0"/>
              <a:cs typeface="Times New Roman" pitchFamily="18" charset="0"/>
            </a:endParaRPr>
          </a:p>
        </p:txBody>
      </p:sp>
      <p:pic>
        <p:nvPicPr>
          <p:cNvPr id="11" name="Content Placeholder 10">
            <a:extLst>
              <a:ext uri="{FF2B5EF4-FFF2-40B4-BE49-F238E27FC236}">
                <a16:creationId xmlns:a16="http://schemas.microsoft.com/office/drawing/2014/main" id="{28462272-85F9-4AB2-9EF8-AD066C505A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5247" y="1352938"/>
            <a:ext cx="6096000" cy="5354078"/>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0B9CA-4A9A-4A39-A169-8A23DC2DD78D}"/>
              </a:ext>
            </a:extLst>
          </p:cNvPr>
          <p:cNvSpPr>
            <a:spLocks noGrp="1"/>
          </p:cNvSpPr>
          <p:nvPr>
            <p:ph type="title"/>
          </p:nvPr>
        </p:nvSpPr>
        <p:spPr/>
        <p:txBody>
          <a:bodyPr>
            <a:normAutofit fontScale="90000"/>
          </a:bodyPr>
          <a:lstStyle/>
          <a:p>
            <a:br>
              <a:rPr lang="en-US" sz="2800" b="1" kern="0" spc="-5" dirty="0">
                <a:effectLst/>
                <a:latin typeface="Times New Roman" panose="02020603050405020304" pitchFamily="18" charset="0"/>
                <a:ea typeface="Times New Roman" panose="02020603050405020304" pitchFamily="18" charset="0"/>
              </a:rPr>
            </a:br>
            <a:r>
              <a:rPr lang="en-US" sz="3100" b="1" kern="0" spc="-5" dirty="0">
                <a:effectLst/>
                <a:latin typeface="Times New Roman" panose="02020603050405020304" pitchFamily="18" charset="0"/>
                <a:ea typeface="Times New Roman" panose="02020603050405020304" pitchFamily="18" charset="0"/>
              </a:rPr>
              <a:t>Use case diagram of</a:t>
            </a:r>
            <a:r>
              <a:rPr lang="en-US" sz="3100" b="1" kern="0" spc="-100" dirty="0">
                <a:effectLst/>
                <a:latin typeface="Times New Roman" panose="02020603050405020304" pitchFamily="18" charset="0"/>
                <a:ea typeface="Times New Roman" panose="02020603050405020304" pitchFamily="18" charset="0"/>
              </a:rPr>
              <a:t> </a:t>
            </a:r>
            <a:r>
              <a:rPr lang="en-US" sz="3100" b="1" kern="0" spc="-5" dirty="0">
                <a:effectLst/>
                <a:latin typeface="Times New Roman" panose="02020603050405020304" pitchFamily="18" charset="0"/>
                <a:ea typeface="Times New Roman" panose="02020603050405020304" pitchFamily="18" charset="0"/>
              </a:rPr>
              <a:t>Admin</a:t>
            </a:r>
            <a:br>
              <a:rPr lang="en-US" sz="1800" b="1" kern="0" spc="-5" dirty="0">
                <a:effectLst/>
                <a:latin typeface="Times New Roman" panose="02020603050405020304" pitchFamily="18" charset="0"/>
                <a:ea typeface="Times New Roman" panose="02020603050405020304" pitchFamily="18" charset="0"/>
              </a:rPr>
            </a:br>
            <a:endParaRPr lang="en-US" dirty="0"/>
          </a:p>
        </p:txBody>
      </p:sp>
      <p:pic>
        <p:nvPicPr>
          <p:cNvPr id="12" name="Content Placeholder 11">
            <a:extLst>
              <a:ext uri="{FF2B5EF4-FFF2-40B4-BE49-F238E27FC236}">
                <a16:creationId xmlns:a16="http://schemas.microsoft.com/office/drawing/2014/main" id="{CDA72C76-F489-409B-B5F6-AEA0895EDA4D}"/>
              </a:ext>
            </a:extLst>
          </p:cNvPr>
          <p:cNvPicPr>
            <a:picLocks noGrp="1" noChangeAspect="1"/>
          </p:cNvPicPr>
          <p:nvPr>
            <p:ph idx="1"/>
          </p:nvPr>
        </p:nvPicPr>
        <p:blipFill>
          <a:blip r:embed="rId2"/>
          <a:stretch>
            <a:fillRect/>
          </a:stretch>
        </p:blipFill>
        <p:spPr>
          <a:xfrm>
            <a:off x="3087584" y="1690688"/>
            <a:ext cx="5791481" cy="4337701"/>
          </a:xfrm>
          <a:prstGeom prst="rect">
            <a:avLst/>
          </a:prstGeom>
        </p:spPr>
      </p:pic>
    </p:spTree>
    <p:extLst>
      <p:ext uri="{BB962C8B-B14F-4D97-AF65-F5344CB8AC3E}">
        <p14:creationId xmlns:p14="http://schemas.microsoft.com/office/powerpoint/2010/main" val="242164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75D56-2AE1-4557-BA87-D48179B8E936}"/>
              </a:ext>
            </a:extLst>
          </p:cNvPr>
          <p:cNvSpPr>
            <a:spLocks noGrp="1"/>
          </p:cNvSpPr>
          <p:nvPr>
            <p:ph type="title"/>
          </p:nvPr>
        </p:nvSpPr>
        <p:spPr/>
        <p:txBody>
          <a:bodyPr>
            <a:normAutofit/>
          </a:bodyPr>
          <a:lstStyle/>
          <a:p>
            <a:r>
              <a:rPr lang="en-US" sz="2800" b="1" dirty="0">
                <a:effectLst/>
                <a:latin typeface="Times New Roman" panose="02020603050405020304" pitchFamily="18" charset="0"/>
                <a:ea typeface="Times New Roman" panose="02020603050405020304" pitchFamily="18" charset="0"/>
              </a:rPr>
              <a:t>Use case diagram of</a:t>
            </a:r>
            <a:r>
              <a:rPr lang="en-US" sz="2800" b="1" spc="-50" dirty="0">
                <a:effectLst/>
                <a:latin typeface="Times New Roman" panose="02020603050405020304" pitchFamily="18" charset="0"/>
                <a:ea typeface="Times New Roman" panose="02020603050405020304" pitchFamily="18" charset="0"/>
              </a:rPr>
              <a:t> </a:t>
            </a:r>
            <a:r>
              <a:rPr lang="en-US" sz="2800" b="1" spc="-25" dirty="0">
                <a:effectLst/>
                <a:latin typeface="Times New Roman" panose="02020603050405020304" pitchFamily="18" charset="0"/>
                <a:ea typeface="Times New Roman" panose="02020603050405020304" pitchFamily="18" charset="0"/>
              </a:rPr>
              <a:t>Alumni</a:t>
            </a:r>
            <a:endParaRPr lang="en-US" sz="2800" dirty="0"/>
          </a:p>
        </p:txBody>
      </p:sp>
      <p:pic>
        <p:nvPicPr>
          <p:cNvPr id="9" name="Content Placeholder 8">
            <a:extLst>
              <a:ext uri="{FF2B5EF4-FFF2-40B4-BE49-F238E27FC236}">
                <a16:creationId xmlns:a16="http://schemas.microsoft.com/office/drawing/2014/main" id="{6CA769AD-7C37-45A0-B706-02B5B289B1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5304" y="1825624"/>
            <a:ext cx="6701392" cy="4432671"/>
          </a:xfrm>
        </p:spPr>
      </p:pic>
    </p:spTree>
    <p:extLst>
      <p:ext uri="{BB962C8B-B14F-4D97-AF65-F5344CB8AC3E}">
        <p14:creationId xmlns:p14="http://schemas.microsoft.com/office/powerpoint/2010/main" val="3818370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C07D7-D096-47C2-B88C-EC44EA59FF79}"/>
              </a:ext>
            </a:extLst>
          </p:cNvPr>
          <p:cNvSpPr>
            <a:spLocks noGrp="1"/>
          </p:cNvSpPr>
          <p:nvPr>
            <p:ph type="title"/>
          </p:nvPr>
        </p:nvSpPr>
        <p:spPr/>
        <p:txBody>
          <a:bodyPr>
            <a:normAutofit/>
          </a:bodyPr>
          <a:lstStyle/>
          <a:p>
            <a:r>
              <a:rPr lang="en-US" sz="2800" b="1" dirty="0">
                <a:effectLst/>
                <a:latin typeface="Times New Roman" panose="02020603050405020304" pitchFamily="18" charset="0"/>
                <a:ea typeface="Times New Roman" panose="02020603050405020304" pitchFamily="18" charset="0"/>
              </a:rPr>
              <a:t>Use case diagram of</a:t>
            </a:r>
            <a:r>
              <a:rPr lang="en-US" sz="2800" b="1" spc="-50" dirty="0">
                <a:effectLst/>
                <a:latin typeface="Times New Roman" panose="02020603050405020304" pitchFamily="18" charset="0"/>
                <a:ea typeface="Times New Roman" panose="02020603050405020304" pitchFamily="18" charset="0"/>
              </a:rPr>
              <a:t> </a:t>
            </a:r>
            <a:r>
              <a:rPr lang="en-US" sz="2800" b="1" spc="-25" dirty="0">
                <a:latin typeface="Times New Roman" panose="02020603050405020304" pitchFamily="18" charset="0"/>
                <a:ea typeface="Times New Roman" panose="02020603050405020304" pitchFamily="18" charset="0"/>
              </a:rPr>
              <a:t>Student</a:t>
            </a:r>
            <a:endParaRPr lang="en-US" sz="2800" dirty="0"/>
          </a:p>
        </p:txBody>
      </p:sp>
      <p:pic>
        <p:nvPicPr>
          <p:cNvPr id="5" name="Content Placeholder 4">
            <a:extLst>
              <a:ext uri="{FF2B5EF4-FFF2-40B4-BE49-F238E27FC236}">
                <a16:creationId xmlns:a16="http://schemas.microsoft.com/office/drawing/2014/main" id="{C122285F-1D10-4D9C-AD70-6DDF402DED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3173" y="1825625"/>
            <a:ext cx="5945653" cy="4351338"/>
          </a:xfrm>
        </p:spPr>
      </p:pic>
    </p:spTree>
    <p:extLst>
      <p:ext uri="{BB962C8B-B14F-4D97-AF65-F5344CB8AC3E}">
        <p14:creationId xmlns:p14="http://schemas.microsoft.com/office/powerpoint/2010/main" val="3954612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p:cNvSpPr txBox="1"/>
          <p:nvPr/>
        </p:nvSpPr>
        <p:spPr>
          <a:xfrm>
            <a:off x="1620982" y="293227"/>
            <a:ext cx="8950036"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Tools and Technologies</a:t>
            </a:r>
          </a:p>
        </p:txBody>
      </p:sp>
      <p:graphicFrame>
        <p:nvGraphicFramePr>
          <p:cNvPr id="3" name="Table 3"/>
          <p:cNvGraphicFramePr>
            <a:graphicFrameLocks noGrp="1"/>
          </p:cNvGraphicFramePr>
          <p:nvPr>
            <p:extLst>
              <p:ext uri="{D42A27DB-BD31-4B8C-83A1-F6EECF244321}">
                <p14:modId xmlns:p14="http://schemas.microsoft.com/office/powerpoint/2010/main" val="1319812034"/>
              </p:ext>
            </p:extLst>
          </p:nvPr>
        </p:nvGraphicFramePr>
        <p:xfrm>
          <a:off x="1760102" y="1114079"/>
          <a:ext cx="8671796" cy="4700730"/>
        </p:xfrm>
        <a:graphic>
          <a:graphicData uri="http://schemas.openxmlformats.org/drawingml/2006/table">
            <a:tbl>
              <a:tblPr firstRow="1" bandRow="1">
                <a:tableStyleId>{B301B821-A1FF-4177-AEE7-76D212191A09}</a:tableStyleId>
              </a:tblPr>
              <a:tblGrid>
                <a:gridCol w="4335898">
                  <a:extLst>
                    <a:ext uri="{9D8B030D-6E8A-4147-A177-3AD203B41FA5}">
                      <a16:colId xmlns:a16="http://schemas.microsoft.com/office/drawing/2014/main" val="20000"/>
                    </a:ext>
                  </a:extLst>
                </a:gridCol>
                <a:gridCol w="4335898">
                  <a:extLst>
                    <a:ext uri="{9D8B030D-6E8A-4147-A177-3AD203B41FA5}">
                      <a16:colId xmlns:a16="http://schemas.microsoft.com/office/drawing/2014/main" val="20001"/>
                    </a:ext>
                  </a:extLst>
                </a:gridCol>
              </a:tblGrid>
              <a:tr h="403050">
                <a:tc>
                  <a:txBody>
                    <a:bodyPr/>
                    <a:lstStyle/>
                    <a:p>
                      <a:pPr algn="ctr"/>
                      <a:r>
                        <a:rPr lang="en-US" sz="2000" dirty="0">
                          <a:latin typeface="Times New Roman" panose="02020603050405020304" pitchFamily="18" charset="0"/>
                          <a:cs typeface="Times New Roman" panose="02020603050405020304" pitchFamily="18" charset="0"/>
                        </a:rPr>
                        <a:t>Environment</a:t>
                      </a:r>
                    </a:p>
                  </a:txBody>
                  <a:tcPr/>
                </a:tc>
                <a:tc>
                  <a:txBody>
                    <a:bodyPr/>
                    <a:lstStyle/>
                    <a:p>
                      <a:pPr algn="ctr"/>
                      <a:r>
                        <a:rPr lang="en-US" sz="2000" dirty="0">
                          <a:latin typeface="Times New Roman" panose="02020603050405020304" pitchFamily="18" charset="0"/>
                          <a:cs typeface="Times New Roman" panose="02020603050405020304" pitchFamily="18" charset="0"/>
                        </a:rPr>
                        <a:t>Specification</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488185">
                <a:tc>
                  <a:txBody>
                    <a:bodyPr/>
                    <a:lstStyle/>
                    <a:p>
                      <a:r>
                        <a:rPr lang="en-US" dirty="0">
                          <a:latin typeface="Times New Roman" panose="02020603050405020304" pitchFamily="18" charset="0"/>
                          <a:cs typeface="Times New Roman" panose="02020603050405020304" pitchFamily="18" charset="0"/>
                        </a:rPr>
                        <a:t>Hardware</a:t>
                      </a:r>
                    </a:p>
                  </a:txBody>
                  <a:tcPr>
                    <a:lnR w="12700" cap="flat" cmpd="sng" algn="ctr">
                      <a:solidFill>
                        <a:schemeClr val="tx1"/>
                      </a:solidFill>
                      <a:prstDash val="solid"/>
                      <a:round/>
                      <a:headEnd type="none" w="med" len="med"/>
                      <a:tailEnd type="none" w="med" len="med"/>
                    </a:lnR>
                  </a:tcPr>
                </a:tc>
                <a:tc>
                  <a:txBody>
                    <a:bodyPr/>
                    <a:lstStyle/>
                    <a:p>
                      <a:r>
                        <a:rPr lang="en-US" dirty="0">
                          <a:latin typeface="Times New Roman" panose="02020603050405020304" pitchFamily="18" charset="0"/>
                          <a:cs typeface="Times New Roman" panose="02020603050405020304" pitchFamily="18" charset="0"/>
                        </a:rPr>
                        <a:t>Processor - Intel Core i3</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OS: Windows 8 and above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Memory(RAM) - 4 GB</a:t>
                      </a:r>
                    </a:p>
                    <a:p>
                      <a:endParaRPr lang="en-US" dirty="0">
                        <a:ln>
                          <a:solidFill>
                            <a:schemeClr val="accent1"/>
                          </a:solidFill>
                        </a:ln>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Storage – 50 GB or more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767220">
                <a:tc>
                  <a:txBody>
                    <a:bodyPr/>
                    <a:lstStyle/>
                    <a:p>
                      <a:r>
                        <a:rPr lang="en-US" dirty="0">
                          <a:latin typeface="Times New Roman" panose="02020603050405020304" pitchFamily="18" charset="0"/>
                          <a:cs typeface="Times New Roman" panose="02020603050405020304" pitchFamily="18" charset="0"/>
                        </a:rPr>
                        <a:t>Software</a:t>
                      </a:r>
                    </a:p>
                  </a:txBody>
                  <a:tcPr>
                    <a:lnR w="12700" cap="flat" cmpd="sng" algn="ctr">
                      <a:solidFill>
                        <a:schemeClr val="tx1"/>
                      </a:solidFill>
                      <a:prstDash val="solid"/>
                      <a:round/>
                      <a:headEnd type="none" w="med" len="med"/>
                      <a:tailEnd type="none" w="med" len="med"/>
                    </a:lnR>
                  </a:tcPr>
                </a:tc>
                <a:tc>
                  <a:txBody>
                    <a:bodyPr/>
                    <a:lstStyle/>
                    <a:p>
                      <a:r>
                        <a:rPr lang="en-US" dirty="0">
                          <a:latin typeface="Times New Roman" panose="02020603050405020304" pitchFamily="18" charset="0"/>
                          <a:cs typeface="Times New Roman" panose="02020603050405020304" pitchFamily="18" charset="0"/>
                        </a:rPr>
                        <a:t>XAMPP 1.8.2</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MYSQL Server 5.4</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Star UML</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Browser: Microsoft Edge, Google Chrome, Mozilla Firefox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7767876-16B2-4096-AA5A-BEE8532517FB}"/>
              </a:ext>
            </a:extLst>
          </p:cNvPr>
          <p:cNvSpPr txBox="1"/>
          <p:nvPr/>
        </p:nvSpPr>
        <p:spPr>
          <a:xfrm>
            <a:off x="888591" y="2875002"/>
            <a:ext cx="10712567" cy="1107996"/>
          </a:xfrm>
          <a:prstGeom prst="rect">
            <a:avLst/>
          </a:prstGeom>
          <a:noFill/>
        </p:spPr>
        <p:txBody>
          <a:bodyPr wrap="square" rtlCol="0">
            <a:spAutoFit/>
          </a:bodyPr>
          <a:lstStyle/>
          <a:p>
            <a:pPr lvl="0" algn="ctr"/>
            <a:r>
              <a:rPr lang="en-US" sz="6600" b="1"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2622</TotalTime>
  <Words>279</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vt:lpstr>
      <vt:lpstr>Office Theme</vt:lpstr>
      <vt:lpstr>PowerPoint Presentation</vt:lpstr>
      <vt:lpstr>PowerPoint Presentation</vt:lpstr>
      <vt:lpstr>ARCHITECTURE</vt:lpstr>
      <vt:lpstr> Use case diagram of Admin </vt:lpstr>
      <vt:lpstr>Use case diagram of Alumni</vt:lpstr>
      <vt:lpstr>Use case diagram of Student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HP</cp:lastModifiedBy>
  <cp:revision>212</cp:revision>
  <dcterms:created xsi:type="dcterms:W3CDTF">2020-08-08T03:55:20Z</dcterms:created>
  <dcterms:modified xsi:type="dcterms:W3CDTF">2021-06-23T05:30:09Z</dcterms:modified>
</cp:coreProperties>
</file>