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7" r:id="rId4"/>
    <p:sldId id="280" r:id="rId5"/>
    <p:sldId id="281" r:id="rId6"/>
    <p:sldId id="282" r:id="rId7"/>
    <p:sldId id="284" r:id="rId8"/>
    <p:sldId id="285" r:id="rId9"/>
    <p:sldId id="288"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9" autoAdjust="0"/>
    <p:restoredTop sz="94660"/>
  </p:normalViewPr>
  <p:slideViewPr>
    <p:cSldViewPr snapToGrid="0">
      <p:cViewPr varScale="1">
        <p:scale>
          <a:sx n="81" d="100"/>
          <a:sy n="81" d="100"/>
        </p:scale>
        <p:origin x="126"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6/23/2021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6/23/2021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3293209"/>
          </a:xfrm>
          <a:prstGeom prst="rect">
            <a:avLst/>
          </a:prstGeom>
          <a:noFill/>
        </p:spPr>
        <p:txBody>
          <a:bodyPr wrap="square" rtlCol="0">
            <a:spAutoFit/>
          </a:bodyPr>
          <a:lstStyle/>
          <a:p>
            <a:pPr algn="ctr">
              <a:spcBef>
                <a:spcPct val="0"/>
              </a:spcBef>
              <a:defRPr/>
            </a:pPr>
            <a:r>
              <a:rPr lang="en-US" sz="4000" b="1" dirty="0">
                <a:latin typeface="Times New Roman" pitchFamily="18" charset="0"/>
                <a:cs typeface="Times New Roman" pitchFamily="18" charset="0"/>
              </a:rPr>
              <a:t>Alumni</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Management</a:t>
            </a:r>
            <a:r>
              <a:rPr lang="en-US" sz="2400" b="1" dirty="0">
                <a:latin typeface="Times New Roman" pitchFamily="18" charset="0"/>
                <a:cs typeface="Times New Roman" pitchFamily="18" charset="0"/>
              </a:rPr>
              <a:t> </a:t>
            </a:r>
            <a:r>
              <a:rPr lang="en-US" sz="4000" b="1" dirty="0">
                <a:latin typeface="Times New Roman" pitchFamily="18" charset="0"/>
                <a:cs typeface="Times New Roman" pitchFamily="18" charset="0"/>
              </a:rPr>
              <a:t>System</a:t>
            </a:r>
            <a:r>
              <a:rPr lang="en-US" sz="2400" b="1" dirty="0">
                <a:latin typeface="Times New Roman" pitchFamily="18" charset="0"/>
                <a:cs typeface="Times New Roman" pitchFamily="18" charset="0"/>
              </a:rPr>
              <a:t> </a:t>
            </a:r>
          </a:p>
          <a:p>
            <a:pPr algn="ctr">
              <a:spcBef>
                <a:spcPct val="0"/>
              </a:spcBef>
              <a:defRPr/>
            </a:pPr>
            <a:r>
              <a:rPr lang="en-US" sz="2400" b="1" dirty="0">
                <a:latin typeface="Times New Roman" pitchFamily="18" charset="0"/>
                <a:cs typeface="Times New Roman" pitchFamily="18" charset="0"/>
              </a:rPr>
              <a:t>Date: 27</a:t>
            </a:r>
            <a:r>
              <a:rPr lang="en-US" sz="2400" b="1" baseline="30000" dirty="0">
                <a:latin typeface="Times New Roman" pitchFamily="18" charset="0"/>
                <a:cs typeface="Times New Roman" pitchFamily="18" charset="0"/>
              </a:rPr>
              <a:t>th</a:t>
            </a:r>
            <a:r>
              <a:rPr lang="en-US" sz="2400" b="1" dirty="0">
                <a:latin typeface="Times New Roman" pitchFamily="18" charset="0"/>
                <a:cs typeface="Times New Roman" pitchFamily="18" charset="0"/>
              </a:rPr>
              <a:t>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M.V.N.S Kavya: 17WH1A05A2</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Suhana</a:t>
            </a:r>
            <a:r>
              <a:rPr lang="en-US" sz="2400" b="1" dirty="0">
                <a:latin typeface="Times New Roman" pitchFamily="18" charset="0"/>
                <a:cs typeface="Times New Roman" pitchFamily="18" charset="0"/>
              </a:rPr>
              <a:t> : 17WH1A0589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 </a:t>
            </a:r>
            <a:r>
              <a:rPr lang="en-US" sz="2400" b="1" dirty="0" err="1">
                <a:latin typeface="Times New Roman" pitchFamily="18" charset="0"/>
                <a:cs typeface="Times New Roman" pitchFamily="18" charset="0"/>
              </a:rPr>
              <a:t>Tejashwini</a:t>
            </a:r>
            <a:r>
              <a:rPr lang="en-US" sz="2400" b="1" dirty="0">
                <a:latin typeface="Times New Roman" pitchFamily="18" charset="0"/>
                <a:cs typeface="Times New Roman" pitchFamily="18" charset="0"/>
              </a:rPr>
              <a:t> : 18WH5A0519					</a:t>
            </a:r>
          </a:p>
          <a:p>
            <a:r>
              <a:rPr lang="en-US" sz="2400" b="1" dirty="0">
                <a:latin typeface="Times New Roman" pitchFamily="18" charset="0"/>
                <a:cs typeface="Times New Roman" pitchFamily="18" charset="0"/>
              </a:rPr>
              <a:t>					    	                Internal Guide: Mr. K. Bhargav Ram</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ABSTRACT</a:t>
            </a:r>
          </a:p>
        </p:txBody>
      </p:sp>
      <p:sp>
        <p:nvSpPr>
          <p:cNvPr id="12" name="Rectangle 11"/>
          <p:cNvSpPr/>
          <p:nvPr/>
        </p:nvSpPr>
        <p:spPr>
          <a:xfrm>
            <a:off x="733246" y="1173192"/>
            <a:ext cx="10805612" cy="4216539"/>
          </a:xfrm>
          <a:prstGeom prst="rect">
            <a:avLst/>
          </a:prstGeom>
        </p:spPr>
        <p:txBody>
          <a:bodyPr wrap="square">
            <a:spAutoFit/>
          </a:bodyPr>
          <a:lstStyle/>
          <a:p>
            <a:pPr algn="just">
              <a:defRPr/>
            </a:pP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Alumni Management System is a web application that allows alumni to upload their details, upload materials, post job opportunities, view statistics of college placement achievements. </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It also allows students to view job opportunities, view alumni details, view materials uploaded by alumni, it also allows students to participate in group chats with alumni members.</a:t>
            </a:r>
          </a:p>
          <a:p>
            <a:pPr marL="457200" indent="-457200" algn="just">
              <a:buFont typeface="Wingdings" panose="05000000000000000000" pitchFamily="2" charset="2"/>
              <a:buChar char="Ø"/>
              <a:defRPr/>
            </a:pPr>
            <a:r>
              <a:rPr lang="en-US" sz="2400" dirty="0">
                <a:latin typeface="Times New Roman" pitchFamily="18" charset="0"/>
                <a:cs typeface="Times New Roman" pitchFamily="18" charset="0"/>
              </a:rPr>
              <a:t>The administrator for this application can verify and authenticate alumni, search for alumni details, generate reports, create events, send messages and emails to alumni members and students to notify them of any events. The admin creates the group chats.</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82" y="27375"/>
            <a:ext cx="10515600" cy="1325563"/>
          </a:xfrm>
        </p:spPr>
        <p:txBody>
          <a:bodyPr>
            <a:normAutofit/>
          </a:bodyPr>
          <a:lstStyle/>
          <a:p>
            <a:pPr algn="ctr"/>
            <a:r>
              <a:rPr lang="en-IN" sz="4000" b="1" dirty="0">
                <a:solidFill>
                  <a:srgbClr val="FF0000"/>
                </a:solidFill>
                <a:latin typeface="Times New Roman" pitchFamily="18" charset="0"/>
                <a:cs typeface="Times New Roman" pitchFamily="18" charset="0"/>
              </a:rPr>
              <a:t>ARCHITECTURE</a:t>
            </a:r>
            <a:endParaRPr lang="en-US" sz="4000" b="1" dirty="0">
              <a:solidFill>
                <a:srgbClr val="FF0000"/>
              </a:solidFill>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28462272-85F9-4AB2-9EF8-AD066C505A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247" y="1352938"/>
            <a:ext cx="6096000" cy="535407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B9CA-4A9A-4A39-A169-8A23DC2DD78D}"/>
              </a:ext>
            </a:extLst>
          </p:cNvPr>
          <p:cNvSpPr>
            <a:spLocks noGrp="1"/>
          </p:cNvSpPr>
          <p:nvPr>
            <p:ph type="title"/>
          </p:nvPr>
        </p:nvSpPr>
        <p:spPr/>
        <p:txBody>
          <a:bodyPr>
            <a:normAutofit fontScale="90000"/>
          </a:bodyPr>
          <a:lstStyle/>
          <a:p>
            <a:br>
              <a:rPr lang="en-US" sz="2800" b="1" kern="0" spc="-5" dirty="0">
                <a:effectLst/>
                <a:latin typeface="Times New Roman" panose="02020603050405020304" pitchFamily="18" charset="0"/>
                <a:ea typeface="Times New Roman" panose="02020603050405020304" pitchFamily="18" charset="0"/>
              </a:rPr>
            </a:br>
            <a:r>
              <a:rPr lang="en-US" sz="3100" b="1" kern="0" spc="-5" dirty="0">
                <a:effectLst/>
                <a:latin typeface="Times New Roman" panose="02020603050405020304" pitchFamily="18" charset="0"/>
                <a:ea typeface="Times New Roman" panose="02020603050405020304" pitchFamily="18" charset="0"/>
              </a:rPr>
              <a:t>Use case diagram of</a:t>
            </a:r>
            <a:r>
              <a:rPr lang="en-US" sz="3100" b="1" kern="0" spc="-100" dirty="0">
                <a:effectLst/>
                <a:latin typeface="Times New Roman" panose="02020603050405020304" pitchFamily="18" charset="0"/>
                <a:ea typeface="Times New Roman" panose="02020603050405020304" pitchFamily="18" charset="0"/>
              </a:rPr>
              <a:t> </a:t>
            </a:r>
            <a:r>
              <a:rPr lang="en-US" sz="3100" b="1" kern="0" spc="-5" dirty="0">
                <a:effectLst/>
                <a:latin typeface="Times New Roman" panose="02020603050405020304" pitchFamily="18" charset="0"/>
                <a:ea typeface="Times New Roman" panose="02020603050405020304" pitchFamily="18" charset="0"/>
              </a:rPr>
              <a:t>Admin</a:t>
            </a:r>
            <a:br>
              <a:rPr lang="en-US" sz="1800" b="1" kern="0" spc="-5" dirty="0">
                <a:effectLst/>
                <a:latin typeface="Times New Roman" panose="02020603050405020304" pitchFamily="18" charset="0"/>
                <a:ea typeface="Times New Roman" panose="02020603050405020304" pitchFamily="18" charset="0"/>
              </a:rPr>
            </a:br>
            <a:endParaRPr lang="en-US" dirty="0"/>
          </a:p>
        </p:txBody>
      </p:sp>
      <p:pic>
        <p:nvPicPr>
          <p:cNvPr id="12" name="Content Placeholder 11">
            <a:extLst>
              <a:ext uri="{FF2B5EF4-FFF2-40B4-BE49-F238E27FC236}">
                <a16:creationId xmlns:a16="http://schemas.microsoft.com/office/drawing/2014/main" id="{CDA72C76-F489-409B-B5F6-AEA0895EDA4D}"/>
              </a:ext>
            </a:extLst>
          </p:cNvPr>
          <p:cNvPicPr>
            <a:picLocks noGrp="1" noChangeAspect="1"/>
          </p:cNvPicPr>
          <p:nvPr>
            <p:ph idx="1"/>
          </p:nvPr>
        </p:nvPicPr>
        <p:blipFill>
          <a:blip r:embed="rId2"/>
          <a:stretch>
            <a:fillRect/>
          </a:stretch>
        </p:blipFill>
        <p:spPr>
          <a:xfrm>
            <a:off x="3087584" y="1690688"/>
            <a:ext cx="5791481" cy="4337701"/>
          </a:xfrm>
          <a:prstGeom prst="rect">
            <a:avLst/>
          </a:prstGeom>
        </p:spPr>
      </p:pic>
    </p:spTree>
    <p:extLst>
      <p:ext uri="{BB962C8B-B14F-4D97-AF65-F5344CB8AC3E}">
        <p14:creationId xmlns:p14="http://schemas.microsoft.com/office/powerpoint/2010/main" val="24216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5D56-2AE1-4557-BA87-D48179B8E936}"/>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Use case diagram of</a:t>
            </a:r>
            <a:r>
              <a:rPr lang="en-US" sz="2800" b="1" spc="-50" dirty="0">
                <a:effectLst/>
                <a:latin typeface="Times New Roman" panose="02020603050405020304" pitchFamily="18" charset="0"/>
                <a:ea typeface="Times New Roman" panose="02020603050405020304" pitchFamily="18" charset="0"/>
              </a:rPr>
              <a:t> </a:t>
            </a:r>
            <a:r>
              <a:rPr lang="en-US" sz="2800" b="1" spc="-25" dirty="0">
                <a:effectLst/>
                <a:latin typeface="Times New Roman" panose="02020603050405020304" pitchFamily="18" charset="0"/>
                <a:ea typeface="Times New Roman" panose="02020603050405020304" pitchFamily="18" charset="0"/>
              </a:rPr>
              <a:t>Alumni</a:t>
            </a:r>
            <a:endParaRPr lang="en-US" sz="2800" dirty="0"/>
          </a:p>
        </p:txBody>
      </p:sp>
      <p:pic>
        <p:nvPicPr>
          <p:cNvPr id="9" name="Content Placeholder 8">
            <a:extLst>
              <a:ext uri="{FF2B5EF4-FFF2-40B4-BE49-F238E27FC236}">
                <a16:creationId xmlns:a16="http://schemas.microsoft.com/office/drawing/2014/main" id="{6CA769AD-7C37-45A0-B706-02B5B289B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5304" y="1825624"/>
            <a:ext cx="6701392" cy="4432671"/>
          </a:xfrm>
        </p:spPr>
      </p:pic>
    </p:spTree>
    <p:extLst>
      <p:ext uri="{BB962C8B-B14F-4D97-AF65-F5344CB8AC3E}">
        <p14:creationId xmlns:p14="http://schemas.microsoft.com/office/powerpoint/2010/main" val="381837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07D7-D096-47C2-B88C-EC44EA59FF79}"/>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rPr>
              <a:t>Use case diagram of</a:t>
            </a:r>
            <a:r>
              <a:rPr lang="en-US" sz="2800" b="1" spc="-50" dirty="0">
                <a:effectLst/>
                <a:latin typeface="Times New Roman" panose="02020603050405020304" pitchFamily="18" charset="0"/>
                <a:ea typeface="Times New Roman" panose="02020603050405020304" pitchFamily="18" charset="0"/>
              </a:rPr>
              <a:t> </a:t>
            </a:r>
            <a:r>
              <a:rPr lang="en-US" sz="2800" b="1" spc="-25" dirty="0">
                <a:latin typeface="Times New Roman" panose="02020603050405020304" pitchFamily="18" charset="0"/>
                <a:ea typeface="Times New Roman" panose="02020603050405020304" pitchFamily="18" charset="0"/>
              </a:rPr>
              <a:t>Student</a:t>
            </a:r>
            <a:endParaRPr lang="en-US" sz="2800" dirty="0"/>
          </a:p>
        </p:txBody>
      </p:sp>
      <p:pic>
        <p:nvPicPr>
          <p:cNvPr id="5" name="Content Placeholder 4">
            <a:extLst>
              <a:ext uri="{FF2B5EF4-FFF2-40B4-BE49-F238E27FC236}">
                <a16:creationId xmlns:a16="http://schemas.microsoft.com/office/drawing/2014/main" id="{C122285F-1D10-4D9C-AD70-6DDF402DED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173" y="1825625"/>
            <a:ext cx="5945653" cy="4351338"/>
          </a:xfrm>
        </p:spPr>
      </p:pic>
    </p:spTree>
    <p:extLst>
      <p:ext uri="{BB962C8B-B14F-4D97-AF65-F5344CB8AC3E}">
        <p14:creationId xmlns:p14="http://schemas.microsoft.com/office/powerpoint/2010/main" val="395461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9745-C4F9-442F-A2D5-63D6B1789C2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Output</a:t>
            </a:r>
          </a:p>
        </p:txBody>
      </p:sp>
      <p:pic>
        <p:nvPicPr>
          <p:cNvPr id="7" name="Content Placeholder 6">
            <a:extLst>
              <a:ext uri="{FF2B5EF4-FFF2-40B4-BE49-F238E27FC236}">
                <a16:creationId xmlns:a16="http://schemas.microsoft.com/office/drawing/2014/main" id="{5C3E7920-39B1-4C16-A460-C5E7632D7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057" y="1543792"/>
            <a:ext cx="5788231" cy="5314207"/>
          </a:xfrm>
        </p:spPr>
      </p:pic>
      <p:pic>
        <p:nvPicPr>
          <p:cNvPr id="8" name="Picture 7">
            <a:extLst>
              <a:ext uri="{FF2B5EF4-FFF2-40B4-BE49-F238E27FC236}">
                <a16:creationId xmlns:a16="http://schemas.microsoft.com/office/drawing/2014/main" id="{30B0B345-BCB1-449C-A2AC-8606D6C0A58D}"/>
              </a:ext>
            </a:extLst>
          </p:cNvPr>
          <p:cNvPicPr>
            <a:picLocks noChangeAspect="1"/>
          </p:cNvPicPr>
          <p:nvPr/>
        </p:nvPicPr>
        <p:blipFill>
          <a:blip r:embed="rId3"/>
          <a:stretch>
            <a:fillRect/>
          </a:stretch>
        </p:blipFill>
        <p:spPr>
          <a:xfrm>
            <a:off x="6218714" y="1543792"/>
            <a:ext cx="5973286" cy="5157558"/>
          </a:xfrm>
          <a:prstGeom prst="rect">
            <a:avLst/>
          </a:prstGeom>
        </p:spPr>
      </p:pic>
    </p:spTree>
    <p:extLst>
      <p:ext uri="{BB962C8B-B14F-4D97-AF65-F5344CB8AC3E}">
        <p14:creationId xmlns:p14="http://schemas.microsoft.com/office/powerpoint/2010/main" val="338631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FF03FC-E562-4845-9F3D-06E0061843F7}"/>
              </a:ext>
            </a:extLst>
          </p:cNvPr>
          <p:cNvPicPr>
            <a:picLocks noChangeAspect="1"/>
          </p:cNvPicPr>
          <p:nvPr/>
        </p:nvPicPr>
        <p:blipFill>
          <a:blip r:embed="rId2"/>
          <a:stretch>
            <a:fillRect/>
          </a:stretch>
        </p:blipFill>
        <p:spPr>
          <a:xfrm>
            <a:off x="5854535" y="581891"/>
            <a:ext cx="6337465" cy="6127667"/>
          </a:xfrm>
          <a:prstGeom prst="rect">
            <a:avLst/>
          </a:prstGeom>
        </p:spPr>
      </p:pic>
      <p:pic>
        <p:nvPicPr>
          <p:cNvPr id="8" name="Picture 7">
            <a:extLst>
              <a:ext uri="{FF2B5EF4-FFF2-40B4-BE49-F238E27FC236}">
                <a16:creationId xmlns:a16="http://schemas.microsoft.com/office/drawing/2014/main" id="{431C047C-04D6-4DEB-8A8A-97D49F647EA0}"/>
              </a:ext>
            </a:extLst>
          </p:cNvPr>
          <p:cNvPicPr>
            <a:picLocks noChangeAspect="1"/>
          </p:cNvPicPr>
          <p:nvPr/>
        </p:nvPicPr>
        <p:blipFill>
          <a:blip r:embed="rId3"/>
          <a:stretch>
            <a:fillRect/>
          </a:stretch>
        </p:blipFill>
        <p:spPr>
          <a:xfrm>
            <a:off x="0" y="581891"/>
            <a:ext cx="5545778" cy="6127667"/>
          </a:xfrm>
          <a:prstGeom prst="rect">
            <a:avLst/>
          </a:prstGeom>
        </p:spPr>
      </p:pic>
    </p:spTree>
    <p:extLst>
      <p:ext uri="{BB962C8B-B14F-4D97-AF65-F5344CB8AC3E}">
        <p14:creationId xmlns:p14="http://schemas.microsoft.com/office/powerpoint/2010/main" val="220695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and Technologies</a:t>
            </a:r>
          </a:p>
        </p:txBody>
      </p:sp>
      <p:graphicFrame>
        <p:nvGraphicFramePr>
          <p:cNvPr id="3" name="Table 3"/>
          <p:cNvGraphicFramePr>
            <a:graphicFrameLocks noGrp="1"/>
          </p:cNvGraphicFramePr>
          <p:nvPr>
            <p:extLst>
              <p:ext uri="{D42A27DB-BD31-4B8C-83A1-F6EECF244321}">
                <p14:modId xmlns:p14="http://schemas.microsoft.com/office/powerpoint/2010/main" val="1319812034"/>
              </p:ext>
            </p:extLst>
          </p:nvPr>
        </p:nvGraphicFramePr>
        <p:xfrm>
          <a:off x="1760102" y="1114079"/>
          <a:ext cx="8671796" cy="470073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20000"/>
                    </a:ext>
                  </a:extLst>
                </a:gridCol>
                <a:gridCol w="4335898">
                  <a:extLst>
                    <a:ext uri="{9D8B030D-6E8A-4147-A177-3AD203B41FA5}">
                      <a16:colId xmlns:a16="http://schemas.microsoft.com/office/drawing/2014/main" val="20001"/>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 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Microsoft Edge,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281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ARCHITECTURE</vt:lpstr>
      <vt:lpstr> Use case diagram of Admin </vt:lpstr>
      <vt:lpstr>Use case diagram of Alumni</vt:lpstr>
      <vt:lpstr>Use case diagram of Student</vt:lpstr>
      <vt:lpstr>                               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HP</cp:lastModifiedBy>
  <cp:revision>213</cp:revision>
  <dcterms:created xsi:type="dcterms:W3CDTF">2020-08-08T03:55:20Z</dcterms:created>
  <dcterms:modified xsi:type="dcterms:W3CDTF">2021-06-23T05:33:06Z</dcterms:modified>
</cp:coreProperties>
</file>