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6" r:id="rId3"/>
    <p:sldId id="278" r:id="rId4"/>
    <p:sldId id="265" r:id="rId5"/>
    <p:sldId id="274" r:id="rId6"/>
    <p:sldId id="279" r:id="rId7"/>
    <p:sldId id="277" r:id="rId8"/>
    <p:sldId id="275"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19-Apr-21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19-Apr-21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19-Apr-21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howto/howto_css_login_form.asp" TargetMode="External"/><Relationship Id="rId13" Type="http://schemas.openxmlformats.org/officeDocument/2006/relationships/hyperlink" Target="https://www.geeksforgeeks.org/how-to-install-xampp-on-windows/" TargetMode="External"/><Relationship Id="rId3" Type="http://schemas.openxmlformats.org/officeDocument/2006/relationships/image" Target="../media/image3.jpeg"/><Relationship Id="rId7" Type="http://schemas.openxmlformats.org/officeDocument/2006/relationships/hyperlink" Target="https://www.w3schools.com/howto/howto_js_form_steps.asp" TargetMode="External"/><Relationship Id="rId12" Type="http://schemas.openxmlformats.org/officeDocument/2006/relationships/hyperlink" Target="https://www.apachefriends.org/download.html" TargetMode="External"/><Relationship Id="rId2" Type="http://schemas.openxmlformats.org/officeDocument/2006/relationships/image" Target="../media/image1.png"/><Relationship Id="rId16" Type="http://schemas.openxmlformats.org/officeDocument/2006/relationships/hyperlink" Target="https://www.tutorialspoint.com/uml/uml_standard_diagrams.htm" TargetMode="External"/><Relationship Id="rId1" Type="http://schemas.openxmlformats.org/officeDocument/2006/relationships/slideLayout" Target="../slideLayouts/slideLayout1.xml"/><Relationship Id="rId6" Type="http://schemas.openxmlformats.org/officeDocument/2006/relationships/hyperlink" Target="https://webdevtrick.com/simple-quiz-in-php-source-code/" TargetMode="External"/><Relationship Id="rId11" Type="http://schemas.openxmlformats.org/officeDocument/2006/relationships/hyperlink" Target="https://www.guru99.com/sql.html" TargetMode="External"/><Relationship Id="rId5" Type="http://schemas.openxmlformats.org/officeDocument/2006/relationships/hyperlink" Target="https://www.w3schools.com/php/DEFAULT.asp" TargetMode="External"/><Relationship Id="rId15" Type="http://schemas.openxmlformats.org/officeDocument/2006/relationships/hyperlink" Target="https://staruml.io/" TargetMode="External"/><Relationship Id="rId10" Type="http://schemas.openxmlformats.org/officeDocument/2006/relationships/hyperlink" Target="https://www.w3schools.com/js/DEFAULT.asp" TargetMode="External"/><Relationship Id="rId4" Type="http://schemas.openxmlformats.org/officeDocument/2006/relationships/hyperlink" Target="https://www.php.net/" TargetMode="External"/><Relationship Id="rId9" Type="http://schemas.openxmlformats.org/officeDocument/2006/relationships/hyperlink" Target="https://mdbootstrap.com/docs/b4/jquery/forms/file-input/" TargetMode="External"/><Relationship Id="rId14" Type="http://schemas.openxmlformats.org/officeDocument/2006/relationships/hyperlink" Target="http://tomcat.apache.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796186"/>
            <a:ext cx="11984182" cy="3908762"/>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StudentStellar</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19 April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Tarani Talluri : 17wh1a0576</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Raga Rasagna P : 17wh1a0599</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Pravallika</a:t>
            </a:r>
            <a:r>
              <a:rPr lang="en-US" sz="2400" b="1" dirty="0">
                <a:latin typeface="Times New Roman" pitchFamily="18" charset="0"/>
                <a:cs typeface="Times New Roman" pitchFamily="18" charset="0"/>
              </a:rPr>
              <a:t> M.N : 18wh5a0517</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Dr. N. Sreekanth</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Associate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6931" y="1066897"/>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0982" y="18211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Abstract</a:t>
            </a:r>
          </a:p>
        </p:txBody>
      </p:sp>
      <p:sp>
        <p:nvSpPr>
          <p:cNvPr id="4" name="TextBox 3">
            <a:extLst>
              <a:ext uri="{FF2B5EF4-FFF2-40B4-BE49-F238E27FC236}">
                <a16:creationId xmlns:a16="http://schemas.microsoft.com/office/drawing/2014/main" id="{E2FD7AA3-1C96-42F6-AEFD-852574C3C3F6}"/>
              </a:ext>
            </a:extLst>
          </p:cNvPr>
          <p:cNvSpPr txBox="1"/>
          <p:nvPr/>
        </p:nvSpPr>
        <p:spPr>
          <a:xfrm>
            <a:off x="314325" y="1409700"/>
            <a:ext cx="1173480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StudentStellar is a social networking web application for colleges. It helps to connect both students and faculty. It refers to the </a:t>
            </a:r>
            <a:r>
              <a:rPr lang="en-US" sz="2000" b="0" i="0" dirty="0">
                <a:solidFill>
                  <a:srgbClr val="202124"/>
                </a:solidFill>
                <a:effectLst/>
                <a:latin typeface="Times New Roman" panose="02020603050405020304" pitchFamily="18" charset="0"/>
                <a:cs typeface="Times New Roman" panose="02020603050405020304" pitchFamily="18" charset="0"/>
              </a:rPr>
              <a:t>outstanding students, and showcases the ones better than everyone else. </a:t>
            </a:r>
            <a:r>
              <a:rPr lang="en-US" sz="2000" i="0" dirty="0">
                <a:solidFill>
                  <a:srgbClr val="202124"/>
                </a:solidFill>
                <a:effectLst/>
                <a:latin typeface="Times New Roman" panose="02020603050405020304" pitchFamily="18" charset="0"/>
                <a:cs typeface="Times New Roman" panose="02020603050405020304" pitchFamily="18" charset="0"/>
              </a:rPr>
              <a:t>Stellar</a:t>
            </a:r>
            <a:r>
              <a:rPr lang="en-US" sz="2000" b="0" i="0" dirty="0">
                <a:solidFill>
                  <a:srgbClr val="202124"/>
                </a:solidFill>
                <a:effectLst/>
                <a:latin typeface="Times New Roman" panose="02020603050405020304" pitchFamily="18" charset="0"/>
                <a:cs typeface="Times New Roman" panose="02020603050405020304" pitchFamily="18" charset="0"/>
              </a:rPr>
              <a:t> is a word of praise or excitement and StudentStellar </a:t>
            </a:r>
            <a:r>
              <a:rPr lang="en-US" sz="2000" dirty="0">
                <a:solidFill>
                  <a:srgbClr val="202124"/>
                </a:solidFill>
                <a:latin typeface="Times New Roman" panose="02020603050405020304" pitchFamily="18" charset="0"/>
                <a:cs typeface="Times New Roman" panose="02020603050405020304" pitchFamily="18" charset="0"/>
              </a:rPr>
              <a:t>aims </a:t>
            </a:r>
            <a:r>
              <a:rPr lang="en-US" sz="2000" b="0" i="0" dirty="0">
                <a:solidFill>
                  <a:srgbClr val="202124"/>
                </a:solidFill>
                <a:effectLst/>
                <a:latin typeface="Times New Roman" panose="02020603050405020304" pitchFamily="18" charset="0"/>
                <a:cs typeface="Times New Roman" panose="02020603050405020304" pitchFamily="18" charset="0"/>
              </a:rPr>
              <a:t>to praise the best performed students by their performances tracked through the application. </a:t>
            </a:r>
            <a:r>
              <a:rPr lang="en-US" sz="2000" b="0" i="0" dirty="0">
                <a:solidFill>
                  <a:srgbClr val="282829"/>
                </a:solidFill>
                <a:effectLst/>
                <a:latin typeface="Times New Roman" panose="02020603050405020304" pitchFamily="18" charset="0"/>
                <a:cs typeface="Times New Roman" panose="02020603050405020304" pitchFamily="18" charset="0"/>
              </a:rPr>
              <a:t>Any student who puts the time and effort into their courses is a stellar student. </a:t>
            </a:r>
            <a:r>
              <a:rPr lang="en-US" sz="2000" dirty="0">
                <a:latin typeface="Times New Roman" panose="02020603050405020304" pitchFamily="18" charset="0"/>
                <a:cs typeface="Times New Roman" panose="02020603050405020304" pitchFamily="18" charset="0"/>
              </a:rPr>
              <a:t>The project involves developing a website where complete details of the students are recorded such as their academic non academic achievements. They can upload their certificates and the faculty can view them. Students can also view the materials uploaded by the faculty, view attendance, grades and participate in quizzes. This application is also helpful to know various events/activities happening in the college through notifications. Students and faculty can view latest updates and timelines, this application also supports various meetings and discussions.</a:t>
            </a:r>
          </a:p>
        </p:txBody>
      </p:sp>
    </p:spTree>
    <p:extLst>
      <p:ext uri="{BB962C8B-B14F-4D97-AF65-F5344CB8AC3E}">
        <p14:creationId xmlns:p14="http://schemas.microsoft.com/office/powerpoint/2010/main" val="263732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0982" y="18211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Flow Diagram</a:t>
            </a:r>
          </a:p>
        </p:txBody>
      </p:sp>
      <p:pic>
        <p:nvPicPr>
          <p:cNvPr id="3" name="Picture 2">
            <a:extLst>
              <a:ext uri="{FF2B5EF4-FFF2-40B4-BE49-F238E27FC236}">
                <a16:creationId xmlns:a16="http://schemas.microsoft.com/office/drawing/2014/main" id="{10767BAC-4A01-48F9-B8EB-D5DC20754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25980"/>
            <a:ext cx="12192000" cy="4491789"/>
          </a:xfrm>
          <a:prstGeom prst="rect">
            <a:avLst/>
          </a:prstGeom>
        </p:spPr>
      </p:pic>
    </p:spTree>
    <p:extLst>
      <p:ext uri="{BB962C8B-B14F-4D97-AF65-F5344CB8AC3E}">
        <p14:creationId xmlns:p14="http://schemas.microsoft.com/office/powerpoint/2010/main" val="95706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C414E3-20D5-4CC1-9384-F0C9BE546D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432685" y="123399"/>
            <a:ext cx="8950036"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Use Case Diagram</a:t>
            </a:r>
          </a:p>
          <a:p>
            <a:pPr algn="ctr"/>
            <a:endParaRPr lang="en-US" sz="3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6AB58C1-5B2F-45A3-92DE-051A67A7A981}"/>
              </a:ext>
            </a:extLst>
          </p:cNvPr>
          <p:cNvPicPr>
            <a:picLocks noChangeAspect="1"/>
          </p:cNvPicPr>
          <p:nvPr/>
        </p:nvPicPr>
        <p:blipFill rotWithShape="1">
          <a:blip r:embed="rId4">
            <a:extLst>
              <a:ext uri="{28A0092B-C50C-407E-A947-70E740481C1C}">
                <a14:useLocalDpi xmlns:a14="http://schemas.microsoft.com/office/drawing/2010/main" val="0"/>
              </a:ext>
            </a:extLst>
          </a:blip>
          <a:srcRect b="1311"/>
          <a:stretch/>
        </p:blipFill>
        <p:spPr>
          <a:xfrm>
            <a:off x="3789326" y="26207"/>
            <a:ext cx="4162144" cy="6554701"/>
          </a:xfrm>
          <a:prstGeom prst="rect">
            <a:avLst/>
          </a:prstGeom>
        </p:spPr>
      </p:pic>
      <p:sp>
        <p:nvSpPr>
          <p:cNvPr id="14" name="TextBox 13">
            <a:extLst>
              <a:ext uri="{FF2B5EF4-FFF2-40B4-BE49-F238E27FC236}">
                <a16:creationId xmlns:a16="http://schemas.microsoft.com/office/drawing/2014/main" id="{1B739690-B5A2-45EF-99F6-BB6C1B3F570C}"/>
              </a:ext>
            </a:extLst>
          </p:cNvPr>
          <p:cNvSpPr txBox="1"/>
          <p:nvPr/>
        </p:nvSpPr>
        <p:spPr>
          <a:xfrm>
            <a:off x="-2580355" y="23152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Use case Diagram</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ER Diagram</a:t>
            </a:r>
          </a:p>
        </p:txBody>
      </p:sp>
      <p:pic>
        <p:nvPicPr>
          <p:cNvPr id="5" name="Picture 4">
            <a:extLst>
              <a:ext uri="{FF2B5EF4-FFF2-40B4-BE49-F238E27FC236}">
                <a16:creationId xmlns:a16="http://schemas.microsoft.com/office/drawing/2014/main" id="{3F175A89-2B25-4229-8557-B29BA9A86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0325" y="1171229"/>
            <a:ext cx="6576026" cy="5206623"/>
          </a:xfrm>
          <a:prstGeom prst="rect">
            <a:avLst/>
          </a:prstGeom>
        </p:spPr>
      </p:pic>
      <p:pic>
        <p:nvPicPr>
          <p:cNvPr id="10" name="Picture 9">
            <a:extLst>
              <a:ext uri="{FF2B5EF4-FFF2-40B4-BE49-F238E27FC236}">
                <a16:creationId xmlns:a16="http://schemas.microsoft.com/office/drawing/2014/main" id="{997D6BED-0FF0-4A09-9E0F-364965720619}"/>
              </a:ext>
            </a:extLst>
          </p:cNvPr>
          <p:cNvPicPr>
            <a:picLocks noChangeAspect="1"/>
          </p:cNvPicPr>
          <p:nvPr/>
        </p:nvPicPr>
        <p:blipFill rotWithShape="1">
          <a:blip r:embed="rId5"/>
          <a:srcRect l="10174"/>
          <a:stretch/>
        </p:blipFill>
        <p:spPr>
          <a:xfrm>
            <a:off x="4886326" y="4640968"/>
            <a:ext cx="1402150" cy="1339030"/>
          </a:xfrm>
          <a:prstGeom prst="rect">
            <a:avLst/>
          </a:prstGeom>
        </p:spPr>
      </p:pic>
      <p:pic>
        <p:nvPicPr>
          <p:cNvPr id="12" name="Picture 11">
            <a:extLst>
              <a:ext uri="{FF2B5EF4-FFF2-40B4-BE49-F238E27FC236}">
                <a16:creationId xmlns:a16="http://schemas.microsoft.com/office/drawing/2014/main" id="{ACC42A4A-573C-4A60-8B73-97548B0CA8E8}"/>
              </a:ext>
            </a:extLst>
          </p:cNvPr>
          <p:cNvPicPr>
            <a:picLocks noChangeAspect="1"/>
          </p:cNvPicPr>
          <p:nvPr/>
        </p:nvPicPr>
        <p:blipFill>
          <a:blip r:embed="rId6"/>
          <a:stretch>
            <a:fillRect/>
          </a:stretch>
        </p:blipFill>
        <p:spPr>
          <a:xfrm>
            <a:off x="6664308" y="3339345"/>
            <a:ext cx="635033" cy="457223"/>
          </a:xfrm>
          <a:prstGeom prst="rect">
            <a:avLst/>
          </a:prstGeom>
        </p:spPr>
      </p:pic>
    </p:spTree>
    <p:extLst>
      <p:ext uri="{BB962C8B-B14F-4D97-AF65-F5344CB8AC3E}">
        <p14:creationId xmlns:p14="http://schemas.microsoft.com/office/powerpoint/2010/main" val="368370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Tools and Technologies</a:t>
            </a:r>
          </a:p>
        </p:txBody>
      </p:sp>
      <p:graphicFrame>
        <p:nvGraphicFramePr>
          <p:cNvPr id="3" name="Table 3">
            <a:extLst>
              <a:ext uri="{FF2B5EF4-FFF2-40B4-BE49-F238E27FC236}">
                <a16:creationId xmlns:a16="http://schemas.microsoft.com/office/drawing/2014/main" id="{E3E95131-38F7-4DFE-AA82-A911AF1C6C8C}"/>
              </a:ext>
            </a:extLst>
          </p:cNvPr>
          <p:cNvGraphicFramePr>
            <a:graphicFrameLocks noGrp="1"/>
          </p:cNvGraphicFramePr>
          <p:nvPr/>
        </p:nvGraphicFramePr>
        <p:xfrm>
          <a:off x="1760102" y="1171229"/>
          <a:ext cx="8671796" cy="4975050"/>
        </p:xfrm>
        <a:graphic>
          <a:graphicData uri="http://schemas.openxmlformats.org/drawingml/2006/table">
            <a:tbl>
              <a:tblPr firstRow="1" bandRow="1">
                <a:tableStyleId>{B301B821-A1FF-4177-AEE7-76D212191A09}</a:tableStyleId>
              </a:tblPr>
              <a:tblGrid>
                <a:gridCol w="4335898">
                  <a:extLst>
                    <a:ext uri="{9D8B030D-6E8A-4147-A177-3AD203B41FA5}">
                      <a16:colId xmlns:a16="http://schemas.microsoft.com/office/drawing/2014/main" val="516142874"/>
                    </a:ext>
                  </a:extLst>
                </a:gridCol>
                <a:gridCol w="4335898">
                  <a:extLst>
                    <a:ext uri="{9D8B030D-6E8A-4147-A177-3AD203B41FA5}">
                      <a16:colId xmlns:a16="http://schemas.microsoft.com/office/drawing/2014/main" val="372901618"/>
                    </a:ext>
                  </a:extLst>
                </a:gridCol>
              </a:tblGrid>
              <a:tr h="403050">
                <a:tc>
                  <a:txBody>
                    <a:bodyPr/>
                    <a:lstStyle/>
                    <a:p>
                      <a:pPr algn="ctr"/>
                      <a:r>
                        <a:rPr lang="en-US" sz="2000" dirty="0">
                          <a:latin typeface="Times New Roman" panose="02020603050405020304" pitchFamily="18" charset="0"/>
                          <a:cs typeface="Times New Roman" panose="02020603050405020304" pitchFamily="18" charset="0"/>
                        </a:rPr>
                        <a:t>Environment</a:t>
                      </a:r>
                    </a:p>
                  </a:txBody>
                  <a:tcPr/>
                </a:tc>
                <a:tc>
                  <a:txBody>
                    <a:bodyPr/>
                    <a:lstStyle/>
                    <a:p>
                      <a:pPr algn="ctr"/>
                      <a:r>
                        <a:rPr lang="en-US" sz="2000" dirty="0">
                          <a:latin typeface="Times New Roman" panose="02020603050405020304" pitchFamily="18" charset="0"/>
                          <a:cs typeface="Times New Roman" panose="02020603050405020304" pitchFamily="18" charset="0"/>
                        </a:rPr>
                        <a:t>Specification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163326"/>
                  </a:ext>
                </a:extLst>
              </a:tr>
              <a:tr h="1488185">
                <a:tc>
                  <a:txBody>
                    <a:bodyPr/>
                    <a:lstStyle/>
                    <a:p>
                      <a:r>
                        <a:rPr lang="en-US" dirty="0">
                          <a:latin typeface="Times New Roman" panose="02020603050405020304" pitchFamily="18" charset="0"/>
                          <a:cs typeface="Times New Roman" panose="02020603050405020304" pitchFamily="18" charset="0"/>
                        </a:rPr>
                        <a:t>Hardware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Processor - Intel Core i3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Windows 8 and above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Memory(RAM) - 4 GB</a:t>
                      </a:r>
                    </a:p>
                    <a:p>
                      <a:endParaRPr lang="en-US" dirty="0">
                        <a:ln>
                          <a:solidFill>
                            <a:schemeClr val="accent1"/>
                          </a:solidFill>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Storage – 50 GB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440000"/>
                  </a:ext>
                </a:extLst>
              </a:tr>
              <a:tr h="1767220">
                <a:tc>
                  <a:txBody>
                    <a:bodyPr/>
                    <a:lstStyle/>
                    <a:p>
                      <a:r>
                        <a:rPr lang="en-US" dirty="0">
                          <a:latin typeface="Times New Roman" panose="02020603050405020304" pitchFamily="18" charset="0"/>
                          <a:cs typeface="Times New Roman" panose="02020603050405020304" pitchFamily="18" charset="0"/>
                        </a:rPr>
                        <a:t>Software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XAMPP 1.8.2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Sublime Text 3</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MYSQL Server 5.4</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StarUML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Browser: Google Chrome, Mozilla Firefox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607302"/>
                  </a:ext>
                </a:extLst>
              </a:tr>
            </a:tbl>
          </a:graphicData>
        </a:graphic>
      </p:graphicFrame>
    </p:spTree>
    <p:extLst>
      <p:ext uri="{BB962C8B-B14F-4D97-AF65-F5344CB8AC3E}">
        <p14:creationId xmlns:p14="http://schemas.microsoft.com/office/powerpoint/2010/main" val="17596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178927"/>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Timeline</a:t>
            </a:r>
          </a:p>
        </p:txBody>
      </p:sp>
      <p:graphicFrame>
        <p:nvGraphicFramePr>
          <p:cNvPr id="10" name="Table 4">
            <a:extLst>
              <a:ext uri="{FF2B5EF4-FFF2-40B4-BE49-F238E27FC236}">
                <a16:creationId xmlns:a16="http://schemas.microsoft.com/office/drawing/2014/main" id="{A06C4D80-ABAD-46C8-AFA0-12A378F84F69}"/>
              </a:ext>
            </a:extLst>
          </p:cNvPr>
          <p:cNvGraphicFramePr>
            <a:graphicFrameLocks noGrp="1"/>
          </p:cNvGraphicFramePr>
          <p:nvPr>
            <p:extLst>
              <p:ext uri="{D42A27DB-BD31-4B8C-83A1-F6EECF244321}">
                <p14:modId xmlns:p14="http://schemas.microsoft.com/office/powerpoint/2010/main" val="2046103133"/>
              </p:ext>
            </p:extLst>
          </p:nvPr>
        </p:nvGraphicFramePr>
        <p:xfrm>
          <a:off x="1895475" y="919914"/>
          <a:ext cx="8921752" cy="5426581"/>
        </p:xfrm>
        <a:graphic>
          <a:graphicData uri="http://schemas.openxmlformats.org/drawingml/2006/table">
            <a:tbl>
              <a:tblPr firstRow="1" bandRow="1">
                <a:tableStyleId>{21E4AEA4-8DFA-4A89-87EB-49C32662AFE0}</a:tableStyleId>
              </a:tblPr>
              <a:tblGrid>
                <a:gridCol w="4460876">
                  <a:extLst>
                    <a:ext uri="{9D8B030D-6E8A-4147-A177-3AD203B41FA5}">
                      <a16:colId xmlns:a16="http://schemas.microsoft.com/office/drawing/2014/main" val="3058426626"/>
                    </a:ext>
                  </a:extLst>
                </a:gridCol>
                <a:gridCol w="4460876">
                  <a:extLst>
                    <a:ext uri="{9D8B030D-6E8A-4147-A177-3AD203B41FA5}">
                      <a16:colId xmlns:a16="http://schemas.microsoft.com/office/drawing/2014/main" val="131585980"/>
                    </a:ext>
                  </a:extLst>
                </a:gridCol>
              </a:tblGrid>
              <a:tr h="387983">
                <a:tc>
                  <a:txBody>
                    <a:bodyPr/>
                    <a:lstStyle/>
                    <a:p>
                      <a:pPr algn="ctr"/>
                      <a:r>
                        <a:rPr lang="en-US" sz="2400" dirty="0">
                          <a:latin typeface="Times New Roman" panose="02020603050405020304" pitchFamily="18" charset="0"/>
                          <a:cs typeface="Times New Roman" panose="02020603050405020304" pitchFamily="18" charset="0"/>
                        </a:rPr>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1588036">
                <a:tc>
                  <a:txBody>
                    <a:bodyPr/>
                    <a:lstStyle/>
                    <a:p>
                      <a:pPr algn="ctr"/>
                      <a:r>
                        <a:rPr lang="en-US" sz="1800" dirty="0">
                          <a:latin typeface="Times New Roman" panose="02020603050405020304" pitchFamily="18" charset="0"/>
                          <a:cs typeface="Times New Roman" panose="02020603050405020304" pitchFamily="18" charset="0"/>
                        </a:rPr>
                        <a:t> Review 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Requirements </a:t>
                      </a:r>
                    </a:p>
                    <a:p>
                      <a:pPr marL="800100" indent="-342900" algn="l">
                        <a:lnSpc>
                          <a:spcPct val="150000"/>
                        </a:lnSpc>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Specification</a:t>
                      </a:r>
                    </a:p>
                    <a:p>
                      <a:pPr marL="800100" indent="-342900" algn="l">
                        <a:lnSpc>
                          <a:spcPct val="150000"/>
                        </a:lnSpc>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Details</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Features</a:t>
                      </a:r>
                    </a:p>
                    <a:p>
                      <a:pPr marL="800100" indent="-342900" algn="l">
                        <a:lnSpc>
                          <a:spcPct val="150000"/>
                        </a:lnSpc>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Base paper and references</a:t>
                      </a:r>
                      <a:endParaRPr lang="en-US" sz="16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1583025">
                <a:tc>
                  <a:txBody>
                    <a:bodyPr/>
                    <a:lstStyle/>
                    <a:p>
                      <a:pPr algn="ctr"/>
                      <a:r>
                        <a:rPr lang="en-US" sz="1800" dirty="0">
                          <a:latin typeface="Times New Roman" panose="02020603050405020304" pitchFamily="18" charset="0"/>
                          <a:cs typeface="Times New Roman" panose="02020603050405020304" pitchFamily="18" charset="0"/>
                        </a:rPr>
                        <a:t>Review 1</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1600" dirty="0">
                          <a:latin typeface="Times New Roman" pitchFamily="18" charset="0"/>
                          <a:ea typeface="Calibri"/>
                          <a:cs typeface="Times New Roman" pitchFamily="18" charset="0"/>
                        </a:rPr>
                        <a:t>Review-0 slides</a:t>
                      </a:r>
                    </a:p>
                    <a:p>
                      <a:pPr marL="800100" indent="-342900" algn="l">
                        <a:lnSpc>
                          <a:spcPct val="150000"/>
                        </a:lnSpc>
                        <a:spcAft>
                          <a:spcPts val="0"/>
                        </a:spcAft>
                        <a:buFont typeface="Arial" panose="020B0604020202020204" pitchFamily="34" charset="0"/>
                        <a:buChar char="•"/>
                      </a:pPr>
                      <a:r>
                        <a:rPr lang="en-US" sz="1600" dirty="0">
                          <a:latin typeface="Times New Roman" pitchFamily="18" charset="0"/>
                          <a:ea typeface="Calibri"/>
                          <a:cs typeface="Times New Roman" pitchFamily="18" charset="0"/>
                        </a:rPr>
                        <a:t>Architecture Diagrams</a:t>
                      </a:r>
                    </a:p>
                    <a:p>
                      <a:pPr marL="800100" indent="-342900" algn="l">
                        <a:lnSpc>
                          <a:spcPct val="150000"/>
                        </a:lnSpc>
                        <a:spcAft>
                          <a:spcPts val="0"/>
                        </a:spcAft>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Design and layout of your site</a:t>
                      </a:r>
                    </a:p>
                    <a:p>
                      <a:pPr marL="800100" indent="-342900" algn="l">
                        <a:lnSpc>
                          <a:spcPct val="150000"/>
                        </a:lnSpc>
                        <a:spcAft>
                          <a:spcPts val="0"/>
                        </a:spcAft>
                        <a:buFont typeface="Arial" panose="020B0604020202020204" pitchFamily="34" charset="0"/>
                        <a:buChar char="•"/>
                      </a:pPr>
                      <a:r>
                        <a:rPr lang="en-US" sz="1600" dirty="0">
                          <a:latin typeface="Times New Roman" pitchFamily="18" charset="0"/>
                          <a:ea typeface="Calibri"/>
                          <a:cs typeface="Times New Roman" pitchFamily="18" charset="0"/>
                        </a:rPr>
                        <a:t>Partial Implementation of features</a:t>
                      </a:r>
                    </a:p>
                  </a:txBody>
                  <a:tcPr/>
                </a:tc>
                <a:extLst>
                  <a:ext uri="{0D108BD9-81ED-4DB2-BD59-A6C34878D82A}">
                    <a16:rowId xmlns:a16="http://schemas.microsoft.com/office/drawing/2014/main" val="2983204517"/>
                  </a:ext>
                </a:extLst>
              </a:tr>
              <a:tr h="1112218">
                <a:tc>
                  <a:txBody>
                    <a:bodyPr/>
                    <a:lstStyle/>
                    <a:p>
                      <a:pPr algn="ctr"/>
                      <a:r>
                        <a:rPr lang="en-US" sz="1800" dirty="0">
                          <a:latin typeface="Times New Roman" panose="02020603050405020304" pitchFamily="18" charset="0"/>
                          <a:cs typeface="Times New Roman" panose="02020603050405020304" pitchFamily="18" charset="0"/>
                        </a:rPr>
                        <a:t>Review 2</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Complete Implementation</a:t>
                      </a:r>
                    </a:p>
                    <a:p>
                      <a:pPr marL="457200" lvl="1"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Scope of working with large data</a:t>
                      </a:r>
                    </a:p>
                    <a:p>
                      <a:pPr marL="457200" lvl="1"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Report for the Project</a:t>
                      </a:r>
                    </a:p>
                    <a:p>
                      <a:pPr marL="457200" lvl="1" indent="0">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403822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6BD9FCE-344A-44E1-AB76-E79D5226D6A0}"/>
              </a:ext>
            </a:extLst>
          </p:cNvPr>
          <p:cNvSpPr txBox="1"/>
          <p:nvPr/>
        </p:nvSpPr>
        <p:spPr>
          <a:xfrm>
            <a:off x="1620981" y="294263"/>
            <a:ext cx="8950036"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References</a:t>
            </a:r>
          </a:p>
        </p:txBody>
      </p:sp>
      <p:sp>
        <p:nvSpPr>
          <p:cNvPr id="10" name="TextBox 9">
            <a:extLst>
              <a:ext uri="{FF2B5EF4-FFF2-40B4-BE49-F238E27FC236}">
                <a16:creationId xmlns:a16="http://schemas.microsoft.com/office/drawing/2014/main" id="{61B0E4D4-53F1-4699-9D19-149A18997A5F}"/>
              </a:ext>
            </a:extLst>
          </p:cNvPr>
          <p:cNvSpPr txBox="1"/>
          <p:nvPr/>
        </p:nvSpPr>
        <p:spPr>
          <a:xfrm>
            <a:off x="418809" y="942110"/>
            <a:ext cx="11477916" cy="5509200"/>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itchFamily="18" charset="0"/>
              </a:rPr>
              <a:t>PHP</a:t>
            </a:r>
            <a:r>
              <a:rPr lang="en-US" sz="1600" dirty="0">
                <a:latin typeface="Times New Roman" panose="02020603050405020304" pitchFamily="18" charset="0"/>
                <a:cs typeface="Times New Roman" pitchFamily="18" charset="0"/>
              </a:rPr>
              <a:t>:  </a:t>
            </a:r>
          </a:p>
          <a:p>
            <a:pPr marL="342900" indent="-342900" algn="just">
              <a:buAutoNum type="arabicPeriod"/>
            </a:pPr>
            <a:r>
              <a:rPr lang="en-US" sz="1600" dirty="0">
                <a:latin typeface="Times New Roman" panose="02020603050405020304" pitchFamily="18" charset="0"/>
                <a:cs typeface="Times New Roman" pitchFamily="18" charset="0"/>
                <a:hlinkClick r:id="rId4"/>
              </a:rPr>
              <a:t>https://www.php.net/</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2. </a:t>
            </a:r>
            <a:r>
              <a:rPr lang="en-US" sz="1600" dirty="0">
                <a:latin typeface="Times New Roman" panose="02020603050405020304" pitchFamily="18" charset="0"/>
                <a:cs typeface="Times New Roman" pitchFamily="18" charset="0"/>
                <a:hlinkClick r:id="rId5"/>
              </a:rPr>
              <a:t>https://www.w3schools.com/php/DEFAULT.asp</a:t>
            </a:r>
            <a:endParaRPr lang="en-US" sz="1600" dirty="0">
              <a:latin typeface="Times New Roman" panose="02020603050405020304" pitchFamily="18" charset="0"/>
              <a:cs typeface="Times New Roman" pitchFamily="18" charset="0"/>
            </a:endParaRPr>
          </a:p>
          <a:p>
            <a:pPr algn="just"/>
            <a:endParaRPr lang="en-US" sz="1600" dirty="0">
              <a:latin typeface="Times New Roman" panose="02020603050405020304" pitchFamily="18" charset="0"/>
              <a:cs typeface="Times New Roman" pitchFamily="18" charset="0"/>
            </a:endParaRPr>
          </a:p>
          <a:p>
            <a:pPr algn="just"/>
            <a:r>
              <a:rPr lang="en-US" sz="1600" b="1" dirty="0">
                <a:latin typeface="Times New Roman" panose="02020603050405020304" pitchFamily="18" charset="0"/>
                <a:cs typeface="Times New Roman" pitchFamily="18" charset="0"/>
              </a:rPr>
              <a:t>Bootstrap</a:t>
            </a:r>
            <a:r>
              <a:rPr lang="en-US" sz="1600" dirty="0">
                <a:latin typeface="Times New Roman" panose="02020603050405020304" pitchFamily="18" charset="0"/>
                <a:cs typeface="Times New Roman" pitchFamily="18" charset="0"/>
              </a:rPr>
              <a:t>:</a:t>
            </a:r>
          </a:p>
          <a:p>
            <a:pPr marL="342900" indent="-342900" algn="just">
              <a:buAutoNum type="arabicPeriod"/>
            </a:pPr>
            <a:r>
              <a:rPr lang="en-US" sz="1600" dirty="0">
                <a:latin typeface="Times New Roman" panose="02020603050405020304" pitchFamily="18" charset="0"/>
                <a:cs typeface="Times New Roman" pitchFamily="18" charset="0"/>
                <a:hlinkClick r:id="rId6"/>
              </a:rPr>
              <a:t>https://webdevtrick.com/simple-quiz-in-php-source-code/</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2. </a:t>
            </a:r>
            <a:r>
              <a:rPr lang="en-US" sz="1600" dirty="0">
                <a:latin typeface="Times New Roman" panose="02020603050405020304" pitchFamily="18" charset="0"/>
                <a:cs typeface="Times New Roman" pitchFamily="18" charset="0"/>
                <a:hlinkClick r:id="rId7"/>
              </a:rPr>
              <a:t>https://www.w3schools.com/howto/howto_js_form_steps.asp</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3. </a:t>
            </a:r>
            <a:r>
              <a:rPr lang="en-US" sz="1600" dirty="0">
                <a:latin typeface="Times New Roman" panose="02020603050405020304" pitchFamily="18" charset="0"/>
                <a:cs typeface="Times New Roman" pitchFamily="18" charset="0"/>
                <a:hlinkClick r:id="rId8"/>
              </a:rPr>
              <a:t>https://www.w3schools.com/howto/howto_css_login_form.asp</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4. </a:t>
            </a:r>
            <a:r>
              <a:rPr lang="en-US" sz="1600" dirty="0">
                <a:latin typeface="Times New Roman" panose="02020603050405020304" pitchFamily="18" charset="0"/>
                <a:cs typeface="Times New Roman" pitchFamily="18" charset="0"/>
                <a:hlinkClick r:id="rId9"/>
              </a:rPr>
              <a:t>https://mdbootstrap.com/docs/b4/jquery/forms/file-input/</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5. </a:t>
            </a:r>
            <a:r>
              <a:rPr lang="en-US" sz="1600" dirty="0">
                <a:latin typeface="Times New Roman" panose="02020603050405020304" pitchFamily="18" charset="0"/>
                <a:cs typeface="Times New Roman" pitchFamily="18" charset="0"/>
                <a:hlinkClick r:id="rId10"/>
              </a:rPr>
              <a:t>https://www.w3schools.com/js/DEFAULT.asp</a:t>
            </a:r>
            <a:endParaRPr lang="en-US" sz="1600" dirty="0">
              <a:latin typeface="Times New Roman" panose="02020603050405020304" pitchFamily="18" charset="0"/>
              <a:cs typeface="Times New Roman" pitchFamily="18" charset="0"/>
            </a:endParaRPr>
          </a:p>
          <a:p>
            <a:pPr algn="just"/>
            <a:endParaRPr lang="en-US" sz="1600" dirty="0">
              <a:latin typeface="Times New Roman" panose="02020603050405020304" pitchFamily="18" charset="0"/>
              <a:cs typeface="Times New Roman" pitchFamily="18" charset="0"/>
            </a:endParaRPr>
          </a:p>
          <a:p>
            <a:pPr algn="just"/>
            <a:r>
              <a:rPr lang="en-US" sz="1600" b="1" dirty="0">
                <a:latin typeface="Times New Roman" panose="02020603050405020304" pitchFamily="18" charset="0"/>
                <a:cs typeface="Times New Roman" pitchFamily="18" charset="0"/>
              </a:rPr>
              <a:t>MySQL</a:t>
            </a:r>
            <a:r>
              <a:rPr lang="en-US" sz="1600" dirty="0">
                <a:latin typeface="Times New Roman" panose="02020603050405020304" pitchFamily="18" charset="0"/>
                <a:cs typeface="Times New Roman" pitchFamily="18" charset="0"/>
              </a:rPr>
              <a:t>: </a:t>
            </a:r>
            <a:r>
              <a:rPr lang="en-US" sz="1600" dirty="0">
                <a:latin typeface="Times New Roman" panose="02020603050405020304" pitchFamily="18" charset="0"/>
                <a:cs typeface="Times New Roman" pitchFamily="18" charset="0"/>
                <a:hlinkClick r:id="rId11"/>
              </a:rPr>
              <a:t>https://www.guru99.com/sql.html</a:t>
            </a:r>
            <a:endParaRPr lang="en-US" sz="1600" dirty="0">
              <a:latin typeface="Times New Roman" panose="02020603050405020304" pitchFamily="18" charset="0"/>
              <a:cs typeface="Times New Roman" pitchFamily="18" charset="0"/>
            </a:endParaRPr>
          </a:p>
          <a:p>
            <a:pPr algn="just"/>
            <a:endParaRPr lang="en-US" sz="1600" dirty="0">
              <a:latin typeface="Times New Roman" panose="02020603050405020304" pitchFamily="18" charset="0"/>
              <a:cs typeface="Times New Roman" pitchFamily="18" charset="0"/>
            </a:endParaRPr>
          </a:p>
          <a:p>
            <a:pPr algn="just"/>
            <a:r>
              <a:rPr lang="en-US" sz="1600" b="1" dirty="0">
                <a:latin typeface="Times New Roman" panose="02020603050405020304" pitchFamily="18" charset="0"/>
                <a:cs typeface="Times New Roman" pitchFamily="18" charset="0"/>
              </a:rPr>
              <a:t>XAMPP</a:t>
            </a:r>
            <a:r>
              <a:rPr lang="en-US" sz="1600" dirty="0">
                <a:latin typeface="Times New Roman" panose="02020603050405020304" pitchFamily="18" charset="0"/>
                <a:cs typeface="Times New Roman" pitchFamily="18" charset="0"/>
              </a:rPr>
              <a:t>:</a:t>
            </a:r>
          </a:p>
          <a:p>
            <a:pPr marL="342900" indent="-342900" algn="just">
              <a:buAutoNum type="arabicPeriod"/>
            </a:pPr>
            <a:r>
              <a:rPr lang="en-US" sz="1600" dirty="0">
                <a:latin typeface="Times New Roman" panose="02020603050405020304" pitchFamily="18" charset="0"/>
                <a:cs typeface="Times New Roman" pitchFamily="18" charset="0"/>
                <a:hlinkClick r:id="rId12"/>
              </a:rPr>
              <a:t>https://www.apachefriends.org/download.html</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2. </a:t>
            </a:r>
            <a:r>
              <a:rPr lang="en-US" sz="1600" dirty="0">
                <a:latin typeface="Times New Roman" panose="02020603050405020304" pitchFamily="18" charset="0"/>
                <a:cs typeface="Times New Roman" pitchFamily="18" charset="0"/>
                <a:hlinkClick r:id="rId13"/>
              </a:rPr>
              <a:t>https://www.geeksforgeeks.org/how-to-install-xampp-on-windows/</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3. </a:t>
            </a:r>
            <a:r>
              <a:rPr lang="en-US" sz="1600" dirty="0">
                <a:latin typeface="Times New Roman" panose="02020603050405020304" pitchFamily="18" charset="0"/>
                <a:cs typeface="Times New Roman" pitchFamily="18" charset="0"/>
                <a:hlinkClick r:id="rId14"/>
              </a:rPr>
              <a:t>http://tomcat.apache.org/</a:t>
            </a:r>
            <a:endParaRPr lang="en-US" sz="1600" dirty="0">
              <a:latin typeface="Times New Roman" panose="02020603050405020304" pitchFamily="18" charset="0"/>
              <a:cs typeface="Times New Roman" pitchFamily="18" charset="0"/>
            </a:endParaRPr>
          </a:p>
          <a:p>
            <a:pPr algn="just"/>
            <a:endParaRPr lang="en-US" sz="1600" dirty="0">
              <a:latin typeface="Times New Roman" panose="02020603050405020304" pitchFamily="18" charset="0"/>
              <a:cs typeface="Times New Roman" pitchFamily="18" charset="0"/>
            </a:endParaRPr>
          </a:p>
          <a:p>
            <a:pPr algn="just"/>
            <a:r>
              <a:rPr lang="en-US" sz="1600" b="1" dirty="0">
                <a:latin typeface="Times New Roman" panose="02020603050405020304" pitchFamily="18" charset="0"/>
                <a:cs typeface="Times New Roman" pitchFamily="18" charset="0"/>
              </a:rPr>
              <a:t>UML</a:t>
            </a:r>
            <a:r>
              <a:rPr lang="en-US" sz="1600" dirty="0">
                <a:latin typeface="Times New Roman" panose="02020603050405020304" pitchFamily="18" charset="0"/>
                <a:cs typeface="Times New Roman" pitchFamily="18" charset="0"/>
              </a:rPr>
              <a:t>:</a:t>
            </a:r>
          </a:p>
          <a:p>
            <a:pPr marL="342900" indent="-342900" algn="just">
              <a:buAutoNum type="arabicPeriod"/>
            </a:pPr>
            <a:r>
              <a:rPr lang="en-US" sz="1600" dirty="0">
                <a:latin typeface="Times New Roman" panose="02020603050405020304" pitchFamily="18" charset="0"/>
                <a:cs typeface="Times New Roman" pitchFamily="18" charset="0"/>
                <a:hlinkClick r:id="rId15"/>
              </a:rPr>
              <a:t>https://staruml.io/</a:t>
            </a:r>
            <a:endParaRPr lang="en-US" sz="1600" dirty="0">
              <a:latin typeface="Times New Roman" panose="02020603050405020304" pitchFamily="18" charset="0"/>
              <a:cs typeface="Times New Roman" pitchFamily="18" charset="0"/>
            </a:endParaRPr>
          </a:p>
          <a:p>
            <a:pPr algn="just"/>
            <a:r>
              <a:rPr lang="en-US" sz="1600" dirty="0">
                <a:latin typeface="Times New Roman" panose="02020603050405020304" pitchFamily="18" charset="0"/>
                <a:cs typeface="Times New Roman" pitchFamily="18" charset="0"/>
              </a:rPr>
              <a:t>2. </a:t>
            </a:r>
            <a:r>
              <a:rPr lang="en-US" sz="1600" dirty="0">
                <a:latin typeface="Times New Roman" panose="02020603050405020304" pitchFamily="18" charset="0"/>
                <a:cs typeface="Times New Roman" pitchFamily="18" charset="0"/>
                <a:hlinkClick r:id="rId16"/>
              </a:rPr>
              <a:t>https://www.tutorialspoint.com/uml/uml_standard_diagrams.htm</a:t>
            </a:r>
            <a:endParaRPr lang="en-US" sz="1600" dirty="0">
              <a:latin typeface="Times New Roman" panose="02020603050405020304" pitchFamily="18" charset="0"/>
              <a:cs typeface="Times New Roman" pitchFamily="18" charset="0"/>
            </a:endParaRPr>
          </a:p>
          <a:p>
            <a:pPr algn="just"/>
            <a:endParaRPr 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8673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739716"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599</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raga rasagna</dc:creator>
  <cp:lastModifiedBy>Raga</cp:lastModifiedBy>
  <cp:revision>205</cp:revision>
  <dcterms:created xsi:type="dcterms:W3CDTF">2020-08-08T03:55:20Z</dcterms:created>
  <dcterms:modified xsi:type="dcterms:W3CDTF">2021-04-19T05:18:58Z</dcterms:modified>
</cp:coreProperties>
</file>