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76" r:id="rId3"/>
    <p:sldId id="265" r:id="rId4"/>
    <p:sldId id="281" r:id="rId5"/>
    <p:sldId id="280" r:id="rId6"/>
    <p:sldId id="274" r:id="rId7"/>
    <p:sldId id="279"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10-May-21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2FC1E5-1806-490F-A32D-F59D312B7971}"/>
              </a:ext>
            </a:extLst>
          </p:cNvPr>
          <p:cNvSpPr>
            <a:spLocks noGrp="1"/>
          </p:cNvSpPr>
          <p:nvPr>
            <p:ph type="dt" sz="half" idx="10"/>
          </p:nvPr>
        </p:nvSpPr>
        <p:spPr/>
        <p:txBody>
          <a:bodyPr/>
          <a:lstStyle/>
          <a:p>
            <a:fld id="{9F59DDF5-D33F-42CB-8E16-7466BB8DFC27}" type="datetimeFigureOut">
              <a:rPr lang="en-US" smtClean="0"/>
              <a:pPr/>
              <a:t>10-May-21</a:t>
            </a:fld>
            <a:endParaRPr lang="en-US"/>
          </a:p>
        </p:txBody>
      </p:sp>
      <p:sp>
        <p:nvSpPr>
          <p:cNvPr id="5" name="Footer Placeholder 4">
            <a:extLst>
              <a:ext uri="{FF2B5EF4-FFF2-40B4-BE49-F238E27FC236}">
                <a16:creationId xmlns:a16="http://schemas.microsoft.com/office/drawing/2014/main"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809D3-ADDE-4409-AB15-400904A2D19A}"/>
              </a:ext>
            </a:extLst>
          </p:cNvPr>
          <p:cNvSpPr>
            <a:spLocks noGrp="1"/>
          </p:cNvSpPr>
          <p:nvPr>
            <p:ph type="dt" sz="half" idx="10"/>
          </p:nvPr>
        </p:nvSpPr>
        <p:spPr/>
        <p:txBody>
          <a:bodyPr/>
          <a:lstStyle/>
          <a:p>
            <a:fld id="{9F59DDF5-D33F-42CB-8E16-7466BB8DFC27}" type="datetimeFigureOut">
              <a:rPr lang="en-US" smtClean="0"/>
              <a:pPr/>
              <a:t>10-May-21</a:t>
            </a:fld>
            <a:endParaRPr lang="en-US"/>
          </a:p>
        </p:txBody>
      </p:sp>
      <p:sp>
        <p:nvSpPr>
          <p:cNvPr id="5" name="Footer Placeholder 4">
            <a:extLst>
              <a:ext uri="{FF2B5EF4-FFF2-40B4-BE49-F238E27FC236}">
                <a16:creationId xmlns:a16="http://schemas.microsoft.com/office/drawing/2014/main"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0F784-B990-4B12-B8E8-644C75318B2E}"/>
              </a:ext>
            </a:extLst>
          </p:cNvPr>
          <p:cNvSpPr>
            <a:spLocks noGrp="1"/>
          </p:cNvSpPr>
          <p:nvPr>
            <p:ph type="dt" sz="half" idx="10"/>
          </p:nvPr>
        </p:nvSpPr>
        <p:spPr/>
        <p:txBody>
          <a:bodyPr/>
          <a:lstStyle/>
          <a:p>
            <a:fld id="{9F59DDF5-D33F-42CB-8E16-7466BB8DFC27}" type="datetimeFigureOut">
              <a:rPr lang="en-US" smtClean="0"/>
              <a:pPr/>
              <a:t>10-May-21</a:t>
            </a:fld>
            <a:endParaRPr lang="en-US"/>
          </a:p>
        </p:txBody>
      </p:sp>
      <p:sp>
        <p:nvSpPr>
          <p:cNvPr id="5" name="Footer Placeholder 4">
            <a:extLst>
              <a:ext uri="{FF2B5EF4-FFF2-40B4-BE49-F238E27FC236}">
                <a16:creationId xmlns:a16="http://schemas.microsoft.com/office/drawing/2014/main"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2548D-5787-4208-A3EA-2785B5875303}"/>
              </a:ext>
            </a:extLst>
          </p:cNvPr>
          <p:cNvSpPr>
            <a:spLocks noGrp="1"/>
          </p:cNvSpPr>
          <p:nvPr>
            <p:ph type="dt" sz="half" idx="10"/>
          </p:nvPr>
        </p:nvSpPr>
        <p:spPr/>
        <p:txBody>
          <a:bodyPr/>
          <a:lstStyle/>
          <a:p>
            <a:fld id="{9F59DDF5-D33F-42CB-8E16-7466BB8DFC27}" type="datetimeFigureOut">
              <a:rPr lang="en-US" smtClean="0"/>
              <a:pPr/>
              <a:t>10-May-21</a:t>
            </a:fld>
            <a:endParaRPr lang="en-US"/>
          </a:p>
        </p:txBody>
      </p:sp>
      <p:sp>
        <p:nvSpPr>
          <p:cNvPr id="5" name="Footer Placeholder 4">
            <a:extLst>
              <a:ext uri="{FF2B5EF4-FFF2-40B4-BE49-F238E27FC236}">
                <a16:creationId xmlns:a16="http://schemas.microsoft.com/office/drawing/2014/main"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8E3F51-0102-4A10-9615-3BA272B8AF43}"/>
              </a:ext>
            </a:extLst>
          </p:cNvPr>
          <p:cNvSpPr>
            <a:spLocks noGrp="1"/>
          </p:cNvSpPr>
          <p:nvPr>
            <p:ph type="dt" sz="half" idx="10"/>
          </p:nvPr>
        </p:nvSpPr>
        <p:spPr/>
        <p:txBody>
          <a:bodyPr/>
          <a:lstStyle/>
          <a:p>
            <a:fld id="{9F59DDF5-D33F-42CB-8E16-7466BB8DFC27}" type="datetimeFigureOut">
              <a:rPr lang="en-US" smtClean="0"/>
              <a:pPr/>
              <a:t>10-May-21</a:t>
            </a:fld>
            <a:endParaRPr lang="en-US"/>
          </a:p>
        </p:txBody>
      </p:sp>
      <p:sp>
        <p:nvSpPr>
          <p:cNvPr id="5" name="Footer Placeholder 4">
            <a:extLst>
              <a:ext uri="{FF2B5EF4-FFF2-40B4-BE49-F238E27FC236}">
                <a16:creationId xmlns:a16="http://schemas.microsoft.com/office/drawing/2014/main"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75C530-D5B8-47BA-B47D-D56C3D39223E}"/>
              </a:ext>
            </a:extLst>
          </p:cNvPr>
          <p:cNvSpPr>
            <a:spLocks noGrp="1"/>
          </p:cNvSpPr>
          <p:nvPr>
            <p:ph type="dt" sz="half" idx="10"/>
          </p:nvPr>
        </p:nvSpPr>
        <p:spPr/>
        <p:txBody>
          <a:bodyPr/>
          <a:lstStyle/>
          <a:p>
            <a:fld id="{9F59DDF5-D33F-42CB-8E16-7466BB8DFC27}" type="datetimeFigureOut">
              <a:rPr lang="en-US" smtClean="0"/>
              <a:pPr/>
              <a:t>10-May-21</a:t>
            </a:fld>
            <a:endParaRPr lang="en-US"/>
          </a:p>
        </p:txBody>
      </p:sp>
      <p:sp>
        <p:nvSpPr>
          <p:cNvPr id="6" name="Footer Placeholder 5">
            <a:extLst>
              <a:ext uri="{FF2B5EF4-FFF2-40B4-BE49-F238E27FC236}">
                <a16:creationId xmlns:a16="http://schemas.microsoft.com/office/drawing/2014/main"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85C9A-408E-4FF5-B667-7FA2525C0F8D}"/>
              </a:ext>
            </a:extLst>
          </p:cNvPr>
          <p:cNvSpPr>
            <a:spLocks noGrp="1"/>
          </p:cNvSpPr>
          <p:nvPr>
            <p:ph type="dt" sz="half" idx="10"/>
          </p:nvPr>
        </p:nvSpPr>
        <p:spPr/>
        <p:txBody>
          <a:bodyPr/>
          <a:lstStyle/>
          <a:p>
            <a:fld id="{9F59DDF5-D33F-42CB-8E16-7466BB8DFC27}" type="datetimeFigureOut">
              <a:rPr lang="en-US" smtClean="0"/>
              <a:pPr/>
              <a:t>10-May-21</a:t>
            </a:fld>
            <a:endParaRPr lang="en-US"/>
          </a:p>
        </p:txBody>
      </p:sp>
      <p:sp>
        <p:nvSpPr>
          <p:cNvPr id="8" name="Footer Placeholder 7">
            <a:extLst>
              <a:ext uri="{FF2B5EF4-FFF2-40B4-BE49-F238E27FC236}">
                <a16:creationId xmlns:a16="http://schemas.microsoft.com/office/drawing/2014/main"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69193-DB2A-4E12-8817-E6587A66B7FF}"/>
              </a:ext>
            </a:extLst>
          </p:cNvPr>
          <p:cNvSpPr>
            <a:spLocks noGrp="1"/>
          </p:cNvSpPr>
          <p:nvPr>
            <p:ph type="dt" sz="half" idx="10"/>
          </p:nvPr>
        </p:nvSpPr>
        <p:spPr/>
        <p:txBody>
          <a:bodyPr/>
          <a:lstStyle/>
          <a:p>
            <a:fld id="{9F59DDF5-D33F-42CB-8E16-7466BB8DFC27}" type="datetimeFigureOut">
              <a:rPr lang="en-US" smtClean="0"/>
              <a:pPr/>
              <a:t>10-May-21</a:t>
            </a:fld>
            <a:endParaRPr lang="en-US"/>
          </a:p>
        </p:txBody>
      </p:sp>
      <p:sp>
        <p:nvSpPr>
          <p:cNvPr id="4" name="Footer Placeholder 3">
            <a:extLst>
              <a:ext uri="{FF2B5EF4-FFF2-40B4-BE49-F238E27FC236}">
                <a16:creationId xmlns:a16="http://schemas.microsoft.com/office/drawing/2014/main"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4C951E-E7CC-4F01-94D7-EE5B9DD35C3F}"/>
              </a:ext>
            </a:extLst>
          </p:cNvPr>
          <p:cNvSpPr>
            <a:spLocks noGrp="1"/>
          </p:cNvSpPr>
          <p:nvPr>
            <p:ph type="dt" sz="half" idx="10"/>
          </p:nvPr>
        </p:nvSpPr>
        <p:spPr/>
        <p:txBody>
          <a:bodyPr/>
          <a:lstStyle/>
          <a:p>
            <a:fld id="{9F59DDF5-D33F-42CB-8E16-7466BB8DFC27}" type="datetimeFigureOut">
              <a:rPr lang="en-US" smtClean="0"/>
              <a:pPr/>
              <a:t>10-May-21</a:t>
            </a:fld>
            <a:endParaRPr lang="en-US"/>
          </a:p>
        </p:txBody>
      </p:sp>
      <p:sp>
        <p:nvSpPr>
          <p:cNvPr id="3" name="Footer Placeholder 2">
            <a:extLst>
              <a:ext uri="{FF2B5EF4-FFF2-40B4-BE49-F238E27FC236}">
                <a16:creationId xmlns:a16="http://schemas.microsoft.com/office/drawing/2014/main"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DC5F9-2F54-4533-8CF8-6C43FC1FC0DF}"/>
              </a:ext>
            </a:extLst>
          </p:cNvPr>
          <p:cNvSpPr>
            <a:spLocks noGrp="1"/>
          </p:cNvSpPr>
          <p:nvPr>
            <p:ph type="dt" sz="half" idx="10"/>
          </p:nvPr>
        </p:nvSpPr>
        <p:spPr/>
        <p:txBody>
          <a:bodyPr/>
          <a:lstStyle/>
          <a:p>
            <a:fld id="{9F59DDF5-D33F-42CB-8E16-7466BB8DFC27}" type="datetimeFigureOut">
              <a:rPr lang="en-US" smtClean="0"/>
              <a:pPr/>
              <a:t>10-May-21</a:t>
            </a:fld>
            <a:endParaRPr lang="en-US"/>
          </a:p>
        </p:txBody>
      </p:sp>
      <p:sp>
        <p:nvSpPr>
          <p:cNvPr id="6" name="Footer Placeholder 5">
            <a:extLst>
              <a:ext uri="{FF2B5EF4-FFF2-40B4-BE49-F238E27FC236}">
                <a16:creationId xmlns:a16="http://schemas.microsoft.com/office/drawing/2014/main"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1845E-EEB1-4A14-A776-89D23CDBA86C}"/>
              </a:ext>
            </a:extLst>
          </p:cNvPr>
          <p:cNvSpPr>
            <a:spLocks noGrp="1"/>
          </p:cNvSpPr>
          <p:nvPr>
            <p:ph type="dt" sz="half" idx="10"/>
          </p:nvPr>
        </p:nvSpPr>
        <p:spPr/>
        <p:txBody>
          <a:bodyPr/>
          <a:lstStyle/>
          <a:p>
            <a:fld id="{9F59DDF5-D33F-42CB-8E16-7466BB8DFC27}" type="datetimeFigureOut">
              <a:rPr lang="en-US" smtClean="0"/>
              <a:pPr/>
              <a:t>10-May-21</a:t>
            </a:fld>
            <a:endParaRPr lang="en-US"/>
          </a:p>
        </p:txBody>
      </p:sp>
      <p:sp>
        <p:nvSpPr>
          <p:cNvPr id="6" name="Footer Placeholder 5">
            <a:extLst>
              <a:ext uri="{FF2B5EF4-FFF2-40B4-BE49-F238E27FC236}">
                <a16:creationId xmlns:a16="http://schemas.microsoft.com/office/drawing/2014/main"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10-May-21</a:t>
            </a:fld>
            <a:endParaRPr lang="en-US"/>
          </a:p>
        </p:txBody>
      </p:sp>
      <p:sp>
        <p:nvSpPr>
          <p:cNvPr id="5" name="Footer Placeholder 4">
            <a:extLst>
              <a:ext uri="{FF2B5EF4-FFF2-40B4-BE49-F238E27FC236}">
                <a16:creationId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A603F7-17A2-4539-A2F5-2D940EAD4BD0}"/>
              </a:ext>
            </a:extLst>
          </p:cNvPr>
          <p:cNvSpPr txBox="1"/>
          <p:nvPr/>
        </p:nvSpPr>
        <p:spPr>
          <a:xfrm>
            <a:off x="110840" y="1796186"/>
            <a:ext cx="11984182" cy="3908762"/>
          </a:xfrm>
          <a:prstGeom prst="rect">
            <a:avLst/>
          </a:prstGeom>
          <a:noFill/>
        </p:spPr>
        <p:txBody>
          <a:bodyPr wrap="square" rtlCol="0">
            <a:spAutoFit/>
          </a:bodyPr>
          <a:lstStyle/>
          <a:p>
            <a:pPr algn="ctr">
              <a:spcBef>
                <a:spcPct val="0"/>
              </a:spcBef>
              <a:defRPr/>
            </a:pPr>
            <a:r>
              <a:rPr lang="en-US" sz="2800" b="1" dirty="0">
                <a:latin typeface="Times New Roman" panose="02020603050405020304" pitchFamily="18" charset="0"/>
                <a:cs typeface="Times New Roman" panose="02020603050405020304" pitchFamily="18" charset="0"/>
              </a:rPr>
              <a:t>StellarStudent</a:t>
            </a:r>
          </a:p>
          <a:p>
            <a:pPr algn="ctr">
              <a:spcBef>
                <a:spcPct val="0"/>
              </a:spcBef>
              <a:defRPr/>
            </a:pPr>
            <a:endParaRPr lang="en-US" sz="2800" b="1" dirty="0">
              <a:latin typeface="Times New Roman" panose="02020603050405020304" pitchFamily="18" charset="0"/>
              <a:cs typeface="Times New Roman" panose="02020603050405020304" pitchFamily="18" charset="0"/>
            </a:endParaRPr>
          </a:p>
          <a:p>
            <a:pPr algn="ctr">
              <a:spcBef>
                <a:spcPct val="0"/>
              </a:spcBef>
              <a:defRPr/>
            </a:pPr>
            <a:r>
              <a:rPr lang="en-US" sz="2400" b="1" dirty="0">
                <a:latin typeface="Times New Roman" pitchFamily="18" charset="0"/>
                <a:cs typeface="Times New Roman" pitchFamily="18" charset="0"/>
              </a:rPr>
              <a:t>Date: 10</a:t>
            </a:r>
            <a:r>
              <a:rPr lang="en-US" sz="2400" b="1" baseline="30000" dirty="0">
                <a:latin typeface="Times New Roman" pitchFamily="18" charset="0"/>
                <a:cs typeface="Times New Roman" pitchFamily="18" charset="0"/>
              </a:rPr>
              <a:t>th</a:t>
            </a:r>
            <a:r>
              <a:rPr lang="en-US" sz="2400" b="1" dirty="0">
                <a:latin typeface="Times New Roman" pitchFamily="18" charset="0"/>
                <a:cs typeface="Times New Roman" pitchFamily="18" charset="0"/>
              </a:rPr>
              <a:t> May 2021</a:t>
            </a:r>
          </a:p>
          <a:p>
            <a:pPr algn="ctr">
              <a:spcBef>
                <a:spcPct val="0"/>
              </a:spcBef>
              <a:defRPr/>
            </a:pPr>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Tarani Talluri : 17wh1a0576</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Raga Rasagna P : 17wh1a0599</a:t>
            </a:r>
            <a:endParaRPr lang="en-US" sz="2400"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Pravallika</a:t>
            </a:r>
            <a:r>
              <a:rPr lang="en-US" sz="2400" b="1" dirty="0">
                <a:latin typeface="Times New Roman" pitchFamily="18" charset="0"/>
                <a:cs typeface="Times New Roman" pitchFamily="18" charset="0"/>
              </a:rPr>
              <a:t> M.N : 18wh5a0517</a:t>
            </a:r>
          </a:p>
          <a:p>
            <a:r>
              <a:rPr lang="en-US" sz="2400" b="1" dirty="0">
                <a:latin typeface="Times New Roman" pitchFamily="18" charset="0"/>
                <a:cs typeface="Times New Roman" pitchFamily="18" charset="0"/>
              </a:rPr>
              <a:t>					</a:t>
            </a:r>
          </a:p>
          <a:p>
            <a:r>
              <a:rPr lang="en-US" sz="2400" b="1" dirty="0">
                <a:latin typeface="Times New Roman" pitchFamily="18" charset="0"/>
                <a:cs typeface="Times New Roman" pitchFamily="18" charset="0"/>
              </a:rPr>
              <a:t>					    			 Internal Guide: Dr. N. Sreekanth</a:t>
            </a:r>
          </a:p>
          <a:p>
            <a:pPr algn="ctr"/>
            <a:r>
              <a:rPr lang="en-IN" sz="2400" b="1" dirty="0">
                <a:latin typeface="Times New Roman" pitchFamily="18" charset="0"/>
                <a:cs typeface="Times New Roman" pitchFamily="18" charset="0"/>
              </a:rPr>
              <a:t>         				    			          </a:t>
            </a:r>
            <a:r>
              <a:rPr lang="en-US" sz="2400" b="1" dirty="0">
                <a:latin typeface="Times New Roman" pitchFamily="18" charset="0"/>
                <a:cs typeface="Times New Roman" pitchFamily="18" charset="0"/>
              </a:rPr>
              <a:t>Designation: Associate Professor</a:t>
            </a:r>
            <a:endParaRPr lang="en-US" sz="3200" b="1" dirty="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6931" y="1066897"/>
            <a:ext cx="1219199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620982" y="182117"/>
            <a:ext cx="8950036"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Abstract</a:t>
            </a:r>
          </a:p>
        </p:txBody>
      </p:sp>
      <p:sp>
        <p:nvSpPr>
          <p:cNvPr id="4" name="TextBox 3">
            <a:extLst>
              <a:ext uri="{FF2B5EF4-FFF2-40B4-BE49-F238E27FC236}">
                <a16:creationId xmlns:a16="http://schemas.microsoft.com/office/drawing/2014/main" id="{E2FD7AA3-1C96-42F6-AEFD-852574C3C3F6}"/>
              </a:ext>
            </a:extLst>
          </p:cNvPr>
          <p:cNvSpPr txBox="1"/>
          <p:nvPr/>
        </p:nvSpPr>
        <p:spPr>
          <a:xfrm>
            <a:off x="314325" y="1409700"/>
            <a:ext cx="11734800" cy="286232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StellarStudent is a social networking web application for colleges. It helps to connect both students and faculty. It refers to the </a:t>
            </a:r>
            <a:r>
              <a:rPr lang="en-US" sz="2000" b="0" i="0" dirty="0">
                <a:solidFill>
                  <a:srgbClr val="202124"/>
                </a:solidFill>
                <a:effectLst/>
                <a:latin typeface="Times New Roman" panose="02020603050405020304" pitchFamily="18" charset="0"/>
                <a:cs typeface="Times New Roman" panose="02020603050405020304" pitchFamily="18" charset="0"/>
              </a:rPr>
              <a:t>outstanding students, and showcases the ones better than everyone else. </a:t>
            </a:r>
            <a:r>
              <a:rPr lang="en-US" sz="2000" i="0" dirty="0">
                <a:solidFill>
                  <a:srgbClr val="202124"/>
                </a:solidFill>
                <a:effectLst/>
                <a:latin typeface="Times New Roman" panose="02020603050405020304" pitchFamily="18" charset="0"/>
                <a:cs typeface="Times New Roman" panose="02020603050405020304" pitchFamily="18" charset="0"/>
              </a:rPr>
              <a:t>Stellar</a:t>
            </a:r>
            <a:r>
              <a:rPr lang="en-US" sz="2000" b="0" i="0" dirty="0">
                <a:solidFill>
                  <a:srgbClr val="202124"/>
                </a:solidFill>
                <a:effectLst/>
                <a:latin typeface="Times New Roman" panose="02020603050405020304" pitchFamily="18" charset="0"/>
                <a:cs typeface="Times New Roman" panose="02020603050405020304" pitchFamily="18" charset="0"/>
              </a:rPr>
              <a:t> is a word of praise or excitement and StellarStudent </a:t>
            </a:r>
            <a:r>
              <a:rPr lang="en-US" sz="2000" dirty="0">
                <a:solidFill>
                  <a:srgbClr val="202124"/>
                </a:solidFill>
                <a:latin typeface="Times New Roman" panose="02020603050405020304" pitchFamily="18" charset="0"/>
                <a:cs typeface="Times New Roman" panose="02020603050405020304" pitchFamily="18" charset="0"/>
              </a:rPr>
              <a:t>aims </a:t>
            </a:r>
            <a:r>
              <a:rPr lang="en-US" sz="2000" b="0" i="0" dirty="0">
                <a:solidFill>
                  <a:srgbClr val="202124"/>
                </a:solidFill>
                <a:effectLst/>
                <a:latin typeface="Times New Roman" panose="02020603050405020304" pitchFamily="18" charset="0"/>
                <a:cs typeface="Times New Roman" panose="02020603050405020304" pitchFamily="18" charset="0"/>
              </a:rPr>
              <a:t>to praise the best performed students by their performances tracked through the application. </a:t>
            </a:r>
            <a:r>
              <a:rPr lang="en-US" sz="2000" b="0" i="0" dirty="0">
                <a:solidFill>
                  <a:srgbClr val="282829"/>
                </a:solidFill>
                <a:effectLst/>
                <a:latin typeface="Times New Roman" panose="02020603050405020304" pitchFamily="18" charset="0"/>
                <a:cs typeface="Times New Roman" panose="02020603050405020304" pitchFamily="18" charset="0"/>
              </a:rPr>
              <a:t>Any student who puts the time and effort into their courses is a stellar student. </a:t>
            </a:r>
            <a:r>
              <a:rPr lang="en-US" sz="2000" dirty="0">
                <a:latin typeface="Times New Roman" panose="02020603050405020304" pitchFamily="18" charset="0"/>
                <a:cs typeface="Times New Roman" panose="02020603050405020304" pitchFamily="18" charset="0"/>
              </a:rPr>
              <a:t>The project involves developing a website where complete details of the students are recorded such as their academic non academic achievements. They can upload their certificates and the faculty can view them. Students can also view the materials uploaded by the faculty, view attendance, grades and participate in quizzes. This application is also helpful to know various events/activities happening in the college through notifications. Students and faculty can view latest updates and timelines, this application also supports various meetings and discussions.</a:t>
            </a:r>
          </a:p>
        </p:txBody>
      </p:sp>
    </p:spTree>
    <p:extLst>
      <p:ext uri="{BB962C8B-B14F-4D97-AF65-F5344CB8AC3E}">
        <p14:creationId xmlns:p14="http://schemas.microsoft.com/office/powerpoint/2010/main" val="263732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8C414E3-20D5-4CC1-9384-F0C9BE546D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Box 13">
            <a:extLst>
              <a:ext uri="{FF2B5EF4-FFF2-40B4-BE49-F238E27FC236}">
                <a16:creationId xmlns:a16="http://schemas.microsoft.com/office/drawing/2014/main" id="{1B739690-B5A2-45EF-99F6-BB6C1B3F570C}"/>
              </a:ext>
            </a:extLst>
          </p:cNvPr>
          <p:cNvSpPr txBox="1"/>
          <p:nvPr/>
        </p:nvSpPr>
        <p:spPr>
          <a:xfrm>
            <a:off x="1317756" y="269088"/>
            <a:ext cx="8950036"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StellarStudent :: Use Case Diagram for Student</a:t>
            </a:r>
          </a:p>
        </p:txBody>
      </p:sp>
      <p:pic>
        <p:nvPicPr>
          <p:cNvPr id="4" name="Picture 3">
            <a:extLst>
              <a:ext uri="{FF2B5EF4-FFF2-40B4-BE49-F238E27FC236}">
                <a16:creationId xmlns:a16="http://schemas.microsoft.com/office/drawing/2014/main" id="{B8B52ACE-9326-4250-8418-5C759AC69768}"/>
              </a:ext>
            </a:extLst>
          </p:cNvPr>
          <p:cNvPicPr>
            <a:picLocks noChangeAspect="1"/>
          </p:cNvPicPr>
          <p:nvPr/>
        </p:nvPicPr>
        <p:blipFill rotWithShape="1">
          <a:blip r:embed="rId4">
            <a:extLst>
              <a:ext uri="{28A0092B-C50C-407E-A947-70E740481C1C}">
                <a14:useLocalDpi xmlns:a14="http://schemas.microsoft.com/office/drawing/2010/main" val="0"/>
              </a:ext>
            </a:extLst>
          </a:blip>
          <a:srcRect b="3417"/>
          <a:stretch/>
        </p:blipFill>
        <p:spPr>
          <a:xfrm>
            <a:off x="3876674" y="898106"/>
            <a:ext cx="4076701" cy="5531204"/>
          </a:xfrm>
          <a:prstGeom prst="rect">
            <a:avLst/>
          </a:prstGeom>
        </p:spPr>
      </p:pic>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8C414E3-20D5-4CC1-9384-F0C9BE546D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ED1B5F4E-523A-47F6-B2CA-88FEE8279229}"/>
              </a:ext>
            </a:extLst>
          </p:cNvPr>
          <p:cNvSpPr txBox="1"/>
          <p:nvPr/>
        </p:nvSpPr>
        <p:spPr>
          <a:xfrm>
            <a:off x="1317756" y="269088"/>
            <a:ext cx="8950036"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StellarStudent :: Use Case Diagram for Admin</a:t>
            </a:r>
          </a:p>
        </p:txBody>
      </p:sp>
      <p:pic>
        <p:nvPicPr>
          <p:cNvPr id="3" name="Picture 2">
            <a:extLst>
              <a:ext uri="{FF2B5EF4-FFF2-40B4-BE49-F238E27FC236}">
                <a16:creationId xmlns:a16="http://schemas.microsoft.com/office/drawing/2014/main" id="{62488544-3709-4EDA-AF3B-C6171F93F8C6}"/>
              </a:ext>
            </a:extLst>
          </p:cNvPr>
          <p:cNvPicPr>
            <a:picLocks noChangeAspect="1"/>
          </p:cNvPicPr>
          <p:nvPr/>
        </p:nvPicPr>
        <p:blipFill rotWithShape="1">
          <a:blip r:embed="rId4">
            <a:extLst>
              <a:ext uri="{28A0092B-C50C-407E-A947-70E740481C1C}">
                <a14:useLocalDpi xmlns:a14="http://schemas.microsoft.com/office/drawing/2010/main" val="0"/>
              </a:ext>
            </a:extLst>
          </a:blip>
          <a:srcRect b="3184"/>
          <a:stretch/>
        </p:blipFill>
        <p:spPr>
          <a:xfrm>
            <a:off x="4038600" y="814784"/>
            <a:ext cx="3815682" cy="5677879"/>
          </a:xfrm>
          <a:prstGeom prst="rect">
            <a:avLst/>
          </a:prstGeom>
        </p:spPr>
      </p:pic>
    </p:spTree>
    <p:extLst>
      <p:ext uri="{BB962C8B-B14F-4D97-AF65-F5344CB8AC3E}">
        <p14:creationId xmlns:p14="http://schemas.microsoft.com/office/powerpoint/2010/main" val="139040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8C414E3-20D5-4CC1-9384-F0C9BE546D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5008E77C-0C31-4117-8485-A2DA60B3D00A}"/>
              </a:ext>
            </a:extLst>
          </p:cNvPr>
          <p:cNvSpPr txBox="1"/>
          <p:nvPr/>
        </p:nvSpPr>
        <p:spPr>
          <a:xfrm>
            <a:off x="1317756" y="269088"/>
            <a:ext cx="8950036"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StellarStudent :: Use Case Diagram for Faculty</a:t>
            </a:r>
          </a:p>
        </p:txBody>
      </p:sp>
      <p:pic>
        <p:nvPicPr>
          <p:cNvPr id="4" name="Picture 3">
            <a:extLst>
              <a:ext uri="{FF2B5EF4-FFF2-40B4-BE49-F238E27FC236}">
                <a16:creationId xmlns:a16="http://schemas.microsoft.com/office/drawing/2014/main" id="{AEBD7B45-B762-4342-BE3E-B77C782D33F3}"/>
              </a:ext>
            </a:extLst>
          </p:cNvPr>
          <p:cNvPicPr>
            <a:picLocks noChangeAspect="1"/>
          </p:cNvPicPr>
          <p:nvPr/>
        </p:nvPicPr>
        <p:blipFill rotWithShape="1">
          <a:blip r:embed="rId4">
            <a:extLst>
              <a:ext uri="{28A0092B-C50C-407E-A947-70E740481C1C}">
                <a14:useLocalDpi xmlns:a14="http://schemas.microsoft.com/office/drawing/2010/main" val="0"/>
              </a:ext>
            </a:extLst>
          </a:blip>
          <a:srcRect b="4690"/>
          <a:stretch/>
        </p:blipFill>
        <p:spPr>
          <a:xfrm>
            <a:off x="3660525" y="878001"/>
            <a:ext cx="4626225" cy="5534764"/>
          </a:xfrm>
          <a:prstGeom prst="rect">
            <a:avLst/>
          </a:prstGeom>
        </p:spPr>
      </p:pic>
    </p:spTree>
    <p:extLst>
      <p:ext uri="{BB962C8B-B14F-4D97-AF65-F5344CB8AC3E}">
        <p14:creationId xmlns:p14="http://schemas.microsoft.com/office/powerpoint/2010/main" val="156655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1620982" y="293227"/>
            <a:ext cx="8950036"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ER Diagram</a:t>
            </a:r>
          </a:p>
        </p:txBody>
      </p:sp>
      <p:sp>
        <p:nvSpPr>
          <p:cNvPr id="3" name="AutoShape 2">
            <a:extLst>
              <a:ext uri="{FF2B5EF4-FFF2-40B4-BE49-F238E27FC236}">
                <a16:creationId xmlns:a16="http://schemas.microsoft.com/office/drawing/2014/main" id="{C40FC44C-483B-44B4-B477-EF897CD153BD}"/>
              </a:ext>
            </a:extLst>
          </p:cNvPr>
          <p:cNvSpPr>
            <a:spLocks noChangeAspect="1" noChangeArrowheads="1"/>
          </p:cNvSpPr>
          <p:nvPr/>
        </p:nvSpPr>
        <p:spPr bwMode="auto">
          <a:xfrm>
            <a:off x="5943600" y="3276600"/>
            <a:ext cx="3257550" cy="3257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AC96C408-5D5F-4B1A-B1DB-3E62BB485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8362" y="919580"/>
            <a:ext cx="7915275" cy="5509491"/>
          </a:xfrm>
          <a:prstGeom prst="rect">
            <a:avLst/>
          </a:prstGeom>
        </p:spPr>
      </p:pic>
    </p:spTree>
    <p:extLst>
      <p:ext uri="{BB962C8B-B14F-4D97-AF65-F5344CB8AC3E}">
        <p14:creationId xmlns:p14="http://schemas.microsoft.com/office/powerpoint/2010/main" val="3683701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1620982" y="293227"/>
            <a:ext cx="8950036"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Tools and Technologies</a:t>
            </a:r>
          </a:p>
        </p:txBody>
      </p:sp>
      <p:graphicFrame>
        <p:nvGraphicFramePr>
          <p:cNvPr id="3" name="Table 3">
            <a:extLst>
              <a:ext uri="{FF2B5EF4-FFF2-40B4-BE49-F238E27FC236}">
                <a16:creationId xmlns:a16="http://schemas.microsoft.com/office/drawing/2014/main" id="{E3E95131-38F7-4DFE-AA82-A911AF1C6C8C}"/>
              </a:ext>
            </a:extLst>
          </p:cNvPr>
          <p:cNvGraphicFramePr>
            <a:graphicFrameLocks noGrp="1"/>
          </p:cNvGraphicFramePr>
          <p:nvPr>
            <p:extLst>
              <p:ext uri="{D42A27DB-BD31-4B8C-83A1-F6EECF244321}">
                <p14:modId xmlns:p14="http://schemas.microsoft.com/office/powerpoint/2010/main" val="1920047646"/>
              </p:ext>
            </p:extLst>
          </p:nvPr>
        </p:nvGraphicFramePr>
        <p:xfrm>
          <a:off x="1760102" y="1114079"/>
          <a:ext cx="8671796" cy="5249370"/>
        </p:xfrm>
        <a:graphic>
          <a:graphicData uri="http://schemas.openxmlformats.org/drawingml/2006/table">
            <a:tbl>
              <a:tblPr firstRow="1" bandRow="1">
                <a:tableStyleId>{B301B821-A1FF-4177-AEE7-76D212191A09}</a:tableStyleId>
              </a:tblPr>
              <a:tblGrid>
                <a:gridCol w="4335898">
                  <a:extLst>
                    <a:ext uri="{9D8B030D-6E8A-4147-A177-3AD203B41FA5}">
                      <a16:colId xmlns:a16="http://schemas.microsoft.com/office/drawing/2014/main" val="516142874"/>
                    </a:ext>
                  </a:extLst>
                </a:gridCol>
                <a:gridCol w="4335898">
                  <a:extLst>
                    <a:ext uri="{9D8B030D-6E8A-4147-A177-3AD203B41FA5}">
                      <a16:colId xmlns:a16="http://schemas.microsoft.com/office/drawing/2014/main" val="372901618"/>
                    </a:ext>
                  </a:extLst>
                </a:gridCol>
              </a:tblGrid>
              <a:tr h="403050">
                <a:tc>
                  <a:txBody>
                    <a:bodyPr/>
                    <a:lstStyle/>
                    <a:p>
                      <a:pPr algn="ctr"/>
                      <a:r>
                        <a:rPr lang="en-US" sz="2000" dirty="0">
                          <a:latin typeface="Times New Roman" panose="02020603050405020304" pitchFamily="18" charset="0"/>
                          <a:cs typeface="Times New Roman" panose="02020603050405020304" pitchFamily="18" charset="0"/>
                        </a:rPr>
                        <a:t>Environment</a:t>
                      </a:r>
                    </a:p>
                  </a:txBody>
                  <a:tcPr/>
                </a:tc>
                <a:tc>
                  <a:txBody>
                    <a:bodyPr/>
                    <a:lstStyle/>
                    <a:p>
                      <a:pPr algn="ctr"/>
                      <a:r>
                        <a:rPr lang="en-US" sz="2000" dirty="0">
                          <a:latin typeface="Times New Roman" panose="02020603050405020304" pitchFamily="18" charset="0"/>
                          <a:cs typeface="Times New Roman" panose="02020603050405020304" pitchFamily="18" charset="0"/>
                        </a:rPr>
                        <a:t>Specification</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8163326"/>
                  </a:ext>
                </a:extLst>
              </a:tr>
              <a:tr h="1488185">
                <a:tc>
                  <a:txBody>
                    <a:bodyPr/>
                    <a:lstStyle/>
                    <a:p>
                      <a:r>
                        <a:rPr lang="en-US" dirty="0">
                          <a:latin typeface="Times New Roman" panose="02020603050405020304" pitchFamily="18" charset="0"/>
                          <a:cs typeface="Times New Roman" panose="02020603050405020304" pitchFamily="18" charset="0"/>
                        </a:rPr>
                        <a:t>Hardware</a:t>
                      </a:r>
                    </a:p>
                  </a:txBody>
                  <a:tcPr>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Processor - Intel Core i3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OS: Windows 8 and above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Memory(RAM) - 4 GB</a:t>
                      </a:r>
                    </a:p>
                    <a:p>
                      <a:endParaRPr lang="en-US" dirty="0">
                        <a:ln>
                          <a:solidFill>
                            <a:schemeClr val="accent1"/>
                          </a:solidFill>
                        </a:ln>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Storage – 50 GB or more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7440000"/>
                  </a:ext>
                </a:extLst>
              </a:tr>
              <a:tr h="1767220">
                <a:tc>
                  <a:txBody>
                    <a:bodyPr/>
                    <a:lstStyle/>
                    <a:p>
                      <a:r>
                        <a:rPr lang="en-US" dirty="0">
                          <a:latin typeface="Times New Roman" panose="02020603050405020304" pitchFamily="18" charset="0"/>
                          <a:cs typeface="Times New Roman" panose="02020603050405020304" pitchFamily="18" charset="0"/>
                        </a:rPr>
                        <a:t>Software</a:t>
                      </a:r>
                    </a:p>
                  </a:txBody>
                  <a:tcPr>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XAMPP 1.8.2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Sublime Text 3</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MYSQL Server 5.4</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StarUML</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Browser: Microsoft Edge, Google Chrome, Mozilla Firefox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7607302"/>
                  </a:ext>
                </a:extLst>
              </a:tr>
            </a:tbl>
          </a:graphicData>
        </a:graphic>
      </p:graphicFrame>
    </p:spTree>
    <p:extLst>
      <p:ext uri="{BB962C8B-B14F-4D97-AF65-F5344CB8AC3E}">
        <p14:creationId xmlns:p14="http://schemas.microsoft.com/office/powerpoint/2010/main" val="175967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7767876-16B2-4096-AA5A-BEE8532517FB}"/>
              </a:ext>
            </a:extLst>
          </p:cNvPr>
          <p:cNvSpPr txBox="1"/>
          <p:nvPr/>
        </p:nvSpPr>
        <p:spPr>
          <a:xfrm>
            <a:off x="739716"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1673</TotalTime>
  <Words>392</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raga rasagna</dc:creator>
  <cp:lastModifiedBy>Raga</cp:lastModifiedBy>
  <cp:revision>215</cp:revision>
  <dcterms:created xsi:type="dcterms:W3CDTF">2020-08-08T03:55:20Z</dcterms:created>
  <dcterms:modified xsi:type="dcterms:W3CDTF">2021-05-10T02:52:16Z</dcterms:modified>
</cp:coreProperties>
</file>