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9144000"/>
  <p:notesSz cx="9144000" cy="6858000"/>
  <p:embeddedFontLst>
    <p:embeddedFont>
      <p:font typeface="Lato"/>
      <p:regular r:id="rId17"/>
      <p:bold r:id="rId18"/>
      <p:italic r:id="rId19"/>
      <p:boldItalic r:id="rId20"/>
    </p:embeddedFont>
    <p:embeddedFont>
      <p:font typeface="Inter"/>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23" roundtripDataSignature="AMtx7mgfJ1CdQNeTm03HSA/Wx4YWcgB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4A6C83-29C8-4734-81DC-32BEC9228733}">
  <a:tblStyle styleId="{DB4A6C83-29C8-4734-81DC-32BEC922873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5.xml"/><Relationship Id="rId22" Type="http://schemas.openxmlformats.org/officeDocument/2006/relationships/font" Target="fonts/Inter-bold.fntdata"/><Relationship Id="rId10" Type="http://schemas.openxmlformats.org/officeDocument/2006/relationships/slide" Target="slides/slide4.xml"/><Relationship Id="rId21" Type="http://schemas.openxmlformats.org/officeDocument/2006/relationships/font" Target="fonts/Inter-regular.fntdata"/><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La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Lato-italic.fntdata"/><Relationship Id="rId6" Type="http://schemas.openxmlformats.org/officeDocument/2006/relationships/notesMaster" Target="notesMasters/notesMaster1.xml"/><Relationship Id="rId18"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12"/>
          <p:cNvSpPr txBox="1"/>
          <p:nvPr>
            <p:ph type="title"/>
          </p:nvPr>
        </p:nvSpPr>
        <p:spPr>
          <a:xfrm>
            <a:off x="2994505" y="3013748"/>
            <a:ext cx="3154988" cy="77977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95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2"/>
          <p:cNvSpPr txBox="1"/>
          <p:nvPr>
            <p:ph idx="1" type="body"/>
          </p:nvPr>
        </p:nvSpPr>
        <p:spPr>
          <a:xfrm>
            <a:off x="845628" y="2086758"/>
            <a:ext cx="7348220" cy="409194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1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18" name="Shape 18"/>
        <p:cNvGrpSpPr/>
        <p:nvPr/>
      </p:nvGrpSpPr>
      <p:grpSpPr>
        <a:xfrm>
          <a:off x="0" y="0"/>
          <a:ext cx="0" cy="0"/>
          <a:chOff x="0" y="0"/>
          <a:chExt cx="0" cy="0"/>
        </a:xfrm>
      </p:grpSpPr>
      <p:sp>
        <p:nvSpPr>
          <p:cNvPr id="19" name="Google Shape;19;p13"/>
          <p:cNvSpPr/>
          <p:nvPr/>
        </p:nvSpPr>
        <p:spPr>
          <a:xfrm>
            <a:off x="0" y="0"/>
            <a:ext cx="9143981" cy="457199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3"/>
          <p:cNvSpPr/>
          <p:nvPr/>
        </p:nvSpPr>
        <p:spPr>
          <a:xfrm>
            <a:off x="6290112" y="5264089"/>
            <a:ext cx="0" cy="9144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13"/>
          <p:cNvSpPr/>
          <p:nvPr/>
        </p:nvSpPr>
        <p:spPr>
          <a:xfrm>
            <a:off x="0" y="11549"/>
            <a:ext cx="9143976" cy="684643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13"/>
          <p:cNvSpPr txBox="1"/>
          <p:nvPr>
            <p:ph type="title"/>
          </p:nvPr>
        </p:nvSpPr>
        <p:spPr>
          <a:xfrm>
            <a:off x="2994505" y="3013748"/>
            <a:ext cx="3154988" cy="77977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95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6" name="Shape 26"/>
        <p:cNvGrpSpPr/>
        <p:nvPr/>
      </p:nvGrpSpPr>
      <p:grpSpPr>
        <a:xfrm>
          <a:off x="0" y="0"/>
          <a:ext cx="0" cy="0"/>
          <a:chOff x="0" y="0"/>
          <a:chExt cx="0" cy="0"/>
        </a:xfrm>
      </p:grpSpPr>
      <p:sp>
        <p:nvSpPr>
          <p:cNvPr id="27" name="Google Shape;27;p14"/>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15"/>
          <p:cNvSpPr txBox="1"/>
          <p:nvPr>
            <p:ph type="title"/>
          </p:nvPr>
        </p:nvSpPr>
        <p:spPr>
          <a:xfrm>
            <a:off x="2994505" y="3013748"/>
            <a:ext cx="3154988" cy="77977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95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5"/>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5"/>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1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0" y="0"/>
            <a:ext cx="9143981" cy="457199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1"/>
          <p:cNvSpPr txBox="1"/>
          <p:nvPr>
            <p:ph type="title"/>
          </p:nvPr>
        </p:nvSpPr>
        <p:spPr>
          <a:xfrm>
            <a:off x="2994505" y="3013748"/>
            <a:ext cx="3154988" cy="77977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95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1"/>
          <p:cNvSpPr txBox="1"/>
          <p:nvPr>
            <p:ph idx="1" type="body"/>
          </p:nvPr>
        </p:nvSpPr>
        <p:spPr>
          <a:xfrm>
            <a:off x="845628" y="2086758"/>
            <a:ext cx="7348220" cy="409194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1"/>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hyperlink" Target="https://lib.dr.iastate.edu/cgi/viewcontent.cgi?article=8629&amp;context=etd" TargetMode="External"/><Relationship Id="rId5" Type="http://schemas.openxmlformats.org/officeDocument/2006/relationships/hyperlink" Target="https://drive.google.com/file/d/1RxbXio-BwYBT4k8pTsy3oVyZCtHTPi2i/view?usp=sharing" TargetMode="External"/><Relationship Id="rId6" Type="http://schemas.openxmlformats.org/officeDocument/2006/relationships/hyperlink" Target="https://www.researchgate.net/publication/315644460_Prediction_of_Occupational_Accidents_Using_Decision_Tree_Approach" TargetMode="External"/><Relationship Id="rId7" Type="http://schemas.openxmlformats.org/officeDocument/2006/relationships/hyperlink" Target="https://www.researchgate.net/publication/315644460_Prediction_of_Occupational_Accidents_Using_Decision_Tree_Approach" TargetMode="External"/><Relationship Id="rId8" Type="http://schemas.openxmlformats.org/officeDocument/2006/relationships/hyperlink" Target="https://www.researchgate.net/publication/315644460_Prediction_of_Occupational_Accidents_Using_Decision_Tree_Approac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grpSp>
        <p:nvGrpSpPr>
          <p:cNvPr id="47" name="Google Shape;47;p1"/>
          <p:cNvGrpSpPr/>
          <p:nvPr/>
        </p:nvGrpSpPr>
        <p:grpSpPr>
          <a:xfrm>
            <a:off x="0" y="0"/>
            <a:ext cx="9143981" cy="6857986"/>
            <a:chOff x="0" y="0"/>
            <a:chExt cx="9143981" cy="6857986"/>
          </a:xfrm>
        </p:grpSpPr>
        <p:sp>
          <p:nvSpPr>
            <p:cNvPr id="48" name="Google Shape;48;p1"/>
            <p:cNvSpPr/>
            <p:nvPr/>
          </p:nvSpPr>
          <p:spPr>
            <a:xfrm>
              <a:off x="6290112" y="5264089"/>
              <a:ext cx="0" cy="9144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1"/>
            <p:cNvSpPr/>
            <p:nvPr/>
          </p:nvSpPr>
          <p:spPr>
            <a:xfrm>
              <a:off x="0" y="0"/>
              <a:ext cx="9143981" cy="685798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0" name="Google Shape;50;p1"/>
          <p:cNvSpPr txBox="1"/>
          <p:nvPr>
            <p:ph type="title"/>
          </p:nvPr>
        </p:nvSpPr>
        <p:spPr>
          <a:xfrm>
            <a:off x="1446022" y="1679042"/>
            <a:ext cx="660971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Department of Computer Science and Engineering</a:t>
            </a:r>
            <a:endParaRPr sz="2400"/>
          </a:p>
        </p:txBody>
      </p:sp>
      <p:sp>
        <p:nvSpPr>
          <p:cNvPr id="51" name="Google Shape;51;p1"/>
          <p:cNvSpPr txBox="1"/>
          <p:nvPr/>
        </p:nvSpPr>
        <p:spPr>
          <a:xfrm>
            <a:off x="152386" y="2410052"/>
            <a:ext cx="8891905" cy="1402948"/>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rPr b="1" lang="en-US" sz="2500">
                <a:solidFill>
                  <a:srgbClr val="0000FF"/>
                </a:solidFill>
                <a:latin typeface="Times New Roman"/>
                <a:ea typeface="Times New Roman"/>
                <a:cs typeface="Times New Roman"/>
                <a:sym typeface="Times New Roman"/>
              </a:rPr>
              <a:t>Analysis and Prediction of Occupational Accidents</a:t>
            </a:r>
            <a:endParaRPr sz="2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700">
              <a:solidFill>
                <a:schemeClr val="dk1"/>
              </a:solidFill>
              <a:latin typeface="Times New Roman"/>
              <a:ea typeface="Times New Roman"/>
              <a:cs typeface="Times New Roman"/>
              <a:sym typeface="Times New Roman"/>
            </a:endParaRPr>
          </a:p>
          <a:p>
            <a:pPr indent="0" lvl="0" marL="309880" marR="0" rtl="0" algn="ctr">
              <a:lnSpc>
                <a:spcPct val="100000"/>
              </a:lnSpc>
              <a:spcBef>
                <a:spcPts val="2195"/>
              </a:spcBef>
              <a:spcAft>
                <a:spcPts val="0"/>
              </a:spcAft>
              <a:buNone/>
            </a:pPr>
            <a:r>
              <a:rPr b="1" lang="en-US" sz="2000">
                <a:solidFill>
                  <a:schemeClr val="dk1"/>
                </a:solidFill>
                <a:latin typeface="Times New Roman"/>
                <a:ea typeface="Times New Roman"/>
                <a:cs typeface="Times New Roman"/>
                <a:sym typeface="Times New Roman"/>
              </a:rPr>
              <a:t>Date: 22 April 2021</a:t>
            </a:r>
            <a:endParaRPr sz="2000">
              <a:solidFill>
                <a:schemeClr val="dk1"/>
              </a:solidFill>
              <a:latin typeface="Times New Roman"/>
              <a:ea typeface="Times New Roman"/>
              <a:cs typeface="Times New Roman"/>
              <a:sym typeface="Times New Roman"/>
            </a:endParaRPr>
          </a:p>
        </p:txBody>
      </p:sp>
      <p:sp>
        <p:nvSpPr>
          <p:cNvPr id="52" name="Google Shape;52;p1"/>
          <p:cNvSpPr txBox="1"/>
          <p:nvPr/>
        </p:nvSpPr>
        <p:spPr>
          <a:xfrm>
            <a:off x="649908" y="4318548"/>
            <a:ext cx="7896859" cy="2046714"/>
          </a:xfrm>
          <a:prstGeom prst="rect">
            <a:avLst/>
          </a:prstGeom>
          <a:noFill/>
          <a:ln>
            <a:noFill/>
          </a:ln>
        </p:spPr>
        <p:txBody>
          <a:bodyPr anchorCtr="0" anchor="t" bIns="0" lIns="0" spcFirstLastPara="1" rIns="0" wrap="square" tIns="12700">
            <a:spAutoFit/>
          </a:bodyPr>
          <a:lstStyle/>
          <a:p>
            <a:pPr indent="0" lvl="0" marL="12700" marR="3012440" rtl="0" algn="l">
              <a:lnSpc>
                <a:spcPct val="100000"/>
              </a:lnSpc>
              <a:spcBef>
                <a:spcPts val="0"/>
              </a:spcBef>
              <a:spcAft>
                <a:spcPts val="0"/>
              </a:spcAft>
              <a:buNone/>
            </a:pPr>
            <a:r>
              <a:rPr b="1" lang="en-US" sz="1800">
                <a:solidFill>
                  <a:schemeClr val="dk1"/>
                </a:solidFill>
                <a:latin typeface="Arial"/>
                <a:ea typeface="Arial"/>
                <a:cs typeface="Arial"/>
                <a:sym typeface="Arial"/>
              </a:rPr>
              <a:t>K. Kavya : 17WH1A0532</a:t>
            </a:r>
            <a:endParaRPr b="1" sz="1800">
              <a:solidFill>
                <a:schemeClr val="dk1"/>
              </a:solidFill>
              <a:latin typeface="Arial"/>
              <a:ea typeface="Arial"/>
              <a:cs typeface="Arial"/>
              <a:sym typeface="Arial"/>
            </a:endParaRPr>
          </a:p>
          <a:p>
            <a:pPr indent="0" lvl="0" marL="12700" marR="3012440" rtl="0" algn="l">
              <a:lnSpc>
                <a:spcPct val="100000"/>
              </a:lnSpc>
              <a:spcBef>
                <a:spcPts val="100"/>
              </a:spcBef>
              <a:spcAft>
                <a:spcPts val="0"/>
              </a:spcAft>
              <a:buNone/>
            </a:pPr>
            <a:r>
              <a:rPr b="1" lang="en-US" sz="1800">
                <a:solidFill>
                  <a:schemeClr val="dk1"/>
                </a:solidFill>
                <a:latin typeface="Arial"/>
                <a:ea typeface="Arial"/>
                <a:cs typeface="Arial"/>
                <a:sym typeface="Arial"/>
              </a:rPr>
              <a:t>M. Nikhila Shinu : 17WH1A0552</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V. Hari Chandana : 17WH1A0515</a:t>
            </a:r>
            <a:endParaRPr/>
          </a:p>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G. Sravani : 18WH5A0509</a:t>
            </a:r>
            <a:endParaRPr sz="1800">
              <a:solidFill>
                <a:schemeClr val="dk1"/>
              </a:solidFill>
              <a:latin typeface="Arial"/>
              <a:ea typeface="Arial"/>
              <a:cs typeface="Arial"/>
              <a:sym typeface="Arial"/>
            </a:endParaRPr>
          </a:p>
          <a:p>
            <a:pPr indent="19050" lvl="0" marL="3902075" marR="5080" rtl="0" algn="l">
              <a:lnSpc>
                <a:spcPct val="100000"/>
              </a:lnSpc>
              <a:spcBef>
                <a:spcPts val="1400"/>
              </a:spcBef>
              <a:spcAft>
                <a:spcPts val="0"/>
              </a:spcAft>
              <a:buNone/>
            </a:pPr>
            <a:r>
              <a:rPr b="1" lang="en-US" sz="1800">
                <a:solidFill>
                  <a:schemeClr val="dk1"/>
                </a:solidFill>
                <a:latin typeface="Times New Roman"/>
                <a:ea typeface="Times New Roman"/>
                <a:cs typeface="Times New Roman"/>
                <a:sym typeface="Times New Roman"/>
              </a:rPr>
              <a:t>Internal Guide :  </a:t>
            </a:r>
            <a:r>
              <a:rPr b="1" i="0" lang="en-US" sz="1800" u="none" strike="noStrike">
                <a:solidFill>
                  <a:srgbClr val="000000"/>
                </a:solidFill>
                <a:latin typeface="Times New Roman"/>
                <a:ea typeface="Times New Roman"/>
                <a:cs typeface="Times New Roman"/>
                <a:sym typeface="Times New Roman"/>
              </a:rPr>
              <a:t>Mr. C Naga Raju</a:t>
            </a:r>
            <a:endParaRPr/>
          </a:p>
          <a:p>
            <a:pPr indent="19050" lvl="0" marL="3902075" marR="5080" rtl="0" algn="l">
              <a:lnSpc>
                <a:spcPct val="100000"/>
              </a:lnSpc>
              <a:spcBef>
                <a:spcPts val="1400"/>
              </a:spcBef>
              <a:spcAft>
                <a:spcPts val="0"/>
              </a:spcAft>
              <a:buNone/>
            </a:pPr>
            <a:r>
              <a:rPr b="1" lang="en-US" sz="1800">
                <a:solidFill>
                  <a:schemeClr val="dk1"/>
                </a:solidFill>
                <a:latin typeface="Times New Roman"/>
                <a:ea typeface="Times New Roman"/>
                <a:cs typeface="Times New Roman"/>
                <a:sym typeface="Times New Roman"/>
              </a:rPr>
              <a:t>Designation	: Assistant Professor</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ph type="title"/>
          </p:nvPr>
        </p:nvSpPr>
        <p:spPr>
          <a:xfrm>
            <a:off x="2994505" y="3013748"/>
            <a:ext cx="3154988" cy="779779"/>
          </a:xfrm>
          <a:prstGeom prst="rect">
            <a:avLst/>
          </a:prstGeom>
          <a:noFill/>
          <a:ln>
            <a:noFill/>
          </a:ln>
        </p:spPr>
        <p:txBody>
          <a:bodyPr anchorCtr="0" anchor="t" bIns="0" lIns="0" spcFirstLastPara="1" rIns="0" wrap="square" tIns="12700">
            <a:spAutoFit/>
          </a:bodyPr>
          <a:lstStyle/>
          <a:p>
            <a:pPr indent="0" lvl="0" marL="229870" rtl="0" algn="l">
              <a:lnSpc>
                <a:spcPct val="100000"/>
              </a:lnSpc>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p:nvPr/>
        </p:nvSpPr>
        <p:spPr>
          <a:xfrm>
            <a:off x="6290112" y="5264089"/>
            <a:ext cx="0" cy="9144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2"/>
          <p:cNvSpPr/>
          <p:nvPr/>
        </p:nvSpPr>
        <p:spPr>
          <a:xfrm>
            <a:off x="8297558" y="809835"/>
            <a:ext cx="806573" cy="80658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2"/>
          <p:cNvSpPr txBox="1"/>
          <p:nvPr/>
        </p:nvSpPr>
        <p:spPr>
          <a:xfrm>
            <a:off x="49365" y="965199"/>
            <a:ext cx="6880225" cy="5041900"/>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US" sz="3000">
                <a:solidFill>
                  <a:srgbClr val="BF0000"/>
                </a:solidFill>
                <a:latin typeface="Times New Roman"/>
                <a:ea typeface="Times New Roman"/>
                <a:cs typeface="Times New Roman"/>
                <a:sym typeface="Times New Roman"/>
              </a:rPr>
              <a:t>Why Should I Study this course?</a:t>
            </a:r>
            <a:endParaRPr sz="30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solidFill>
                <a:schemeClr val="dk1"/>
              </a:solidFill>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US" sz="1950">
                <a:solidFill>
                  <a:schemeClr val="dk1"/>
                </a:solidFill>
                <a:latin typeface="Times New Roman"/>
                <a:ea typeface="Times New Roman"/>
                <a:cs typeface="Times New Roman"/>
                <a:sym typeface="Times New Roman"/>
              </a:rPr>
              <a:t>Examples</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US" sz="1500">
                <a:solidFill>
                  <a:srgbClr val="FFFFFF"/>
                </a:solidFill>
                <a:latin typeface="Times New Roman"/>
                <a:ea typeface="Times New Roman"/>
                <a:cs typeface="Times New Roman"/>
                <a:sym typeface="Times New Roman"/>
              </a:rPr>
              <a:t>BVRIT HYDERABAD College of Engineering for Women</a:t>
            </a:r>
            <a:endParaRPr sz="1500">
              <a:solidFill>
                <a:schemeClr val="dk1"/>
              </a:solidFill>
              <a:latin typeface="Times New Roman"/>
              <a:ea typeface="Times New Roman"/>
              <a:cs typeface="Times New Roman"/>
              <a:sym typeface="Times New Roman"/>
            </a:endParaRPr>
          </a:p>
        </p:txBody>
      </p:sp>
      <p:sp>
        <p:nvSpPr>
          <p:cNvPr id="60" name="Google Shape;60;p2"/>
          <p:cNvSpPr/>
          <p:nvPr/>
        </p:nvSpPr>
        <p:spPr>
          <a:xfrm>
            <a:off x="-6349" y="0"/>
            <a:ext cx="9156681" cy="685798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2"/>
          <p:cNvSpPr txBox="1"/>
          <p:nvPr>
            <p:ph type="title"/>
          </p:nvPr>
        </p:nvSpPr>
        <p:spPr>
          <a:xfrm>
            <a:off x="3189729" y="210654"/>
            <a:ext cx="191770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4400">
                <a:latin typeface="Times New Roman"/>
                <a:ea typeface="Times New Roman"/>
                <a:cs typeface="Times New Roman"/>
                <a:sym typeface="Times New Roman"/>
              </a:rPr>
              <a:t>Abstract</a:t>
            </a:r>
            <a:endParaRPr sz="4400">
              <a:latin typeface="Times New Roman"/>
              <a:ea typeface="Times New Roman"/>
              <a:cs typeface="Times New Roman"/>
              <a:sym typeface="Times New Roman"/>
            </a:endParaRPr>
          </a:p>
        </p:txBody>
      </p:sp>
      <p:sp>
        <p:nvSpPr>
          <p:cNvPr id="62" name="Google Shape;62;p2"/>
          <p:cNvSpPr txBox="1"/>
          <p:nvPr/>
        </p:nvSpPr>
        <p:spPr>
          <a:xfrm>
            <a:off x="760403" y="1764095"/>
            <a:ext cx="7623175" cy="2972609"/>
          </a:xfrm>
          <a:prstGeom prst="rect">
            <a:avLst/>
          </a:prstGeom>
          <a:noFill/>
          <a:ln>
            <a:noFill/>
          </a:ln>
        </p:spPr>
        <p:txBody>
          <a:bodyPr anchorCtr="0" anchor="t" bIns="0" lIns="0" spcFirstLastPara="1" rIns="0" wrap="square" tIns="154925">
            <a:spAutoFit/>
          </a:bodyPr>
          <a:lstStyle/>
          <a:p>
            <a:pPr indent="0" lvl="0" marL="0" marR="0" rtl="0" algn="l">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Workplace safety is a major concern in many countries. Among various industries, construction sector is identified as the most hazardous work place. Construction accidents not only cause human sufferings but also result in huge financial loss. To prevent reoccurrence of similar accidents in the future and make scientific risk control plans, analysis of accidents is essential. </a:t>
            </a:r>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The main aim of the proposed system is to provide safety to workers at construction site from accidents by analyzing past accident data by using machine learning algorithms and text mining technique </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p:nvPr/>
        </p:nvSpPr>
        <p:spPr>
          <a:xfrm>
            <a:off x="6290112" y="5264089"/>
            <a:ext cx="0" cy="9144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3"/>
          <p:cNvSpPr/>
          <p:nvPr/>
        </p:nvSpPr>
        <p:spPr>
          <a:xfrm>
            <a:off x="8297558" y="809835"/>
            <a:ext cx="806573" cy="80658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3"/>
          <p:cNvSpPr txBox="1"/>
          <p:nvPr/>
        </p:nvSpPr>
        <p:spPr>
          <a:xfrm>
            <a:off x="49365" y="965199"/>
            <a:ext cx="6880225" cy="5041900"/>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US" sz="3000">
                <a:solidFill>
                  <a:srgbClr val="BF0000"/>
                </a:solidFill>
                <a:latin typeface="Times New Roman"/>
                <a:ea typeface="Times New Roman"/>
                <a:cs typeface="Times New Roman"/>
                <a:sym typeface="Times New Roman"/>
              </a:rPr>
              <a:t>Why Should I Study this course?</a:t>
            </a:r>
            <a:endParaRPr sz="30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solidFill>
                <a:schemeClr val="dk1"/>
              </a:solidFill>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US" sz="1950">
                <a:solidFill>
                  <a:schemeClr val="dk1"/>
                </a:solidFill>
                <a:latin typeface="Times New Roman"/>
                <a:ea typeface="Times New Roman"/>
                <a:cs typeface="Times New Roman"/>
                <a:sym typeface="Times New Roman"/>
              </a:rPr>
              <a:t>Examples</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US" sz="1500">
                <a:solidFill>
                  <a:srgbClr val="FFFFFF"/>
                </a:solidFill>
                <a:latin typeface="Times New Roman"/>
                <a:ea typeface="Times New Roman"/>
                <a:cs typeface="Times New Roman"/>
                <a:sym typeface="Times New Roman"/>
              </a:rPr>
              <a:t>BVRIT HYDERABAD College of Engineering for Women</a:t>
            </a:r>
            <a:endParaRPr sz="1500">
              <a:solidFill>
                <a:schemeClr val="dk1"/>
              </a:solidFill>
              <a:latin typeface="Times New Roman"/>
              <a:ea typeface="Times New Roman"/>
              <a:cs typeface="Times New Roman"/>
              <a:sym typeface="Times New Roman"/>
            </a:endParaRPr>
          </a:p>
        </p:txBody>
      </p:sp>
      <p:sp>
        <p:nvSpPr>
          <p:cNvPr id="70" name="Google Shape;70;p3"/>
          <p:cNvSpPr/>
          <p:nvPr/>
        </p:nvSpPr>
        <p:spPr>
          <a:xfrm>
            <a:off x="0" y="14"/>
            <a:ext cx="9156681" cy="685798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3"/>
          <p:cNvSpPr txBox="1"/>
          <p:nvPr>
            <p:ph type="title"/>
          </p:nvPr>
        </p:nvSpPr>
        <p:spPr>
          <a:xfrm>
            <a:off x="3721635" y="117516"/>
            <a:ext cx="170053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4400">
                <a:latin typeface="Times New Roman"/>
                <a:ea typeface="Times New Roman"/>
                <a:cs typeface="Times New Roman"/>
                <a:sym typeface="Times New Roman"/>
              </a:rPr>
              <a:t>Dataset</a:t>
            </a:r>
            <a:endParaRPr sz="4400">
              <a:latin typeface="Times New Roman"/>
              <a:ea typeface="Times New Roman"/>
              <a:cs typeface="Times New Roman"/>
              <a:sym typeface="Times New Roman"/>
            </a:endParaRPr>
          </a:p>
        </p:txBody>
      </p:sp>
      <p:sp>
        <p:nvSpPr>
          <p:cNvPr id="72" name="Google Shape;72;p3"/>
          <p:cNvSpPr/>
          <p:nvPr/>
        </p:nvSpPr>
        <p:spPr>
          <a:xfrm>
            <a:off x="386449" y="2834194"/>
            <a:ext cx="8462010" cy="3200400"/>
          </a:xfrm>
          <a:custGeom>
            <a:rect b="b" l="l" r="r" t="t"/>
            <a:pathLst>
              <a:path extrusionOk="0" h="3200400" w="8462010">
                <a:moveTo>
                  <a:pt x="0" y="0"/>
                </a:moveTo>
                <a:lnTo>
                  <a:pt x="8461982" y="0"/>
                </a:lnTo>
              </a:path>
              <a:path extrusionOk="0" h="3200400" w="8462010">
                <a:moveTo>
                  <a:pt x="0" y="400049"/>
                </a:moveTo>
                <a:lnTo>
                  <a:pt x="8461982" y="400049"/>
                </a:lnTo>
              </a:path>
              <a:path extrusionOk="0" h="3200400" w="8462010">
                <a:moveTo>
                  <a:pt x="0" y="800098"/>
                </a:moveTo>
                <a:lnTo>
                  <a:pt x="8461982" y="800098"/>
                </a:lnTo>
              </a:path>
              <a:path extrusionOk="0" h="3200400" w="8462010">
                <a:moveTo>
                  <a:pt x="0" y="1200147"/>
                </a:moveTo>
                <a:lnTo>
                  <a:pt x="8461982" y="1200147"/>
                </a:lnTo>
              </a:path>
              <a:path extrusionOk="0" h="3200400" w="8462010">
                <a:moveTo>
                  <a:pt x="0" y="1600196"/>
                </a:moveTo>
                <a:lnTo>
                  <a:pt x="8461982" y="1600196"/>
                </a:lnTo>
              </a:path>
              <a:path extrusionOk="0" h="3200400" w="8462010">
                <a:moveTo>
                  <a:pt x="0" y="2000245"/>
                </a:moveTo>
                <a:lnTo>
                  <a:pt x="8461982" y="2000245"/>
                </a:lnTo>
              </a:path>
              <a:path extrusionOk="0" h="3200400" w="8462010">
                <a:moveTo>
                  <a:pt x="0" y="2400295"/>
                </a:moveTo>
                <a:lnTo>
                  <a:pt x="8461982" y="2400295"/>
                </a:lnTo>
              </a:path>
              <a:path extrusionOk="0" h="3200400" w="8462010">
                <a:moveTo>
                  <a:pt x="0" y="2800344"/>
                </a:moveTo>
                <a:lnTo>
                  <a:pt x="8461982" y="2800344"/>
                </a:lnTo>
              </a:path>
              <a:path extrusionOk="0" h="3200400" w="8462010">
                <a:moveTo>
                  <a:pt x="0" y="3200393"/>
                </a:moveTo>
                <a:lnTo>
                  <a:pt x="8461982" y="3200393"/>
                </a:lnTo>
              </a:path>
            </a:pathLst>
          </a:custGeom>
          <a:noFill/>
          <a:ln cap="flat" cmpd="sng" w="10550">
            <a:solidFill>
              <a:srgbClr val="DDDDD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3"/>
          <p:cNvSpPr txBox="1"/>
          <p:nvPr/>
        </p:nvSpPr>
        <p:spPr>
          <a:xfrm>
            <a:off x="440424" y="1000732"/>
            <a:ext cx="8174355" cy="4911601"/>
          </a:xfrm>
          <a:prstGeom prst="rect">
            <a:avLst/>
          </a:prstGeom>
          <a:noFill/>
          <a:ln>
            <a:noFill/>
          </a:ln>
        </p:spPr>
        <p:txBody>
          <a:bodyPr anchorCtr="0" anchor="t" bIns="0" lIns="0" spcFirstLastPara="1" rIns="0" wrap="square" tIns="154925">
            <a:spAutoFit/>
          </a:bodyPr>
          <a:lstStyle/>
          <a:p>
            <a:pPr indent="0" lvl="0" marL="12700" marR="0" rtl="0" algn="l">
              <a:lnSpc>
                <a:spcPct val="100000"/>
              </a:lnSpc>
              <a:spcBef>
                <a:spcPts val="0"/>
              </a:spcBef>
              <a:spcAft>
                <a:spcPts val="0"/>
              </a:spcAft>
              <a:buNone/>
            </a:pPr>
            <a:r>
              <a:rPr b="1" lang="en-US" sz="1800">
                <a:solidFill>
                  <a:schemeClr val="dk1"/>
                </a:solidFill>
                <a:latin typeface="Lato"/>
                <a:ea typeface="Lato"/>
                <a:cs typeface="Lato"/>
                <a:sym typeface="Lato"/>
              </a:rPr>
              <a:t>Dataset Description:</a:t>
            </a:r>
            <a:endParaRPr b="1" sz="1800">
              <a:solidFill>
                <a:schemeClr val="dk1"/>
              </a:solidFill>
              <a:latin typeface="Lato"/>
              <a:ea typeface="Lato"/>
              <a:cs typeface="Lato"/>
              <a:sym typeface="Lato"/>
            </a:endParaRPr>
          </a:p>
          <a:p>
            <a:pPr indent="0" lvl="0" marL="0" marR="0" rtl="0" algn="l">
              <a:spcBef>
                <a:spcPts val="0"/>
              </a:spcBef>
              <a:spcAft>
                <a:spcPts val="0"/>
              </a:spcAft>
              <a:buNone/>
            </a:pPr>
            <a:r>
              <a:rPr b="0" i="0" lang="en-US" sz="1800">
                <a:solidFill>
                  <a:schemeClr val="dk1"/>
                </a:solidFill>
                <a:latin typeface="Inter"/>
                <a:ea typeface="Inter"/>
                <a:cs typeface="Inter"/>
                <a:sym typeface="Inter"/>
              </a:rPr>
              <a:t>The OSHA dataset contains abstracts of the accidents and injuries of construction workers from 2015-2017. There is some structured data around the unstructured text abstracts, such as Degree of Injury, Body Part(s) Affected, and Construction End Use.</a:t>
            </a:r>
            <a:endParaRPr/>
          </a:p>
          <a:p>
            <a:pPr indent="0" lvl="0" marL="0" marR="0" rtl="0" algn="l">
              <a:spcBef>
                <a:spcPts val="0"/>
              </a:spcBef>
              <a:spcAft>
                <a:spcPts val="0"/>
              </a:spcAft>
              <a:buNone/>
            </a:pPr>
            <a:r>
              <a:rPr b="0" i="0" lang="en-US" sz="1800">
                <a:solidFill>
                  <a:schemeClr val="dk1"/>
                </a:solidFill>
                <a:latin typeface="Inter"/>
                <a:ea typeface="Inter"/>
                <a:cs typeface="Inter"/>
                <a:sym typeface="Inter"/>
              </a:rPr>
              <a:t>This is OSHA data which is publicly available.</a:t>
            </a:r>
            <a:endParaRPr/>
          </a:p>
          <a:p>
            <a:pPr indent="0" lvl="0" marL="0" marR="0" rtl="0" algn="l">
              <a:spcBef>
                <a:spcPts val="0"/>
              </a:spcBef>
              <a:spcAft>
                <a:spcPts val="0"/>
              </a:spcAft>
              <a:buNone/>
            </a:pPr>
            <a:r>
              <a:t/>
            </a:r>
            <a:endParaRPr sz="1800">
              <a:solidFill>
                <a:schemeClr val="dk1"/>
              </a:solidFill>
              <a:latin typeface="Lato"/>
              <a:ea typeface="Lato"/>
              <a:cs typeface="Lato"/>
              <a:sym typeface="Lato"/>
            </a:endParaRPr>
          </a:p>
          <a:p>
            <a:pPr indent="0" lvl="0" marL="0" marR="0" rtl="0" algn="l">
              <a:spcBef>
                <a:spcPts val="0"/>
              </a:spcBef>
              <a:spcAft>
                <a:spcPts val="0"/>
              </a:spcAft>
              <a:buNone/>
            </a:pPr>
            <a:r>
              <a:rPr i="1" lang="en-US" sz="1800">
                <a:solidFill>
                  <a:schemeClr val="dk1"/>
                </a:solidFill>
                <a:latin typeface="Lato"/>
                <a:ea typeface="Lato"/>
                <a:cs typeface="Lato"/>
                <a:sym typeface="Lato"/>
              </a:rPr>
              <a:t>Some of the columns of  the dataset:</a:t>
            </a:r>
            <a:endParaRPr/>
          </a:p>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Lato"/>
                <a:ea typeface="Lato"/>
                <a:cs typeface="Lato"/>
                <a:sym typeface="Lato"/>
              </a:rPr>
              <a:t>Event Date</a:t>
            </a:r>
            <a:endParaRPr i="1" sz="1800">
              <a:solidFill>
                <a:schemeClr val="dk1"/>
              </a:solidFill>
              <a:latin typeface="Lato"/>
              <a:ea typeface="Lato"/>
              <a:cs typeface="Lato"/>
              <a:sym typeface="Lato"/>
            </a:endParaRPr>
          </a:p>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Lato"/>
                <a:ea typeface="Lato"/>
                <a:cs typeface="Lato"/>
                <a:sym typeface="Lato"/>
              </a:rPr>
              <a:t>Abstract Text</a:t>
            </a:r>
            <a:endParaRPr/>
          </a:p>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Lato"/>
                <a:ea typeface="Lato"/>
                <a:cs typeface="Lato"/>
                <a:sym typeface="Lato"/>
              </a:rPr>
              <a:t>Event Description</a:t>
            </a:r>
            <a:endParaRPr i="1" sz="1800">
              <a:solidFill>
                <a:schemeClr val="dk1"/>
              </a:solidFill>
              <a:latin typeface="Lato"/>
              <a:ea typeface="Lato"/>
              <a:cs typeface="Lato"/>
              <a:sym typeface="Lato"/>
            </a:endParaRPr>
          </a:p>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Lato"/>
                <a:ea typeface="Lato"/>
                <a:cs typeface="Lato"/>
                <a:sym typeface="Lato"/>
              </a:rPr>
              <a:t>Event Keywords</a:t>
            </a:r>
            <a:endParaRPr/>
          </a:p>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Lato"/>
                <a:ea typeface="Lato"/>
                <a:cs typeface="Lato"/>
                <a:sym typeface="Lato"/>
              </a:rPr>
              <a:t>Degree of Injury</a:t>
            </a:r>
            <a:endParaRPr i="1" sz="1800">
              <a:solidFill>
                <a:schemeClr val="dk1"/>
              </a:solidFill>
              <a:latin typeface="Lato"/>
              <a:ea typeface="Lato"/>
              <a:cs typeface="Lato"/>
              <a:sym typeface="Lato"/>
            </a:endParaRPr>
          </a:p>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Lato"/>
                <a:ea typeface="Lato"/>
                <a:cs typeface="Lato"/>
                <a:sym typeface="Lato"/>
              </a:rPr>
              <a:t>Nature of Injury</a:t>
            </a:r>
            <a:endParaRPr/>
          </a:p>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Lato"/>
                <a:ea typeface="Lato"/>
                <a:cs typeface="Lato"/>
                <a:sym typeface="Lato"/>
              </a:rPr>
              <a:t>Part of Body</a:t>
            </a:r>
            <a:endParaRPr i="1" sz="1800">
              <a:solidFill>
                <a:schemeClr val="dk1"/>
              </a:solidFill>
              <a:latin typeface="Lato"/>
              <a:ea typeface="Lato"/>
              <a:cs typeface="Lato"/>
              <a:sym typeface="Lato"/>
            </a:endParaRPr>
          </a:p>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Lato"/>
                <a:ea typeface="Lato"/>
                <a:cs typeface="Lato"/>
                <a:sym typeface="Lato"/>
              </a:rPr>
              <a:t>Event type</a:t>
            </a:r>
            <a:endParaRPr/>
          </a:p>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Lato"/>
                <a:ea typeface="Lato"/>
                <a:cs typeface="Lato"/>
                <a:sym typeface="Lato"/>
              </a:rPr>
              <a:t>Task Assigned</a:t>
            </a:r>
            <a:endParaRPr/>
          </a:p>
          <a:p>
            <a:pPr indent="-152400" lvl="0" marL="285750" marR="0" rtl="0" algn="l">
              <a:spcBef>
                <a:spcPts val="0"/>
              </a:spcBef>
              <a:spcAft>
                <a:spcPts val="0"/>
              </a:spcAft>
              <a:buClr>
                <a:schemeClr val="dk1"/>
              </a:buClr>
              <a:buSzPts val="2100"/>
              <a:buFont typeface="Arial"/>
              <a:buNone/>
            </a:pPr>
            <a:r>
              <a:t/>
            </a:r>
            <a:endParaRPr sz="21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p:nvPr/>
        </p:nvSpPr>
        <p:spPr>
          <a:xfrm>
            <a:off x="6290112" y="5264089"/>
            <a:ext cx="0" cy="9144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4"/>
          <p:cNvSpPr/>
          <p:nvPr/>
        </p:nvSpPr>
        <p:spPr>
          <a:xfrm>
            <a:off x="8297558" y="809835"/>
            <a:ext cx="806573" cy="80658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4"/>
          <p:cNvSpPr txBox="1"/>
          <p:nvPr/>
        </p:nvSpPr>
        <p:spPr>
          <a:xfrm>
            <a:off x="49365" y="965199"/>
            <a:ext cx="6880225" cy="5041900"/>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US" sz="3000">
                <a:solidFill>
                  <a:srgbClr val="BF0000"/>
                </a:solidFill>
                <a:latin typeface="Times New Roman"/>
                <a:ea typeface="Times New Roman"/>
                <a:cs typeface="Times New Roman"/>
                <a:sym typeface="Times New Roman"/>
              </a:rPr>
              <a:t>Why Should I Study this course?</a:t>
            </a:r>
            <a:endParaRPr sz="30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solidFill>
                <a:schemeClr val="dk1"/>
              </a:solidFill>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US" sz="1950">
                <a:solidFill>
                  <a:schemeClr val="dk1"/>
                </a:solidFill>
                <a:latin typeface="Times New Roman"/>
                <a:ea typeface="Times New Roman"/>
                <a:cs typeface="Times New Roman"/>
                <a:sym typeface="Times New Roman"/>
              </a:rPr>
              <a:t>Examples</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US" sz="1500">
                <a:solidFill>
                  <a:srgbClr val="FFFFFF"/>
                </a:solidFill>
                <a:latin typeface="Times New Roman"/>
                <a:ea typeface="Times New Roman"/>
                <a:cs typeface="Times New Roman"/>
                <a:sym typeface="Times New Roman"/>
              </a:rPr>
              <a:t>BVRIT HYDERABAD College of Engineering for Women</a:t>
            </a:r>
            <a:endParaRPr sz="1500">
              <a:solidFill>
                <a:schemeClr val="dk1"/>
              </a:solidFill>
              <a:latin typeface="Times New Roman"/>
              <a:ea typeface="Times New Roman"/>
              <a:cs typeface="Times New Roman"/>
              <a:sym typeface="Times New Roman"/>
            </a:endParaRPr>
          </a:p>
        </p:txBody>
      </p:sp>
      <p:sp>
        <p:nvSpPr>
          <p:cNvPr id="81" name="Google Shape;81;p4"/>
          <p:cNvSpPr/>
          <p:nvPr/>
        </p:nvSpPr>
        <p:spPr>
          <a:xfrm>
            <a:off x="0" y="0"/>
            <a:ext cx="9156681" cy="685798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accent1"/>
              </a:solidFill>
              <a:latin typeface="Calibri"/>
              <a:ea typeface="Calibri"/>
              <a:cs typeface="Calibri"/>
              <a:sym typeface="Calibri"/>
            </a:endParaRPr>
          </a:p>
        </p:txBody>
      </p:sp>
      <p:sp>
        <p:nvSpPr>
          <p:cNvPr id="82" name="Google Shape;82;p4"/>
          <p:cNvSpPr txBox="1"/>
          <p:nvPr>
            <p:ph type="title"/>
          </p:nvPr>
        </p:nvSpPr>
        <p:spPr>
          <a:xfrm>
            <a:off x="2474053" y="95410"/>
            <a:ext cx="4027804"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4400"/>
              <a:t>Architecture</a:t>
            </a:r>
            <a:endParaRPr sz="4400">
              <a:latin typeface="Times New Roman"/>
              <a:ea typeface="Times New Roman"/>
              <a:cs typeface="Times New Roman"/>
              <a:sym typeface="Times New Roman"/>
            </a:endParaRPr>
          </a:p>
        </p:txBody>
      </p:sp>
      <p:sp>
        <p:nvSpPr>
          <p:cNvPr id="83" name="Google Shape;83;p4"/>
          <p:cNvSpPr txBox="1"/>
          <p:nvPr/>
        </p:nvSpPr>
        <p:spPr>
          <a:xfrm>
            <a:off x="683908" y="1213126"/>
            <a:ext cx="7623175" cy="802784"/>
          </a:xfrm>
          <a:prstGeom prst="rect">
            <a:avLst/>
          </a:prstGeom>
          <a:noFill/>
          <a:ln>
            <a:noFill/>
          </a:ln>
        </p:spPr>
        <p:txBody>
          <a:bodyPr anchorCtr="0" anchor="t" bIns="0" lIns="0" spcFirstLastPara="1" rIns="0" wrap="square" tIns="154925">
            <a:spAutoFit/>
          </a:bodyPr>
          <a:lstStyle/>
          <a:p>
            <a:pPr indent="0" lvl="0" marL="0" marR="0" rtl="0" algn="l">
              <a:lnSpc>
                <a:spcPct val="100000"/>
              </a:lnSpc>
              <a:spcBef>
                <a:spcPts val="0"/>
              </a:spcBef>
              <a:spcAft>
                <a:spcPts val="0"/>
              </a:spcAft>
              <a:buNone/>
            </a:pPr>
            <a:r>
              <a:t/>
            </a:r>
            <a:endParaRPr sz="2100">
              <a:solidFill>
                <a:schemeClr val="dk1"/>
              </a:solidFill>
              <a:latin typeface="Lato"/>
              <a:ea typeface="Lato"/>
              <a:cs typeface="Lato"/>
              <a:sym typeface="Lato"/>
            </a:endParaRPr>
          </a:p>
          <a:p>
            <a:pPr indent="0" lvl="0" marL="0" marR="0" rtl="0" algn="l">
              <a:lnSpc>
                <a:spcPct val="100000"/>
              </a:lnSpc>
              <a:spcBef>
                <a:spcPts val="0"/>
              </a:spcBef>
              <a:spcAft>
                <a:spcPts val="0"/>
              </a:spcAft>
              <a:buNone/>
            </a:pPr>
            <a:r>
              <a:t/>
            </a:r>
            <a:endParaRPr sz="2100">
              <a:solidFill>
                <a:schemeClr val="dk1"/>
              </a:solidFill>
              <a:latin typeface="Lato"/>
              <a:ea typeface="Lato"/>
              <a:cs typeface="Lato"/>
              <a:sym typeface="Lato"/>
            </a:endParaRPr>
          </a:p>
        </p:txBody>
      </p:sp>
      <p:sp>
        <p:nvSpPr>
          <p:cNvPr id="84" name="Google Shape;84;p4"/>
          <p:cNvSpPr/>
          <p:nvPr/>
        </p:nvSpPr>
        <p:spPr>
          <a:xfrm>
            <a:off x="523886" y="1070922"/>
            <a:ext cx="1681010" cy="41125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 Source</a:t>
            </a:r>
            <a:endParaRPr sz="1800">
              <a:solidFill>
                <a:schemeClr val="lt1"/>
              </a:solidFill>
              <a:latin typeface="Calibri"/>
              <a:ea typeface="Calibri"/>
              <a:cs typeface="Calibri"/>
              <a:sym typeface="Calibri"/>
            </a:endParaRPr>
          </a:p>
        </p:txBody>
      </p:sp>
      <p:sp>
        <p:nvSpPr>
          <p:cNvPr id="85" name="Google Shape;85;p4"/>
          <p:cNvSpPr/>
          <p:nvPr/>
        </p:nvSpPr>
        <p:spPr>
          <a:xfrm>
            <a:off x="1600200" y="1690350"/>
            <a:ext cx="1528610" cy="411255"/>
          </a:xfrm>
          <a:prstGeom prst="roundRect">
            <a:avLst>
              <a:gd fmla="val 16667" name="adj"/>
            </a:avLst>
          </a:prstGeom>
          <a:solidFill>
            <a:srgbClr val="8CB3E3"/>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 Cleaning</a:t>
            </a:r>
            <a:endParaRPr sz="1800">
              <a:solidFill>
                <a:schemeClr val="lt1"/>
              </a:solidFill>
              <a:latin typeface="Calibri"/>
              <a:ea typeface="Calibri"/>
              <a:cs typeface="Calibri"/>
              <a:sym typeface="Calibri"/>
            </a:endParaRPr>
          </a:p>
        </p:txBody>
      </p:sp>
      <p:sp>
        <p:nvSpPr>
          <p:cNvPr id="86" name="Google Shape;86;p4"/>
          <p:cNvSpPr/>
          <p:nvPr/>
        </p:nvSpPr>
        <p:spPr>
          <a:xfrm>
            <a:off x="2651277" y="2241179"/>
            <a:ext cx="1676400" cy="457200"/>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 Preprocessing</a:t>
            </a:r>
            <a:endParaRPr sz="1800">
              <a:solidFill>
                <a:schemeClr val="lt1"/>
              </a:solidFill>
              <a:latin typeface="Calibri"/>
              <a:ea typeface="Calibri"/>
              <a:cs typeface="Calibri"/>
              <a:sym typeface="Calibri"/>
            </a:endParaRPr>
          </a:p>
        </p:txBody>
      </p:sp>
      <p:sp>
        <p:nvSpPr>
          <p:cNvPr id="87" name="Google Shape;87;p4"/>
          <p:cNvSpPr/>
          <p:nvPr/>
        </p:nvSpPr>
        <p:spPr>
          <a:xfrm>
            <a:off x="4191000" y="3677484"/>
            <a:ext cx="1797041" cy="568816"/>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Model and Train data</a:t>
            </a:r>
            <a:endParaRPr sz="1800">
              <a:solidFill>
                <a:schemeClr val="dk1"/>
              </a:solidFill>
              <a:latin typeface="Calibri"/>
              <a:ea typeface="Calibri"/>
              <a:cs typeface="Calibri"/>
              <a:sym typeface="Calibri"/>
            </a:endParaRPr>
          </a:p>
        </p:txBody>
      </p:sp>
      <p:sp>
        <p:nvSpPr>
          <p:cNvPr id="88" name="Google Shape;88;p4"/>
          <p:cNvSpPr/>
          <p:nvPr/>
        </p:nvSpPr>
        <p:spPr>
          <a:xfrm>
            <a:off x="5346186" y="4422284"/>
            <a:ext cx="1632769" cy="615889"/>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Evaluate Model</a:t>
            </a:r>
            <a:endParaRPr sz="1800">
              <a:solidFill>
                <a:schemeClr val="lt1"/>
              </a:solidFill>
              <a:latin typeface="Calibri"/>
              <a:ea typeface="Calibri"/>
              <a:cs typeface="Calibri"/>
              <a:sym typeface="Calibri"/>
            </a:endParaRPr>
          </a:p>
        </p:txBody>
      </p:sp>
      <p:sp>
        <p:nvSpPr>
          <p:cNvPr id="89" name="Google Shape;89;p4"/>
          <p:cNvSpPr/>
          <p:nvPr/>
        </p:nvSpPr>
        <p:spPr>
          <a:xfrm>
            <a:off x="6389409" y="5276328"/>
            <a:ext cx="1394359" cy="492616"/>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Prediction</a:t>
            </a:r>
            <a:endParaRPr sz="1800">
              <a:solidFill>
                <a:schemeClr val="dk1"/>
              </a:solidFill>
              <a:latin typeface="Calibri"/>
              <a:ea typeface="Calibri"/>
              <a:cs typeface="Calibri"/>
              <a:sym typeface="Calibri"/>
            </a:endParaRPr>
          </a:p>
        </p:txBody>
      </p:sp>
      <p:sp>
        <p:nvSpPr>
          <p:cNvPr id="90" name="Google Shape;90;p4"/>
          <p:cNvSpPr/>
          <p:nvPr/>
        </p:nvSpPr>
        <p:spPr>
          <a:xfrm>
            <a:off x="7533323" y="6005235"/>
            <a:ext cx="1295398" cy="53361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Output</a:t>
            </a:r>
            <a:endParaRPr sz="1800">
              <a:solidFill>
                <a:schemeClr val="dk1"/>
              </a:solidFill>
              <a:latin typeface="Calibri"/>
              <a:ea typeface="Calibri"/>
              <a:cs typeface="Calibri"/>
              <a:sym typeface="Calibri"/>
            </a:endParaRPr>
          </a:p>
        </p:txBody>
      </p:sp>
      <p:sp>
        <p:nvSpPr>
          <p:cNvPr id="91" name="Google Shape;91;p4"/>
          <p:cNvSpPr/>
          <p:nvPr/>
        </p:nvSpPr>
        <p:spPr>
          <a:xfrm>
            <a:off x="3352799" y="2971800"/>
            <a:ext cx="1797041" cy="457200"/>
          </a:xfrm>
          <a:prstGeom prst="roundRect">
            <a:avLst>
              <a:gd fmla="val 16667" name="adj"/>
            </a:avLst>
          </a:prstGeom>
          <a:solidFill>
            <a:srgbClr val="8CB3E3"/>
          </a:solidFill>
          <a:ln cap="flat" cmpd="sng" w="25400">
            <a:solidFill>
              <a:srgbClr val="36609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 Analysis</a:t>
            </a:r>
            <a:endParaRPr sz="1800">
              <a:solidFill>
                <a:schemeClr val="dk1"/>
              </a:solidFill>
              <a:latin typeface="Calibri"/>
              <a:ea typeface="Calibri"/>
              <a:cs typeface="Calibri"/>
              <a:sym typeface="Calibri"/>
            </a:endParaRPr>
          </a:p>
        </p:txBody>
      </p:sp>
      <p:cxnSp>
        <p:nvCxnSpPr>
          <p:cNvPr id="92" name="Google Shape;92;p4"/>
          <p:cNvCxnSpPr>
            <a:endCxn id="85" idx="1"/>
          </p:cNvCxnSpPr>
          <p:nvPr/>
        </p:nvCxnSpPr>
        <p:spPr>
          <a:xfrm>
            <a:off x="1143000" y="1482278"/>
            <a:ext cx="457200" cy="413700"/>
          </a:xfrm>
          <a:prstGeom prst="bentConnector3">
            <a:avLst>
              <a:gd fmla="val 50000" name="adj1"/>
            </a:avLst>
          </a:prstGeom>
          <a:noFill/>
          <a:ln cap="flat" cmpd="sng" w="9525">
            <a:solidFill>
              <a:srgbClr val="4A7DBA"/>
            </a:solidFill>
            <a:prstDash val="solid"/>
            <a:round/>
            <a:headEnd len="sm" w="sm" type="none"/>
            <a:tailEnd len="med" w="med" type="triangle"/>
          </a:ln>
        </p:spPr>
      </p:cxnSp>
      <p:cxnSp>
        <p:nvCxnSpPr>
          <p:cNvPr id="93" name="Google Shape;93;p4"/>
          <p:cNvCxnSpPr>
            <a:stCxn id="85" idx="2"/>
            <a:endCxn id="86" idx="1"/>
          </p:cNvCxnSpPr>
          <p:nvPr/>
        </p:nvCxnSpPr>
        <p:spPr>
          <a:xfrm flipH="1" rot="-5400000">
            <a:off x="2323855" y="2142255"/>
            <a:ext cx="368100" cy="286800"/>
          </a:xfrm>
          <a:prstGeom prst="bentConnector2">
            <a:avLst/>
          </a:prstGeom>
          <a:noFill/>
          <a:ln cap="flat" cmpd="sng" w="9525">
            <a:solidFill>
              <a:srgbClr val="4A7DBA"/>
            </a:solidFill>
            <a:prstDash val="solid"/>
            <a:round/>
            <a:headEnd len="sm" w="sm" type="none"/>
            <a:tailEnd len="med" w="med" type="triangle"/>
          </a:ln>
        </p:spPr>
      </p:cxnSp>
      <p:cxnSp>
        <p:nvCxnSpPr>
          <p:cNvPr id="94" name="Google Shape;94;p4"/>
          <p:cNvCxnSpPr>
            <a:endCxn id="91" idx="1"/>
          </p:cNvCxnSpPr>
          <p:nvPr/>
        </p:nvCxnSpPr>
        <p:spPr>
          <a:xfrm flipH="1" rot="-5400000">
            <a:off x="2989799" y="2837400"/>
            <a:ext cx="501900" cy="224100"/>
          </a:xfrm>
          <a:prstGeom prst="bentConnector2">
            <a:avLst/>
          </a:prstGeom>
          <a:noFill/>
          <a:ln cap="flat" cmpd="sng" w="9525">
            <a:solidFill>
              <a:srgbClr val="4A7DBA"/>
            </a:solidFill>
            <a:prstDash val="solid"/>
            <a:round/>
            <a:headEnd len="sm" w="sm" type="none"/>
            <a:tailEnd len="med" w="med" type="triangle"/>
          </a:ln>
        </p:spPr>
      </p:cxnSp>
      <p:cxnSp>
        <p:nvCxnSpPr>
          <p:cNvPr id="95" name="Google Shape;95;p4"/>
          <p:cNvCxnSpPr>
            <a:endCxn id="87" idx="1"/>
          </p:cNvCxnSpPr>
          <p:nvPr/>
        </p:nvCxnSpPr>
        <p:spPr>
          <a:xfrm flipH="1" rot="-5400000">
            <a:off x="3772200" y="3543092"/>
            <a:ext cx="532800" cy="304800"/>
          </a:xfrm>
          <a:prstGeom prst="bentConnector2">
            <a:avLst/>
          </a:prstGeom>
          <a:noFill/>
          <a:ln cap="flat" cmpd="sng" w="9525">
            <a:solidFill>
              <a:srgbClr val="4A7DBA"/>
            </a:solidFill>
            <a:prstDash val="solid"/>
            <a:round/>
            <a:headEnd len="sm" w="sm" type="none"/>
            <a:tailEnd len="med" w="med" type="triangle"/>
          </a:ln>
        </p:spPr>
      </p:cxnSp>
      <p:cxnSp>
        <p:nvCxnSpPr>
          <p:cNvPr id="96" name="Google Shape;96;p4"/>
          <p:cNvCxnSpPr>
            <a:endCxn id="88" idx="1"/>
          </p:cNvCxnSpPr>
          <p:nvPr/>
        </p:nvCxnSpPr>
        <p:spPr>
          <a:xfrm>
            <a:off x="4724286" y="4246328"/>
            <a:ext cx="621900" cy="483900"/>
          </a:xfrm>
          <a:prstGeom prst="bentConnector3">
            <a:avLst>
              <a:gd fmla="val 50000" name="adj1"/>
            </a:avLst>
          </a:prstGeom>
          <a:noFill/>
          <a:ln cap="flat" cmpd="sng" w="9525">
            <a:solidFill>
              <a:srgbClr val="4A7DBA"/>
            </a:solidFill>
            <a:prstDash val="solid"/>
            <a:round/>
            <a:headEnd len="sm" w="sm" type="none"/>
            <a:tailEnd len="med" w="med" type="triangle"/>
          </a:ln>
        </p:spPr>
      </p:cxnSp>
      <p:cxnSp>
        <p:nvCxnSpPr>
          <p:cNvPr id="97" name="Google Shape;97;p4"/>
          <p:cNvCxnSpPr>
            <a:stCxn id="88" idx="2"/>
            <a:endCxn id="89" idx="1"/>
          </p:cNvCxnSpPr>
          <p:nvPr/>
        </p:nvCxnSpPr>
        <p:spPr>
          <a:xfrm flipH="1" rot="-5400000">
            <a:off x="6033720" y="5167023"/>
            <a:ext cx="484500" cy="226800"/>
          </a:xfrm>
          <a:prstGeom prst="bentConnector2">
            <a:avLst/>
          </a:prstGeom>
          <a:noFill/>
          <a:ln cap="flat" cmpd="sng" w="9525">
            <a:solidFill>
              <a:srgbClr val="4A7DBA"/>
            </a:solidFill>
            <a:prstDash val="solid"/>
            <a:round/>
            <a:headEnd len="sm" w="sm" type="none"/>
            <a:tailEnd len="med" w="med" type="triangle"/>
          </a:ln>
        </p:spPr>
      </p:cxnSp>
      <p:cxnSp>
        <p:nvCxnSpPr>
          <p:cNvPr id="98" name="Google Shape;98;p4"/>
          <p:cNvCxnSpPr>
            <a:stCxn id="89" idx="2"/>
            <a:endCxn id="90" idx="1"/>
          </p:cNvCxnSpPr>
          <p:nvPr/>
        </p:nvCxnSpPr>
        <p:spPr>
          <a:xfrm flipH="1" rot="-5400000">
            <a:off x="7058388" y="5797144"/>
            <a:ext cx="503100" cy="446700"/>
          </a:xfrm>
          <a:prstGeom prst="bentConnector2">
            <a:avLst/>
          </a:prstGeom>
          <a:noFill/>
          <a:ln cap="flat" cmpd="sng" w="9525">
            <a:solidFill>
              <a:srgbClr val="4A7DBA"/>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p:nvPr/>
        </p:nvSpPr>
        <p:spPr>
          <a:xfrm>
            <a:off x="6290112" y="5264089"/>
            <a:ext cx="0" cy="9144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5"/>
          <p:cNvSpPr/>
          <p:nvPr/>
        </p:nvSpPr>
        <p:spPr>
          <a:xfrm>
            <a:off x="8297558" y="809835"/>
            <a:ext cx="806573" cy="80658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5"/>
          <p:cNvSpPr txBox="1"/>
          <p:nvPr/>
        </p:nvSpPr>
        <p:spPr>
          <a:xfrm>
            <a:off x="49365" y="965199"/>
            <a:ext cx="6880225" cy="5041900"/>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US" sz="3000">
                <a:solidFill>
                  <a:srgbClr val="BF0000"/>
                </a:solidFill>
                <a:latin typeface="Times New Roman"/>
                <a:ea typeface="Times New Roman"/>
                <a:cs typeface="Times New Roman"/>
                <a:sym typeface="Times New Roman"/>
              </a:rPr>
              <a:t>Why Should I Study this course?</a:t>
            </a:r>
            <a:endParaRPr sz="30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solidFill>
                <a:schemeClr val="dk1"/>
              </a:solidFill>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US" sz="1950">
                <a:solidFill>
                  <a:schemeClr val="dk1"/>
                </a:solidFill>
                <a:latin typeface="Times New Roman"/>
                <a:ea typeface="Times New Roman"/>
                <a:cs typeface="Times New Roman"/>
                <a:sym typeface="Times New Roman"/>
              </a:rPr>
              <a:t>Examples</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US" sz="1500">
                <a:solidFill>
                  <a:srgbClr val="FFFFFF"/>
                </a:solidFill>
                <a:latin typeface="Times New Roman"/>
                <a:ea typeface="Times New Roman"/>
                <a:cs typeface="Times New Roman"/>
                <a:sym typeface="Times New Roman"/>
              </a:rPr>
              <a:t>BVRIT HYDERABAD College of Engineering for Women</a:t>
            </a:r>
            <a:endParaRPr sz="1500">
              <a:solidFill>
                <a:schemeClr val="dk1"/>
              </a:solidFill>
              <a:latin typeface="Times New Roman"/>
              <a:ea typeface="Times New Roman"/>
              <a:cs typeface="Times New Roman"/>
              <a:sym typeface="Times New Roman"/>
            </a:endParaRPr>
          </a:p>
        </p:txBody>
      </p:sp>
      <p:sp>
        <p:nvSpPr>
          <p:cNvPr id="106" name="Google Shape;106;p5"/>
          <p:cNvSpPr/>
          <p:nvPr/>
        </p:nvSpPr>
        <p:spPr>
          <a:xfrm>
            <a:off x="0" y="0"/>
            <a:ext cx="9156681" cy="685798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5"/>
          <p:cNvSpPr txBox="1"/>
          <p:nvPr>
            <p:ph type="title"/>
          </p:nvPr>
        </p:nvSpPr>
        <p:spPr>
          <a:xfrm>
            <a:off x="2474053" y="95410"/>
            <a:ext cx="4027804"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4400">
                <a:latin typeface="Times New Roman"/>
                <a:ea typeface="Times New Roman"/>
                <a:cs typeface="Times New Roman"/>
                <a:sym typeface="Times New Roman"/>
              </a:rPr>
              <a:t>Technology Stack</a:t>
            </a:r>
            <a:endParaRPr sz="4400">
              <a:latin typeface="Times New Roman"/>
              <a:ea typeface="Times New Roman"/>
              <a:cs typeface="Times New Roman"/>
              <a:sym typeface="Times New Roman"/>
            </a:endParaRPr>
          </a:p>
        </p:txBody>
      </p:sp>
      <p:sp>
        <p:nvSpPr>
          <p:cNvPr id="108" name="Google Shape;108;p5"/>
          <p:cNvSpPr txBox="1"/>
          <p:nvPr/>
        </p:nvSpPr>
        <p:spPr>
          <a:xfrm>
            <a:off x="676367" y="1089077"/>
            <a:ext cx="7623175" cy="1772280"/>
          </a:xfrm>
          <a:prstGeom prst="rect">
            <a:avLst/>
          </a:prstGeom>
          <a:noFill/>
          <a:ln>
            <a:noFill/>
          </a:ln>
        </p:spPr>
        <p:txBody>
          <a:bodyPr anchorCtr="0" anchor="t" bIns="0" lIns="0" spcFirstLastPara="1" rIns="0" wrap="square" tIns="154925">
            <a:spAutoFit/>
          </a:bodyPr>
          <a:lstStyle/>
          <a:p>
            <a:pPr indent="-342900" lvl="0" marL="342900" marR="0" rtl="0" algn="l">
              <a:lnSpc>
                <a:spcPct val="10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Machine Learning</a:t>
            </a:r>
            <a:endParaRPr/>
          </a:p>
          <a:p>
            <a:pPr indent="-342900" lvl="0" marL="342900" marR="0" rtl="0" algn="l">
              <a:lnSpc>
                <a:spcPct val="10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Tkinter </a:t>
            </a:r>
            <a:endParaRPr/>
          </a:p>
          <a:p>
            <a:pPr indent="-342900" lvl="0" marL="342900" marR="0" rtl="0" algn="l">
              <a:lnSpc>
                <a:spcPct val="10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Python Programming Language</a:t>
            </a:r>
            <a:endParaRPr/>
          </a:p>
          <a:p>
            <a:pPr indent="-342900" lvl="0" marL="342900" marR="0" rtl="0" algn="l">
              <a:lnSpc>
                <a:spcPct val="10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Anaconda - Jupyter notebook</a:t>
            </a:r>
            <a:endParaRPr/>
          </a:p>
          <a:p>
            <a:pPr indent="-209550" lvl="0" marL="342900" marR="0" rtl="0" algn="l">
              <a:lnSpc>
                <a:spcPct val="100000"/>
              </a:lnSpc>
              <a:spcBef>
                <a:spcPts val="0"/>
              </a:spcBef>
              <a:spcAft>
                <a:spcPts val="0"/>
              </a:spcAft>
              <a:buClr>
                <a:schemeClr val="dk1"/>
              </a:buClr>
              <a:buSzPts val="2100"/>
              <a:buFont typeface="Noto Sans Symbols"/>
              <a:buNone/>
            </a:pPr>
            <a:r>
              <a:t/>
            </a:r>
            <a:endParaRPr sz="2100">
              <a:solidFill>
                <a:schemeClr val="dk1"/>
              </a:solidFill>
              <a:latin typeface="Lato"/>
              <a:ea typeface="Lato"/>
              <a:cs typeface="Lato"/>
              <a:sym typeface="Lato"/>
            </a:endParaRPr>
          </a:p>
        </p:txBody>
      </p:sp>
      <p:sp>
        <p:nvSpPr>
          <p:cNvPr id="109" name="Google Shape;109;p5"/>
          <p:cNvSpPr txBox="1"/>
          <p:nvPr/>
        </p:nvSpPr>
        <p:spPr>
          <a:xfrm>
            <a:off x="674383" y="2347946"/>
            <a:ext cx="7623175" cy="2634054"/>
          </a:xfrm>
          <a:prstGeom prst="rect">
            <a:avLst/>
          </a:prstGeom>
          <a:noFill/>
          <a:ln>
            <a:noFill/>
          </a:ln>
        </p:spPr>
        <p:txBody>
          <a:bodyPr anchorCtr="0" anchor="t" bIns="0" lIns="0" spcFirstLastPara="1" rIns="0" wrap="square" tIns="154925">
            <a:spAutoFit/>
          </a:bodyPr>
          <a:lstStyle/>
          <a:p>
            <a:pPr indent="-342900" lvl="0" marL="342900" marR="0" rtl="0" algn="l">
              <a:lnSpc>
                <a:spcPct val="10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Required packages</a:t>
            </a:r>
            <a:endParaRPr/>
          </a:p>
          <a:p>
            <a:pPr indent="-342900" lvl="2" marL="12573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numpy</a:t>
            </a:r>
            <a:endParaRPr/>
          </a:p>
          <a:p>
            <a:pPr indent="-342900" lvl="2" marL="12573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pandas</a:t>
            </a:r>
            <a:endParaRPr/>
          </a:p>
          <a:p>
            <a:pPr indent="-342900" lvl="2" marL="12573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sklearn </a:t>
            </a:r>
            <a:endParaRPr/>
          </a:p>
          <a:p>
            <a:pPr indent="-342900" lvl="2" marL="12573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tkinter </a:t>
            </a:r>
            <a:endParaRPr/>
          </a:p>
          <a:p>
            <a:pPr indent="-342900" lvl="2" marL="12573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Matplotlib</a:t>
            </a:r>
            <a:endParaRPr/>
          </a:p>
          <a:p>
            <a:pPr indent="-342900" lvl="2" marL="12573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nltk </a:t>
            </a:r>
            <a:endParaRPr/>
          </a:p>
          <a:p>
            <a:pPr indent="-209550" lvl="0" marL="342900" marR="0" rtl="0" algn="l">
              <a:lnSpc>
                <a:spcPct val="100000"/>
              </a:lnSpc>
              <a:spcBef>
                <a:spcPts val="0"/>
              </a:spcBef>
              <a:spcAft>
                <a:spcPts val="0"/>
              </a:spcAft>
              <a:buClr>
                <a:schemeClr val="dk1"/>
              </a:buClr>
              <a:buSzPts val="2100"/>
              <a:buFont typeface="Noto Sans Symbols"/>
              <a:buNone/>
            </a:pPr>
            <a:r>
              <a:t/>
            </a:r>
            <a:endParaRPr sz="2100">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p:nvPr/>
        </p:nvSpPr>
        <p:spPr>
          <a:xfrm>
            <a:off x="6290112" y="5264089"/>
            <a:ext cx="0" cy="9144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6"/>
          <p:cNvSpPr/>
          <p:nvPr/>
        </p:nvSpPr>
        <p:spPr>
          <a:xfrm>
            <a:off x="8297558" y="809835"/>
            <a:ext cx="806573" cy="80658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6"/>
          <p:cNvSpPr txBox="1"/>
          <p:nvPr/>
        </p:nvSpPr>
        <p:spPr>
          <a:xfrm>
            <a:off x="49365" y="965199"/>
            <a:ext cx="6880225" cy="5041900"/>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US" sz="3000">
                <a:solidFill>
                  <a:srgbClr val="BF0000"/>
                </a:solidFill>
                <a:latin typeface="Times New Roman"/>
                <a:ea typeface="Times New Roman"/>
                <a:cs typeface="Times New Roman"/>
                <a:sym typeface="Times New Roman"/>
              </a:rPr>
              <a:t>Why Should I Study this course?</a:t>
            </a:r>
            <a:endParaRPr sz="30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solidFill>
                <a:schemeClr val="dk1"/>
              </a:solidFill>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US" sz="1950">
                <a:solidFill>
                  <a:schemeClr val="dk1"/>
                </a:solidFill>
                <a:latin typeface="Times New Roman"/>
                <a:ea typeface="Times New Roman"/>
                <a:cs typeface="Times New Roman"/>
                <a:sym typeface="Times New Roman"/>
              </a:rPr>
              <a:t>Examples</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US" sz="1500">
                <a:solidFill>
                  <a:srgbClr val="FFFFFF"/>
                </a:solidFill>
                <a:latin typeface="Times New Roman"/>
                <a:ea typeface="Times New Roman"/>
                <a:cs typeface="Times New Roman"/>
                <a:sym typeface="Times New Roman"/>
              </a:rPr>
              <a:t>BVRIT HYDERABAD College of Engineering for Women</a:t>
            </a:r>
            <a:endParaRPr sz="1500">
              <a:solidFill>
                <a:schemeClr val="dk1"/>
              </a:solidFill>
              <a:latin typeface="Times New Roman"/>
              <a:ea typeface="Times New Roman"/>
              <a:cs typeface="Times New Roman"/>
              <a:sym typeface="Times New Roman"/>
            </a:endParaRPr>
          </a:p>
        </p:txBody>
      </p:sp>
      <p:sp>
        <p:nvSpPr>
          <p:cNvPr id="117" name="Google Shape;117;p6"/>
          <p:cNvSpPr/>
          <p:nvPr/>
        </p:nvSpPr>
        <p:spPr>
          <a:xfrm>
            <a:off x="-6341" y="0"/>
            <a:ext cx="9156681" cy="685798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6"/>
          <p:cNvSpPr txBox="1"/>
          <p:nvPr>
            <p:ph type="title"/>
          </p:nvPr>
        </p:nvSpPr>
        <p:spPr>
          <a:xfrm>
            <a:off x="1295400" y="1538318"/>
            <a:ext cx="4800600" cy="369332"/>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2400"/>
              <a:t>Algorithm Models / classifiers</a:t>
            </a:r>
            <a:endParaRPr sz="2400"/>
          </a:p>
        </p:txBody>
      </p:sp>
      <p:sp>
        <p:nvSpPr>
          <p:cNvPr id="119" name="Google Shape;119;p6"/>
          <p:cNvSpPr txBox="1"/>
          <p:nvPr/>
        </p:nvSpPr>
        <p:spPr>
          <a:xfrm>
            <a:off x="1634025" y="1950538"/>
            <a:ext cx="7004142" cy="2941831"/>
          </a:xfrm>
          <a:prstGeom prst="rect">
            <a:avLst/>
          </a:prstGeom>
          <a:noFill/>
          <a:ln>
            <a:noFill/>
          </a:ln>
        </p:spPr>
        <p:txBody>
          <a:bodyPr anchorCtr="0" anchor="t" bIns="0" lIns="0" spcFirstLastPara="1" rIns="0" wrap="square" tIns="154925">
            <a:spAutoFit/>
          </a:bodyPr>
          <a:lstStyle/>
          <a:p>
            <a:pPr indent="0" lvl="0" marL="0" marR="0" rtl="0" algn="l">
              <a:lnSpc>
                <a:spcPct val="100000"/>
              </a:lnSpc>
              <a:spcBef>
                <a:spcPts val="0"/>
              </a:spcBef>
              <a:spcAft>
                <a:spcPts val="0"/>
              </a:spcAft>
              <a:buNone/>
            </a:pPr>
            <a:r>
              <a:t/>
            </a:r>
            <a:endParaRPr sz="2100">
              <a:solidFill>
                <a:schemeClr val="dk1"/>
              </a:solidFill>
              <a:latin typeface="Lato"/>
              <a:ea typeface="Lato"/>
              <a:cs typeface="Lato"/>
              <a:sym typeface="Lato"/>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Decision Tree</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Random Forest </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Naïve Bayes</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Logistic Regression</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SVM</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KNN</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VotingClassifier</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20" name="Google Shape;120;p6"/>
          <p:cNvSpPr txBox="1"/>
          <p:nvPr/>
        </p:nvSpPr>
        <p:spPr>
          <a:xfrm>
            <a:off x="863508" y="3191830"/>
            <a:ext cx="7004142" cy="787395"/>
          </a:xfrm>
          <a:prstGeom prst="rect">
            <a:avLst/>
          </a:prstGeom>
          <a:noFill/>
          <a:ln>
            <a:noFill/>
          </a:ln>
        </p:spPr>
        <p:txBody>
          <a:bodyPr anchorCtr="0" anchor="t" bIns="0" lIns="0" spcFirstLastPara="1" rIns="0" wrap="square" tIns="154925">
            <a:spAutoFit/>
          </a:bodyPr>
          <a:lstStyle/>
          <a:p>
            <a:pPr indent="0" lvl="0" marL="0" marR="0" rtl="0" algn="l">
              <a:lnSpc>
                <a:spcPct val="100000"/>
              </a:lnSpc>
              <a:spcBef>
                <a:spcPts val="0"/>
              </a:spcBef>
              <a:spcAft>
                <a:spcPts val="0"/>
              </a:spcAft>
              <a:buNone/>
            </a:pPr>
            <a:r>
              <a:t/>
            </a:r>
            <a:endParaRPr sz="2100">
              <a:solidFill>
                <a:schemeClr val="dk1"/>
              </a:solidFill>
              <a:latin typeface="Lato"/>
              <a:ea typeface="Lato"/>
              <a:cs typeface="Lato"/>
              <a:sym typeface="Lato"/>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p:nvPr/>
        </p:nvSpPr>
        <p:spPr>
          <a:xfrm>
            <a:off x="8297558" y="809835"/>
            <a:ext cx="806573" cy="80658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7"/>
          <p:cNvSpPr txBox="1"/>
          <p:nvPr/>
        </p:nvSpPr>
        <p:spPr>
          <a:xfrm>
            <a:off x="49365" y="965199"/>
            <a:ext cx="6880225" cy="5041900"/>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US" sz="3000">
                <a:solidFill>
                  <a:srgbClr val="BF0000"/>
                </a:solidFill>
                <a:latin typeface="Times New Roman"/>
                <a:ea typeface="Times New Roman"/>
                <a:cs typeface="Times New Roman"/>
                <a:sym typeface="Times New Roman"/>
              </a:rPr>
              <a:t>Why Should I Study this course?</a:t>
            </a:r>
            <a:endParaRPr sz="30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solidFill>
                <a:schemeClr val="dk1"/>
              </a:solidFill>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US" sz="1950">
                <a:solidFill>
                  <a:schemeClr val="dk1"/>
                </a:solidFill>
                <a:latin typeface="Times New Roman"/>
                <a:ea typeface="Times New Roman"/>
                <a:cs typeface="Times New Roman"/>
                <a:sym typeface="Times New Roman"/>
              </a:rPr>
              <a:t>Examples</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US" sz="1500">
                <a:solidFill>
                  <a:srgbClr val="FFFFFF"/>
                </a:solidFill>
                <a:latin typeface="Times New Roman"/>
                <a:ea typeface="Times New Roman"/>
                <a:cs typeface="Times New Roman"/>
                <a:sym typeface="Times New Roman"/>
              </a:rPr>
              <a:t>BVRIT HYDERABAD College of Engineering for Women</a:t>
            </a:r>
            <a:endParaRPr sz="1500">
              <a:solidFill>
                <a:schemeClr val="dk1"/>
              </a:solidFill>
              <a:latin typeface="Times New Roman"/>
              <a:ea typeface="Times New Roman"/>
              <a:cs typeface="Times New Roman"/>
              <a:sym typeface="Times New Roman"/>
            </a:endParaRPr>
          </a:p>
        </p:txBody>
      </p:sp>
      <p:sp>
        <p:nvSpPr>
          <p:cNvPr id="127" name="Google Shape;127;p7"/>
          <p:cNvSpPr/>
          <p:nvPr/>
        </p:nvSpPr>
        <p:spPr>
          <a:xfrm>
            <a:off x="-6349" y="0"/>
            <a:ext cx="9156681" cy="685798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7"/>
          <p:cNvSpPr txBox="1"/>
          <p:nvPr>
            <p:ph type="title"/>
          </p:nvPr>
        </p:nvSpPr>
        <p:spPr>
          <a:xfrm>
            <a:off x="2010541" y="107931"/>
            <a:ext cx="490728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4400">
                <a:latin typeface="Times New Roman"/>
                <a:ea typeface="Times New Roman"/>
                <a:cs typeface="Times New Roman"/>
                <a:sym typeface="Times New Roman"/>
              </a:rPr>
              <a:t>System Requirements</a:t>
            </a:r>
            <a:endParaRPr sz="4400">
              <a:latin typeface="Times New Roman"/>
              <a:ea typeface="Times New Roman"/>
              <a:cs typeface="Times New Roman"/>
              <a:sym typeface="Times New Roman"/>
            </a:endParaRPr>
          </a:p>
        </p:txBody>
      </p:sp>
      <p:graphicFrame>
        <p:nvGraphicFramePr>
          <p:cNvPr id="129" name="Google Shape;129;p7"/>
          <p:cNvGraphicFramePr/>
          <p:nvPr/>
        </p:nvGraphicFramePr>
        <p:xfrm>
          <a:off x="1143000" y="2116772"/>
          <a:ext cx="3000000" cy="3000000"/>
        </p:xfrm>
        <a:graphic>
          <a:graphicData uri="http://schemas.openxmlformats.org/drawingml/2006/table">
            <a:tbl>
              <a:tblPr>
                <a:noFill/>
                <a:tableStyleId>{DB4A6C83-29C8-4734-81DC-32BEC9228733}</a:tableStyleId>
              </a:tblPr>
              <a:tblGrid>
                <a:gridCol w="3390900"/>
                <a:gridCol w="3390900"/>
              </a:tblGrid>
              <a:tr h="1258950">
                <a:tc>
                  <a:txBody>
                    <a:bodyPr/>
                    <a:lstStyle/>
                    <a:p>
                      <a:pPr indent="0" lvl="0" marL="0" marR="0" rtl="0" algn="ctr">
                        <a:spcBef>
                          <a:spcPts val="0"/>
                        </a:spcBef>
                        <a:spcAft>
                          <a:spcPts val="0"/>
                        </a:spcAft>
                        <a:buNone/>
                      </a:pPr>
                      <a:br>
                        <a:rPr lang="en-US" sz="1800" u="none" cap="none" strike="noStrike"/>
                      </a:br>
                      <a:r>
                        <a:rPr b="0" i="0" lang="en-US" sz="1800" u="none" cap="none" strike="noStrike">
                          <a:solidFill>
                            <a:srgbClr val="C00000"/>
                          </a:solidFill>
                          <a:latin typeface="Calibri"/>
                          <a:ea typeface="Calibri"/>
                          <a:cs typeface="Calibri"/>
                          <a:sym typeface="Calibri"/>
                        </a:rPr>
                        <a:t>ENVIRONMENT</a:t>
                      </a:r>
                      <a:endParaRPr sz="1800" u="none" cap="none" strike="noStrike"/>
                    </a:p>
                  </a:txBody>
                  <a:tcPr marT="31750" marB="31750" marR="63500" marL="635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solidFill>
                      <a:srgbClr val="FDE9D8"/>
                    </a:solidFill>
                  </a:tcPr>
                </a:tc>
                <a:tc>
                  <a:txBody>
                    <a:bodyPr/>
                    <a:lstStyle/>
                    <a:p>
                      <a:pPr indent="0" lvl="0" marL="0" marR="0" rtl="0" algn="ctr">
                        <a:spcBef>
                          <a:spcPts val="0"/>
                        </a:spcBef>
                        <a:spcAft>
                          <a:spcPts val="0"/>
                        </a:spcAft>
                        <a:buNone/>
                      </a:pPr>
                      <a:br>
                        <a:rPr lang="en-US" sz="1800" u="none" cap="none" strike="noStrike"/>
                      </a:br>
                      <a:r>
                        <a:rPr b="0" i="0" lang="en-US" sz="1800" u="none" cap="none" strike="noStrike">
                          <a:solidFill>
                            <a:srgbClr val="C00000"/>
                          </a:solidFill>
                          <a:latin typeface="Calibri"/>
                          <a:ea typeface="Calibri"/>
                          <a:cs typeface="Calibri"/>
                          <a:sym typeface="Calibri"/>
                        </a:rPr>
                        <a:t>SPECIFICATIONS</a:t>
                      </a:r>
                      <a:endParaRPr sz="1800" u="none" cap="none" strike="noStrike"/>
                    </a:p>
                    <a:p>
                      <a:pPr indent="0" lvl="0" marL="0" marR="0" rtl="0" algn="l">
                        <a:spcBef>
                          <a:spcPts val="0"/>
                        </a:spcBef>
                        <a:spcAft>
                          <a:spcPts val="0"/>
                        </a:spcAft>
                        <a:buNone/>
                      </a:pPr>
                      <a:br>
                        <a:rPr lang="en-US" sz="1800" u="none" cap="none" strike="noStrike"/>
                      </a:br>
                      <a:endParaRPr sz="1800" u="none" cap="none" strike="noStrike"/>
                    </a:p>
                  </a:txBody>
                  <a:tcPr marT="31750" marB="31750" marR="63500" marL="635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25400">
                      <a:solidFill>
                        <a:srgbClr val="FFFFFF"/>
                      </a:solidFill>
                      <a:prstDash val="solid"/>
                      <a:round/>
                      <a:headEnd len="sm" w="sm" type="none"/>
                      <a:tailEnd len="sm" w="sm" type="none"/>
                    </a:lnB>
                    <a:solidFill>
                      <a:srgbClr val="FDE9D8"/>
                    </a:solidFill>
                  </a:tcPr>
                </a:tc>
              </a:tr>
              <a:tr h="1301650">
                <a:tc>
                  <a:txBody>
                    <a:bodyPr/>
                    <a:lstStyle/>
                    <a:p>
                      <a:pPr indent="0" lvl="0" marL="0" marR="0" rtl="0" algn="l">
                        <a:spcBef>
                          <a:spcPts val="0"/>
                        </a:spcBef>
                        <a:spcAft>
                          <a:spcPts val="0"/>
                        </a:spcAft>
                        <a:buNone/>
                      </a:pPr>
                      <a:br>
                        <a:rPr lang="en-US" sz="1800" u="none" cap="none" strike="noStrike"/>
                      </a:br>
                      <a:br>
                        <a:rPr lang="en-US" sz="1800" u="none" cap="none" strike="noStrike"/>
                      </a:br>
                      <a:r>
                        <a:rPr b="0" i="0" lang="en-US" sz="1800" u="none" cap="none" strike="noStrike">
                          <a:solidFill>
                            <a:srgbClr val="00000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HARDWARE</a:t>
                      </a:r>
                      <a:endParaRPr sz="1800" u="none" cap="none" strike="noStrike"/>
                    </a:p>
                  </a:txBody>
                  <a:tcPr marT="31750" marB="31750" marR="63500" marL="635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DE9D8"/>
                    </a:solidFill>
                  </a:tcPr>
                </a:tc>
                <a:tc>
                  <a:txBody>
                    <a:bodyPr/>
                    <a:lstStyle/>
                    <a:p>
                      <a:pPr indent="0" lvl="0" marL="0" marR="0" rtl="0" algn="l">
                        <a:spcBef>
                          <a:spcPts val="0"/>
                        </a:spcBef>
                        <a:spcAft>
                          <a:spcPts val="0"/>
                        </a:spcAft>
                        <a:buNone/>
                      </a:pPr>
                      <a:r>
                        <a:rPr b="0" i="0" lang="en-US" sz="1800" u="none" cap="none" strike="noStrike">
                          <a:solidFill>
                            <a:srgbClr val="000000"/>
                          </a:solidFill>
                          <a:latin typeface="Calibri"/>
                          <a:ea typeface="Calibri"/>
                          <a:cs typeface="Calibri"/>
                          <a:sym typeface="Calibri"/>
                        </a:rPr>
                        <a:t>Processor - Any Intel Processor</a:t>
                      </a:r>
                      <a:endParaRPr sz="1800" u="none" cap="none" strike="noStrike"/>
                    </a:p>
                    <a:p>
                      <a:pPr indent="0" lvl="0" marL="0" marR="0" rtl="0" algn="l">
                        <a:spcBef>
                          <a:spcPts val="0"/>
                        </a:spcBef>
                        <a:spcAft>
                          <a:spcPts val="0"/>
                        </a:spcAft>
                        <a:buNone/>
                      </a:pPr>
                      <a:r>
                        <a:rPr b="0" i="0" lang="en-US" sz="1800" u="none" cap="none" strike="noStrike">
                          <a:solidFill>
                            <a:srgbClr val="000000"/>
                          </a:solidFill>
                          <a:latin typeface="Calibri"/>
                          <a:ea typeface="Calibri"/>
                          <a:cs typeface="Calibri"/>
                          <a:sym typeface="Calibri"/>
                        </a:rPr>
                        <a:t>Memory(RAM) - 4 GB and more</a:t>
                      </a:r>
                      <a:endParaRPr sz="1800" u="none" cap="none" strike="noStrike"/>
                    </a:p>
                    <a:p>
                      <a:pPr indent="0" lvl="0" marL="0" marR="0" rtl="0" algn="l">
                        <a:spcBef>
                          <a:spcPts val="0"/>
                        </a:spcBef>
                        <a:spcAft>
                          <a:spcPts val="0"/>
                        </a:spcAft>
                        <a:buNone/>
                      </a:pPr>
                      <a:r>
                        <a:rPr b="0" i="0" lang="en-US" sz="1800" u="none" cap="none" strike="noStrike">
                          <a:solidFill>
                            <a:srgbClr val="000000"/>
                          </a:solidFill>
                          <a:latin typeface="Calibri"/>
                          <a:ea typeface="Calibri"/>
                          <a:cs typeface="Calibri"/>
                          <a:sym typeface="Calibri"/>
                        </a:rPr>
                        <a:t>Speed - 1GHZ and more</a:t>
                      </a:r>
                      <a:endParaRPr sz="1800" u="none" cap="none" strike="noStrike"/>
                    </a:p>
                  </a:txBody>
                  <a:tcPr marT="31750" marB="31750" marR="63500" marL="635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2540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DE9D8"/>
                    </a:solidFill>
                  </a:tcPr>
                </a:tc>
              </a:tr>
              <a:tr h="96142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SOFTWARE </a:t>
                      </a:r>
                      <a:endParaRPr sz="1800" u="none" cap="none" strike="noStrike"/>
                    </a:p>
                  </a:txBody>
                  <a:tcPr marT="31750" marB="31750" marR="63500" marL="635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DE9D8"/>
                    </a:solidFill>
                  </a:tcPr>
                </a:tc>
                <a:tc>
                  <a:txBody>
                    <a:bodyPr/>
                    <a:lstStyle/>
                    <a:p>
                      <a:pPr indent="0" lvl="0" marL="0" marR="0" rtl="0" algn="l">
                        <a:spcBef>
                          <a:spcPts val="0"/>
                        </a:spcBef>
                        <a:spcAft>
                          <a:spcPts val="0"/>
                        </a:spcAft>
                        <a:buNone/>
                      </a:pPr>
                      <a:r>
                        <a:rPr b="0" i="0" lang="en-US" sz="1800" u="none" cap="none" strike="noStrike">
                          <a:solidFill>
                            <a:srgbClr val="000000"/>
                          </a:solidFill>
                          <a:latin typeface="Calibri"/>
                          <a:ea typeface="Calibri"/>
                          <a:cs typeface="Calibri"/>
                          <a:sym typeface="Calibri"/>
                        </a:rPr>
                        <a:t>Python3</a:t>
                      </a:r>
                      <a:endParaRPr sz="1800" u="none" cap="none" strike="noStrike"/>
                    </a:p>
                    <a:p>
                      <a:pPr indent="0" lvl="0" marL="0" marR="0" rtl="0" algn="l">
                        <a:spcBef>
                          <a:spcPts val="0"/>
                        </a:spcBef>
                        <a:spcAft>
                          <a:spcPts val="0"/>
                        </a:spcAft>
                        <a:buNone/>
                      </a:pPr>
                      <a:r>
                        <a:rPr b="0" i="0" lang="en-US" sz="1800" u="none" cap="none" strike="noStrike">
                          <a:solidFill>
                            <a:srgbClr val="000000"/>
                          </a:solidFill>
                          <a:latin typeface="Calibri"/>
                          <a:ea typeface="Calibri"/>
                          <a:cs typeface="Calibri"/>
                          <a:sym typeface="Calibri"/>
                        </a:rPr>
                        <a:t>OS - Windows 10</a:t>
                      </a:r>
                      <a:endParaRPr sz="1800" u="none" cap="none" strike="noStrike"/>
                    </a:p>
                    <a:p>
                      <a:pPr indent="0" lvl="0" marL="0" marR="0" rtl="0" algn="l">
                        <a:spcBef>
                          <a:spcPts val="0"/>
                        </a:spcBef>
                        <a:spcAft>
                          <a:spcPts val="0"/>
                        </a:spcAft>
                        <a:buNone/>
                      </a:pPr>
                      <a:r>
                        <a:rPr b="0" i="0" lang="en-US" sz="1800" u="none" cap="none" strike="noStrike">
                          <a:solidFill>
                            <a:srgbClr val="000000"/>
                          </a:solidFill>
                          <a:latin typeface="Calibri"/>
                          <a:ea typeface="Calibri"/>
                          <a:cs typeface="Calibri"/>
                          <a:sym typeface="Calibri"/>
                        </a:rPr>
                        <a:t>Anakonda-Jupyter notebook</a:t>
                      </a:r>
                      <a:endParaRPr sz="1800" u="none" cap="none" strike="noStrike"/>
                    </a:p>
                  </a:txBody>
                  <a:tcPr marT="31750" marB="31750" marR="63500" marL="635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DE9D8"/>
                    </a:solidFill>
                  </a:tcPr>
                </a:tc>
              </a:tr>
            </a:tbl>
          </a:graphicData>
        </a:graphic>
      </p:graphicFrame>
      <p:sp>
        <p:nvSpPr>
          <p:cNvPr id="130" name="Google Shape;130;p7"/>
          <p:cNvSpPr/>
          <p:nvPr/>
        </p:nvSpPr>
        <p:spPr>
          <a:xfrm>
            <a:off x="2220913" y="2116138"/>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p:nvPr/>
        </p:nvSpPr>
        <p:spPr>
          <a:xfrm>
            <a:off x="8297558" y="809835"/>
            <a:ext cx="806573" cy="80658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8"/>
          <p:cNvSpPr txBox="1"/>
          <p:nvPr/>
        </p:nvSpPr>
        <p:spPr>
          <a:xfrm>
            <a:off x="49365" y="965199"/>
            <a:ext cx="6880225" cy="5041900"/>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US" sz="3000">
                <a:solidFill>
                  <a:srgbClr val="BF0000"/>
                </a:solidFill>
                <a:latin typeface="Times New Roman"/>
                <a:ea typeface="Times New Roman"/>
                <a:cs typeface="Times New Roman"/>
                <a:sym typeface="Times New Roman"/>
              </a:rPr>
              <a:t>Why Should I Study this course?</a:t>
            </a:r>
            <a:endParaRPr sz="30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solidFill>
                <a:schemeClr val="dk1"/>
              </a:solidFill>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US" sz="1950">
                <a:solidFill>
                  <a:schemeClr val="dk1"/>
                </a:solidFill>
                <a:latin typeface="Times New Roman"/>
                <a:ea typeface="Times New Roman"/>
                <a:cs typeface="Times New Roman"/>
                <a:sym typeface="Times New Roman"/>
              </a:rPr>
              <a:t>Examples</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US" sz="1500">
                <a:solidFill>
                  <a:srgbClr val="FFFFFF"/>
                </a:solidFill>
                <a:latin typeface="Times New Roman"/>
                <a:ea typeface="Times New Roman"/>
                <a:cs typeface="Times New Roman"/>
                <a:sym typeface="Times New Roman"/>
              </a:rPr>
              <a:t>BVRIT HYDERABAD College of Engineering for Women</a:t>
            </a:r>
            <a:endParaRPr sz="1500">
              <a:solidFill>
                <a:schemeClr val="dk1"/>
              </a:solidFill>
              <a:latin typeface="Times New Roman"/>
              <a:ea typeface="Times New Roman"/>
              <a:cs typeface="Times New Roman"/>
              <a:sym typeface="Times New Roman"/>
            </a:endParaRPr>
          </a:p>
        </p:txBody>
      </p:sp>
      <p:sp>
        <p:nvSpPr>
          <p:cNvPr id="137" name="Google Shape;137;p8"/>
          <p:cNvSpPr/>
          <p:nvPr/>
        </p:nvSpPr>
        <p:spPr>
          <a:xfrm>
            <a:off x="-6349" y="0"/>
            <a:ext cx="9156681" cy="685798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8"/>
          <p:cNvSpPr txBox="1"/>
          <p:nvPr>
            <p:ph type="title"/>
          </p:nvPr>
        </p:nvSpPr>
        <p:spPr>
          <a:xfrm>
            <a:off x="3508527" y="144199"/>
            <a:ext cx="1875659" cy="5668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3600"/>
              <a:t>TimeLine</a:t>
            </a:r>
            <a:endParaRPr sz="3600">
              <a:latin typeface="Times New Roman"/>
              <a:ea typeface="Times New Roman"/>
              <a:cs typeface="Times New Roman"/>
              <a:sym typeface="Times New Roman"/>
            </a:endParaRPr>
          </a:p>
        </p:txBody>
      </p:sp>
      <p:sp>
        <p:nvSpPr>
          <p:cNvPr id="139" name="Google Shape;139;p8"/>
          <p:cNvSpPr/>
          <p:nvPr/>
        </p:nvSpPr>
        <p:spPr>
          <a:xfrm>
            <a:off x="2220913" y="2116138"/>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40" name="Google Shape;140;p8"/>
          <p:cNvGraphicFramePr/>
          <p:nvPr/>
        </p:nvGraphicFramePr>
        <p:xfrm>
          <a:off x="1032812" y="1676220"/>
          <a:ext cx="3000000" cy="3000000"/>
        </p:xfrm>
        <a:graphic>
          <a:graphicData uri="http://schemas.openxmlformats.org/drawingml/2006/table">
            <a:tbl>
              <a:tblPr>
                <a:noFill/>
                <a:tableStyleId>{DB4A6C83-29C8-4734-81DC-32BEC9228733}</a:tableStyleId>
              </a:tblPr>
              <a:tblGrid>
                <a:gridCol w="1704400"/>
                <a:gridCol w="5373975"/>
              </a:tblGrid>
              <a:tr h="1091625">
                <a:tc>
                  <a:txBody>
                    <a:bodyPr/>
                    <a:lstStyle/>
                    <a:p>
                      <a:pPr indent="0" lvl="0" marL="0" marR="0" rtl="0" algn="l">
                        <a:spcBef>
                          <a:spcPts val="0"/>
                        </a:spcBef>
                        <a:spcAft>
                          <a:spcPts val="0"/>
                        </a:spcAft>
                        <a:buNone/>
                      </a:pPr>
                      <a:r>
                        <a:rPr b="1" i="0" lang="en-US" sz="1400" u="none" cap="none" strike="noStrike">
                          <a:solidFill>
                            <a:srgbClr val="000000"/>
                          </a:solidFill>
                          <a:latin typeface="Arial"/>
                          <a:ea typeface="Arial"/>
                          <a:cs typeface="Arial"/>
                          <a:sym typeface="Arial"/>
                        </a:rPr>
                        <a:t>Review 0</a:t>
                      </a:r>
                      <a:endParaRPr sz="1800" u="none" cap="none" strike="noStrike"/>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88900" lvl="0" marL="0" marR="0" rtl="0" algn="l">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Abstract</a:t>
                      </a:r>
                      <a:endParaRPr/>
                    </a:p>
                    <a:p>
                      <a:pPr indent="-88900" lvl="0" marL="0" marR="0" rtl="0" algn="l">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Requirements and Specifications</a:t>
                      </a:r>
                      <a:endParaRPr/>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42150">
                <a:tc>
                  <a:txBody>
                    <a:bodyPr/>
                    <a:lstStyle/>
                    <a:p>
                      <a:pPr indent="0" lvl="0" marL="0" marR="0" rtl="0" algn="l">
                        <a:spcBef>
                          <a:spcPts val="0"/>
                        </a:spcBef>
                        <a:spcAft>
                          <a:spcPts val="0"/>
                        </a:spcAft>
                        <a:buNone/>
                      </a:pPr>
                      <a:r>
                        <a:rPr b="1" i="0" lang="en-US" sz="1400" u="none" cap="none" strike="noStrike">
                          <a:solidFill>
                            <a:srgbClr val="000000"/>
                          </a:solidFill>
                          <a:latin typeface="Arial"/>
                          <a:ea typeface="Arial"/>
                          <a:cs typeface="Arial"/>
                          <a:sym typeface="Arial"/>
                        </a:rPr>
                        <a:t>Review 1</a:t>
                      </a:r>
                      <a:endParaRPr sz="1800" u="none" cap="none" strike="noStrike"/>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88900" lvl="0" marL="0" marR="0" rtl="0" algn="l">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Dataset collection</a:t>
                      </a:r>
                      <a:endParaRPr/>
                    </a:p>
                    <a:p>
                      <a:pPr indent="-88900" lvl="0" marL="0" marR="0" rtl="0" algn="l">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Data Architecture</a:t>
                      </a:r>
                      <a:endParaRPr/>
                    </a:p>
                    <a:p>
                      <a:pPr indent="-88900" lvl="0" marL="0" marR="0" rtl="0" algn="l">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Technology Stack</a:t>
                      </a:r>
                      <a:endParaRPr/>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70725">
                <a:tc>
                  <a:txBody>
                    <a:bodyPr/>
                    <a:lstStyle/>
                    <a:p>
                      <a:pPr indent="0" lvl="0" marL="0" marR="0" rtl="0" algn="l">
                        <a:spcBef>
                          <a:spcPts val="0"/>
                        </a:spcBef>
                        <a:spcAft>
                          <a:spcPts val="0"/>
                        </a:spcAft>
                        <a:buNone/>
                      </a:pPr>
                      <a:r>
                        <a:rPr b="1" i="0" lang="en-US" sz="1400" u="none" cap="none" strike="noStrike">
                          <a:solidFill>
                            <a:srgbClr val="000000"/>
                          </a:solidFill>
                          <a:latin typeface="Arial"/>
                          <a:ea typeface="Arial"/>
                          <a:cs typeface="Arial"/>
                          <a:sym typeface="Arial"/>
                        </a:rPr>
                        <a:t>Review 2</a:t>
                      </a:r>
                      <a:endParaRPr sz="1800" u="none" cap="none" strike="noStrike"/>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88900" lvl="0" marL="0" marR="0" rtl="0" algn="l">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Data Cleaning</a:t>
                      </a:r>
                      <a:endParaRPr/>
                    </a:p>
                    <a:p>
                      <a:pPr indent="-88900" lvl="0" marL="0" marR="0" rtl="0" algn="l">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Data Preprocessing</a:t>
                      </a:r>
                      <a:endParaRPr/>
                    </a:p>
                    <a:p>
                      <a:pPr indent="-88900" lvl="0" marL="0" marR="0" rtl="0" algn="l">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Data Analysis</a:t>
                      </a:r>
                      <a:endParaRPr b="0" i="0" sz="1400" u="none" cap="none" strike="noStrike">
                        <a:solidFill>
                          <a:srgbClr val="000000"/>
                        </a:solidFill>
                        <a:latin typeface="Arial"/>
                        <a:ea typeface="Arial"/>
                        <a:cs typeface="Arial"/>
                        <a:sym typeface="Arial"/>
                      </a:endParaRPr>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66525">
                <a:tc>
                  <a:txBody>
                    <a:bodyPr/>
                    <a:lstStyle/>
                    <a:p>
                      <a:pPr indent="0" lvl="0" marL="0" marR="0" rtl="0" algn="l">
                        <a:spcBef>
                          <a:spcPts val="0"/>
                        </a:spcBef>
                        <a:spcAft>
                          <a:spcPts val="0"/>
                        </a:spcAft>
                        <a:buNone/>
                      </a:pPr>
                      <a:r>
                        <a:rPr b="1" i="0" lang="en-US" sz="1400" u="none" cap="none" strike="noStrike">
                          <a:solidFill>
                            <a:srgbClr val="000000"/>
                          </a:solidFill>
                          <a:latin typeface="Arial"/>
                          <a:ea typeface="Arial"/>
                          <a:cs typeface="Arial"/>
                          <a:sym typeface="Arial"/>
                        </a:rPr>
                        <a:t>Review 3</a:t>
                      </a:r>
                      <a:endParaRPr sz="1800" u="none" cap="none" strike="noStrike"/>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88900" lvl="0" marL="0" marR="0" rtl="0" algn="l">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Applying of Classification Algorithms</a:t>
                      </a:r>
                      <a:endParaRPr/>
                    </a:p>
                    <a:p>
                      <a:pPr indent="-88900" lvl="0" marL="0" marR="0" rtl="0" algn="l">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Interpretation of Results</a:t>
                      </a:r>
                      <a:endParaRPr/>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41" name="Google Shape;141;p8"/>
          <p:cNvSpPr/>
          <p:nvPr/>
        </p:nvSpPr>
        <p:spPr>
          <a:xfrm>
            <a:off x="2106613" y="3132138"/>
            <a:ext cx="9144000"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p:nvPr/>
        </p:nvSpPr>
        <p:spPr>
          <a:xfrm>
            <a:off x="6290112" y="5264089"/>
            <a:ext cx="0" cy="9144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9"/>
          <p:cNvSpPr/>
          <p:nvPr/>
        </p:nvSpPr>
        <p:spPr>
          <a:xfrm>
            <a:off x="8297558" y="809835"/>
            <a:ext cx="806573" cy="80658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9"/>
          <p:cNvSpPr txBox="1"/>
          <p:nvPr/>
        </p:nvSpPr>
        <p:spPr>
          <a:xfrm>
            <a:off x="49365" y="965199"/>
            <a:ext cx="6880225" cy="5041900"/>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US" sz="3000">
                <a:solidFill>
                  <a:srgbClr val="BF0000"/>
                </a:solidFill>
                <a:latin typeface="Times New Roman"/>
                <a:ea typeface="Times New Roman"/>
                <a:cs typeface="Times New Roman"/>
                <a:sym typeface="Times New Roman"/>
              </a:rPr>
              <a:t>Why Should I Study this course?</a:t>
            </a:r>
            <a:endParaRPr sz="30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solidFill>
                <a:schemeClr val="dk1"/>
              </a:solidFill>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US" sz="1950">
                <a:solidFill>
                  <a:schemeClr val="dk1"/>
                </a:solidFill>
                <a:latin typeface="Times New Roman"/>
                <a:ea typeface="Times New Roman"/>
                <a:cs typeface="Times New Roman"/>
                <a:sym typeface="Times New Roman"/>
              </a:rPr>
              <a:t>Examples</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US" sz="1500">
                <a:solidFill>
                  <a:srgbClr val="FFFFFF"/>
                </a:solidFill>
                <a:latin typeface="Times New Roman"/>
                <a:ea typeface="Times New Roman"/>
                <a:cs typeface="Times New Roman"/>
                <a:sym typeface="Times New Roman"/>
              </a:rPr>
              <a:t>BVRIT HYDERABAD College of Engineering for Women</a:t>
            </a:r>
            <a:endParaRPr sz="1500">
              <a:solidFill>
                <a:schemeClr val="dk1"/>
              </a:solidFill>
              <a:latin typeface="Times New Roman"/>
              <a:ea typeface="Times New Roman"/>
              <a:cs typeface="Times New Roman"/>
              <a:sym typeface="Times New Roman"/>
            </a:endParaRPr>
          </a:p>
        </p:txBody>
      </p:sp>
      <p:sp>
        <p:nvSpPr>
          <p:cNvPr id="149" name="Google Shape;149;p9"/>
          <p:cNvSpPr/>
          <p:nvPr/>
        </p:nvSpPr>
        <p:spPr>
          <a:xfrm>
            <a:off x="-6349" y="0"/>
            <a:ext cx="9156681" cy="685798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9"/>
          <p:cNvSpPr txBox="1"/>
          <p:nvPr>
            <p:ph type="title"/>
          </p:nvPr>
        </p:nvSpPr>
        <p:spPr>
          <a:xfrm>
            <a:off x="3213868" y="107931"/>
            <a:ext cx="250190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4400">
                <a:latin typeface="Times New Roman"/>
                <a:ea typeface="Times New Roman"/>
                <a:cs typeface="Times New Roman"/>
                <a:sym typeface="Times New Roman"/>
              </a:rPr>
              <a:t>References</a:t>
            </a:r>
            <a:endParaRPr sz="4400">
              <a:latin typeface="Times New Roman"/>
              <a:ea typeface="Times New Roman"/>
              <a:cs typeface="Times New Roman"/>
              <a:sym typeface="Times New Roman"/>
            </a:endParaRPr>
          </a:p>
        </p:txBody>
      </p:sp>
      <p:sp>
        <p:nvSpPr>
          <p:cNvPr id="151" name="Google Shape;151;p9"/>
          <p:cNvSpPr txBox="1"/>
          <p:nvPr/>
        </p:nvSpPr>
        <p:spPr>
          <a:xfrm>
            <a:off x="873101" y="1236611"/>
            <a:ext cx="7042784" cy="502702"/>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chemeClr val="dk1"/>
              </a:buClr>
              <a:buSzPts val="1550"/>
              <a:buFont typeface="Calibri"/>
              <a:buNone/>
            </a:pPr>
            <a:r>
              <a:t/>
            </a:r>
            <a:endParaRPr sz="1550">
              <a:solidFill>
                <a:schemeClr val="dk1"/>
              </a:solidFill>
              <a:latin typeface="Lato"/>
              <a:ea typeface="Lato"/>
              <a:cs typeface="Lato"/>
              <a:sym typeface="Lato"/>
            </a:endParaRPr>
          </a:p>
          <a:p>
            <a:pPr indent="0" lvl="0" marL="0" marR="0" rtl="0" algn="l">
              <a:lnSpc>
                <a:spcPct val="100000"/>
              </a:lnSpc>
              <a:spcBef>
                <a:spcPts val="60"/>
              </a:spcBef>
              <a:spcAft>
                <a:spcPts val="0"/>
              </a:spcAft>
              <a:buNone/>
            </a:pPr>
            <a:r>
              <a:t/>
            </a:r>
            <a:endParaRPr sz="1550">
              <a:solidFill>
                <a:schemeClr val="dk1"/>
              </a:solidFill>
              <a:latin typeface="Lato"/>
              <a:ea typeface="Lato"/>
              <a:cs typeface="Lato"/>
              <a:sym typeface="Lato"/>
            </a:endParaRPr>
          </a:p>
        </p:txBody>
      </p:sp>
      <p:sp>
        <p:nvSpPr>
          <p:cNvPr id="152" name="Google Shape;152;p9"/>
          <p:cNvSpPr txBox="1"/>
          <p:nvPr/>
        </p:nvSpPr>
        <p:spPr>
          <a:xfrm>
            <a:off x="962747" y="1481925"/>
            <a:ext cx="7004100" cy="4635600"/>
          </a:xfrm>
          <a:prstGeom prst="rect">
            <a:avLst/>
          </a:prstGeom>
          <a:noFill/>
          <a:ln>
            <a:noFill/>
          </a:ln>
        </p:spPr>
        <p:txBody>
          <a:bodyPr anchorCtr="0" anchor="t" bIns="0" lIns="0" spcFirstLastPara="1" rIns="0" wrap="square" tIns="154925">
            <a:spAutoFit/>
          </a:bodyPr>
          <a:lstStyle/>
          <a:p>
            <a:pPr indent="0" lvl="0" marL="0" marR="0" rtl="0" algn="l">
              <a:spcBef>
                <a:spcPts val="0"/>
              </a:spcBef>
              <a:spcAft>
                <a:spcPts val="0"/>
              </a:spcAft>
              <a:buNone/>
            </a:pPr>
            <a:r>
              <a:rPr b="0" i="0" lang="en-US" sz="2000" u="none" strike="noStrike">
                <a:solidFill>
                  <a:srgbClr val="000000"/>
                </a:solidFill>
                <a:latin typeface="Times New Roman"/>
                <a:ea typeface="Times New Roman"/>
                <a:cs typeface="Times New Roman"/>
                <a:sym typeface="Times New Roman"/>
              </a:rPr>
              <a:t>Base paper </a:t>
            </a:r>
            <a:endParaRPr b="0" sz="2000">
              <a:solidFill>
                <a:schemeClr val="dk1"/>
              </a:solidFill>
              <a:latin typeface="Times New Roman"/>
              <a:ea typeface="Times New Roman"/>
              <a:cs typeface="Times New Roman"/>
              <a:sym typeface="Times New Roman"/>
            </a:endParaRPr>
          </a:p>
          <a:p>
            <a:pPr indent="0" lvl="0" marL="0" marR="0" rtl="0" algn="l">
              <a:spcBef>
                <a:spcPts val="1000"/>
              </a:spcBef>
              <a:spcAft>
                <a:spcPts val="0"/>
              </a:spcAft>
              <a:buNone/>
            </a:pPr>
            <a:r>
              <a:rPr lang="en-US" sz="1800" u="sng">
                <a:solidFill>
                  <a:schemeClr val="hlink"/>
                </a:solidFill>
                <a:latin typeface="Calibri"/>
                <a:ea typeface="Calibri"/>
                <a:cs typeface="Calibri"/>
                <a:sym typeface="Calibri"/>
                <a:hlinkClick r:id="rId5"/>
              </a:rPr>
              <a:t>https://drive.google.com/file/d/1RxbXio-BwYBT4k8pTsy3oVyZCtHTPi2i/view?usp=sharing</a:t>
            </a:r>
            <a:endParaRPr sz="1800">
              <a:solidFill>
                <a:schemeClr val="dk1"/>
              </a:solidFill>
              <a:latin typeface="Calibri"/>
              <a:ea typeface="Calibri"/>
              <a:cs typeface="Calibri"/>
              <a:sym typeface="Calibri"/>
            </a:endParaRPr>
          </a:p>
          <a:p>
            <a:pPr indent="0" lvl="0" marL="0" marR="0" rtl="0" algn="l">
              <a:spcBef>
                <a:spcPts val="1000"/>
              </a:spcBef>
              <a:spcAft>
                <a:spcPts val="0"/>
              </a:spcAft>
              <a:buNone/>
            </a:pPr>
            <a:br>
              <a:rPr b="0" lang="en-US" sz="2400">
                <a:solidFill>
                  <a:schemeClr val="dk1"/>
                </a:solidFill>
                <a:latin typeface="Calibri"/>
                <a:ea typeface="Calibri"/>
                <a:cs typeface="Calibri"/>
                <a:sym typeface="Calibri"/>
              </a:rPr>
            </a:br>
            <a:r>
              <a:rPr b="0" i="0" lang="en-US" sz="2000" u="none" strike="noStrike">
                <a:solidFill>
                  <a:srgbClr val="000000"/>
                </a:solidFill>
                <a:latin typeface="Times New Roman"/>
                <a:ea typeface="Times New Roman"/>
                <a:cs typeface="Times New Roman"/>
                <a:sym typeface="Times New Roman"/>
              </a:rPr>
              <a:t>Reference papers </a:t>
            </a:r>
            <a:endParaRPr b="0" sz="2000">
              <a:solidFill>
                <a:schemeClr val="dk1"/>
              </a:solidFill>
              <a:latin typeface="Times New Roman"/>
              <a:ea typeface="Times New Roman"/>
              <a:cs typeface="Times New Roman"/>
              <a:sym typeface="Times New Roman"/>
            </a:endParaRPr>
          </a:p>
          <a:p>
            <a:pPr indent="0" lvl="0" marL="0" marR="0" rtl="0" algn="l">
              <a:spcBef>
                <a:spcPts val="1000"/>
              </a:spcBef>
              <a:spcAft>
                <a:spcPts val="0"/>
              </a:spcAft>
              <a:buNone/>
            </a:pPr>
            <a:r>
              <a:rPr lang="en-US" sz="1800" u="sng">
                <a:solidFill>
                  <a:srgbClr val="0563C1"/>
                </a:solidFill>
                <a:latin typeface="Calibri"/>
                <a:ea typeface="Calibri"/>
                <a:cs typeface="Calibri"/>
                <a:sym typeface="Calibri"/>
                <a:hlinkClick r:id="rId6">
                  <a:extLst>
                    <a:ext uri="{A12FA001-AC4F-418D-AE19-62706E023703}">
                      <ahyp:hlinkClr val="tx"/>
                    </a:ext>
                  </a:extLst>
                </a:hlinkClick>
              </a:rPr>
              <a:t>https://www.researchgate.net/</a:t>
            </a:r>
            <a:r>
              <a:rPr lang="en-US" sz="1800" u="sng">
                <a:solidFill>
                  <a:schemeClr val="dk1"/>
                </a:solidFill>
                <a:latin typeface="Calibri"/>
                <a:ea typeface="Calibri"/>
                <a:cs typeface="Calibri"/>
                <a:sym typeface="Calibri"/>
                <a:hlinkClick r:id="rId7">
                  <a:extLst>
                    <a:ext uri="{A12FA001-AC4F-418D-AE19-62706E023703}">
                      <ahyp:hlinkClr val="tx"/>
                    </a:ext>
                  </a:extLst>
                </a:hlinkClick>
              </a:rPr>
              <a:t>publication</a:t>
            </a:r>
            <a:r>
              <a:rPr lang="en-US" sz="1800" u="sng">
                <a:solidFill>
                  <a:srgbClr val="0563C1"/>
                </a:solidFill>
                <a:latin typeface="Calibri"/>
                <a:ea typeface="Calibri"/>
                <a:cs typeface="Calibri"/>
                <a:sym typeface="Calibri"/>
                <a:hlinkClick r:id="rId8">
                  <a:extLst>
                    <a:ext uri="{A12FA001-AC4F-418D-AE19-62706E023703}">
                      <ahyp:hlinkClr val="tx"/>
                    </a:ext>
                  </a:extLst>
                </a:hlinkClick>
              </a:rPr>
              <a:t>/315644460_Prediction_of_Occupational_Accidents_Using_Decision_Tree_Approach</a:t>
            </a:r>
            <a:r>
              <a:rPr lang="en-US" sz="1800" u="sng">
                <a:solidFill>
                  <a:srgbClr val="0563C1"/>
                </a:solidFill>
                <a:latin typeface="Calibri"/>
                <a:ea typeface="Calibri"/>
                <a:cs typeface="Calibri"/>
                <a:sym typeface="Calibri"/>
              </a:rPr>
              <a:t> </a:t>
            </a:r>
            <a:endParaRPr b="0" i="0" sz="1800" u="sng" strike="noStrike">
              <a:solidFill>
                <a:srgbClr val="0563C1"/>
              </a:solidFill>
              <a:latin typeface="Calibri"/>
              <a:ea typeface="Calibri"/>
              <a:cs typeface="Calibri"/>
              <a:sym typeface="Calibri"/>
            </a:endParaRPr>
          </a:p>
          <a:p>
            <a:pPr indent="0" lvl="0" marL="0" marR="0" rtl="0" algn="l">
              <a:spcBef>
                <a:spcPts val="1000"/>
              </a:spcBef>
              <a:spcAft>
                <a:spcPts val="0"/>
              </a:spcAft>
              <a:buNone/>
            </a:pPr>
            <a:r>
              <a:rPr b="0" i="0" lang="en-US" sz="1800" u="sng" strike="noStrike">
                <a:solidFill>
                  <a:srgbClr val="0563C1"/>
                </a:solidFill>
                <a:latin typeface="Calibri"/>
                <a:ea typeface="Calibri"/>
                <a:cs typeface="Calibri"/>
                <a:sym typeface="Calibri"/>
                <a:hlinkClick r:id="rId9">
                  <a:extLst>
                    <a:ext uri="{A12FA001-AC4F-418D-AE19-62706E023703}">
                      <ahyp:hlinkClr val="tx"/>
                    </a:ext>
                  </a:extLst>
                </a:hlinkClick>
              </a:rPr>
              <a:t>https://lib.dr.iastate.edu/cgi/viewcontent.cgi?article=8629&amp;context=etd</a:t>
            </a:r>
            <a:endParaRPr sz="1800" u="sng">
              <a:solidFill>
                <a:srgbClr val="0563C1"/>
              </a:solidFill>
              <a:latin typeface="Calibri"/>
              <a:ea typeface="Calibri"/>
              <a:cs typeface="Calibri"/>
              <a:sym typeface="Calibri"/>
            </a:endParaRPr>
          </a:p>
          <a:p>
            <a:pPr indent="0" lvl="0" marL="0" marR="0" rtl="0" algn="l">
              <a:spcBef>
                <a:spcPts val="1000"/>
              </a:spcBef>
              <a:spcAft>
                <a:spcPts val="0"/>
              </a:spcAft>
              <a:buNone/>
            </a:pPr>
            <a:r>
              <a:t/>
            </a:r>
            <a:endParaRPr b="0" i="0" sz="1800" u="sng" strike="noStrike">
              <a:solidFill>
                <a:srgbClr val="0563C1"/>
              </a:solidFill>
              <a:latin typeface="Calibri"/>
              <a:ea typeface="Calibri"/>
              <a:cs typeface="Calibri"/>
              <a:sym typeface="Calibri"/>
            </a:endParaRPr>
          </a:p>
          <a:p>
            <a:pPr indent="0" lvl="0" marL="0" marR="0" rtl="0" algn="l">
              <a:spcBef>
                <a:spcPts val="1000"/>
              </a:spcBef>
              <a:spcAft>
                <a:spcPts val="0"/>
              </a:spcAft>
              <a:buNone/>
            </a:pPr>
            <a:r>
              <a:t/>
            </a:r>
            <a:endParaRPr b="0" sz="2400">
              <a:solidFill>
                <a:schemeClr val="dk1"/>
              </a:solidFill>
              <a:latin typeface="Calibri"/>
              <a:ea typeface="Calibri"/>
              <a:cs typeface="Calibri"/>
              <a:sym typeface="Calibri"/>
            </a:endParaRPr>
          </a:p>
          <a:p>
            <a:pPr indent="0" lvl="0" marL="0" marR="0" rtl="0" algn="l">
              <a:spcBef>
                <a:spcPts val="0"/>
              </a:spcBef>
              <a:spcAft>
                <a:spcPts val="0"/>
              </a:spcAft>
              <a:buNone/>
            </a:pPr>
            <a:br>
              <a:rPr lang="en-US" sz="2400">
                <a:solidFill>
                  <a:schemeClr val="dk1"/>
                </a:solidFill>
                <a:latin typeface="Calibri"/>
                <a:ea typeface="Calibri"/>
                <a:cs typeface="Calibri"/>
                <a:sym typeface="Calibri"/>
              </a:rPr>
            </a:br>
            <a:endParaRPr sz="2100">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2021-04-21T04:33:19Z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2021-04-21T00:00:00Z</vt:filetime>
  </property>
</Properties>
</file>