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5" r:id="rId4"/>
    <p:sldId id="275" r:id="rId5"/>
    <p:sldId id="274" r:id="rId6"/>
    <p:sldId id="276"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108"/>
      </p:cViewPr>
      <p:guideLst>
        <p:guide orient="horz" pos="2172"/>
        <p:guide pos="38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F59DDF5-D33F-42CB-8E16-7466BB8DFC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F59DDF5-D33F-42CB-8E16-7466BB8DFC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F59DDF5-D33F-42CB-8E16-7466BB8DFC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F59DDF5-D33F-42CB-8E16-7466BB8DFC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F59DDF5-D33F-42CB-8E16-7466BB8DFC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F59DDF5-D33F-42CB-8E16-7466BB8DFC2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F59DDF5-D33F-42CB-8E16-7466BB8DFC2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F59DDF5-D33F-42CB-8E16-7466BB8DFC2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F59DDF5-D33F-42CB-8E16-7466BB8DFC2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F59DDF5-D33F-42CB-8E16-7466BB8DFC2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0840" y="1567586"/>
            <a:ext cx="11984182" cy="4338320"/>
          </a:xfrm>
          <a:prstGeom prst="rect">
            <a:avLst/>
          </a:prstGeom>
          <a:noFill/>
        </p:spPr>
        <p:txBody>
          <a:bodyPr wrap="square" rtlCol="0">
            <a:spAutoFit/>
          </a:bodyPr>
          <a:lstStyle/>
          <a:p>
            <a:pPr algn="ctr">
              <a:spcBef>
                <a:spcPct val="0"/>
              </a:spcBef>
              <a:defRPr/>
            </a:pPr>
            <a:r>
              <a:rPr lang="en-US" sz="2800" b="1" i="0">
                <a:solidFill>
                  <a:srgbClr val="353535"/>
                </a:solidFill>
                <a:effectLst/>
                <a:latin typeface="Times New Roman" panose="02020603050405020304" pitchFamily="18" charset="0"/>
                <a:cs typeface="Times New Roman" panose="02020603050405020304" pitchFamily="18" charset="0"/>
              </a:rPr>
              <a:t>SIGN LANGUAGE TRANSLATOR FOR SPEECH-IMPAIRED </a:t>
            </a:r>
            <a:endParaRPr lang="en-GB" sz="2800" b="1" i="0">
              <a:solidFill>
                <a:srgbClr val="353535"/>
              </a:solidFill>
              <a:effectLst/>
              <a:latin typeface="Times New Roman" panose="02020603050405020304" pitchFamily="18" charset="0"/>
              <a:cs typeface="Times New Roman" panose="02020603050405020304" pitchFamily="18" charset="0"/>
            </a:endParaRP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anose="02020603050405020304" pitchFamily="18" charset="0"/>
                <a:cs typeface="Times New Roman" panose="02020603050405020304" pitchFamily="18" charset="0"/>
              </a:rPr>
              <a:t>Date</a:t>
            </a:r>
            <a:r>
              <a:rPr lang="en-US" sz="2400" b="1">
                <a:latin typeface="Times New Roman" panose="02020603050405020304" pitchFamily="18" charset="0"/>
                <a:cs typeface="Times New Roman" panose="02020603050405020304" pitchFamily="18" charset="0"/>
              </a:rPr>
              <a:t>: 09 </a:t>
            </a:r>
            <a:r>
              <a:rPr lang="en-US" sz="2400" b="1" dirty="0">
                <a:latin typeface="Times New Roman" panose="02020603050405020304" pitchFamily="18" charset="0"/>
                <a:cs typeface="Times New Roman" panose="02020603050405020304" pitchFamily="18" charset="0"/>
              </a:rPr>
              <a:t>April 2021</a:t>
            </a:r>
            <a:endParaRPr lang="en-US" sz="2400" b="1" dirty="0">
              <a:latin typeface="Times New Roman" panose="02020603050405020304" pitchFamily="18" charset="0"/>
              <a:cs typeface="Times New Roman" panose="02020603050405020304" pitchFamily="18" charset="0"/>
            </a:endParaRPr>
          </a:p>
          <a:p>
            <a:pPr algn="ctr">
              <a:spcBef>
                <a:spcPct val="0"/>
              </a:spcBef>
              <a:defRPr/>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SOMIREDDYGARI SAMIKSHA           : 17WH1A0516</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TURIYA DANDU</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17WH1A0536</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THONDAPU NEELIMA CHOWDARY : 17WH1A0545</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Internal Guide: Mrs. Naga Kalyani.Ayyadevara</a:t>
            </a:r>
            <a:endParaRPr lang="en-US"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         			</a:t>
            </a:r>
            <a:r>
              <a:rPr lang="en-US" altLang="en-IN"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US" alt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Designation: Assistant Professor</a:t>
            </a:r>
            <a:endParaRPr lang="en-US" sz="3200" b="1" dirty="0">
              <a:latin typeface="Times New Roman" panose="02020603050405020304" pitchFamily="18" charset="0"/>
              <a:cs typeface="Times New Roman" panose="02020603050405020304" pitchFamily="18" charset="0"/>
            </a:endParaRPr>
          </a:p>
        </p:txBody>
      </p:sp>
      <p:sp>
        <p:nvSpPr>
          <p:cNvPr id="6" name="Title 1"/>
          <p:cNvSpPr txBox="1"/>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lang="en-US" sz="2000" b="1" dirty="0">
              <a:latin typeface="Times New Roman" panose="02020603050405020304" pitchFamily="18" charset="0"/>
              <a:ea typeface="+mj-ea"/>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p:cNvSpPr txBox="1"/>
          <p:nvPr/>
        </p:nvSpPr>
        <p:spPr bwMode="auto">
          <a:xfrm>
            <a:off x="53119" y="92883"/>
            <a:ext cx="9746235" cy="629018"/>
          </a:xfrm>
          <a:prstGeom prst="rect">
            <a:avLst/>
          </a:prstGeom>
          <a:noFill/>
          <a:ln w="9525">
            <a:noFill/>
            <a:miter lim="800000"/>
          </a:ln>
        </p:spPr>
        <p:txBody>
          <a:bodyPr vert="horz" wrap="square" lIns="0" tIns="13335" rIns="0" bIns="0" numCol="1" rtlCol="0" anchor="ctr" anchorCtr="0" compatLnSpc="1">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 y="0"/>
            <a:ext cx="12192000" cy="6858000"/>
          </a:xfrm>
          <a:prstGeom prst="rect">
            <a:avLst/>
          </a:prstGeom>
        </p:spPr>
      </p:pic>
      <p:sp>
        <p:nvSpPr>
          <p:cNvPr id="11" name="TextBox 10"/>
          <p:cNvSpPr txBox="1"/>
          <p:nvPr/>
        </p:nvSpPr>
        <p:spPr>
          <a:xfrm>
            <a:off x="1624683" y="27706"/>
            <a:ext cx="8950036" cy="583565"/>
          </a:xfrm>
          <a:prstGeom prst="rect">
            <a:avLst/>
          </a:prstGeom>
          <a:noFill/>
        </p:spPr>
        <p:txBody>
          <a:bodyPr wrap="square" rtlCol="0">
            <a:sp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PROJECT  INTRODUCTION</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622300" y="1343660"/>
            <a:ext cx="10310495" cy="521970"/>
          </a:xfrm>
          <a:prstGeom prst="rect">
            <a:avLst/>
          </a:prstGeom>
          <a:noFill/>
        </p:spPr>
        <p:txBody>
          <a:bodyPr wrap="square" rtlCol="0">
            <a:spAutoFit/>
          </a:bodyPr>
          <a:lstStyle/>
          <a:p>
            <a:r>
              <a:rPr lang="en-US" sz="2800" u="sng">
                <a:latin typeface="+mj-lt"/>
                <a:cs typeface="+mj-lt"/>
              </a:rPr>
              <a:t>DOMAIN</a:t>
            </a:r>
            <a:endParaRPr lang="en-US" sz="2800" u="sng">
              <a:latin typeface="+mj-lt"/>
              <a:cs typeface="+mj-lt"/>
            </a:endParaRPr>
          </a:p>
        </p:txBody>
      </p:sp>
      <p:sp>
        <p:nvSpPr>
          <p:cNvPr id="4" name="Text Box 3"/>
          <p:cNvSpPr txBox="1"/>
          <p:nvPr/>
        </p:nvSpPr>
        <p:spPr>
          <a:xfrm>
            <a:off x="2118995" y="2032635"/>
            <a:ext cx="4157345" cy="398780"/>
          </a:xfrm>
          <a:prstGeom prst="rect">
            <a:avLst/>
          </a:prstGeom>
          <a:noFill/>
        </p:spPr>
        <p:txBody>
          <a:bodyPr wrap="square" rtlCol="0">
            <a:spAutoFit/>
          </a:bodyPr>
          <a:lstStyle/>
          <a:p>
            <a:r>
              <a:rPr lang="en-US" sz="2000"/>
              <a:t>AI/ML</a:t>
            </a:r>
            <a:endParaRPr lang="en-US" sz="2000"/>
          </a:p>
        </p:txBody>
      </p:sp>
      <p:sp>
        <p:nvSpPr>
          <p:cNvPr id="5" name="Text Box 4"/>
          <p:cNvSpPr txBox="1"/>
          <p:nvPr/>
        </p:nvSpPr>
        <p:spPr>
          <a:xfrm>
            <a:off x="746125" y="2926715"/>
            <a:ext cx="4780280" cy="521970"/>
          </a:xfrm>
          <a:prstGeom prst="rect">
            <a:avLst/>
          </a:prstGeom>
          <a:noFill/>
        </p:spPr>
        <p:txBody>
          <a:bodyPr wrap="square" rtlCol="0">
            <a:spAutoFit/>
          </a:bodyPr>
          <a:lstStyle/>
          <a:p>
            <a:r>
              <a:rPr lang="en-US" sz="2800" u="sng">
                <a:latin typeface="+mj-lt"/>
                <a:cs typeface="+mj-lt"/>
              </a:rPr>
              <a:t>PROBLEM STATEMENT</a:t>
            </a:r>
            <a:endParaRPr lang="en-US" sz="2800" u="sng">
              <a:latin typeface="+mj-lt"/>
              <a:cs typeface="+mj-lt"/>
            </a:endParaRPr>
          </a:p>
        </p:txBody>
      </p:sp>
      <p:sp>
        <p:nvSpPr>
          <p:cNvPr id="6" name="Text Box 5"/>
          <p:cNvSpPr txBox="1"/>
          <p:nvPr/>
        </p:nvSpPr>
        <p:spPr>
          <a:xfrm>
            <a:off x="2694940" y="3759835"/>
            <a:ext cx="7722870" cy="1568450"/>
          </a:xfrm>
          <a:prstGeom prst="rect">
            <a:avLst/>
          </a:prstGeom>
          <a:noFill/>
        </p:spPr>
        <p:txBody>
          <a:bodyPr wrap="square" rtlCol="0">
            <a:spAutoFit/>
          </a:bodyPr>
          <a:lstStyle/>
          <a:p>
            <a:pPr algn="just"/>
            <a:r>
              <a:rPr lang="en-US" sz="2400"/>
              <a:t>Our project aims to create a computer application and train a model which when shown a real time video of hand gestures of sign language shows the output for that particular sign in text format</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t>ABSTRACT</a:t>
            </a:r>
            <a:endParaRPr lang="en-US" u="sng"/>
          </a:p>
        </p:txBody>
      </p:sp>
      <p:sp>
        <p:nvSpPr>
          <p:cNvPr id="3" name="Content Placeholder 2"/>
          <p:cNvSpPr>
            <a:spLocks noGrp="1"/>
          </p:cNvSpPr>
          <p:nvPr>
            <p:ph sz="half" idx="1"/>
          </p:nvPr>
        </p:nvSpPr>
        <p:spPr>
          <a:xfrm>
            <a:off x="838200" y="1825625"/>
            <a:ext cx="10201910" cy="4351655"/>
          </a:xfrm>
        </p:spPr>
        <p:txBody>
          <a:bodyPr/>
          <a:lstStyle/>
          <a:p>
            <a:pPr algn="just"/>
            <a:r>
              <a:rPr lang="en-US"/>
              <a:t>Sign language is one of the oldest and most natural form of language for communication, but since most people do not know sign language and interpreters are very difficult to come by we have come up with a real time method using neural networks for finger based sign language .</a:t>
            </a:r>
            <a:endParaRPr lang="en-US"/>
          </a:p>
        </p:txBody>
      </p:sp>
      <p:pic>
        <p:nvPicPr>
          <p:cNvPr id="1028" name="Picture 4"/>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bwMode="auto">
          <a:xfrm>
            <a:off x="11158855" y="-60325"/>
            <a:ext cx="1033145" cy="892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Box 2"/>
          <p:cNvSpPr txBox="1"/>
          <p:nvPr/>
        </p:nvSpPr>
        <p:spPr>
          <a:xfrm>
            <a:off x="4161155" y="1289685"/>
            <a:ext cx="5172075" cy="521970"/>
          </a:xfrm>
          <a:prstGeom prst="rect">
            <a:avLst/>
          </a:prstGeom>
          <a:noFill/>
        </p:spPr>
        <p:txBody>
          <a:bodyPr wrap="square" rtlCol="0">
            <a:spAutoFit/>
          </a:bodyPr>
          <a:lstStyle/>
          <a:p>
            <a:r>
              <a:rPr lang="en-US" sz="2800" b="1" u="sng">
                <a:latin typeface="+mj-lt"/>
                <a:cs typeface="+mj-lt"/>
              </a:rPr>
              <a:t>SYSTEM SPECIFICATIONS</a:t>
            </a:r>
            <a:endParaRPr lang="en-US" sz="2800" b="1" u="sng">
              <a:latin typeface="+mj-lt"/>
              <a:cs typeface="+mj-lt"/>
            </a:endParaRPr>
          </a:p>
        </p:txBody>
      </p:sp>
      <p:graphicFrame>
        <p:nvGraphicFramePr>
          <p:cNvPr id="5" name="Table 4"/>
          <p:cNvGraphicFramePr/>
          <p:nvPr/>
        </p:nvGraphicFramePr>
        <p:xfrm>
          <a:off x="1717040" y="2033905"/>
          <a:ext cx="8533130" cy="480695"/>
        </p:xfrm>
        <a:graphic>
          <a:graphicData uri="http://schemas.openxmlformats.org/drawingml/2006/table">
            <a:tbl>
              <a:tblPr firstRow="1" bandRow="1">
                <a:tableStyleId>{5C22544A-7EE6-4342-B048-85BDC9FD1C3A}</a:tableStyleId>
              </a:tblPr>
              <a:tblGrid>
                <a:gridCol w="4266565"/>
                <a:gridCol w="4266565"/>
              </a:tblGrid>
              <a:tr h="480695">
                <a:tc>
                  <a:txBody>
                    <a:bodyPr/>
                    <a:lstStyle/>
                    <a:p>
                      <a:pPr algn="ctr">
                        <a:buNone/>
                      </a:pPr>
                      <a:r>
                        <a:rPr lang="en-US"/>
                        <a:t> </a:t>
                      </a:r>
                      <a:r>
                        <a:rPr lang="en-US">
                          <a:solidFill>
                            <a:srgbClr val="C00000"/>
                          </a:solidFill>
                        </a:rPr>
                        <a:t>ENVIRONMENT</a:t>
                      </a:r>
                      <a:endParaRPr lang="en-US">
                        <a:solidFill>
                          <a:srgbClr val="C00000"/>
                        </a:solidFill>
                      </a:endParaRPr>
                    </a:p>
                  </a:txBody>
                  <a:tcPr>
                    <a:solidFill>
                      <a:schemeClr val="accent2">
                        <a:lumMod val="40000"/>
                        <a:lumOff val="60000"/>
                      </a:schemeClr>
                    </a:solidFill>
                  </a:tcPr>
                </a:tc>
                <a:tc>
                  <a:txBody>
                    <a:bodyPr/>
                    <a:lstStyle/>
                    <a:p>
                      <a:pPr algn="ctr">
                        <a:buNone/>
                      </a:pPr>
                      <a:r>
                        <a:rPr lang="en-US">
                          <a:solidFill>
                            <a:srgbClr val="C00000"/>
                          </a:solidFill>
                        </a:rPr>
                        <a:t>SPECIFICATIONS</a:t>
                      </a:r>
                      <a:endParaRPr lang="en-US">
                        <a:solidFill>
                          <a:srgbClr val="C00000"/>
                        </a:solidFill>
                      </a:endParaRPr>
                    </a:p>
                  </a:txBody>
                  <a:tcPr>
                    <a:solidFill>
                      <a:schemeClr val="accent2">
                        <a:lumMod val="40000"/>
                        <a:lumOff val="60000"/>
                      </a:schemeClr>
                    </a:solidFill>
                  </a:tcPr>
                </a:tc>
              </a:tr>
            </a:tbl>
          </a:graphicData>
        </a:graphic>
      </p:graphicFrame>
      <p:graphicFrame>
        <p:nvGraphicFramePr>
          <p:cNvPr id="7" name="Table 6"/>
          <p:cNvGraphicFramePr/>
          <p:nvPr/>
        </p:nvGraphicFramePr>
        <p:xfrm>
          <a:off x="1717040" y="2664460"/>
          <a:ext cx="8644890" cy="2899410"/>
        </p:xfrm>
        <a:graphic>
          <a:graphicData uri="http://schemas.openxmlformats.org/drawingml/2006/table">
            <a:tbl>
              <a:tblPr firstRow="1" bandRow="1">
                <a:tableStyleId>{5C22544A-7EE6-4342-B048-85BDC9FD1C3A}</a:tableStyleId>
              </a:tblPr>
              <a:tblGrid>
                <a:gridCol w="4272280"/>
                <a:gridCol w="4372610"/>
              </a:tblGrid>
              <a:tr h="1436370">
                <a:tc>
                  <a:txBody>
                    <a:bodyPr/>
                    <a:lstStyle/>
                    <a:p>
                      <a:pPr algn="ctr">
                        <a:buNone/>
                      </a:pPr>
                      <a:endParaRPr lang="en-US"/>
                    </a:p>
                    <a:p>
                      <a:pPr algn="ctr">
                        <a:buNone/>
                      </a:pPr>
                      <a:endParaRPr lang="en-US"/>
                    </a:p>
                    <a:p>
                      <a:pPr algn="ctr">
                        <a:buNone/>
                      </a:pPr>
                      <a:r>
                        <a:rPr lang="en-US" b="0">
                          <a:solidFill>
                            <a:schemeClr val="tx1"/>
                          </a:solidFill>
                        </a:rPr>
                        <a:t>HARDWARE</a:t>
                      </a:r>
                      <a:endParaRPr lang="en-US" b="0">
                        <a:solidFill>
                          <a:schemeClr val="tx1"/>
                        </a:solidFill>
                      </a:endParaRPr>
                    </a:p>
                  </a:txBody>
                  <a:tcPr>
                    <a:solidFill>
                      <a:schemeClr val="accent2">
                        <a:lumMod val="40000"/>
                        <a:lumOff val="60000"/>
                      </a:schemeClr>
                    </a:solidFill>
                  </a:tcPr>
                </a:tc>
                <a:tc>
                  <a:txBody>
                    <a:bodyPr/>
                    <a:lstStyle/>
                    <a:p>
                      <a:pPr>
                        <a:buNone/>
                      </a:pPr>
                      <a:r>
                        <a:rPr lang="en-US" b="0">
                          <a:solidFill>
                            <a:schemeClr val="tx1"/>
                          </a:solidFill>
                        </a:rPr>
                        <a:t>Processor - Intel Core i5</a:t>
                      </a:r>
                      <a:endParaRPr lang="en-US" b="0">
                        <a:solidFill>
                          <a:schemeClr val="tx1"/>
                        </a:solidFill>
                      </a:endParaRPr>
                    </a:p>
                    <a:p>
                      <a:pPr>
                        <a:buNone/>
                      </a:pPr>
                      <a:endParaRPr lang="en-US" b="0">
                        <a:solidFill>
                          <a:schemeClr val="tx1"/>
                        </a:solidFill>
                      </a:endParaRPr>
                    </a:p>
                    <a:p>
                      <a:pPr>
                        <a:buNone/>
                      </a:pPr>
                      <a:r>
                        <a:rPr lang="en-US" b="0">
                          <a:solidFill>
                            <a:schemeClr val="tx1"/>
                          </a:solidFill>
                        </a:rPr>
                        <a:t>Memory(RAM) - 8GB</a:t>
                      </a:r>
                      <a:endParaRPr lang="en-US" b="0">
                        <a:solidFill>
                          <a:schemeClr val="tx1"/>
                        </a:solidFill>
                      </a:endParaRPr>
                    </a:p>
                    <a:p>
                      <a:pPr>
                        <a:buNone/>
                      </a:pPr>
                      <a:endParaRPr lang="en-US" b="0">
                        <a:solidFill>
                          <a:schemeClr val="tx1"/>
                        </a:solidFill>
                      </a:endParaRPr>
                    </a:p>
                    <a:p>
                      <a:pPr>
                        <a:buNone/>
                      </a:pPr>
                      <a:r>
                        <a:rPr lang="en-US" b="0">
                          <a:solidFill>
                            <a:schemeClr val="tx1"/>
                          </a:solidFill>
                        </a:rPr>
                        <a:t>Storage - 1TB</a:t>
                      </a:r>
                      <a:endParaRPr lang="en-US" b="0">
                        <a:solidFill>
                          <a:schemeClr val="tx1"/>
                        </a:solidFill>
                      </a:endParaRPr>
                    </a:p>
                  </a:txBody>
                  <a:tcPr>
                    <a:solidFill>
                      <a:schemeClr val="accent2">
                        <a:lumMod val="40000"/>
                        <a:lumOff val="60000"/>
                      </a:schemeClr>
                    </a:solidFill>
                  </a:tcPr>
                </a:tc>
              </a:tr>
              <a:tr h="1436370">
                <a:tc>
                  <a:txBody>
                    <a:bodyPr/>
                    <a:lstStyle/>
                    <a:p>
                      <a:pPr algn="ctr">
                        <a:buNone/>
                      </a:pPr>
                      <a:endParaRPr lang="en-US"/>
                    </a:p>
                    <a:p>
                      <a:pPr algn="ctr">
                        <a:buNone/>
                      </a:pPr>
                      <a:r>
                        <a:rPr lang="en-US"/>
                        <a:t>SOFTWARE</a:t>
                      </a:r>
                      <a:endParaRPr lang="en-US"/>
                    </a:p>
                  </a:txBody>
                  <a:tcPr>
                    <a:solidFill>
                      <a:schemeClr val="accent2">
                        <a:lumMod val="40000"/>
                        <a:lumOff val="60000"/>
                      </a:schemeClr>
                    </a:solidFill>
                  </a:tcPr>
                </a:tc>
                <a:tc>
                  <a:txBody>
                    <a:bodyPr/>
                    <a:lstStyle/>
                    <a:p>
                      <a:pPr>
                        <a:buNone/>
                      </a:pPr>
                      <a:r>
                        <a:rPr lang="en-US"/>
                        <a:t>Python(Keras,tensorflow,Open Cv)</a:t>
                      </a:r>
                      <a:endParaRPr lang="en-US"/>
                    </a:p>
                    <a:p>
                      <a:pPr>
                        <a:buNone/>
                      </a:pPr>
                      <a:r>
                        <a:rPr lang="en-US"/>
                        <a:t>OS- Windows 10</a:t>
                      </a:r>
                      <a:endParaRPr lang="en-US"/>
                    </a:p>
                    <a:p>
                      <a:pPr>
                        <a:buNone/>
                      </a:pPr>
                      <a:r>
                        <a:rPr lang="en-US"/>
                        <a:t>Jupyter Notebook</a:t>
                      </a:r>
                      <a:endParaRPr lang="en-US"/>
                    </a:p>
                    <a:p>
                      <a:pPr>
                        <a:buNone/>
                      </a:pPr>
                      <a:endParaRPr lang="en-US"/>
                    </a:p>
                  </a:txBody>
                  <a:tcPr>
                    <a:solidFill>
                      <a:schemeClr val="accent2">
                        <a:lumMod val="40000"/>
                        <a:lumOff val="60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 Paper              </a:t>
            </a:r>
            <a:endParaRPr lang="en-US"/>
          </a:p>
        </p:txBody>
      </p:sp>
      <p:sp>
        <p:nvSpPr>
          <p:cNvPr id="3" name="Content Placeholder 2"/>
          <p:cNvSpPr>
            <a:spLocks noGrp="1"/>
          </p:cNvSpPr>
          <p:nvPr>
            <p:ph sz="half" idx="1"/>
          </p:nvPr>
        </p:nvSpPr>
        <p:spPr>
          <a:xfrm>
            <a:off x="838200" y="1825625"/>
            <a:ext cx="10628630" cy="4351655"/>
          </a:xfrm>
        </p:spPr>
        <p:txBody>
          <a:bodyPr/>
          <a:lstStyle/>
          <a:p>
            <a:pPr marL="0" indent="0">
              <a:buNone/>
            </a:pPr>
            <a:r>
              <a:rPr lang="en-US"/>
              <a:t> https://www.sciencedirect.com/science/article/pii/S187705092031526X#:~:text=A%20novel%20approach%20for%20the,and%20bag%20of%20word%20technique.</a:t>
            </a:r>
            <a:endParaRPr lang="en-US" b="1"/>
          </a:p>
        </p:txBody>
      </p:sp>
      <p:pic>
        <p:nvPicPr>
          <p:cNvPr id="1028" name="Picture 4"/>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bwMode="auto">
          <a:xfrm>
            <a:off x="11148060" y="0"/>
            <a:ext cx="983615"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endParaRPr lang="en-US" sz="6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1500</Words>
  <Application>WPS Presentation</Application>
  <PresentationFormat>Widescreen</PresentationFormat>
  <Paragraphs>71</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Times New Roman</vt:lpstr>
      <vt:lpstr>-apple-system</vt:lpstr>
      <vt:lpstr>Segoe Print</vt:lpstr>
      <vt:lpstr>Franklin Gothic Book</vt:lpstr>
      <vt:lpstr>Microsoft YaHei</vt:lpstr>
      <vt:lpstr>Arial Unicode MS</vt:lpstr>
      <vt:lpstr>Calibri Light</vt:lpstr>
      <vt:lpstr>Calibri</vt:lpstr>
      <vt:lpstr>Office Theme</vt:lpstr>
      <vt:lpstr>PowerPoint 演示文稿</vt:lpstr>
      <vt:lpstr>PowerPoint 演示文稿</vt:lpstr>
      <vt:lpstr>ABSTRACT</vt:lpstr>
      <vt:lpstr>PowerPoint 演示文稿</vt:lpstr>
      <vt:lpstr>Base Paper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Neelu</cp:lastModifiedBy>
  <cp:revision>180</cp:revision>
  <dcterms:created xsi:type="dcterms:W3CDTF">2020-08-08T03:55:00Z</dcterms:created>
  <dcterms:modified xsi:type="dcterms:W3CDTF">2021-04-15T07:09:50Z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