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2" roundtripDataSignature="AMtx7mhUDbsNPhnnDAmp+lWYcm/M/pPA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2aacedad9_0_0:notes"/>
          <p:cNvSpPr txBox="1"/>
          <p:nvPr>
            <p:ph idx="1" type="body"/>
          </p:nvPr>
        </p:nvSpPr>
        <p:spPr>
          <a:xfrm>
            <a:off x="777240" y="4840605"/>
            <a:ext cx="6217800" cy="39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" name="Google Shape;64;gd2aacedad9_0_0:notes"/>
          <p:cNvSpPr/>
          <p:nvPr>
            <p:ph idx="2" type="sldImg"/>
          </p:nvPr>
        </p:nvSpPr>
        <p:spPr>
          <a:xfrm>
            <a:off x="869950" y="1257300"/>
            <a:ext cx="6032500" cy="33940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2aacedad9_0_89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gd2aacedad9_0_89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e1e5561efc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ge1e5561efc_0_0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cc58b7d04c_0_4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gcc58b7d04c_0_40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d8d740b44_0_0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gdd8d740b44_0_0:notes"/>
          <p:cNvSpPr/>
          <p:nvPr>
            <p:ph idx="2" type="sldImg"/>
          </p:nvPr>
        </p:nvSpPr>
        <p:spPr>
          <a:xfrm>
            <a:off x="533400" y="754063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d2aacedad9_0_81"/>
          <p:cNvSpPr txBox="1"/>
          <p:nvPr>
            <p:ph type="ctrTitle"/>
          </p:nvPr>
        </p:nvSpPr>
        <p:spPr>
          <a:xfrm>
            <a:off x="914400" y="1122363"/>
            <a:ext cx="103632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gd2aacedad9_0_81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gd2aacedad9_0_81"/>
          <p:cNvSpPr txBox="1"/>
          <p:nvPr>
            <p:ph idx="10" type="dt"/>
          </p:nvPr>
        </p:nvSpPr>
        <p:spPr>
          <a:xfrm>
            <a:off x="8382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gd2aacedad9_0_81"/>
          <p:cNvSpPr txBox="1"/>
          <p:nvPr>
            <p:ph idx="11" type="ftr"/>
          </p:nvPr>
        </p:nvSpPr>
        <p:spPr>
          <a:xfrm>
            <a:off x="4038600" y="6356351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gd2aacedad9_0_81"/>
          <p:cNvSpPr txBox="1"/>
          <p:nvPr>
            <p:ph idx="12" type="sldNum"/>
          </p:nvPr>
        </p:nvSpPr>
        <p:spPr>
          <a:xfrm>
            <a:off x="8610600" y="6356351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"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2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4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2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0" name="Google Shape;6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160" y="1604520"/>
            <a:ext cx="498636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02160" y="1604520"/>
            <a:ext cx="498636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2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idx="1"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2"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3"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"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2"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3"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0"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1"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2"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5"/>
          <p:cNvSpPr txBox="1"/>
          <p:nvPr>
            <p:ph idx="1"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jpg"/><Relationship Id="rId5" Type="http://schemas.openxmlformats.org/officeDocument/2006/relationships/hyperlink" Target="https://www.kaggle.com/vinothpandian/syn-dataset?select=images.tar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jp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gd2aacedad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gd2aacedad9_0_0"/>
          <p:cNvSpPr txBox="1"/>
          <p:nvPr/>
        </p:nvSpPr>
        <p:spPr>
          <a:xfrm>
            <a:off x="214750" y="5395875"/>
            <a:ext cx="11762400" cy="8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gd2aacedad9_0_0"/>
          <p:cNvSpPr txBox="1"/>
          <p:nvPr/>
        </p:nvSpPr>
        <p:spPr>
          <a:xfrm>
            <a:off x="0" y="1303825"/>
            <a:ext cx="12675601" cy="18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3333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3333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</a:t>
            </a:r>
            <a:r>
              <a:rPr b="1" i="0" lang="en-US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DEBLURRING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Date: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May 2021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S.SIRISHA : 17WH1A0582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K.SAI SINDHU : 17WH1A0593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S.SREEYA : 17WH1A05B7		    	                   Internal Guide: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Ms. E. G. Padmavati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		                                            Designation : Assistant Professor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520" y="-63360"/>
            <a:ext cx="1074960" cy="107496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"/>
          <p:cNvSpPr/>
          <p:nvPr/>
        </p:nvSpPr>
        <p:spPr>
          <a:xfrm>
            <a:off x="53280" y="95400"/>
            <a:ext cx="9745920" cy="623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00">
            <a:noAutofit/>
          </a:bodyPr>
          <a:lstStyle/>
          <a:p>
            <a:pPr indent="0" lvl="0" marL="12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165600" y="1343880"/>
            <a:ext cx="11862000" cy="48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0" y="6580800"/>
            <a:ext cx="12191760" cy="27684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0" y="878040"/>
            <a:ext cx="12191760" cy="6372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" y="36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"/>
          <p:cNvSpPr/>
          <p:nvPr/>
        </p:nvSpPr>
        <p:spPr>
          <a:xfrm>
            <a:off x="1025280" y="27720"/>
            <a:ext cx="8949600" cy="699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2"/>
          <p:cNvSpPr/>
          <p:nvPr/>
        </p:nvSpPr>
        <p:spPr>
          <a:xfrm>
            <a:off x="1745640" y="2812320"/>
            <a:ext cx="8949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642250" y="1256575"/>
            <a:ext cx="11089500" cy="49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 project  aims  to  recover  the  clear  image  solely  from  an  input  blurry  image,  is  a challenging ill-posed problem. This is done using a novel ranking convolutional neural network (Ranking-CNN). In Ranking-CNN, a novel ranking layer is proposed to extend the structure of CNN so that the statistical and structural attributes of blurry  images can be simultaneously captured. By training Ranking-CNN in a well-designed manner, powerful blur-relevant  features  can  be  automatically  learned  from  massive  blurry image patches. Based on these features, blur can be effectively removed by using a blur density prediction model trained through the random forest regression.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gd2aacedad9_0_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520" y="-63360"/>
            <a:ext cx="1074960" cy="107496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gd2aacedad9_0_89"/>
          <p:cNvSpPr/>
          <p:nvPr/>
        </p:nvSpPr>
        <p:spPr>
          <a:xfrm>
            <a:off x="53280" y="95400"/>
            <a:ext cx="9745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gd2aacedad9_0_89"/>
          <p:cNvSpPr/>
          <p:nvPr/>
        </p:nvSpPr>
        <p:spPr>
          <a:xfrm>
            <a:off x="165600" y="1343880"/>
            <a:ext cx="11862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d2aacedad9_0_89"/>
          <p:cNvSpPr/>
          <p:nvPr/>
        </p:nvSpPr>
        <p:spPr>
          <a:xfrm>
            <a:off x="0" y="6580800"/>
            <a:ext cx="12191700" cy="2769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d2aacedad9_0_89"/>
          <p:cNvSpPr/>
          <p:nvPr/>
        </p:nvSpPr>
        <p:spPr>
          <a:xfrm>
            <a:off x="0" y="878040"/>
            <a:ext cx="12191700" cy="636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gd2aacedad9_0_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" y="36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d2aacedad9_0_89"/>
          <p:cNvSpPr/>
          <p:nvPr/>
        </p:nvSpPr>
        <p:spPr>
          <a:xfrm>
            <a:off x="1025280" y="27720"/>
            <a:ext cx="8949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gd2aacedad9_0_89"/>
          <p:cNvSpPr/>
          <p:nvPr/>
        </p:nvSpPr>
        <p:spPr>
          <a:xfrm>
            <a:off x="1745640" y="2812320"/>
            <a:ext cx="8949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d2aacedad9_0_89"/>
          <p:cNvSpPr txBox="1"/>
          <p:nvPr/>
        </p:nvSpPr>
        <p:spPr>
          <a:xfrm>
            <a:off x="822950" y="1343875"/>
            <a:ext cx="10424100" cy="48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 Dataset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(Synthetic dataset of Low Fidelity Images) which consists of 27000 blur images generated from 1000 clear images.</a:t>
            </a:r>
            <a:endParaRPr/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b="0" i="0" lang="en-US" sz="24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https://www.kaggle.com/vinothpandian/syn-dataset?select=images.tar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e1e5561ef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520" y="-63360"/>
            <a:ext cx="1074960" cy="107496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e1e5561efc_0_0"/>
          <p:cNvSpPr/>
          <p:nvPr/>
        </p:nvSpPr>
        <p:spPr>
          <a:xfrm>
            <a:off x="53280" y="95400"/>
            <a:ext cx="9745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00">
            <a:noAutofit/>
          </a:bodyPr>
          <a:lstStyle/>
          <a:p>
            <a:pPr indent="0" lvl="0" marL="1259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e1e5561efc_0_0"/>
          <p:cNvSpPr/>
          <p:nvPr/>
        </p:nvSpPr>
        <p:spPr>
          <a:xfrm>
            <a:off x="165600" y="1343880"/>
            <a:ext cx="11862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e1e5561efc_0_0"/>
          <p:cNvSpPr/>
          <p:nvPr/>
        </p:nvSpPr>
        <p:spPr>
          <a:xfrm>
            <a:off x="0" y="6580800"/>
            <a:ext cx="12191700" cy="2769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e1e5561efc_0_0"/>
          <p:cNvSpPr/>
          <p:nvPr/>
        </p:nvSpPr>
        <p:spPr>
          <a:xfrm>
            <a:off x="0" y="878040"/>
            <a:ext cx="12191700" cy="636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ge1e5561efc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" y="36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e1e5561efc_0_0"/>
          <p:cNvSpPr/>
          <p:nvPr/>
        </p:nvSpPr>
        <p:spPr>
          <a:xfrm>
            <a:off x="1025280" y="27720"/>
            <a:ext cx="8949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800">
                <a:latin typeface="Times New Roman"/>
                <a:ea typeface="Times New Roman"/>
                <a:cs typeface="Times New Roman"/>
                <a:sym typeface="Times New Roman"/>
              </a:rPr>
              <a:t>Architecture</a:t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ge1e5561efc_0_0"/>
          <p:cNvSpPr/>
          <p:nvPr/>
        </p:nvSpPr>
        <p:spPr>
          <a:xfrm>
            <a:off x="1745640" y="2812320"/>
            <a:ext cx="8949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e1e5561efc_0_0"/>
          <p:cNvSpPr txBox="1"/>
          <p:nvPr/>
        </p:nvSpPr>
        <p:spPr>
          <a:xfrm>
            <a:off x="822950" y="1343875"/>
            <a:ext cx="10424100" cy="48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ge1e5561efc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9375" y="1695450"/>
            <a:ext cx="9484475" cy="452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cc58b7d04c_0_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520" y="-63360"/>
            <a:ext cx="1074960" cy="107496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cc58b7d04c_0_40"/>
          <p:cNvSpPr/>
          <p:nvPr/>
        </p:nvSpPr>
        <p:spPr>
          <a:xfrm>
            <a:off x="53280" y="95400"/>
            <a:ext cx="9745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00">
            <a:noAutofit/>
          </a:bodyPr>
          <a:lstStyle/>
          <a:p>
            <a:pPr indent="0" lvl="0" marL="1259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cc58b7d04c_0_40"/>
          <p:cNvSpPr/>
          <p:nvPr/>
        </p:nvSpPr>
        <p:spPr>
          <a:xfrm>
            <a:off x="165600" y="1343880"/>
            <a:ext cx="11862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cc58b7d04c_0_40"/>
          <p:cNvSpPr/>
          <p:nvPr/>
        </p:nvSpPr>
        <p:spPr>
          <a:xfrm>
            <a:off x="0" y="6580800"/>
            <a:ext cx="12191700" cy="2769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cc58b7d04c_0_40"/>
          <p:cNvSpPr/>
          <p:nvPr/>
        </p:nvSpPr>
        <p:spPr>
          <a:xfrm>
            <a:off x="0" y="878040"/>
            <a:ext cx="12191700" cy="636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gcc58b7d04c_0_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" y="36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cc58b7d04c_0_40"/>
          <p:cNvSpPr/>
          <p:nvPr/>
        </p:nvSpPr>
        <p:spPr>
          <a:xfrm>
            <a:off x="1025280" y="27720"/>
            <a:ext cx="8949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gcc58b7d04c_0_40"/>
          <p:cNvSpPr/>
          <p:nvPr/>
        </p:nvSpPr>
        <p:spPr>
          <a:xfrm>
            <a:off x="1745640" y="2812320"/>
            <a:ext cx="8949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cc58b7d04c_0_40"/>
          <p:cNvSpPr txBox="1"/>
          <p:nvPr/>
        </p:nvSpPr>
        <p:spPr>
          <a:xfrm>
            <a:off x="276300" y="1343875"/>
            <a:ext cx="11588400" cy="50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Mahdi S. Hosseini, and Konstantinos N. Plataniotis “Convolutional Deblurring for Natural Imaging” (Base paper).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J. Sun, W. Cao, Z. Xu, and J. Ponce, “Learning a convolutional neural network for non-uniform motion blur removal,” in Proc. CVPR, 2015, pp. 769–777.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S. M. C. Nascimento, K. Amano, and D. H. Foster, “Spatial distributions of local illumination color in natural scenes,” Vis. Res., vol. 120, pp. 39–44, Mar. 2016.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W. Ren, S. Liu, H. Zhang, J. Pan, X. Cao, and M.-H. Yang, “Single image dehazing via multi-scale convolutional neural networks,” in Proc. Eur. Conf. Comput. Vis. Amsterdam, The Netherlands: Springer, 2016, pp. 154–169.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dd8d740b4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3520" y="-63360"/>
            <a:ext cx="1074960" cy="107496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dd8d740b44_0_0"/>
          <p:cNvSpPr/>
          <p:nvPr/>
        </p:nvSpPr>
        <p:spPr>
          <a:xfrm>
            <a:off x="53280" y="95400"/>
            <a:ext cx="97458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300">
            <a:noAutofit/>
          </a:bodyPr>
          <a:lstStyle/>
          <a:p>
            <a:pPr indent="0" lvl="0" marL="1259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Should I Study this course?</a:t>
            </a:r>
            <a:endParaRPr b="0" i="0" sz="4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dd8d740b44_0_0"/>
          <p:cNvSpPr/>
          <p:nvPr/>
        </p:nvSpPr>
        <p:spPr>
          <a:xfrm>
            <a:off x="165600" y="1343880"/>
            <a:ext cx="11862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dd8d740b44_0_0"/>
          <p:cNvSpPr/>
          <p:nvPr/>
        </p:nvSpPr>
        <p:spPr>
          <a:xfrm>
            <a:off x="0" y="6580800"/>
            <a:ext cx="12191700" cy="2769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BVRIT HYDERABAD College of Engineering for Women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dd8d740b44_0_0"/>
          <p:cNvSpPr/>
          <p:nvPr/>
        </p:nvSpPr>
        <p:spPr>
          <a:xfrm>
            <a:off x="0" y="878040"/>
            <a:ext cx="12191700" cy="63600"/>
          </a:xfrm>
          <a:prstGeom prst="rect">
            <a:avLst/>
          </a:prstGeom>
          <a:gradFill>
            <a:gsLst>
              <a:gs pos="0">
                <a:srgbClr val="4172AD"/>
              </a:gs>
              <a:gs pos="23000">
                <a:srgbClr val="4172AD"/>
              </a:gs>
              <a:gs pos="69000">
                <a:srgbClr val="366092"/>
              </a:gs>
              <a:gs pos="97000">
                <a:srgbClr val="335988"/>
              </a:gs>
              <a:gs pos="100000">
                <a:srgbClr val="335988"/>
              </a:gs>
            </a:gsLst>
            <a:lin ang="0" scaled="0"/>
          </a:gra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gdd8d740b44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0" y="360"/>
            <a:ext cx="12191760" cy="685764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dd8d740b44_0_0"/>
          <p:cNvSpPr/>
          <p:nvPr/>
        </p:nvSpPr>
        <p:spPr>
          <a:xfrm>
            <a:off x="1025280" y="27720"/>
            <a:ext cx="8949600" cy="6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gdd8d740b44_0_0"/>
          <p:cNvSpPr/>
          <p:nvPr/>
        </p:nvSpPr>
        <p:spPr>
          <a:xfrm>
            <a:off x="1745640" y="2812320"/>
            <a:ext cx="8949600" cy="5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dd8d740b44_0_0"/>
          <p:cNvSpPr txBox="1"/>
          <p:nvPr/>
        </p:nvSpPr>
        <p:spPr>
          <a:xfrm>
            <a:off x="276300" y="1343875"/>
            <a:ext cx="11588400" cy="50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b="1" i="0" sz="6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2020-08-08T03:55:20Z</dcterms:created>
  <dc:creator>Srinivasa Reddy Konda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