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65" r:id="rId3"/>
    <p:sldId id="275" r:id="rId4"/>
    <p:sldId id="276" r:id="rId5"/>
    <p:sldId id="277" r:id="rId6"/>
    <p:sldId id="27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3409" autoAdjust="0"/>
  </p:normalViewPr>
  <p:slideViewPr>
    <p:cSldViewPr snapToGrid="0">
      <p:cViewPr varScale="1">
        <p:scale>
          <a:sx n="68" d="100"/>
          <a:sy n="68" d="100"/>
        </p:scale>
        <p:origin x="148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1391fb1e854da6c0" providerId="LiveId" clId="{CA018132-FECF-4ED4-8F9A-0F147A824260}"/>
    <pc:docChg chg="modSld">
      <pc:chgData name="" userId="1391fb1e854da6c0" providerId="LiveId" clId="{CA018132-FECF-4ED4-8F9A-0F147A824260}" dt="2021-05-30T10:21:54.910" v="8" actId="14100"/>
      <pc:docMkLst>
        <pc:docMk/>
      </pc:docMkLst>
      <pc:sldChg chg="addSp delSp modSp">
        <pc:chgData name="" userId="1391fb1e854da6c0" providerId="LiveId" clId="{CA018132-FECF-4ED4-8F9A-0F147A824260}" dt="2021-05-30T10:21:54.910" v="8" actId="14100"/>
        <pc:sldMkLst>
          <pc:docMk/>
          <pc:sldMk cId="3683701736" sldId="265"/>
        </pc:sldMkLst>
        <pc:spChg chg="del mod">
          <ac:chgData name="" userId="1391fb1e854da6c0" providerId="LiveId" clId="{CA018132-FECF-4ED4-8F9A-0F147A824260}" dt="2021-05-30T10:21:33.275" v="6"/>
          <ac:spMkLst>
            <pc:docMk/>
            <pc:sldMk cId="3683701736" sldId="265"/>
            <ac:spMk id="3" creationId="{8AC471E0-BDE0-41E3-B3B5-C97F72C7693C}"/>
          </ac:spMkLst>
        </pc:spChg>
        <pc:spChg chg="add mod">
          <ac:chgData name="" userId="1391fb1e854da6c0" providerId="LiveId" clId="{CA018132-FECF-4ED4-8F9A-0F147A824260}" dt="2021-05-30T10:21:54.910" v="8" actId="14100"/>
          <ac:spMkLst>
            <pc:docMk/>
            <pc:sldMk cId="3683701736" sldId="265"/>
            <ac:spMk id="4" creationId="{A2CC7805-1D34-47F7-9991-DB03782BE4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D3822A-EF8E-435C-B47D-30EC9DE8728E}"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0" y="1425857"/>
            <a:ext cx="9506816" cy="3515253"/>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lvl="0" algn="ctr" defTabSz="914400">
              <a:spcBef>
                <a:spcPct val="0"/>
              </a:spcBef>
              <a:defRPr/>
            </a:pPr>
            <a:r>
              <a:rPr lang="en-US" sz="2400" b="1" dirty="0">
                <a:latin typeface="Times New Roman" panose="02020603050405020304" pitchFamily="18" charset="0"/>
                <a:cs typeface="Times New Roman" panose="02020603050405020304" pitchFamily="18" charset="0"/>
              </a:rPr>
              <a:t>ANALYSIS AND PREDICTION OF COVID-19 USING TIME SERIES FORECASTING</a:t>
            </a:r>
            <a:endParaRPr lang="en-US" sz="24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08 April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endParaRPr lang="en-US" sz="2000" b="1" dirty="0">
              <a:latin typeface="Times New Roman" pitchFamily="18" charset="0"/>
              <a:cs typeface="Times New Roman" pitchFamily="18" charset="0"/>
            </a:endParaRPr>
          </a:p>
          <a:p>
            <a:r>
              <a:rPr lang="en-US" b="1" dirty="0" err="1">
                <a:latin typeface="Times New Roman" panose="02020603050405020304" pitchFamily="18" charset="0"/>
                <a:cs typeface="Times New Roman" pitchFamily="18" charset="0"/>
              </a:rPr>
              <a:t>Padmasree</a:t>
            </a:r>
            <a:r>
              <a:rPr lang="en-US" b="1" dirty="0">
                <a:latin typeface="Times New Roman" panose="02020603050405020304" pitchFamily="18" charset="0"/>
                <a:cs typeface="Times New Roman" pitchFamily="18" charset="0"/>
              </a:rPr>
              <a:t> Alagam      : 17wh1a05a3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Talluri Kavya               : 17wh1a0571</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Santhoshi Kukkadapu : 17wh1a0587</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a:t>
            </a:r>
            <a:r>
              <a:rPr lang="en-IN" b="1" i="0" dirty="0">
                <a:solidFill>
                  <a:srgbClr val="000000"/>
                </a:solidFill>
                <a:effectLst/>
                <a:latin typeface="Times New Roman" panose="02020603050405020304" pitchFamily="18" charset="0"/>
              </a:rPr>
              <a:t>Dr.K.Srinivasa Reddy</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Head of the </a:t>
            </a:r>
            <a:r>
              <a:rPr lang="en-US" b="1" dirty="0" err="1">
                <a:latin typeface="Times New Roman" pitchFamily="18" charset="0"/>
                <a:cs typeface="Times New Roman" pitchFamily="18" charset="0"/>
              </a:rPr>
              <a:t>Department,CSE</a:t>
            </a:r>
            <a:endParaRPr lang="en-US" b="1" dirty="0">
              <a:latin typeface="Times New Roman" pitchFamily="18" charset="0"/>
              <a:cs typeface="Times New Roman" pitchFamily="18" charset="0"/>
            </a:endParaRP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3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257515"/>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endParaRPr lang="en-US" sz="1800" dirty="0">
              <a:solidFill>
                <a:srgbClr val="333333"/>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CC7805-1D34-47F7-9991-DB03782BE4E3}"/>
              </a:ext>
            </a:extLst>
          </p:cNvPr>
          <p:cNvSpPr/>
          <p:nvPr/>
        </p:nvSpPr>
        <p:spPr>
          <a:xfrm>
            <a:off x="675249" y="1680917"/>
            <a:ext cx="7821637" cy="3782061"/>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This project focuses on the data analytics for the available data for COVID-19 pandemic disease. In this project, python and its libraries are applied for the exploratory data analysis of the dataset. Considering the variation of the scenario with time, it has been observed to analyze the data with the time series analysis in order to forecast the future effect of corona virus globally. This analysis has been conducted using six </a:t>
            </a:r>
            <a:r>
              <a:rPr lang="en-US" dirty="0" err="1">
                <a:latin typeface="Times New Roman" pitchFamily="18" charset="0"/>
                <a:cs typeface="Times New Roman" pitchFamily="18" charset="0"/>
              </a:rPr>
              <a:t>methods,viz</a:t>
            </a:r>
            <a:r>
              <a:rPr lang="en-US" dirty="0">
                <a:latin typeface="Times New Roman" pitchFamily="18" charset="0"/>
                <a:cs typeface="Times New Roman" pitchFamily="18" charset="0"/>
              </a:rPr>
              <a:t>. AR, MA, SVM, FB Prophet, Holt's linear trend method, Holt's Winter seasonal method and ARIMA model. Worldwide vaccination is also analyzed in this project for future forecasting of vaccination percentages of different countries.</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System Requirements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00B86447-9894-4EEF-82F0-1F9FA5741D3E}"/>
              </a:ext>
            </a:extLst>
          </p:cNvPr>
          <p:cNvGraphicFramePr>
            <a:graphicFrameLocks noGrp="1"/>
          </p:cNvGraphicFramePr>
          <p:nvPr>
            <p:extLst>
              <p:ext uri="{D42A27DB-BD31-4B8C-83A1-F6EECF244321}">
                <p14:modId xmlns:p14="http://schemas.microsoft.com/office/powerpoint/2010/main" val="3902291417"/>
              </p:ext>
            </p:extLst>
          </p:nvPr>
        </p:nvGraphicFramePr>
        <p:xfrm>
          <a:off x="1466850" y="1616421"/>
          <a:ext cx="7028960" cy="4200512"/>
        </p:xfrm>
        <a:graphic>
          <a:graphicData uri="http://schemas.openxmlformats.org/drawingml/2006/table">
            <a:tbl>
              <a:tblPr firstRow="1" bandRow="1">
                <a:tableStyleId>{F5AB1C69-6EDB-4FF4-983F-18BD219EF322}</a:tableStyleId>
              </a:tblPr>
              <a:tblGrid>
                <a:gridCol w="3495447">
                  <a:extLst>
                    <a:ext uri="{9D8B030D-6E8A-4147-A177-3AD203B41FA5}">
                      <a16:colId xmlns:a16="http://schemas.microsoft.com/office/drawing/2014/main" val="2296071756"/>
                    </a:ext>
                  </a:extLst>
                </a:gridCol>
                <a:gridCol w="3533513">
                  <a:extLst>
                    <a:ext uri="{9D8B030D-6E8A-4147-A177-3AD203B41FA5}">
                      <a16:colId xmlns:a16="http://schemas.microsoft.com/office/drawing/2014/main" val="3122023618"/>
                    </a:ext>
                  </a:extLst>
                </a:gridCol>
              </a:tblGrid>
              <a:tr h="742962">
                <a:tc>
                  <a:txBody>
                    <a:bodyPr/>
                    <a:lstStyle/>
                    <a:p>
                      <a:pPr algn="ctr"/>
                      <a:r>
                        <a:rPr lang="en-US" sz="2800" dirty="0"/>
                        <a:t>Environment</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algn="ctr"/>
                      <a:r>
                        <a:rPr lang="en-US" sz="2800" dirty="0"/>
                        <a:t>Specifications</a:t>
                      </a:r>
                      <a:endParaRPr lang="en-IN" sz="2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25835142"/>
                  </a:ext>
                </a:extLst>
              </a:tr>
              <a:tr h="563494">
                <a:tc rowSpan="3">
                  <a:txBody>
                    <a:bodyPr/>
                    <a:lstStyle/>
                    <a:p>
                      <a:pPr lvl="0" algn="ctr"/>
                      <a:r>
                        <a:rPr lang="en-US" sz="2800" dirty="0"/>
                        <a:t>Hardware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it-IT" sz="1800" dirty="0">
                          <a:latin typeface="Times New Roman"/>
                          <a:ea typeface="Times New Roman"/>
                          <a:cs typeface="Times New Roman"/>
                          <a:sym typeface="Times New Roman"/>
                        </a:rPr>
                        <a:t>Processor: Intel Core i5 @ 1.60GHz</a:t>
                      </a:r>
                    </a:p>
                  </a:txBody>
                  <a:tcPr anchor="ctr"/>
                </a:tc>
                <a:extLst>
                  <a:ext uri="{0D108BD9-81ED-4DB2-BD59-A6C34878D82A}">
                    <a16:rowId xmlns:a16="http://schemas.microsoft.com/office/drawing/2014/main" val="1130031905"/>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RAM:  8 GB</a:t>
                      </a:r>
                      <a:endParaRPr lang="en-US" dirty="0">
                        <a:latin typeface="Times New Roman"/>
                        <a:ea typeface="Times New Roman"/>
                        <a:cs typeface="Times New Roman"/>
                        <a:sym typeface="Times New Roman"/>
                      </a:endParaRPr>
                    </a:p>
                  </a:txBody>
                  <a:tcPr anchor="ctr"/>
                </a:tc>
                <a:extLst>
                  <a:ext uri="{0D108BD9-81ED-4DB2-BD59-A6C34878D82A}">
                    <a16:rowId xmlns:a16="http://schemas.microsoft.com/office/drawing/2014/main" val="559608233"/>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Hard Disc: 240 GB</a:t>
                      </a:r>
                      <a:endParaRPr lang="en-US" dirty="0">
                        <a:latin typeface="Times New Roman"/>
                        <a:ea typeface="Times New Roman"/>
                        <a:cs typeface="Times New Roman"/>
                        <a:sym typeface="Times New Roman"/>
                      </a:endParaRPr>
                    </a:p>
                  </a:txBody>
                  <a:tcPr anchor="ctr"/>
                </a:tc>
                <a:extLst>
                  <a:ext uri="{0D108BD9-81ED-4DB2-BD59-A6C34878D82A}">
                    <a16:rowId xmlns:a16="http://schemas.microsoft.com/office/drawing/2014/main" val="26747573"/>
                  </a:ext>
                </a:extLst>
              </a:tr>
              <a:tr h="563494">
                <a:tc rowSpan="3">
                  <a:txBody>
                    <a:bodyPr/>
                    <a:lstStyle/>
                    <a:p>
                      <a:pPr algn="ctr"/>
                      <a:r>
                        <a:rPr lang="en-US" sz="2800" dirty="0"/>
                        <a:t>Software</a:t>
                      </a:r>
                      <a:endParaRPr lang="en-IN" sz="28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cap="none" dirty="0">
                          <a:latin typeface="Times New Roman"/>
                          <a:ea typeface="Times New Roman"/>
                          <a:cs typeface="Times New Roman"/>
                          <a:sym typeface="Times New Roman"/>
                        </a:rPr>
                        <a:t>Google </a:t>
                      </a:r>
                      <a:r>
                        <a:rPr lang="en-US" sz="1800" u="none" strike="noStrike" cap="none" dirty="0" err="1">
                          <a:latin typeface="Times New Roman"/>
                          <a:ea typeface="Times New Roman"/>
                          <a:cs typeface="Times New Roman"/>
                          <a:sym typeface="Times New Roman"/>
                        </a:rPr>
                        <a:t>Colab</a:t>
                      </a:r>
                      <a:endParaRPr lang="en-US" sz="1800" u="none" strike="noStrike" cap="none" dirty="0">
                        <a:latin typeface="Times New Roman"/>
                        <a:ea typeface="Times New Roman"/>
                        <a:cs typeface="Times New Roman"/>
                        <a:sym typeface="Times New Roman"/>
                      </a:endParaRPr>
                    </a:p>
                  </a:txBody>
                  <a:tcPr/>
                </a:tc>
                <a:extLst>
                  <a:ext uri="{0D108BD9-81ED-4DB2-BD59-A6C34878D82A}">
                    <a16:rowId xmlns:a16="http://schemas.microsoft.com/office/drawing/2014/main" val="2316723412"/>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Operating System: Windows 10</a:t>
                      </a:r>
                      <a:endParaRPr lang="en-US" sz="1800" u="none" strike="noStrike" cap="none" dirty="0">
                        <a:latin typeface="Times New Roman"/>
                        <a:ea typeface="Times New Roman"/>
                        <a:cs typeface="Times New Roman"/>
                        <a:sym typeface="Times New Roman"/>
                      </a:endParaRPr>
                    </a:p>
                  </a:txBody>
                  <a:tcPr/>
                </a:tc>
                <a:extLst>
                  <a:ext uri="{0D108BD9-81ED-4DB2-BD59-A6C34878D82A}">
                    <a16:rowId xmlns:a16="http://schemas.microsoft.com/office/drawing/2014/main" val="1321908906"/>
                  </a:ext>
                </a:extLst>
              </a:tr>
              <a:tr h="563494">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a:ea typeface="Times New Roman"/>
                          <a:cs typeface="Times New Roman"/>
                          <a:sym typeface="Times New Roman"/>
                        </a:rPr>
                        <a:t>Browser: Google Chrome, </a:t>
                      </a:r>
                      <a:r>
                        <a:rPr lang="en-US" sz="1800">
                          <a:latin typeface="Times New Roman"/>
                          <a:ea typeface="Times New Roman"/>
                          <a:cs typeface="Times New Roman"/>
                          <a:sym typeface="Times New Roman"/>
                        </a:rPr>
                        <a:t>Internet Explorer</a:t>
                      </a:r>
                      <a:endParaRPr lang="en-US" sz="1800" u="none" strike="noStrike" cap="none" dirty="0">
                        <a:latin typeface="Times New Roman"/>
                        <a:ea typeface="Times New Roman"/>
                        <a:cs typeface="Times New Roman"/>
                        <a:sym typeface="Times New Roman"/>
                      </a:endParaRPr>
                    </a:p>
                  </a:txBody>
                  <a:tcPr/>
                </a:tc>
                <a:extLst>
                  <a:ext uri="{0D108BD9-81ED-4DB2-BD59-A6C34878D82A}">
                    <a16:rowId xmlns:a16="http://schemas.microsoft.com/office/drawing/2014/main" val="3714835667"/>
                  </a:ext>
                </a:extLst>
              </a:tr>
            </a:tbl>
          </a:graphicData>
        </a:graphic>
      </p:graphicFrame>
    </p:spTree>
    <p:extLst>
      <p:ext uri="{BB962C8B-B14F-4D97-AF65-F5344CB8AC3E}">
        <p14:creationId xmlns:p14="http://schemas.microsoft.com/office/powerpoint/2010/main" val="224082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Timeline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538E4BA4-2ABD-41CF-BD62-3A6AD11CBD38}"/>
              </a:ext>
            </a:extLst>
          </p:cNvPr>
          <p:cNvGraphicFramePr>
            <a:graphicFrameLocks noGrp="1"/>
          </p:cNvGraphicFramePr>
          <p:nvPr>
            <p:extLst>
              <p:ext uri="{D42A27DB-BD31-4B8C-83A1-F6EECF244321}">
                <p14:modId xmlns:p14="http://schemas.microsoft.com/office/powerpoint/2010/main" val="352309583"/>
              </p:ext>
            </p:extLst>
          </p:nvPr>
        </p:nvGraphicFramePr>
        <p:xfrm>
          <a:off x="561975" y="1200027"/>
          <a:ext cx="8239122" cy="4125341"/>
        </p:xfrm>
        <a:graphic>
          <a:graphicData uri="http://schemas.openxmlformats.org/drawingml/2006/table">
            <a:tbl>
              <a:tblPr firstRow="1" bandRow="1">
                <a:tableStyleId>{93296810-A885-4BE3-A3E7-6D5BEEA58F35}</a:tableStyleId>
              </a:tblPr>
              <a:tblGrid>
                <a:gridCol w="4119561">
                  <a:extLst>
                    <a:ext uri="{9D8B030D-6E8A-4147-A177-3AD203B41FA5}">
                      <a16:colId xmlns:a16="http://schemas.microsoft.com/office/drawing/2014/main" val="3058426626"/>
                    </a:ext>
                  </a:extLst>
                </a:gridCol>
                <a:gridCol w="4119561">
                  <a:extLst>
                    <a:ext uri="{9D8B030D-6E8A-4147-A177-3AD203B41FA5}">
                      <a16:colId xmlns:a16="http://schemas.microsoft.com/office/drawing/2014/main" val="131585980"/>
                    </a:ext>
                  </a:extLst>
                </a:gridCol>
              </a:tblGrid>
              <a:tr h="370840">
                <a:tc>
                  <a:txBody>
                    <a:bodyPr/>
                    <a:lstStyle/>
                    <a:p>
                      <a:pPr algn="ctr"/>
                      <a:r>
                        <a:rPr lang="en-US" sz="2400" dirty="0"/>
                        <a:t>Review </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t>Excepted Completion</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8244620"/>
                  </a:ext>
                </a:extLst>
              </a:tr>
              <a:tr h="370840">
                <a:tc>
                  <a:txBody>
                    <a:bodyPr/>
                    <a:lstStyle/>
                    <a:p>
                      <a:pPr algn="ctr"/>
                      <a:r>
                        <a:rPr lang="en-US" sz="2000" dirty="0"/>
                        <a:t> Review 0</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Requirements </a:t>
                      </a:r>
                    </a:p>
                    <a:p>
                      <a:pPr marL="800100" indent="-342900" algn="l">
                        <a:lnSpc>
                          <a:spcPct val="150000"/>
                        </a:lnSpc>
                        <a:spcAft>
                          <a:spcPts val="0"/>
                        </a:spcAft>
                        <a:buFont typeface="Arial" panose="020B0604020202020204" pitchFamily="34" charset="0"/>
                        <a:buChar char="•"/>
                      </a:pPr>
                      <a:r>
                        <a:rPr lang="en-US" sz="2000" dirty="0"/>
                        <a:t>Specification</a:t>
                      </a:r>
                    </a:p>
                    <a:p>
                      <a:pPr marL="800100" indent="-342900" algn="l">
                        <a:lnSpc>
                          <a:spcPct val="150000"/>
                        </a:lnSpc>
                        <a:spcAft>
                          <a:spcPts val="0"/>
                        </a:spcAft>
                        <a:buFont typeface="Arial" panose="020B0604020202020204" pitchFamily="34" charset="0"/>
                        <a:buChar char="•"/>
                      </a:pPr>
                      <a:r>
                        <a:rPr lang="en-US" sz="2000" dirty="0"/>
                        <a:t>Details</a:t>
                      </a:r>
                      <a:r>
                        <a:rPr lang="en-US" sz="2000" baseline="0" dirty="0"/>
                        <a:t> </a:t>
                      </a:r>
                      <a:r>
                        <a:rPr lang="en-US" sz="2000" dirty="0"/>
                        <a:t>of features</a:t>
                      </a:r>
                    </a:p>
                    <a:p>
                      <a:pPr marL="800100" indent="-342900" algn="l">
                        <a:lnSpc>
                          <a:spcPct val="150000"/>
                        </a:lnSpc>
                        <a:spcAft>
                          <a:spcPts val="0"/>
                        </a:spcAft>
                        <a:buFont typeface="Arial" panose="020B0604020202020204" pitchFamily="34" charset="0"/>
                        <a:buChar char="•"/>
                      </a:pPr>
                      <a:r>
                        <a:rPr lang="en-US" sz="2000" dirty="0"/>
                        <a:t>Base paper and references</a:t>
                      </a:r>
                      <a:endParaRPr lang="en-US" sz="2000" dirty="0">
                        <a:latin typeface="Times New Roman" pitchFamily="18" charset="0"/>
                        <a:ea typeface="Calibri"/>
                        <a:cs typeface="Times New Roman" pitchFamily="18" charset="0"/>
                      </a:endParaRPr>
                    </a:p>
                  </a:txBody>
                  <a:tcPr anchor="ctr"/>
                </a:tc>
                <a:extLst>
                  <a:ext uri="{0D108BD9-81ED-4DB2-BD59-A6C34878D82A}">
                    <a16:rowId xmlns:a16="http://schemas.microsoft.com/office/drawing/2014/main" val="240514561"/>
                  </a:ext>
                </a:extLst>
              </a:tr>
              <a:tr h="370840">
                <a:tc>
                  <a:txBody>
                    <a:bodyPr/>
                    <a:lstStyle/>
                    <a:p>
                      <a:pPr algn="ctr"/>
                      <a:r>
                        <a:rPr lang="en-US" sz="2000" dirty="0"/>
                        <a:t>Review 1</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indent="-342900" algn="l">
                        <a:lnSpc>
                          <a:spcPct val="150000"/>
                        </a:lnSpc>
                        <a:spcAft>
                          <a:spcPts val="0"/>
                        </a:spcAft>
                        <a:buFont typeface="Arial" panose="020B0604020202020204" pitchFamily="34" charset="0"/>
                        <a:buChar char="•"/>
                      </a:pPr>
                      <a:r>
                        <a:rPr lang="en-US" sz="2000" dirty="0"/>
                        <a:t>Partial implementation of the</a:t>
                      </a:r>
                      <a:r>
                        <a:rPr lang="en-US" sz="2000" baseline="0" dirty="0"/>
                        <a:t> </a:t>
                      </a:r>
                      <a:r>
                        <a:rPr lang="en-US" sz="2000" dirty="0"/>
                        <a:t>features</a:t>
                      </a:r>
                      <a:endParaRPr lang="en-US" sz="2000" baseline="0" dirty="0"/>
                    </a:p>
                  </a:txBody>
                  <a:tcPr/>
                </a:tc>
                <a:extLst>
                  <a:ext uri="{0D108BD9-81ED-4DB2-BD59-A6C34878D82A}">
                    <a16:rowId xmlns:a16="http://schemas.microsoft.com/office/drawing/2014/main" val="2983204517"/>
                  </a:ext>
                </a:extLst>
              </a:tr>
              <a:tr h="370840">
                <a:tc>
                  <a:txBody>
                    <a:bodyPr/>
                    <a:lstStyle/>
                    <a:p>
                      <a:pPr algn="ctr"/>
                      <a:r>
                        <a:rPr lang="en-US" sz="2000" dirty="0"/>
                        <a:t>Review 2</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800100" lvl="1" indent="-342900">
                        <a:buFont typeface="Arial" panose="020B0604020202020204" pitchFamily="34" charset="0"/>
                        <a:buChar char="•"/>
                      </a:pPr>
                      <a:r>
                        <a:rPr lang="en-US" sz="2000" dirty="0"/>
                        <a:t>Complete implementation</a:t>
                      </a:r>
                    </a:p>
                    <a:p>
                      <a:pPr marL="800100" lvl="1" indent="-342900">
                        <a:buFont typeface="Arial" panose="020B0604020202020204" pitchFamily="34" charset="0"/>
                        <a:buNone/>
                      </a:pPr>
                      <a:endParaRPr lang="en-US" sz="900" dirty="0"/>
                    </a:p>
                    <a:p>
                      <a:pPr marL="800100" lvl="1" indent="-342900">
                        <a:buFont typeface="Arial" panose="020B0604020202020204" pitchFamily="34" charset="0"/>
                        <a:buChar char="•"/>
                      </a:pPr>
                      <a:r>
                        <a:rPr lang="en-US" sz="2000" dirty="0"/>
                        <a:t>Report for the project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1945627"/>
                  </a:ext>
                </a:extLst>
              </a:tr>
            </a:tbl>
          </a:graphicData>
        </a:graphic>
      </p:graphicFrame>
    </p:spTree>
    <p:extLst>
      <p:ext uri="{BB962C8B-B14F-4D97-AF65-F5344CB8AC3E}">
        <p14:creationId xmlns:p14="http://schemas.microsoft.com/office/powerpoint/2010/main" val="169365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References</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992420" y="1265419"/>
            <a:ext cx="7334250" cy="6186309"/>
          </a:xfrm>
          <a:prstGeom prst="rect">
            <a:avLst/>
          </a:prstGeom>
          <a:noFill/>
        </p:spPr>
        <p:txBody>
          <a:bodyPr wrap="square" rtlCol="0" anchor="ctr">
            <a:spAutoFit/>
          </a:bodyPr>
          <a:lstStyle/>
          <a:p>
            <a:pPr marL="342900" indent="-342900" algn="just"/>
            <a:r>
              <a:rPr lang="en-US" dirty="0">
                <a:latin typeface="Times New Roman" pitchFamily="18" charset="0"/>
                <a:cs typeface="Times New Roman" pitchFamily="18" charset="0"/>
              </a:rPr>
              <a:t>[1]. S. Maurya and S. Singh, "Time Series Analysis of the Covid-19     Datasets," 2020 IEEE International Conference for Innovation in      Technology (INOCON), </a:t>
            </a:r>
            <a:r>
              <a:rPr lang="en-US" dirty="0" err="1">
                <a:latin typeface="Times New Roman" pitchFamily="18" charset="0"/>
                <a:cs typeface="Times New Roman" pitchFamily="18" charset="0"/>
              </a:rPr>
              <a:t>Bangluru</a:t>
            </a:r>
            <a:r>
              <a:rPr lang="en-US" dirty="0">
                <a:latin typeface="Times New Roman" pitchFamily="18" charset="0"/>
                <a:cs typeface="Times New Roman" pitchFamily="18" charset="0"/>
              </a:rPr>
              <a:t>, India, 2020</a:t>
            </a:r>
          </a:p>
          <a:p>
            <a:pPr marL="342900" indent="-342900" algn="just"/>
            <a:r>
              <a:rPr lang="en-US" dirty="0">
                <a:latin typeface="Times New Roman" pitchFamily="18" charset="0"/>
                <a:cs typeface="Times New Roman" pitchFamily="18" charset="0"/>
              </a:rPr>
              <a:t>[2]. S. Shaikh, J. Gala, A. Jain, S. Advani, S. </a:t>
            </a:r>
            <a:r>
              <a:rPr lang="en-US" dirty="0" err="1">
                <a:latin typeface="Times New Roman" pitchFamily="18" charset="0"/>
                <a:cs typeface="Times New Roman" pitchFamily="18" charset="0"/>
              </a:rPr>
              <a:t>Jaidhara</a:t>
            </a:r>
            <a:r>
              <a:rPr lang="en-US" dirty="0">
                <a:latin typeface="Times New Roman" pitchFamily="18" charset="0"/>
                <a:cs typeface="Times New Roman" pitchFamily="18" charset="0"/>
              </a:rPr>
              <a:t> and M. </a:t>
            </a:r>
            <a:r>
              <a:rPr lang="en-US" dirty="0" err="1">
                <a:latin typeface="Times New Roman" pitchFamily="18" charset="0"/>
                <a:cs typeface="Times New Roman" pitchFamily="18" charset="0"/>
              </a:rPr>
              <a:t>Roja</a:t>
            </a:r>
            <a:r>
              <a:rPr lang="en-US" dirty="0">
                <a:latin typeface="Times New Roman" pitchFamily="18" charset="0"/>
                <a:cs typeface="Times New Roman" pitchFamily="18" charset="0"/>
              </a:rPr>
              <a:t> Edinburgh, "Analysis and Prediction of COVID-19 using Regression Models and Time Series Forecasting," 2021 11th International Conference on Cloud Computing, Data Science &amp; Engineering (Confluence), Noida, India, 2021 </a:t>
            </a:r>
          </a:p>
          <a:p>
            <a:pPr marL="342900" indent="-342900" algn="just"/>
            <a:r>
              <a:rPr lang="en-US" dirty="0">
                <a:latin typeface="Times New Roman" pitchFamily="18" charset="0"/>
                <a:cs typeface="Times New Roman" pitchFamily="18" charset="0"/>
              </a:rPr>
              <a:t>[3] O. Sarkar, M. F. Ahamed and P. Chowdhury, "Forecasting &amp; Severity Analysis of COVID-19 Using Machine Learning Approach with Advanced Data Visualization," 2020 23rd International Conference on Computer and Information Technology (ICCIT), DHAKA, Bangladesh, 2020</a:t>
            </a:r>
          </a:p>
          <a:p>
            <a:pPr marL="342900" indent="-342900" algn="just"/>
            <a:r>
              <a:rPr lang="en-IN" dirty="0">
                <a:latin typeface="Times New Roman" pitchFamily="18" charset="0"/>
                <a:cs typeface="Times New Roman" pitchFamily="18" charset="0"/>
              </a:rPr>
              <a:t>[4]. </a:t>
            </a:r>
            <a:r>
              <a:rPr lang="en-US" dirty="0">
                <a:latin typeface="Times New Roman" pitchFamily="18" charset="0"/>
                <a:cs typeface="Times New Roman" pitchFamily="18" charset="0"/>
              </a:rPr>
              <a:t>G. R. Shinde, A.B. </a:t>
            </a:r>
            <a:r>
              <a:rPr lang="en-US" dirty="0" err="1">
                <a:latin typeface="Times New Roman" pitchFamily="18" charset="0"/>
                <a:cs typeface="Times New Roman" pitchFamily="18" charset="0"/>
              </a:rPr>
              <a:t>Kalamkar</a:t>
            </a:r>
            <a:r>
              <a:rPr lang="en-US" dirty="0">
                <a:latin typeface="Times New Roman" pitchFamily="18" charset="0"/>
                <a:cs typeface="Times New Roman" pitchFamily="18" charset="0"/>
              </a:rPr>
              <a:t>, P.N. </a:t>
            </a:r>
            <a:r>
              <a:rPr lang="en-US" dirty="0" err="1">
                <a:latin typeface="Times New Roman" pitchFamily="18" charset="0"/>
                <a:cs typeface="Times New Roman" pitchFamily="18" charset="0"/>
              </a:rPr>
              <a:t>Mahalle</a:t>
            </a:r>
            <a:r>
              <a:rPr lang="en-US" dirty="0">
                <a:latin typeface="Times New Roman" pitchFamily="18" charset="0"/>
                <a:cs typeface="Times New Roman" pitchFamily="18" charset="0"/>
              </a:rPr>
              <a:t>, N. Dey, J. </a:t>
            </a:r>
            <a:r>
              <a:rPr lang="en-US" dirty="0" err="1">
                <a:latin typeface="Times New Roman" pitchFamily="18" charset="0"/>
                <a:cs typeface="Times New Roman" pitchFamily="18" charset="0"/>
              </a:rPr>
              <a:t>Chaki</a:t>
            </a:r>
            <a:r>
              <a:rPr lang="en-US" dirty="0">
                <a:latin typeface="Times New Roman" pitchFamily="18" charset="0"/>
                <a:cs typeface="Times New Roman" pitchFamily="18" charset="0"/>
              </a:rPr>
              <a:t> and A.E. </a:t>
            </a:r>
            <a:r>
              <a:rPr lang="en-US" dirty="0" err="1">
                <a:latin typeface="Times New Roman" pitchFamily="18" charset="0"/>
                <a:cs typeface="Times New Roman" pitchFamily="18" charset="0"/>
              </a:rPr>
              <a:t>Hassanien</a:t>
            </a:r>
            <a:r>
              <a:rPr lang="en-US" dirty="0">
                <a:latin typeface="Times New Roman" pitchFamily="18" charset="0"/>
                <a:cs typeface="Times New Roman" pitchFamily="18" charset="0"/>
              </a:rPr>
              <a:t>, "Forecasting Models for Coronavirus Disease (COVID-19): A Survey of the State-of-the-Art", SN Computer Science, vol. 1, no. 4, pp. 1-15, 2020.</a:t>
            </a:r>
            <a:endParaRPr lang="en-IN" dirty="0">
              <a:latin typeface="Times New Roman" pitchFamily="18" charset="0"/>
              <a:cs typeface="Times New Roman" pitchFamily="18" charset="0"/>
            </a:endParaRPr>
          </a:p>
          <a:p>
            <a:pPr marL="342900" indent="-342900" algn="just"/>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837017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1924</TotalTime>
  <Words>545</Words>
  <Application>Microsoft Office PowerPoint</Application>
  <PresentationFormat>On-screen Show (4:3)</PresentationFormat>
  <Paragraphs>67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raj kumar</cp:lastModifiedBy>
  <cp:revision>204</cp:revision>
  <dcterms:created xsi:type="dcterms:W3CDTF">2020-08-08T03:55:20Z</dcterms:created>
  <dcterms:modified xsi:type="dcterms:W3CDTF">2021-05-30T10:22:21Z</dcterms:modified>
</cp:coreProperties>
</file>