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5" r:id="rId4"/>
    <p:sldId id="276" r:id="rId5"/>
    <p:sldId id="278"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3409" autoAdjust="0"/>
  </p:normalViewPr>
  <p:slideViewPr>
    <p:cSldViewPr snapToGrid="0">
      <p:cViewPr varScale="1">
        <p:scale>
          <a:sx n="68" d="100"/>
          <a:sy n="68" d="100"/>
        </p:scale>
        <p:origin x="148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391fb1e854da6c0" providerId="LiveId" clId="{F89A246B-7C66-48C2-9709-3EECBEF40688}"/>
    <pc:docChg chg="modSld">
      <pc:chgData name="" userId="1391fb1e854da6c0" providerId="LiveId" clId="{F89A246B-7C66-48C2-9709-3EECBEF40688}" dt="2021-05-30T10:22:45.496" v="2"/>
      <pc:docMkLst>
        <pc:docMk/>
      </pc:docMkLst>
      <pc:sldChg chg="modSp">
        <pc:chgData name="" userId="1391fb1e854da6c0" providerId="LiveId" clId="{F89A246B-7C66-48C2-9709-3EECBEF40688}" dt="2021-05-30T10:22:45.496" v="2"/>
        <pc:sldMkLst>
          <pc:docMk/>
          <pc:sldMk cId="3683701736" sldId="265"/>
        </pc:sldMkLst>
        <pc:spChg chg="mod">
          <ac:chgData name="" userId="1391fb1e854da6c0" providerId="LiveId" clId="{F89A246B-7C66-48C2-9709-3EECBEF40688}" dt="2021-05-30T10:22:45.496" v="2"/>
          <ac:spMkLst>
            <pc:docMk/>
            <pc:sldMk cId="3683701736" sldId="26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3822A-EF8E-435C-B47D-30EC9DE8728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noProof="0" dirty="0">
                <a:latin typeface="Times New Roman" panose="02020603050405020304" pitchFamily="18" charset="0"/>
                <a:cs typeface="Times New Roman" panose="02020603050405020304" pitchFamily="18" charset="0"/>
              </a:rPr>
              <a:t> ANALYSIS AND PREDICTION OF COVID-19 USING TIME SERIES FORECASTING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endParaRPr lang="en-US" sz="2000" b="1" dirty="0">
              <a:latin typeface="Times New Roman" pitchFamily="18" charset="0"/>
              <a:cs typeface="Times New Roman" pitchFamily="18" charset="0"/>
            </a:endParaRPr>
          </a:p>
          <a:p>
            <a:r>
              <a:rPr lang="en-US" b="1" dirty="0" err="1">
                <a:latin typeface="Times New Roman" panose="02020603050405020304" pitchFamily="18" charset="0"/>
                <a:cs typeface="Times New Roman" pitchFamily="18" charset="0"/>
              </a:rPr>
              <a:t>Padmasree</a:t>
            </a:r>
            <a:r>
              <a:rPr lang="en-US" b="1" dirty="0">
                <a:latin typeface="Times New Roman" panose="02020603050405020304" pitchFamily="18" charset="0"/>
                <a:cs typeface="Times New Roman" pitchFamily="18" charset="0"/>
              </a:rPr>
              <a:t> Alagam      : 17wh1a05a3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Talluri Kavya               : 17wh1a0571</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Santhoshi Kukkadapu : 17wh1a0587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 </a:t>
            </a:r>
            <a:r>
              <a:rPr lang="en-IN" b="1" i="0" dirty="0" err="1">
                <a:solidFill>
                  <a:srgbClr val="000000"/>
                </a:solidFill>
                <a:effectLst/>
                <a:latin typeface="Times New Roman" panose="02020603050405020304" pitchFamily="18" charset="0"/>
              </a:rPr>
              <a:t>Dr.</a:t>
            </a:r>
            <a:r>
              <a:rPr lang="en-IN" b="1" i="0" dirty="0">
                <a:solidFill>
                  <a:srgbClr val="000000"/>
                </a:solidFill>
                <a:effectLst/>
                <a:latin typeface="Times New Roman" panose="02020603050405020304" pitchFamily="18" charset="0"/>
              </a:rPr>
              <a:t> K. </a:t>
            </a:r>
            <a:r>
              <a:rPr lang="en-IN" b="1" i="0" dirty="0" err="1">
                <a:solidFill>
                  <a:srgbClr val="000000"/>
                </a:solidFill>
                <a:effectLst/>
                <a:latin typeface="Times New Roman" panose="02020603050405020304" pitchFamily="18" charset="0"/>
              </a:rPr>
              <a:t>Srinivasa</a:t>
            </a:r>
            <a:r>
              <a:rPr lang="en-IN" b="1" i="0" dirty="0">
                <a:solidFill>
                  <a:srgbClr val="000000"/>
                </a:solidFill>
                <a:effectLst/>
                <a:latin typeface="Times New Roman" panose="02020603050405020304" pitchFamily="18" charset="0"/>
              </a:rPr>
              <a:t> Reddy</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Head of the </a:t>
            </a:r>
            <a:r>
              <a:rPr lang="en-US" b="1" dirty="0" err="1">
                <a:latin typeface="Times New Roman" pitchFamily="18" charset="0"/>
                <a:cs typeface="Times New Roman" pitchFamily="18" charset="0"/>
              </a:rPr>
              <a:t>Department,CSE</a:t>
            </a:r>
            <a:endParaRPr lang="en-US" b="1" dirty="0">
              <a:latin typeface="Times New Roman" pitchFamily="18" charset="0"/>
              <a:cs typeface="Times New Roman" pitchFamily="18" charset="0"/>
            </a:endParaRP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2575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
        <p:nvSpPr>
          <p:cNvPr id="3" name="Rectangle 2"/>
          <p:cNvSpPr/>
          <p:nvPr/>
        </p:nvSpPr>
        <p:spPr>
          <a:xfrm>
            <a:off x="292894" y="1398675"/>
            <a:ext cx="8558212" cy="6047809"/>
          </a:xfrm>
          <a:prstGeom prst="rect">
            <a:avLst/>
          </a:prstGeom>
        </p:spPr>
        <p:txBody>
          <a:bodyPr wrap="square">
            <a:spAutoFit/>
          </a:bodyPr>
          <a:lstStyle/>
          <a:p>
            <a:pPr algn="just"/>
            <a:endParaRPr lang="en-US" dirty="0"/>
          </a:p>
          <a:p>
            <a:pPr algn="just">
              <a:lnSpc>
                <a:spcPct val="150000"/>
              </a:lnSpc>
            </a:pPr>
            <a:r>
              <a:rPr lang="en-US" dirty="0">
                <a:latin typeface="Times New Roman" pitchFamily="18" charset="0"/>
                <a:cs typeface="Times New Roman" pitchFamily="18" charset="0"/>
              </a:rPr>
              <a:t>This project focuses on the data analytics for the available data for COVID-19 pandemic disease. In this project, python and its libraries are applied for the exploratory data analysis of the dataset. Considering the variation of the scenario with time, it has been observed to analyze the data with the time series analysis in order to forecast the future effect of corona virus globally. This analysis has been conducted using six </a:t>
            </a:r>
            <a:r>
              <a:rPr lang="en-US" dirty="0" err="1">
                <a:latin typeface="Times New Roman" pitchFamily="18" charset="0"/>
                <a:cs typeface="Times New Roman" pitchFamily="18" charset="0"/>
              </a:rPr>
              <a:t>methods,viz</a:t>
            </a:r>
            <a:r>
              <a:rPr lang="en-US" dirty="0">
                <a:latin typeface="Times New Roman" pitchFamily="18" charset="0"/>
                <a:cs typeface="Times New Roman" pitchFamily="18" charset="0"/>
              </a:rPr>
              <a:t>. AR, MA, SVM, FB Prophet, Holt's linear trend method, Holt's Winter seasonal method and ARIMA model. Worldwide vaccination is also analyzed in this project for future forecasting of vaccination percentages of different countries.</a:t>
            </a:r>
          </a:p>
          <a:p>
            <a:pPr algn="just">
              <a:lnSpc>
                <a:spcPct val="150000"/>
              </a:lnSpc>
            </a:pPr>
            <a:r>
              <a:rPr lang="en-US" dirty="0">
                <a:latin typeface="Times New Roman" pitchFamily="18" charset="0"/>
                <a:cs typeface="Times New Roman" pitchFamily="18" charset="0"/>
              </a:rPr>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134"/>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 Model</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193" y="1111146"/>
            <a:ext cx="6023613" cy="5147318"/>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 y="0"/>
            <a:ext cx="9144000" cy="6858000"/>
          </a:xfrm>
          <a:prstGeom prst="rect">
            <a:avLst/>
          </a:prstGeom>
        </p:spPr>
      </p:pic>
      <p:sp>
        <p:nvSpPr>
          <p:cNvPr id="11" name="TextBox 10"/>
          <p:cNvSpPr txBox="1"/>
          <p:nvPr/>
        </p:nvSpPr>
        <p:spPr>
          <a:xfrm>
            <a:off x="1111019" y="104883"/>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3527" y="2067503"/>
            <a:ext cx="8048622" cy="1477328"/>
          </a:xfrm>
          <a:prstGeom prst="rect">
            <a:avLst/>
          </a:prstGeom>
          <a:noFill/>
        </p:spPr>
        <p:txBody>
          <a:bodyPr wrap="square" rtlCol="0">
            <a:spAutoFit/>
          </a:bodyPr>
          <a:lstStyle/>
          <a:p>
            <a:r>
              <a:rPr lang="en-US" dirty="0"/>
              <a:t>R. K. </a:t>
            </a:r>
            <a:r>
              <a:rPr lang="en-US" dirty="0" err="1"/>
              <a:t>Sudalai</a:t>
            </a:r>
            <a:r>
              <a:rPr lang="en-US" dirty="0"/>
              <a:t>, "Novel Corona Virus 2019 Dataset day level information on covid-19 affected cases", </a:t>
            </a:r>
            <a:r>
              <a:rPr lang="en-US" dirty="0" err="1"/>
              <a:t>Kaggle</a:t>
            </a:r>
            <a:r>
              <a:rPr lang="en-US" dirty="0"/>
              <a:t>, June 2020.</a:t>
            </a:r>
          </a:p>
          <a:p>
            <a:endParaRPr lang="en-US" dirty="0"/>
          </a:p>
          <a:p>
            <a:endParaRPr lang="en-US" dirty="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7" y="2967335"/>
            <a:ext cx="9068586" cy="1508891"/>
          </a:xfrm>
          <a:prstGeom prst="rect">
            <a:avLst/>
          </a:prstGeom>
        </p:spPr>
      </p:pic>
    </p:spTree>
    <p:extLst>
      <p:ext uri="{BB962C8B-B14F-4D97-AF65-F5344CB8AC3E}">
        <p14:creationId xmlns:p14="http://schemas.microsoft.com/office/powerpoint/2010/main" val="16936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 </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2575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
        <p:nvSpPr>
          <p:cNvPr id="3" name="Rectangle 2"/>
          <p:cNvSpPr/>
          <p:nvPr/>
        </p:nvSpPr>
        <p:spPr>
          <a:xfrm>
            <a:off x="292894" y="1398675"/>
            <a:ext cx="8558212" cy="2723823"/>
          </a:xfrm>
          <a:prstGeom prst="rect">
            <a:avLst/>
          </a:prstGeom>
        </p:spPr>
        <p:txBody>
          <a:bodyPr wrap="square">
            <a:spAutoFit/>
          </a:bodyPr>
          <a:lstStyle/>
          <a:p>
            <a:pPr algn="just"/>
            <a:endParaRPr lang="en-US" dirty="0"/>
          </a:p>
          <a:p>
            <a:pPr algn="just">
              <a:lnSpc>
                <a:spcPct val="150000"/>
              </a:lnSpc>
            </a:pPr>
            <a:r>
              <a:rPr lang="en-US" dirty="0">
                <a:latin typeface="Times New Roman" pitchFamily="18" charset="0"/>
                <a:cs typeface="Times New Roman" pitchFamily="18" charset="0"/>
              </a:rPr>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TextBox 3"/>
          <p:cNvSpPr txBox="1"/>
          <p:nvPr/>
        </p:nvSpPr>
        <p:spPr>
          <a:xfrm>
            <a:off x="1101012" y="1515756"/>
            <a:ext cx="6550090" cy="5047536"/>
          </a:xfrm>
          <a:prstGeom prst="rect">
            <a:avLst/>
          </a:prstGeom>
          <a:noFill/>
        </p:spPr>
        <p:txBody>
          <a:bodyPr wrap="square" rtlCol="0">
            <a:spAutoFit/>
          </a:bodyPr>
          <a:lstStyle/>
          <a:p>
            <a:pPr algn="just"/>
            <a:r>
              <a:rPr lang="en-US" sz="3200" b="1" dirty="0"/>
              <a:t>Language  </a:t>
            </a:r>
          </a:p>
          <a:p>
            <a:pPr marL="285750" indent="-285750" algn="just">
              <a:buFont typeface="Arial" pitchFamily="34" charset="0"/>
              <a:buChar char="•"/>
            </a:pPr>
            <a:r>
              <a:rPr lang="en-US" sz="2400" dirty="0"/>
              <a:t>Python </a:t>
            </a:r>
          </a:p>
          <a:p>
            <a:pPr algn="just"/>
            <a:endParaRPr lang="en-US" dirty="0"/>
          </a:p>
          <a:p>
            <a:pPr algn="just"/>
            <a:r>
              <a:rPr lang="en-US" sz="2800" b="1" dirty="0"/>
              <a:t>Data Visualization Libraries </a:t>
            </a:r>
          </a:p>
          <a:p>
            <a:pPr marL="285750" indent="-285750" algn="just">
              <a:buFont typeface="Arial" pitchFamily="34" charset="0"/>
              <a:buChar char="•"/>
            </a:pPr>
            <a:r>
              <a:rPr lang="en-US" sz="2400" dirty="0" err="1"/>
              <a:t>matplotlib</a:t>
            </a:r>
            <a:endParaRPr lang="en-US" sz="2400" dirty="0"/>
          </a:p>
          <a:p>
            <a:pPr marL="285750" indent="-285750" algn="just">
              <a:buFont typeface="Arial" pitchFamily="34" charset="0"/>
              <a:buChar char="•"/>
            </a:pPr>
            <a:r>
              <a:rPr lang="en-US" sz="2400" dirty="0" err="1"/>
              <a:t>seaborn</a:t>
            </a:r>
            <a:endParaRPr lang="en-US" sz="2400" dirty="0"/>
          </a:p>
          <a:p>
            <a:endParaRPr lang="en-US" dirty="0"/>
          </a:p>
          <a:p>
            <a:r>
              <a:rPr lang="en-US" sz="2800" b="1" dirty="0"/>
              <a:t>Data Analytics Libraries</a:t>
            </a:r>
          </a:p>
          <a:p>
            <a:pPr marL="285750" indent="-285750">
              <a:buFont typeface="Arial" pitchFamily="34" charset="0"/>
              <a:buChar char="•"/>
            </a:pPr>
            <a:r>
              <a:rPr lang="en-US" sz="2400" dirty="0"/>
              <a:t>pandas</a:t>
            </a:r>
          </a:p>
          <a:p>
            <a:pPr marL="285750" indent="-285750">
              <a:buFont typeface="Arial" pitchFamily="34" charset="0"/>
              <a:buChar char="•"/>
            </a:pPr>
            <a:r>
              <a:rPr lang="en-US" sz="2400" dirty="0" err="1"/>
              <a:t>numpy</a:t>
            </a:r>
            <a:endParaRPr lang="en-US" sz="2400" dirty="0"/>
          </a:p>
          <a:p>
            <a:pPr marL="285750" indent="-285750">
              <a:buFont typeface="Arial" pitchFamily="34" charset="0"/>
              <a:buChar char="•"/>
            </a:pPr>
            <a:r>
              <a:rPr lang="en-US" sz="2400" dirty="0" err="1"/>
              <a:t>sklearn</a:t>
            </a:r>
            <a:endParaRPr lang="en-US" sz="2400" dirty="0"/>
          </a:p>
          <a:p>
            <a:pPr marL="285750" indent="-285750">
              <a:buFont typeface="Arial" pitchFamily="34" charset="0"/>
              <a:buChar char="•"/>
            </a:pPr>
            <a:endParaRPr lang="en-US" dirty="0"/>
          </a:p>
          <a:p>
            <a:pPr marL="285750" indent="-285750">
              <a:buFont typeface="Arial" pitchFamily="34" charset="0"/>
              <a:buChar char="•"/>
            </a:pPr>
            <a:endParaRPr lang="en-US" b="1" dirty="0"/>
          </a:p>
          <a:p>
            <a:pPr marL="285750" indent="-285750">
              <a:buFont typeface="Arial" pitchFamily="34" charset="0"/>
              <a:buChar char="•"/>
            </a:pPr>
            <a:endParaRPr lang="en-US" dirty="0"/>
          </a:p>
        </p:txBody>
      </p:sp>
    </p:spTree>
    <p:extLst>
      <p:ext uri="{BB962C8B-B14F-4D97-AF65-F5344CB8AC3E}">
        <p14:creationId xmlns:p14="http://schemas.microsoft.com/office/powerpoint/2010/main" val="212756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1209675" y="1401288"/>
            <a:ext cx="7334250" cy="5909310"/>
          </a:xfrm>
          <a:prstGeom prst="rect">
            <a:avLst/>
          </a:prstGeom>
          <a:noFill/>
        </p:spPr>
        <p:txBody>
          <a:bodyPr wrap="square" rtlCol="0" anchor="ctr">
            <a:spAutoFit/>
          </a:bodyPr>
          <a:lstStyle/>
          <a:p>
            <a:pPr marL="342900" indent="-342900" algn="just"/>
            <a:r>
              <a:rPr lang="en-US" dirty="0">
                <a:latin typeface="Times New Roman" pitchFamily="18" charset="0"/>
                <a:cs typeface="Times New Roman" pitchFamily="18" charset="0"/>
              </a:rPr>
              <a:t>[1]. S. </a:t>
            </a:r>
            <a:r>
              <a:rPr lang="en-US" dirty="0" err="1">
                <a:latin typeface="Times New Roman" pitchFamily="18" charset="0"/>
                <a:cs typeface="Times New Roman" pitchFamily="18" charset="0"/>
              </a:rPr>
              <a:t>Maurya</a:t>
            </a:r>
            <a:r>
              <a:rPr lang="en-US" dirty="0">
                <a:latin typeface="Times New Roman" pitchFamily="18" charset="0"/>
                <a:cs typeface="Times New Roman" pitchFamily="18" charset="0"/>
              </a:rPr>
              <a:t> and S. Singh, "Time Series Analysis of the Covid-19     Datasets," 2020 IEEE International Conference for Innovation in      Technology (INOCON), </a:t>
            </a:r>
            <a:r>
              <a:rPr lang="en-US" dirty="0" err="1">
                <a:latin typeface="Times New Roman" pitchFamily="18" charset="0"/>
                <a:cs typeface="Times New Roman" pitchFamily="18" charset="0"/>
              </a:rPr>
              <a:t>Bangluru</a:t>
            </a:r>
            <a:r>
              <a:rPr lang="en-US" dirty="0">
                <a:latin typeface="Times New Roman" pitchFamily="18" charset="0"/>
                <a:cs typeface="Times New Roman" pitchFamily="18" charset="0"/>
              </a:rPr>
              <a:t>, India, 2020</a:t>
            </a:r>
          </a:p>
          <a:p>
            <a:pPr marL="342900" indent="-342900" algn="just"/>
            <a:r>
              <a:rPr lang="en-US" dirty="0">
                <a:latin typeface="Times New Roman" pitchFamily="18" charset="0"/>
                <a:cs typeface="Times New Roman" pitchFamily="18" charset="0"/>
              </a:rPr>
              <a:t>[2]. S. </a:t>
            </a:r>
            <a:r>
              <a:rPr lang="en-US" dirty="0" err="1">
                <a:latin typeface="Times New Roman" pitchFamily="18" charset="0"/>
                <a:cs typeface="Times New Roman" pitchFamily="18" charset="0"/>
              </a:rPr>
              <a:t>Shaikh</a:t>
            </a:r>
            <a:r>
              <a:rPr lang="en-US" dirty="0">
                <a:latin typeface="Times New Roman" pitchFamily="18" charset="0"/>
                <a:cs typeface="Times New Roman" pitchFamily="18" charset="0"/>
              </a:rPr>
              <a:t>, J. Gala, A. Jain, S. </a:t>
            </a:r>
            <a:r>
              <a:rPr lang="en-US" dirty="0" err="1">
                <a:latin typeface="Times New Roman" pitchFamily="18" charset="0"/>
                <a:cs typeface="Times New Roman" pitchFamily="18" charset="0"/>
              </a:rPr>
              <a:t>Advani</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Jaidhara</a:t>
            </a:r>
            <a:r>
              <a:rPr lang="en-US" dirty="0">
                <a:latin typeface="Times New Roman" pitchFamily="18" charset="0"/>
                <a:cs typeface="Times New Roman" pitchFamily="18" charset="0"/>
              </a:rPr>
              <a:t> and M. </a:t>
            </a:r>
            <a:r>
              <a:rPr lang="en-US" dirty="0" err="1">
                <a:latin typeface="Times New Roman" pitchFamily="18" charset="0"/>
                <a:cs typeface="Times New Roman" pitchFamily="18" charset="0"/>
              </a:rPr>
              <a:t>Roja</a:t>
            </a:r>
            <a:r>
              <a:rPr lang="en-US" dirty="0">
                <a:latin typeface="Times New Roman" pitchFamily="18" charset="0"/>
                <a:cs typeface="Times New Roman" pitchFamily="18" charset="0"/>
              </a:rPr>
              <a:t> Edinburgh, "Analysis and Prediction of COVID-19 using Regression Models and Time Series Forecasting," 2021 11th International Conference on Cloud Computing, Data Science &amp; Engineering (Confluence), Noida, India, 2021 </a:t>
            </a:r>
          </a:p>
          <a:p>
            <a:pPr marL="342900" indent="-342900" algn="just"/>
            <a:r>
              <a:rPr lang="en-US" dirty="0">
                <a:latin typeface="Times New Roman" pitchFamily="18" charset="0"/>
                <a:cs typeface="Times New Roman" pitchFamily="18" charset="0"/>
              </a:rPr>
              <a:t>[3] O. </a:t>
            </a:r>
            <a:r>
              <a:rPr lang="en-US" dirty="0" err="1">
                <a:latin typeface="Times New Roman" pitchFamily="18" charset="0"/>
                <a:cs typeface="Times New Roman" pitchFamily="18" charset="0"/>
              </a:rPr>
              <a:t>Sarkar</a:t>
            </a:r>
            <a:r>
              <a:rPr lang="en-US" dirty="0">
                <a:latin typeface="Times New Roman" pitchFamily="18" charset="0"/>
                <a:cs typeface="Times New Roman" pitchFamily="18" charset="0"/>
              </a:rPr>
              <a:t>, M. F. </a:t>
            </a:r>
            <a:r>
              <a:rPr lang="en-US" dirty="0" err="1">
                <a:latin typeface="Times New Roman" pitchFamily="18" charset="0"/>
                <a:cs typeface="Times New Roman" pitchFamily="18" charset="0"/>
              </a:rPr>
              <a:t>Ahamed</a:t>
            </a:r>
            <a:r>
              <a:rPr lang="en-US" dirty="0">
                <a:latin typeface="Times New Roman" pitchFamily="18" charset="0"/>
                <a:cs typeface="Times New Roman" pitchFamily="18" charset="0"/>
              </a:rPr>
              <a:t> and P. </a:t>
            </a:r>
            <a:r>
              <a:rPr lang="en-US" dirty="0" err="1">
                <a:latin typeface="Times New Roman" pitchFamily="18" charset="0"/>
                <a:cs typeface="Times New Roman" pitchFamily="18" charset="0"/>
              </a:rPr>
              <a:t>Chowdhury</a:t>
            </a:r>
            <a:r>
              <a:rPr lang="en-US" dirty="0">
                <a:latin typeface="Times New Roman" pitchFamily="18" charset="0"/>
                <a:cs typeface="Times New Roman" pitchFamily="18" charset="0"/>
              </a:rPr>
              <a:t>, "Forecasting &amp; Severity Analysis of COVID-19 Using Machine Learning Approach with Advanced Data Visualization," 2020 23rd International Conference on Computer and Information Technology (ICCIT), DHAKA, Bangladesh, 2020</a:t>
            </a:r>
          </a:p>
          <a:p>
            <a:pPr marL="342900" indent="-342900" algn="just"/>
            <a:r>
              <a:rPr lang="en-IN" dirty="0">
                <a:latin typeface="Times New Roman" pitchFamily="18" charset="0"/>
                <a:cs typeface="Times New Roman" pitchFamily="18" charset="0"/>
              </a:rPr>
              <a:t>[4]. </a:t>
            </a:r>
            <a:r>
              <a:rPr lang="en-US" dirty="0">
                <a:latin typeface="Times New Roman" pitchFamily="18" charset="0"/>
                <a:cs typeface="Times New Roman" pitchFamily="18" charset="0"/>
              </a:rPr>
              <a:t>G. R. </a:t>
            </a:r>
            <a:r>
              <a:rPr lang="en-US" dirty="0" err="1">
                <a:latin typeface="Times New Roman" pitchFamily="18" charset="0"/>
                <a:cs typeface="Times New Roman" pitchFamily="18" charset="0"/>
              </a:rPr>
              <a:t>Shinde</a:t>
            </a:r>
            <a:r>
              <a:rPr lang="en-US" dirty="0">
                <a:latin typeface="Times New Roman" pitchFamily="18" charset="0"/>
                <a:cs typeface="Times New Roman" pitchFamily="18" charset="0"/>
              </a:rPr>
              <a:t>, A.B. </a:t>
            </a:r>
            <a:r>
              <a:rPr lang="en-US" dirty="0" err="1">
                <a:latin typeface="Times New Roman" pitchFamily="18" charset="0"/>
                <a:cs typeface="Times New Roman" pitchFamily="18" charset="0"/>
              </a:rPr>
              <a:t>Kalamkar</a:t>
            </a:r>
            <a:r>
              <a:rPr lang="en-US" dirty="0">
                <a:latin typeface="Times New Roman" pitchFamily="18" charset="0"/>
                <a:cs typeface="Times New Roman" pitchFamily="18" charset="0"/>
              </a:rPr>
              <a:t>, P.N. </a:t>
            </a:r>
            <a:r>
              <a:rPr lang="en-US" dirty="0" err="1">
                <a:latin typeface="Times New Roman" pitchFamily="18" charset="0"/>
                <a:cs typeface="Times New Roman" pitchFamily="18" charset="0"/>
              </a:rPr>
              <a:t>Mahalle</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Dey</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Chaki</a:t>
            </a:r>
            <a:r>
              <a:rPr lang="en-US" dirty="0">
                <a:latin typeface="Times New Roman" pitchFamily="18" charset="0"/>
                <a:cs typeface="Times New Roman" pitchFamily="18" charset="0"/>
              </a:rPr>
              <a:t> and A.E. </a:t>
            </a:r>
            <a:r>
              <a:rPr lang="en-US" dirty="0" err="1">
                <a:latin typeface="Times New Roman" pitchFamily="18" charset="0"/>
                <a:cs typeface="Times New Roman" pitchFamily="18" charset="0"/>
              </a:rPr>
              <a:t>Hassanien</a:t>
            </a:r>
            <a:r>
              <a:rPr lang="en-US" dirty="0">
                <a:latin typeface="Times New Roman" pitchFamily="18" charset="0"/>
                <a:cs typeface="Times New Roman" pitchFamily="18" charset="0"/>
              </a:rPr>
              <a:t>, "Forecasting Models for Coronavirus Disease (COVID-19): A Survey of the State-of-the-Art", SN Computer Science, vol. 1, no. 4, pp. 1-15, 2020.</a:t>
            </a:r>
            <a:endParaRPr lang="en-IN" u="none" strike="noStrike" dirty="0">
              <a:effectLst/>
              <a:latin typeface="Times New Roman" pitchFamily="18" charset="0"/>
              <a:cs typeface="Times New Roman" pitchFamily="18" charset="0"/>
            </a:endParaRPr>
          </a:p>
          <a:p>
            <a:pPr marL="342900" indent="-342900" algn="just">
              <a:buFont typeface="+mj-lt"/>
              <a:buAutoNum type="arabicPeriod"/>
            </a:pPr>
            <a:endParaRPr lang="en-US" i="0" dirty="0">
              <a:effectLst/>
              <a:latin typeface="Times New Roman" pitchFamily="18" charset="0"/>
              <a:cs typeface="Times New Roman" pitchFamily="18" charset="0"/>
            </a:endParaRPr>
          </a:p>
          <a:p>
            <a:pPr marL="342900" indent="-342900" algn="just">
              <a:buFont typeface="+mj-lt"/>
              <a:buAutoNum type="arabicPeriod"/>
            </a:pPr>
            <a:endParaRPr lang="en-IN" b="0" i="0" strike="noStrike" dirty="0">
              <a:effectLst/>
              <a:latin typeface="Times New Roman" pitchFamily="18" charset="0"/>
              <a:cs typeface="Times New Roman" pitchFamily="18" charset="0"/>
            </a:endParaRPr>
          </a:p>
          <a:p>
            <a:pPr algn="just"/>
            <a:endParaRPr lang="en-US" i="0" dirty="0">
              <a:effectLst/>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1970</TotalTime>
  <Words>539</Words>
  <Application>Microsoft Office PowerPoint</Application>
  <PresentationFormat>On-screen Show (4:3)</PresentationFormat>
  <Paragraphs>77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raj kumar</cp:lastModifiedBy>
  <cp:revision>213</cp:revision>
  <dcterms:created xsi:type="dcterms:W3CDTF">2020-08-08T03:55:20Z</dcterms:created>
  <dcterms:modified xsi:type="dcterms:W3CDTF">2021-05-30T10:23:08Z</dcterms:modified>
</cp:coreProperties>
</file>