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65" r:id="rId3"/>
    <p:sldId id="275" r:id="rId4"/>
    <p:sldId id="276" r:id="rId5"/>
    <p:sldId id="273"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93409" autoAdjust="0"/>
  </p:normalViewPr>
  <p:slideViewPr>
    <p:cSldViewPr snapToGrid="0">
      <p:cViewPr varScale="1">
        <p:scale>
          <a:sx n="68" d="100"/>
          <a:sy n="68" d="100"/>
        </p:scale>
        <p:origin x="148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1391fb1e854da6c0" providerId="LiveId" clId="{B7DC4D79-1EDE-475C-9E27-BDA1D6F96844}"/>
    <pc:docChg chg="modSld">
      <pc:chgData name="" userId="1391fb1e854da6c0" providerId="LiveId" clId="{B7DC4D79-1EDE-475C-9E27-BDA1D6F96844}" dt="2021-05-30T10:24:48.288" v="7" actId="2710"/>
      <pc:docMkLst>
        <pc:docMk/>
      </pc:docMkLst>
      <pc:sldChg chg="modSp">
        <pc:chgData name="" userId="1391fb1e854da6c0" providerId="LiveId" clId="{B7DC4D79-1EDE-475C-9E27-BDA1D6F96844}" dt="2021-05-30T10:24:48.288" v="7" actId="2710"/>
        <pc:sldMkLst>
          <pc:docMk/>
          <pc:sldMk cId="3683701736" sldId="265"/>
        </pc:sldMkLst>
        <pc:spChg chg="mod">
          <ac:chgData name="" userId="1391fb1e854da6c0" providerId="LiveId" clId="{B7DC4D79-1EDE-475C-9E27-BDA1D6F96844}" dt="2021-05-30T10:24:48.288" v="7" actId="2710"/>
          <ac:spMkLst>
            <pc:docMk/>
            <pc:sldMk cId="3683701736" sldId="265"/>
            <ac:spMk id="3" creationId="{00000000-0000-0000-0000-000000000000}"/>
          </ac:spMkLst>
        </pc:spChg>
      </pc:sldChg>
      <pc:sldChg chg="modSp">
        <pc:chgData name="" userId="1391fb1e854da6c0" providerId="LiveId" clId="{B7DC4D79-1EDE-475C-9E27-BDA1D6F96844}" dt="2021-05-30T10:24:17.181" v="6" actId="14100"/>
        <pc:sldMkLst>
          <pc:docMk/>
          <pc:sldMk cId="2240826350" sldId="275"/>
        </pc:sldMkLst>
        <pc:picChg chg="mod">
          <ac:chgData name="" userId="1391fb1e854da6c0" providerId="LiveId" clId="{B7DC4D79-1EDE-475C-9E27-BDA1D6F96844}" dt="2021-05-30T10:24:17.181" v="6" actId="14100"/>
          <ac:picMkLst>
            <pc:docMk/>
            <pc:sldMk cId="2240826350" sldId="275"/>
            <ac:picMk id="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5/30/2021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07643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9732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3032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84898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73851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59DDF5-D33F-42CB-8E16-7466BB8DFC27}" type="datetimeFigureOut">
              <a:rPr lang="en-US" smtClean="0"/>
              <a:pPr/>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50189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59DDF5-D33F-42CB-8E16-7466BB8DFC27}" type="datetimeFigureOut">
              <a:rPr lang="en-US" smtClean="0"/>
              <a:pPr/>
              <a:t>5/30/2021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8315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59DDF5-D33F-42CB-8E16-7466BB8DFC27}" type="datetimeFigureOut">
              <a:rPr lang="en-US" smtClean="0"/>
              <a:pPr/>
              <a:t>5/30/2021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78492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9DDF5-D33F-42CB-8E16-7466BB8DFC27}" type="datetimeFigureOut">
              <a:rPr lang="en-US" smtClean="0"/>
              <a:pPr/>
              <a:t>5/30/2021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1947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48130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10241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5/30/2021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306983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7E2363A-538A-412C-AFF4-BC747894AE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txBox="1">
            <a:spLocks/>
          </p:cNvSpPr>
          <p:nvPr/>
        </p:nvSpPr>
        <p:spPr>
          <a:xfrm>
            <a:off x="161059" y="3706208"/>
            <a:ext cx="8821882" cy="1943100"/>
          </a:xfrm>
          <a:prstGeom prst="rect">
            <a:avLst/>
          </a:prstGeom>
        </p:spPr>
        <p:txBody>
          <a:bodyPr vert="horz" lIns="68580" tIns="34290" rIns="68580" bIns="34290" rtlCol="0" anchor="t" anchorCtr="0">
            <a:noAutofit/>
          </a:bodyPr>
          <a:lstStyle/>
          <a:p>
            <a:pPr algn="ctr" defTabSz="685783">
              <a:spcBef>
                <a:spcPct val="0"/>
              </a:spcBef>
              <a:defRPr/>
            </a:pPr>
            <a:endParaRPr lang="en-US" sz="1500" b="1" dirty="0">
              <a:latin typeface="Times New Roman" pitchFamily="18" charset="0"/>
              <a:ea typeface="+mj-ea"/>
              <a:cs typeface="Times New Roman" pitchFamily="18" charset="0"/>
            </a:endParaRPr>
          </a:p>
          <a:p>
            <a:r>
              <a:rPr lang="en-US" sz="1500" b="1" dirty="0">
                <a:latin typeface="Times New Roman" pitchFamily="18" charset="0"/>
                <a:cs typeface="Times New Roman" pitchFamily="18" charset="0"/>
              </a:rPr>
              <a:t>    </a:t>
            </a:r>
          </a:p>
          <a:p>
            <a:endParaRPr lang="en-US" sz="1500" b="1" dirty="0">
              <a:latin typeface="Times New Roman" pitchFamily="18" charset="0"/>
              <a:ea typeface="+mj-ea"/>
              <a:cs typeface="Times New Roman" pitchFamily="18" charset="0"/>
            </a:endParaRPr>
          </a:p>
        </p:txBody>
      </p:sp>
      <p:sp>
        <p:nvSpPr>
          <p:cNvPr id="9" name="Title 1">
            <a:extLst>
              <a:ext uri="{FF2B5EF4-FFF2-40B4-BE49-F238E27FC236}">
                <a16:creationId xmlns:a16="http://schemas.microsoft.com/office/drawing/2014/main" id="{F44EB96B-5E08-462C-B15A-F8DACB5C5418}"/>
              </a:ext>
            </a:extLst>
          </p:cNvPr>
          <p:cNvSpPr txBox="1">
            <a:spLocks/>
          </p:cNvSpPr>
          <p:nvPr/>
        </p:nvSpPr>
        <p:spPr>
          <a:xfrm>
            <a:off x="0" y="1425857"/>
            <a:ext cx="9506816" cy="3515253"/>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algn="ctr">
              <a:spcBef>
                <a:spcPct val="0"/>
              </a:spcBef>
              <a:defRPr/>
            </a:pPr>
            <a:endParaRPr kumimoji="0" lang="en-US" sz="2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algn="ctr">
              <a:spcBef>
                <a:spcPct val="0"/>
              </a:spcBef>
              <a:defRPr/>
            </a:pPr>
            <a:endParaRPr lang="en-US" sz="2400" b="1" i="0" dirty="0">
              <a:solidFill>
                <a:srgbClr val="333333"/>
              </a:solidFill>
              <a:effectLst/>
              <a:latin typeface="Times New Roman" panose="02020603050405020304" pitchFamily="18" charset="0"/>
              <a:cs typeface="Times New Roman" panose="02020603050405020304" pitchFamily="18" charset="0"/>
            </a:endParaRPr>
          </a:p>
          <a:p>
            <a:pPr algn="ctr">
              <a:spcBef>
                <a:spcPct val="0"/>
              </a:spcBef>
              <a:defRPr/>
            </a:pPr>
            <a:r>
              <a:rPr lang="en-US" sz="3200" b="1" noProof="0" dirty="0">
                <a:latin typeface="Times New Roman" panose="02020603050405020304" pitchFamily="18" charset="0"/>
                <a:cs typeface="Times New Roman" panose="02020603050405020304" pitchFamily="18" charset="0"/>
              </a:rPr>
              <a:t> ANALYSIS AND PREDICTION OF COVID-19 USING TIME SERIES FORECASTING</a:t>
            </a:r>
            <a:endParaRPr kumimoji="0" lang="en-US" sz="3200" b="1" i="0" u="none" strike="noStrike" kern="1200" cap="none" spc="0" normalizeH="0" baseline="0" noProof="0" dirty="0">
              <a:ln>
                <a:noFill/>
              </a:ln>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b="1" dirty="0">
                <a:latin typeface="Times New Roman" pitchFamily="18" charset="0"/>
                <a:ea typeface="+mj-ea"/>
                <a:cs typeface="Times New Roman" pitchFamily="18" charset="0"/>
              </a:rPr>
              <a:t>Date: 10 May 2021</a:t>
            </a: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endParaRPr lang="en-US" sz="2000" b="1" dirty="0">
              <a:latin typeface="Times New Roman" pitchFamily="18" charset="0"/>
              <a:cs typeface="Times New Roman" pitchFamily="18" charset="0"/>
            </a:endParaRPr>
          </a:p>
          <a:p>
            <a:r>
              <a:rPr lang="en-US" b="1" dirty="0" err="1">
                <a:latin typeface="Times New Roman" panose="02020603050405020304" pitchFamily="18" charset="0"/>
                <a:cs typeface="Times New Roman" pitchFamily="18" charset="0"/>
              </a:rPr>
              <a:t>Padmasree</a:t>
            </a:r>
            <a:r>
              <a:rPr lang="en-US" b="1" dirty="0">
                <a:latin typeface="Times New Roman" panose="02020603050405020304" pitchFamily="18" charset="0"/>
                <a:cs typeface="Times New Roman" pitchFamily="18" charset="0"/>
              </a:rPr>
              <a:t> Alagam      : 17wh1a05a3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Talluri Kavya               : 17wh1a0571</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Santhoshi Kukkadapu : 17wh1a0587</a:t>
            </a:r>
          </a:p>
          <a:p>
            <a:pPr algn="ct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b="1" dirty="0">
                <a:latin typeface="Times New Roman" pitchFamily="18" charset="0"/>
                <a:cs typeface="Times New Roman" pitchFamily="18" charset="0"/>
              </a:rPr>
              <a:t>Internal Guide : </a:t>
            </a:r>
            <a:r>
              <a:rPr lang="en-IN" b="1" i="0" dirty="0" err="1">
                <a:solidFill>
                  <a:srgbClr val="000000"/>
                </a:solidFill>
                <a:effectLst/>
                <a:latin typeface="Times New Roman" panose="02020603050405020304" pitchFamily="18" charset="0"/>
              </a:rPr>
              <a:t>Dr.</a:t>
            </a:r>
            <a:r>
              <a:rPr lang="en-IN" b="1" i="0" dirty="0">
                <a:solidFill>
                  <a:srgbClr val="000000"/>
                </a:solidFill>
                <a:effectLst/>
                <a:latin typeface="Times New Roman" panose="02020603050405020304" pitchFamily="18" charset="0"/>
              </a:rPr>
              <a:t> K. </a:t>
            </a:r>
            <a:r>
              <a:rPr lang="en-IN" b="1" i="0" dirty="0" err="1">
                <a:solidFill>
                  <a:srgbClr val="000000"/>
                </a:solidFill>
                <a:effectLst/>
                <a:latin typeface="Times New Roman" panose="02020603050405020304" pitchFamily="18" charset="0"/>
              </a:rPr>
              <a:t>Srinivasa</a:t>
            </a:r>
            <a:r>
              <a:rPr lang="en-IN" b="1" i="0" dirty="0">
                <a:solidFill>
                  <a:srgbClr val="000000"/>
                </a:solidFill>
                <a:effectLst/>
                <a:latin typeface="Times New Roman" panose="02020603050405020304" pitchFamily="18" charset="0"/>
              </a:rPr>
              <a:t> Reddy</a:t>
            </a:r>
            <a:endParaRPr lang="en-US" b="1" dirty="0">
              <a:latin typeface="Times New Roman" pitchFamily="18" charset="0"/>
              <a:cs typeface="Times New Roman" pitchFamily="18" charset="0"/>
            </a:endParaRPr>
          </a:p>
          <a:p>
            <a:pPr algn="ctr"/>
            <a:r>
              <a:rPr lang="en-IN" sz="2000" b="1" dirty="0">
                <a:latin typeface="Times New Roman" pitchFamily="18" charset="0"/>
                <a:cs typeface="Times New Roman" pitchFamily="18" charset="0"/>
              </a:rPr>
              <a:t> 			       					  	     </a:t>
            </a:r>
            <a:r>
              <a:rPr lang="en-US" b="1" dirty="0">
                <a:latin typeface="Times New Roman" pitchFamily="18" charset="0"/>
                <a:cs typeface="Times New Roman" pitchFamily="18" charset="0"/>
              </a:rPr>
              <a:t>Designation : Head of the </a:t>
            </a:r>
            <a:r>
              <a:rPr lang="en-US" b="1" dirty="0" err="1">
                <a:latin typeface="Times New Roman" pitchFamily="18" charset="0"/>
                <a:cs typeface="Times New Roman" pitchFamily="18" charset="0"/>
              </a:rPr>
              <a:t>Department,CSE</a:t>
            </a:r>
            <a:endParaRPr lang="en-US" b="1" dirty="0">
              <a:latin typeface="Times New Roman" pitchFamily="18" charset="0"/>
              <a:cs typeface="Times New Roman" pitchFamily="18" charset="0"/>
            </a:endParaRP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82051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
        <p:nvSpPr>
          <p:cNvPr id="11" name="TextBox 10"/>
          <p:cNvSpPr txBox="1"/>
          <p:nvPr/>
        </p:nvSpPr>
        <p:spPr>
          <a:xfrm>
            <a:off x="792525" y="207608"/>
            <a:ext cx="6712527"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Abstract</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292893" y="1515756"/>
            <a:ext cx="8558213" cy="4257515"/>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endParaRPr lang="en-US" sz="1800" dirty="0">
              <a:solidFill>
                <a:srgbClr val="333333"/>
              </a:solidFill>
              <a:latin typeface="Times New Roman" panose="02020603050405020304" pitchFamily="18" charset="0"/>
              <a:cs typeface="Times New Roman" panose="02020603050405020304" pitchFamily="18" charset="0"/>
            </a:endParaRPr>
          </a:p>
        </p:txBody>
      </p:sp>
      <p:sp>
        <p:nvSpPr>
          <p:cNvPr id="3" name="Rectangle 2"/>
          <p:cNvSpPr/>
          <p:nvPr/>
        </p:nvSpPr>
        <p:spPr>
          <a:xfrm>
            <a:off x="292894" y="1398675"/>
            <a:ext cx="8558212" cy="5632311"/>
          </a:xfrm>
          <a:prstGeom prst="rect">
            <a:avLst/>
          </a:prstGeom>
        </p:spPr>
        <p:txBody>
          <a:bodyPr wrap="square">
            <a:spAutoFit/>
          </a:bodyPr>
          <a:lstStyle/>
          <a:p>
            <a:pPr algn="just"/>
            <a:endParaRPr lang="en-US" dirty="0"/>
          </a:p>
          <a:p>
            <a:pPr algn="just">
              <a:lnSpc>
                <a:spcPct val="150000"/>
              </a:lnSpc>
            </a:pPr>
            <a:r>
              <a:rPr lang="en-US" dirty="0">
                <a:latin typeface="Times New Roman" pitchFamily="18" charset="0"/>
                <a:cs typeface="Times New Roman" pitchFamily="18" charset="0"/>
              </a:rPr>
              <a:t>This project focuses on the data analytics for the available data for COVID-19 pandemic disease. In this project, python and its libraries are applied for the exploratory data analysis of the dataset. Considering the variation of the scenario with time, it has been observed to analyze the data with the time series analysis in order to forecast the future effect of corona virus globally. This analysis has been conducted using six </a:t>
            </a:r>
            <a:r>
              <a:rPr lang="en-US" dirty="0" err="1">
                <a:latin typeface="Times New Roman" pitchFamily="18" charset="0"/>
                <a:cs typeface="Times New Roman" pitchFamily="18" charset="0"/>
              </a:rPr>
              <a:t>methods,viz</a:t>
            </a:r>
            <a:r>
              <a:rPr lang="en-US" dirty="0">
                <a:latin typeface="Times New Roman" pitchFamily="18" charset="0"/>
                <a:cs typeface="Times New Roman" pitchFamily="18" charset="0"/>
              </a:rPr>
              <a:t>. AR, MA, SVM, FB Prophet, Holt's linear trend method, Holt's Winter seasonal method and ARIMA model. Worldwide vaccination is also analyzed in this project for future forecasting of vaccination percentages of different countries.</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368370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134"/>
            <a:ext cx="9144000" cy="6858000"/>
          </a:xfrm>
          <a:prstGeom prst="rect">
            <a:avLst/>
          </a:prstGeom>
        </p:spPr>
      </p:pic>
      <p:sp>
        <p:nvSpPr>
          <p:cNvPr id="11" name="TextBox 10"/>
          <p:cNvSpPr txBox="1"/>
          <p:nvPr/>
        </p:nvSpPr>
        <p:spPr>
          <a:xfrm>
            <a:off x="1111020" y="10488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Design Architecture</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1514" y="1350090"/>
            <a:ext cx="5827844" cy="4825627"/>
          </a:xfrm>
          <a:prstGeom prst="rect">
            <a:avLst/>
          </a:prstGeom>
        </p:spPr>
      </p:pic>
      <p:sp>
        <p:nvSpPr>
          <p:cNvPr id="5" name="Rectangle 4"/>
          <p:cNvSpPr/>
          <p:nvPr/>
        </p:nvSpPr>
        <p:spPr>
          <a:xfrm>
            <a:off x="3181739" y="1515756"/>
            <a:ext cx="2864497" cy="471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CSSE </a:t>
            </a:r>
            <a:r>
              <a:rPr lang="en-US" sz="1600" b="1" dirty="0" err="1">
                <a:solidFill>
                  <a:schemeClr val="tx1"/>
                </a:solidFill>
              </a:rPr>
              <a:t>Covid</a:t>
            </a:r>
            <a:r>
              <a:rPr lang="en-US" sz="1600" b="1" dirty="0">
                <a:solidFill>
                  <a:schemeClr val="tx1"/>
                </a:solidFill>
              </a:rPr>
              <a:t> 19 Dataset</a:t>
            </a:r>
            <a:endParaRPr lang="en-US" sz="1600" b="1" dirty="0"/>
          </a:p>
        </p:txBody>
      </p:sp>
    </p:spTree>
    <p:extLst>
      <p:ext uri="{BB962C8B-B14F-4D97-AF65-F5344CB8AC3E}">
        <p14:creationId xmlns:p14="http://schemas.microsoft.com/office/powerpoint/2010/main" val="2240826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r>
              <a:rPr lang="en-US" sz="1950" b="1" dirty="0">
                <a:solidFill>
                  <a:prstClr val="black"/>
                </a:solidFill>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
        <p:nvSpPr>
          <p:cNvPr id="11" name="TextBox 10"/>
          <p:cNvSpPr txBox="1"/>
          <p:nvPr/>
        </p:nvSpPr>
        <p:spPr>
          <a:xfrm>
            <a:off x="792525" y="207608"/>
            <a:ext cx="6712527" cy="769441"/>
          </a:xfrm>
          <a:prstGeom prst="rect">
            <a:avLst/>
          </a:prstGeom>
          <a:noFill/>
        </p:spPr>
        <p:txBody>
          <a:bodyPr wrap="square" rtlCol="0">
            <a:spAutoFit/>
          </a:bodyPr>
          <a:lstStyle/>
          <a:p>
            <a:pPr algn="ctr"/>
            <a:r>
              <a:rPr lang="en-US" sz="4400" b="1" dirty="0">
                <a:solidFill>
                  <a:prstClr val="black"/>
                </a:solidFill>
                <a:latin typeface="Times New Roman" panose="02020603050405020304" pitchFamily="18" charset="0"/>
                <a:cs typeface="Times New Roman" panose="02020603050405020304" pitchFamily="18" charset="0"/>
              </a:rPr>
              <a:t>   Partial Implementation</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292893" y="1515756"/>
            <a:ext cx="8558213" cy="4257515"/>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endParaRPr lang="en-US" sz="18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4908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0211BB-C25B-4A2F-A277-6E0D7CD839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17767876-16B2-4096-AA5A-BEE8532517FB}"/>
              </a:ext>
            </a:extLst>
          </p:cNvPr>
          <p:cNvSpPr txBox="1"/>
          <p:nvPr/>
        </p:nvSpPr>
        <p:spPr>
          <a:xfrm>
            <a:off x="666447" y="3013502"/>
            <a:ext cx="8034425" cy="854080"/>
          </a:xfrm>
          <a:prstGeom prst="rect">
            <a:avLst/>
          </a:prstGeom>
          <a:noFill/>
        </p:spPr>
        <p:txBody>
          <a:bodyPr wrap="square" rtlCol="0">
            <a:spAutoFit/>
          </a:bodyPr>
          <a:lstStyle/>
          <a:p>
            <a:pPr lvl="0" algn="ctr"/>
            <a:r>
              <a:rPr lang="en-US" sz="495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837017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2007</TotalTime>
  <Words>246</Words>
  <Application>Microsoft Office PowerPoint</Application>
  <PresentationFormat>On-screen Show (4:3)</PresentationFormat>
  <Paragraphs>38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raj kumar</cp:lastModifiedBy>
  <cp:revision>223</cp:revision>
  <dcterms:created xsi:type="dcterms:W3CDTF">2020-08-08T03:55:20Z</dcterms:created>
  <dcterms:modified xsi:type="dcterms:W3CDTF">2021-05-30T10:24:56Z</dcterms:modified>
</cp:coreProperties>
</file>