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6" r:id="rId6"/>
    <p:sldId id="260" r:id="rId7"/>
    <p:sldId id="261" r:id="rId8"/>
    <p:sldId id="262" r:id="rId9"/>
    <p:sldId id="263" r:id="rId10"/>
    <p:sldId id="265"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7DD0E65-FEBD-4746-9570-1CA9B9CA5286}" type="datetimeFigureOut">
              <a:rPr lang="en-US" smtClean="0"/>
              <a:t>4/22/2021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B4ED1DE7-988D-4FCB-B4EC-2BDA09B5FEDD}" type="slidenum">
              <a:rPr lang="en-US" smtClean="0"/>
              <a:t>‹#›</a:t>
            </a:fld>
            <a:endParaRPr lang="en-US"/>
          </a:p>
        </p:txBody>
      </p:sp>
    </p:spTree>
    <p:extLst>
      <p:ext uri="{BB962C8B-B14F-4D97-AF65-F5344CB8AC3E}">
        <p14:creationId xmlns:p14="http://schemas.microsoft.com/office/powerpoint/2010/main" val="238140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ED1DE7-988D-4FCB-B4EC-2BDA09B5FEDD}" type="slidenum">
              <a:rPr lang="en-US" smtClean="0"/>
              <a:t>4</a:t>
            </a:fld>
            <a:endParaRPr lang="en-US"/>
          </a:p>
        </p:txBody>
      </p:sp>
    </p:spTree>
    <p:extLst>
      <p:ext uri="{BB962C8B-B14F-4D97-AF65-F5344CB8AC3E}">
        <p14:creationId xmlns:p14="http://schemas.microsoft.com/office/powerpoint/2010/main" val="2435008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ED1DE7-988D-4FCB-B4EC-2BDA09B5FEDD}" type="slidenum">
              <a:rPr lang="en-US" smtClean="0"/>
              <a:t>5</a:t>
            </a:fld>
            <a:endParaRPr lang="en-US"/>
          </a:p>
        </p:txBody>
      </p:sp>
    </p:spTree>
    <p:extLst>
      <p:ext uri="{BB962C8B-B14F-4D97-AF65-F5344CB8AC3E}">
        <p14:creationId xmlns:p14="http://schemas.microsoft.com/office/powerpoint/2010/main" val="54767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457199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18" name="bg object 18"/>
          <p:cNvSpPr/>
          <p:nvPr/>
        </p:nvSpPr>
        <p:spPr>
          <a:xfrm>
            <a:off x="0" y="11549"/>
            <a:ext cx="9143976" cy="6846436"/>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457199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994505" y="3013748"/>
            <a:ext cx="3154988" cy="779779"/>
          </a:xfrm>
          <a:prstGeom prst="rect">
            <a:avLst/>
          </a:prstGeom>
        </p:spPr>
        <p:txBody>
          <a:bodyPr wrap="square" lIns="0" tIns="0" rIns="0" bIns="0">
            <a:spAutoFit/>
          </a:bodyPr>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45628" y="2086758"/>
            <a:ext cx="7348220" cy="40919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patents.google.com/patent/US9064172" TargetMode="External"/><Relationship Id="rId5" Type="http://schemas.openxmlformats.org/officeDocument/2006/relationships/hyperlink" Target="https://portal.unifiedpatents.com/patents/patent/US-8803699-B2" TargetMode="External"/><Relationship Id="rId4" Type="http://schemas.openxmlformats.org/officeDocument/2006/relationships/hyperlink" Target="https://openaccess.thecvf.com/content_cvpr_2016/html/Redmon_You_Only_Look_CVPR_2016_pape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4" name="object 4"/>
            <p:cNvSpPr/>
            <p:nvPr/>
          </p:nvSpPr>
          <p:spPr>
            <a:xfrm>
              <a:off x="0" y="0"/>
              <a:ext cx="9143981" cy="6857986"/>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446022" y="1679042"/>
            <a:ext cx="6609715" cy="391160"/>
          </a:xfrm>
          <a:prstGeom prst="rect">
            <a:avLst/>
          </a:prstGeom>
        </p:spPr>
        <p:txBody>
          <a:bodyPr vert="horz" wrap="square" lIns="0" tIns="12700" rIns="0" bIns="0" rtlCol="0">
            <a:spAutoFit/>
          </a:bodyPr>
          <a:lstStyle/>
          <a:p>
            <a:pPr marL="12700">
              <a:lnSpc>
                <a:spcPct val="100000"/>
              </a:lnSpc>
              <a:spcBef>
                <a:spcPts val="100"/>
              </a:spcBef>
            </a:pPr>
            <a:r>
              <a:rPr sz="2400" spc="-5" dirty="0"/>
              <a:t>Department </a:t>
            </a:r>
            <a:r>
              <a:rPr sz="2400" dirty="0"/>
              <a:t>of </a:t>
            </a:r>
            <a:r>
              <a:rPr sz="2400" spc="-5" dirty="0"/>
              <a:t>Computer Science </a:t>
            </a:r>
            <a:r>
              <a:rPr sz="2400" dirty="0"/>
              <a:t>and</a:t>
            </a:r>
            <a:r>
              <a:rPr sz="2400" spc="-120" dirty="0"/>
              <a:t> </a:t>
            </a:r>
            <a:r>
              <a:rPr sz="2400" spc="-5" dirty="0"/>
              <a:t>Engineering</a:t>
            </a:r>
            <a:endParaRPr sz="2400"/>
          </a:p>
        </p:txBody>
      </p:sp>
      <p:sp>
        <p:nvSpPr>
          <p:cNvPr id="6" name="object 6"/>
          <p:cNvSpPr txBox="1"/>
          <p:nvPr/>
        </p:nvSpPr>
        <p:spPr>
          <a:xfrm>
            <a:off x="152386" y="2410052"/>
            <a:ext cx="8891905" cy="1218282"/>
          </a:xfrm>
          <a:prstGeom prst="rect">
            <a:avLst/>
          </a:prstGeom>
        </p:spPr>
        <p:txBody>
          <a:bodyPr vert="horz" wrap="square" lIns="0" tIns="12700" rIns="0" bIns="0" rtlCol="0">
            <a:spAutoFit/>
          </a:bodyPr>
          <a:lstStyle/>
          <a:p>
            <a:pPr algn="ctr">
              <a:spcBef>
                <a:spcPct val="0"/>
              </a:spcBef>
              <a:defRPr/>
            </a:pPr>
            <a:r>
              <a:rPr lang="en-US" sz="2000" b="1" dirty="0">
                <a:latin typeface="Times New Roman" panose="02020603050405020304" pitchFamily="18" charset="0"/>
                <a:cs typeface="Times New Roman" panose="02020603050405020304" pitchFamily="18" charset="0"/>
              </a:rPr>
              <a:t>OBJECT DETECTION AND ALERT SYSTEM </a:t>
            </a:r>
          </a:p>
          <a:p>
            <a:pPr algn="ctr">
              <a:spcBef>
                <a:spcPct val="0"/>
              </a:spcBef>
              <a:defRPr/>
            </a:pPr>
            <a:r>
              <a:rPr lang="en-US" sz="2000" b="1" dirty="0">
                <a:latin typeface="Times New Roman" panose="02020603050405020304" pitchFamily="18" charset="0"/>
                <a:cs typeface="Times New Roman" panose="02020603050405020304" pitchFamily="18" charset="0"/>
              </a:rPr>
              <a:t>FOR VISUALLY IMPAIRED PEOPLE</a:t>
            </a:r>
          </a:p>
          <a:p>
            <a:pPr marL="309880" algn="ctr">
              <a:lnSpc>
                <a:spcPct val="100000"/>
              </a:lnSpc>
              <a:spcBef>
                <a:spcPts val="2195"/>
              </a:spcBef>
            </a:pPr>
            <a:r>
              <a:rPr sz="2000" b="1" spc="-5" dirty="0">
                <a:latin typeface="Times New Roman"/>
                <a:cs typeface="Times New Roman"/>
              </a:rPr>
              <a:t>Date: </a:t>
            </a:r>
            <a:r>
              <a:rPr lang="en-US" sz="2000" b="1" dirty="0">
                <a:latin typeface="Times New Roman"/>
                <a:cs typeface="Times New Roman"/>
              </a:rPr>
              <a:t>22</a:t>
            </a:r>
            <a:r>
              <a:rPr sz="2000" b="1" dirty="0">
                <a:latin typeface="Times New Roman"/>
                <a:cs typeface="Times New Roman"/>
              </a:rPr>
              <a:t> </a:t>
            </a:r>
            <a:r>
              <a:rPr sz="2000" b="1" spc="-5" dirty="0">
                <a:latin typeface="Times New Roman"/>
                <a:cs typeface="Times New Roman"/>
              </a:rPr>
              <a:t>April</a:t>
            </a:r>
            <a:r>
              <a:rPr sz="2000" b="1" spc="-120" dirty="0">
                <a:latin typeface="Times New Roman"/>
                <a:cs typeface="Times New Roman"/>
              </a:rPr>
              <a:t> </a:t>
            </a:r>
            <a:r>
              <a:rPr sz="2000" b="1" dirty="0">
                <a:latin typeface="Times New Roman"/>
                <a:cs typeface="Times New Roman"/>
              </a:rPr>
              <a:t>2021</a:t>
            </a:r>
            <a:endParaRPr sz="2000" dirty="0">
              <a:latin typeface="Times New Roman"/>
              <a:cs typeface="Times New Roman"/>
            </a:endParaRPr>
          </a:p>
        </p:txBody>
      </p:sp>
      <p:sp>
        <p:nvSpPr>
          <p:cNvPr id="7" name="object 7"/>
          <p:cNvSpPr txBox="1"/>
          <p:nvPr/>
        </p:nvSpPr>
        <p:spPr>
          <a:xfrm>
            <a:off x="381001" y="4592923"/>
            <a:ext cx="8663290" cy="1890261"/>
          </a:xfrm>
          <a:prstGeom prst="rect">
            <a:avLst/>
          </a:prstGeom>
        </p:spPr>
        <p:txBody>
          <a:bodyPr vert="horz" wrap="square" lIns="0" tIns="12700" rIns="0" bIns="0" rtlCol="0">
            <a:spAutoFit/>
          </a:bodyPr>
          <a:lstStyle/>
          <a:p>
            <a:pPr algn="just"/>
            <a:r>
              <a:rPr lang="en-US" b="1" dirty="0">
                <a:latin typeface="Times New Roman" pitchFamily="18" charset="0"/>
                <a:cs typeface="Times New Roman" pitchFamily="18" charset="0"/>
              </a:rPr>
              <a:t>KURA PRAVALLIKA : 17WH1A0525</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THOTA SAHITHI : 17WH1A0539</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PALEPU PRIYOOSHA : 17WH1A0559</a:t>
            </a:r>
          </a:p>
          <a:p>
            <a:pPr algn="just"/>
            <a:r>
              <a:rPr lang="en-US" b="1" dirty="0">
                <a:latin typeface="Times New Roman" pitchFamily="18" charset="0"/>
                <a:cs typeface="Times New Roman" pitchFamily="18" charset="0"/>
              </a:rPr>
              <a:t>					Internal Guide: Mr. M.SUGNANA RAO</a:t>
            </a:r>
          </a:p>
          <a:p>
            <a:pPr algn="just"/>
            <a:r>
              <a:rPr lang="en-IN"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Assistant Professor</a:t>
            </a:r>
          </a:p>
          <a:p>
            <a:endParaRPr lang="en-US" sz="1400" b="1" dirty="0">
              <a:latin typeface="Times New Roman" pitchFamily="18" charset="0"/>
              <a:cs typeface="Times New Roman" pitchFamily="18" charset="0"/>
            </a:endParaRPr>
          </a:p>
          <a:p>
            <a:r>
              <a:rPr lang="en-US" sz="1800" b="1" spc="-5" dirty="0">
                <a:latin typeface="Times New Roman" pitchFamily="18" charset="0"/>
                <a:cs typeface="Times New Roman" pitchFamily="18" charset="0"/>
              </a:rPr>
              <a:t>				</a:t>
            </a:r>
            <a:endParaRPr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9870">
              <a:lnSpc>
                <a:spcPct val="100000"/>
              </a:lnSpc>
              <a:spcBef>
                <a:spcPts val="100"/>
              </a:spcBef>
            </a:pPr>
            <a:r>
              <a:rPr spc="-10" dirty="0"/>
              <a:t>Thank</a:t>
            </a:r>
            <a:r>
              <a:rPr spc="-95" dirty="0"/>
              <a:t> </a:t>
            </a:r>
            <a:r>
              <a:rPr dirty="0"/>
              <a:t>you</a:t>
            </a:r>
          </a:p>
        </p:txBody>
      </p:sp>
    </p:spTree>
    <p:extLst>
      <p:ext uri="{BB962C8B-B14F-4D97-AF65-F5344CB8AC3E}">
        <p14:creationId xmlns:p14="http://schemas.microsoft.com/office/powerpoint/2010/main" val="134342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189729" y="210654"/>
            <a:ext cx="19177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Abstract</a:t>
            </a:r>
            <a:endParaRPr sz="4400">
              <a:latin typeface="Times New Roman"/>
              <a:cs typeface="Times New Roman"/>
            </a:endParaRPr>
          </a:p>
        </p:txBody>
      </p:sp>
      <p:sp>
        <p:nvSpPr>
          <p:cNvPr id="7" name="object 7"/>
          <p:cNvSpPr txBox="1"/>
          <p:nvPr/>
        </p:nvSpPr>
        <p:spPr>
          <a:xfrm>
            <a:off x="539975" y="1228784"/>
            <a:ext cx="7994425" cy="5557932"/>
          </a:xfrm>
          <a:prstGeom prst="rect">
            <a:avLst/>
          </a:prstGeom>
        </p:spPr>
        <p:txBody>
          <a:bodyPr vert="horz" wrap="square" lIns="0" tIns="154940" rIns="0" bIns="0" rtlCol="0">
            <a:spAutoFit/>
          </a:bodyPr>
          <a:lstStyle/>
          <a:p>
            <a:pPr marL="12700">
              <a:spcBef>
                <a:spcPts val="1220"/>
              </a:spcBef>
            </a:pPr>
            <a:r>
              <a:rPr sz="2800" b="1" spc="15" dirty="0">
                <a:latin typeface="Lato"/>
                <a:cs typeface="Lato"/>
              </a:rPr>
              <a:t>Problem</a:t>
            </a:r>
            <a:r>
              <a:rPr sz="2800" b="1" spc="-95" dirty="0">
                <a:latin typeface="Lato"/>
                <a:cs typeface="Lato"/>
              </a:rPr>
              <a:t> </a:t>
            </a:r>
            <a:r>
              <a:rPr sz="2800" b="1" spc="5" dirty="0">
                <a:latin typeface="Lato"/>
                <a:cs typeface="Lato"/>
              </a:rPr>
              <a:t>Statemen</a:t>
            </a:r>
            <a:r>
              <a:rPr lang="en-US" sz="2800" b="1" spc="5" dirty="0">
                <a:latin typeface="Lato"/>
                <a:cs typeface="Lato"/>
              </a:rPr>
              <a:t>t:</a:t>
            </a:r>
          </a:p>
          <a:p>
            <a:pPr marL="12700" algn="just">
              <a:spcBef>
                <a:spcPts val="1220"/>
              </a:spcBef>
            </a:pPr>
            <a:r>
              <a:rPr lang="en-US" dirty="0">
                <a:latin typeface="Lato"/>
              </a:rPr>
              <a:t>Good vision is a precious gift but unfortunately loss of vision is becoming common nowadays. To help the blind people, the visual world has to be transformed into the audio world with the potential to inform them about objects as well as their spatial locations.</a:t>
            </a:r>
            <a:endParaRPr dirty="0">
              <a:latin typeface="Lato"/>
              <a:cs typeface="Lato"/>
            </a:endParaRPr>
          </a:p>
          <a:p>
            <a:pPr>
              <a:lnSpc>
                <a:spcPct val="100000"/>
              </a:lnSpc>
              <a:spcBef>
                <a:spcPts val="30"/>
              </a:spcBef>
            </a:pPr>
            <a:endParaRPr lang="en-US" sz="1550" dirty="0">
              <a:latin typeface="Lato"/>
              <a:cs typeface="Lato"/>
            </a:endParaRPr>
          </a:p>
          <a:p>
            <a:pPr>
              <a:lnSpc>
                <a:spcPct val="100000"/>
              </a:lnSpc>
              <a:spcBef>
                <a:spcPts val="30"/>
              </a:spcBef>
            </a:pPr>
            <a:endParaRPr sz="1550" dirty="0">
              <a:latin typeface="Lato"/>
              <a:cs typeface="Lato"/>
            </a:endParaRPr>
          </a:p>
          <a:p>
            <a:pPr marL="12700">
              <a:lnSpc>
                <a:spcPct val="100000"/>
              </a:lnSpc>
              <a:spcBef>
                <a:spcPts val="1220"/>
              </a:spcBef>
            </a:pPr>
            <a:r>
              <a:rPr sz="2800" b="1" spc="15" dirty="0">
                <a:latin typeface="Lato"/>
                <a:cs typeface="Lato"/>
              </a:rPr>
              <a:t>Project</a:t>
            </a:r>
            <a:r>
              <a:rPr sz="2800" b="1" spc="-95" dirty="0">
                <a:latin typeface="Lato"/>
                <a:cs typeface="Lato"/>
              </a:rPr>
              <a:t> </a:t>
            </a:r>
            <a:r>
              <a:rPr sz="2800" b="1" dirty="0">
                <a:latin typeface="Lato"/>
                <a:cs typeface="Lato"/>
              </a:rPr>
              <a:t>Objective:</a:t>
            </a:r>
            <a:endParaRPr lang="en-US" sz="2800" b="1" dirty="0">
              <a:latin typeface="Lato"/>
              <a:cs typeface="Lato"/>
            </a:endParaRPr>
          </a:p>
          <a:p>
            <a:pPr marL="12700" algn="just">
              <a:lnSpc>
                <a:spcPct val="100000"/>
              </a:lnSpc>
              <a:spcBef>
                <a:spcPts val="1220"/>
              </a:spcBef>
            </a:pPr>
            <a:r>
              <a:rPr lang="en-US" dirty="0">
                <a:latin typeface="Lato"/>
              </a:rPr>
              <a:t>Many people suffer from partial or complete blindness in this world. The main objective revolves around implementing object detection with an alert system and embedding it into an app which is blind friendly. Our project aims at helping people who are visually impaired or with their navigation.</a:t>
            </a:r>
            <a:endParaRPr lang="en-US" dirty="0">
              <a:latin typeface="Lato"/>
              <a:cs typeface="Times New Roman" pitchFamily="18" charset="0"/>
            </a:endParaRPr>
          </a:p>
          <a:p>
            <a:pPr marL="12700"/>
            <a:endParaRPr lang="en-US" dirty="0">
              <a:latin typeface="Lato"/>
              <a:cs typeface="Times New Roman" pitchFamily="18" charset="0"/>
            </a:endParaRPr>
          </a:p>
          <a:p>
            <a:pPr marL="12700"/>
            <a:endParaRPr lang="en-US" dirty="0">
              <a:latin typeface="Lato"/>
              <a:cs typeface="Times New Roman" pitchFamily="18" charset="0"/>
            </a:endParaRPr>
          </a:p>
          <a:p>
            <a:pPr marL="12700"/>
            <a:endParaRPr lang="en-US" dirty="0">
              <a:latin typeface="Lato"/>
              <a:cs typeface="Times New Roman" pitchFamily="18" charset="0"/>
            </a:endParaRPr>
          </a:p>
          <a:p>
            <a:pPr marL="12700"/>
            <a:endParaRPr lang="en-US" dirty="0">
              <a:latin typeface="Lato"/>
              <a:cs typeface="Times New Roman" pitchFamily="18" charset="0"/>
            </a:endParaRPr>
          </a:p>
          <a:p>
            <a:pPr marL="12700"/>
            <a:endParaRPr dirty="0">
              <a:latin typeface="Lato"/>
              <a:cs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9" y="0"/>
            <a:ext cx="9156681" cy="6934200"/>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721635" y="117516"/>
            <a:ext cx="170053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Dataset</a:t>
            </a:r>
            <a:endParaRPr sz="4400" dirty="0">
              <a:latin typeface="Times New Roman"/>
              <a:cs typeface="Times New Roman"/>
            </a:endParaRPr>
          </a:p>
        </p:txBody>
      </p:sp>
      <p:sp>
        <p:nvSpPr>
          <p:cNvPr id="7" name="object 7"/>
          <p:cNvSpPr/>
          <p:nvPr/>
        </p:nvSpPr>
        <p:spPr>
          <a:xfrm>
            <a:off x="386449" y="2834194"/>
            <a:ext cx="8462010" cy="3200400"/>
          </a:xfrm>
          <a:custGeom>
            <a:avLst/>
            <a:gdLst/>
            <a:ahLst/>
            <a:cxnLst/>
            <a:rect l="l" t="t" r="r" b="b"/>
            <a:pathLst>
              <a:path w="8462010" h="3200400">
                <a:moveTo>
                  <a:pt x="0" y="0"/>
                </a:moveTo>
                <a:lnTo>
                  <a:pt x="8461982" y="0"/>
                </a:lnTo>
              </a:path>
              <a:path w="8462010" h="3200400">
                <a:moveTo>
                  <a:pt x="0" y="400049"/>
                </a:moveTo>
                <a:lnTo>
                  <a:pt x="8461982" y="400049"/>
                </a:lnTo>
              </a:path>
              <a:path w="8462010" h="3200400">
                <a:moveTo>
                  <a:pt x="0" y="800098"/>
                </a:moveTo>
                <a:lnTo>
                  <a:pt x="8461982" y="800098"/>
                </a:lnTo>
              </a:path>
              <a:path w="8462010" h="3200400">
                <a:moveTo>
                  <a:pt x="0" y="1200147"/>
                </a:moveTo>
                <a:lnTo>
                  <a:pt x="8461982" y="1200147"/>
                </a:lnTo>
              </a:path>
              <a:path w="8462010" h="3200400">
                <a:moveTo>
                  <a:pt x="0" y="1600196"/>
                </a:moveTo>
                <a:lnTo>
                  <a:pt x="8461982" y="1600196"/>
                </a:lnTo>
              </a:path>
              <a:path w="8462010" h="3200400">
                <a:moveTo>
                  <a:pt x="0" y="2000245"/>
                </a:moveTo>
                <a:lnTo>
                  <a:pt x="8461982" y="2000245"/>
                </a:lnTo>
              </a:path>
              <a:path w="8462010" h="3200400">
                <a:moveTo>
                  <a:pt x="0" y="2400295"/>
                </a:moveTo>
                <a:lnTo>
                  <a:pt x="8461982" y="2400295"/>
                </a:lnTo>
              </a:path>
              <a:path w="8462010" h="3200400">
                <a:moveTo>
                  <a:pt x="0" y="2800344"/>
                </a:moveTo>
                <a:lnTo>
                  <a:pt x="8461982" y="2800344"/>
                </a:lnTo>
              </a:path>
              <a:path w="8462010" h="3200400">
                <a:moveTo>
                  <a:pt x="0" y="3200393"/>
                </a:moveTo>
                <a:lnTo>
                  <a:pt x="8461982" y="3200393"/>
                </a:lnTo>
              </a:path>
            </a:pathLst>
          </a:custGeom>
          <a:ln w="10574">
            <a:solidFill>
              <a:srgbClr val="DDDDDD"/>
            </a:solidFill>
          </a:ln>
        </p:spPr>
        <p:txBody>
          <a:bodyPr wrap="square" lIns="0" tIns="0" rIns="0" bIns="0" rtlCol="0"/>
          <a:lstStyle/>
          <a:p>
            <a:endParaRPr/>
          </a:p>
        </p:txBody>
      </p:sp>
      <p:sp>
        <p:nvSpPr>
          <p:cNvPr id="8" name="object 8"/>
          <p:cNvSpPr txBox="1"/>
          <p:nvPr/>
        </p:nvSpPr>
        <p:spPr>
          <a:xfrm>
            <a:off x="386449" y="1020884"/>
            <a:ext cx="8174355" cy="3491212"/>
          </a:xfrm>
          <a:prstGeom prst="rect">
            <a:avLst/>
          </a:prstGeom>
        </p:spPr>
        <p:txBody>
          <a:bodyPr vert="horz" wrap="square" lIns="0" tIns="154940" rIns="0" bIns="0" rtlCol="0">
            <a:spAutoFit/>
          </a:bodyPr>
          <a:lstStyle/>
          <a:p>
            <a:pPr marL="12700">
              <a:lnSpc>
                <a:spcPct val="100000"/>
              </a:lnSpc>
              <a:spcBef>
                <a:spcPts val="1220"/>
              </a:spcBef>
            </a:pPr>
            <a:r>
              <a:rPr sz="1800" b="1" spc="5" dirty="0">
                <a:latin typeface="Lato"/>
                <a:cs typeface="Lato"/>
              </a:rPr>
              <a:t>Dataset</a:t>
            </a:r>
            <a:r>
              <a:rPr sz="1800" b="1" spc="-100" dirty="0">
                <a:latin typeface="Lato"/>
                <a:cs typeface="Lato"/>
              </a:rPr>
              <a:t> </a:t>
            </a:r>
            <a:r>
              <a:rPr sz="1800" b="1" spc="5" dirty="0">
                <a:latin typeface="Lato"/>
                <a:cs typeface="Lato"/>
              </a:rPr>
              <a:t>Description:</a:t>
            </a:r>
            <a:endParaRPr lang="en-US" dirty="0">
              <a:latin typeface="Lato"/>
              <a:cs typeface="Lato"/>
            </a:endParaRPr>
          </a:p>
          <a:p>
            <a:pPr marL="12700">
              <a:lnSpc>
                <a:spcPct val="100000"/>
              </a:lnSpc>
              <a:spcBef>
                <a:spcPts val="1220"/>
              </a:spcBef>
            </a:pPr>
            <a:r>
              <a:rPr lang="en-US" dirty="0">
                <a:latin typeface="Lato"/>
                <a:cs typeface="Lato"/>
              </a:rPr>
              <a:t>We take images and train the Yolo model to recognize them and transform it into audio.</a:t>
            </a:r>
          </a:p>
          <a:p>
            <a:pPr marL="12700" marR="5080">
              <a:lnSpc>
                <a:spcPct val="114999"/>
              </a:lnSpc>
              <a:spcBef>
                <a:spcPts val="800"/>
              </a:spcBef>
            </a:pPr>
            <a:endParaRPr lang="en-US" dirty="0">
              <a:latin typeface="Lato"/>
              <a:cs typeface="Lato"/>
            </a:endParaRPr>
          </a:p>
          <a:p>
            <a:pPr marL="12700" marR="5080">
              <a:lnSpc>
                <a:spcPct val="114999"/>
              </a:lnSpc>
              <a:spcBef>
                <a:spcPts val="800"/>
              </a:spcBef>
            </a:pPr>
            <a:endParaRPr lang="en-US" sz="1600" dirty="0">
              <a:latin typeface="Lato"/>
              <a:cs typeface="Lato"/>
            </a:endParaRPr>
          </a:p>
          <a:p>
            <a:pPr marL="12700" marR="5080">
              <a:lnSpc>
                <a:spcPct val="114999"/>
              </a:lnSpc>
              <a:spcBef>
                <a:spcPts val="800"/>
              </a:spcBef>
            </a:pPr>
            <a:endParaRPr lang="en-US" sz="1600" dirty="0">
              <a:latin typeface="Lato"/>
              <a:cs typeface="Lato"/>
            </a:endParaRPr>
          </a:p>
          <a:p>
            <a:pPr marL="12700" marR="5080">
              <a:lnSpc>
                <a:spcPct val="114999"/>
              </a:lnSpc>
              <a:spcBef>
                <a:spcPts val="800"/>
              </a:spcBef>
            </a:pPr>
            <a:endParaRPr lang="en-US" sz="1600" dirty="0">
              <a:latin typeface="Lato"/>
              <a:cs typeface="Lato"/>
            </a:endParaRPr>
          </a:p>
          <a:p>
            <a:pPr marL="12700" marR="5080">
              <a:lnSpc>
                <a:spcPct val="114999"/>
              </a:lnSpc>
              <a:spcBef>
                <a:spcPts val="800"/>
              </a:spcBef>
            </a:pPr>
            <a:endParaRPr lang="en-US" sz="1600" dirty="0">
              <a:latin typeface="Lato"/>
              <a:cs typeface="Lato"/>
            </a:endParaRPr>
          </a:p>
          <a:p>
            <a:pPr marL="12700" marR="5080">
              <a:lnSpc>
                <a:spcPct val="114999"/>
              </a:lnSpc>
              <a:spcBef>
                <a:spcPts val="800"/>
              </a:spcBef>
            </a:pPr>
            <a:endParaRPr sz="1600" dirty="0">
              <a:latin typeface="Lato"/>
              <a:cs typeface="Lato"/>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5985" y="3105623"/>
            <a:ext cx="2904859" cy="2234507"/>
          </a:xfrm>
          <a:prstGeom prst="rect">
            <a:avLst/>
          </a:prstGeom>
        </p:spPr>
      </p:pic>
      <p:pic>
        <p:nvPicPr>
          <p:cNvPr id="1026" name="Picture 2" descr="YOLO object detection with OpenCV - PyImageSear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397" y="2619882"/>
            <a:ext cx="5048803" cy="3205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0" y="0"/>
            <a:ext cx="9177306" cy="6915142"/>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034236" y="105449"/>
            <a:ext cx="281686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Architecture</a:t>
            </a:r>
            <a:endParaRPr sz="4400">
              <a:latin typeface="Times New Roman"/>
              <a:cs typeface="Times New Roman"/>
            </a:endParaRPr>
          </a:p>
        </p:txBody>
      </p:sp>
      <p:sp>
        <p:nvSpPr>
          <p:cNvPr id="20" name="Rounded Rectangle 19"/>
          <p:cNvSpPr/>
          <p:nvPr/>
        </p:nvSpPr>
        <p:spPr>
          <a:xfrm>
            <a:off x="3034236" y="1066800"/>
            <a:ext cx="2528364" cy="54961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a:rPr>
              <a:t>Object</a:t>
            </a:r>
          </a:p>
          <a:p>
            <a:pPr algn="ctr"/>
            <a:r>
              <a:rPr lang="en-US" dirty="0">
                <a:solidFill>
                  <a:schemeClr val="tx1"/>
                </a:solidFill>
                <a:latin typeface="Lato"/>
              </a:rPr>
              <a:t>Recognition </a:t>
            </a:r>
          </a:p>
        </p:txBody>
      </p:sp>
      <p:sp>
        <p:nvSpPr>
          <p:cNvPr id="30" name="Rounded Rectangle 29"/>
          <p:cNvSpPr/>
          <p:nvPr/>
        </p:nvSpPr>
        <p:spPr>
          <a:xfrm>
            <a:off x="3395871" y="4222474"/>
            <a:ext cx="2014329" cy="8234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a:rPr>
              <a:t>Object Detection</a:t>
            </a:r>
          </a:p>
        </p:txBody>
      </p:sp>
      <p:sp>
        <p:nvSpPr>
          <p:cNvPr id="41" name="Rounded Rectangle 40"/>
          <p:cNvSpPr/>
          <p:nvPr/>
        </p:nvSpPr>
        <p:spPr>
          <a:xfrm>
            <a:off x="4480079" y="2260601"/>
            <a:ext cx="1463521" cy="82346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a:rPr>
              <a:t>Object Localization</a:t>
            </a:r>
          </a:p>
        </p:txBody>
      </p:sp>
      <p:sp>
        <p:nvSpPr>
          <p:cNvPr id="43" name="Rounded Rectangle 42"/>
          <p:cNvSpPr/>
          <p:nvPr/>
        </p:nvSpPr>
        <p:spPr>
          <a:xfrm>
            <a:off x="2503876" y="2260600"/>
            <a:ext cx="1634889" cy="82346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a:rPr>
              <a:t>Image Classification</a:t>
            </a:r>
          </a:p>
        </p:txBody>
      </p:sp>
      <p:cxnSp>
        <p:nvCxnSpPr>
          <p:cNvPr id="69" name="Elbow Connector 68"/>
          <p:cNvCxnSpPr>
            <a:cxnSpLocks/>
          </p:cNvCxnSpPr>
          <p:nvPr/>
        </p:nvCxnSpPr>
        <p:spPr>
          <a:xfrm rot="16200000" flipH="1">
            <a:off x="4452013" y="1725030"/>
            <a:ext cx="575015" cy="4269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cxnSpLocks/>
          </p:cNvCxnSpPr>
          <p:nvPr/>
        </p:nvCxnSpPr>
        <p:spPr>
          <a:xfrm rot="5400000">
            <a:off x="3730713" y="1738007"/>
            <a:ext cx="626891" cy="41123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cxnSpLocks/>
            <a:endCxn id="30" idx="0"/>
          </p:cNvCxnSpPr>
          <p:nvPr/>
        </p:nvCxnSpPr>
        <p:spPr>
          <a:xfrm rot="5400000">
            <a:off x="4207911" y="3329187"/>
            <a:ext cx="1088412" cy="69816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Elbow Connector 76"/>
          <p:cNvCxnSpPr>
            <a:cxnSpLocks/>
          </p:cNvCxnSpPr>
          <p:nvPr/>
        </p:nvCxnSpPr>
        <p:spPr>
          <a:xfrm rot="16200000" flipH="1">
            <a:off x="3338483" y="3198608"/>
            <a:ext cx="1169784" cy="9593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16653" y="-63320"/>
            <a:ext cx="9177306" cy="6915142"/>
          </a:xfrm>
          <a:prstGeom prst="rect">
            <a:avLst/>
          </a:prstGeom>
          <a:blipFill>
            <a:blip r:embed="rId4" cstate="print"/>
            <a:stretch>
              <a:fillRect/>
            </a:stretch>
          </a:blipFill>
        </p:spPr>
        <p:txBody>
          <a:bodyPr wrap="square" lIns="0" tIns="0" rIns="0" bIns="0" rtlCol="0"/>
          <a:lstStyle/>
          <a:p>
            <a:endParaRPr dirty="0"/>
          </a:p>
        </p:txBody>
      </p:sp>
      <p:sp>
        <p:nvSpPr>
          <p:cNvPr id="6" name="object 6"/>
          <p:cNvSpPr txBox="1">
            <a:spLocks noGrp="1"/>
          </p:cNvSpPr>
          <p:nvPr>
            <p:ph type="title"/>
          </p:nvPr>
        </p:nvSpPr>
        <p:spPr>
          <a:xfrm>
            <a:off x="3034235" y="105449"/>
            <a:ext cx="3255871" cy="689932"/>
          </a:xfrm>
          <a:prstGeom prst="rect">
            <a:avLst/>
          </a:prstGeom>
        </p:spPr>
        <p:txBody>
          <a:bodyPr vert="horz" wrap="square" lIns="0" tIns="12700" rIns="0" bIns="0" rtlCol="0">
            <a:spAutoFit/>
          </a:bodyPr>
          <a:lstStyle/>
          <a:p>
            <a:pPr marL="12700">
              <a:lnSpc>
                <a:spcPct val="100000"/>
              </a:lnSpc>
              <a:spcBef>
                <a:spcPts val="100"/>
              </a:spcBef>
            </a:pPr>
            <a:r>
              <a:rPr lang="en-US" sz="4400" b="0" spc="-5" dirty="0"/>
              <a:t>Flow Diagram</a:t>
            </a:r>
            <a:endParaRPr sz="4400" dirty="0">
              <a:latin typeface="Times New Roman"/>
              <a:cs typeface="Times New Roman"/>
            </a:endParaRPr>
          </a:p>
        </p:txBody>
      </p:sp>
      <p:sp>
        <p:nvSpPr>
          <p:cNvPr id="20" name="Rounded Rectangle 19"/>
          <p:cNvSpPr/>
          <p:nvPr/>
        </p:nvSpPr>
        <p:spPr>
          <a:xfrm>
            <a:off x="1219200" y="1480734"/>
            <a:ext cx="2224513" cy="98445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a:rPr>
              <a:t>Camera Captures Image</a:t>
            </a:r>
          </a:p>
        </p:txBody>
      </p:sp>
      <p:sp>
        <p:nvSpPr>
          <p:cNvPr id="30" name="Rounded Rectangle 29"/>
          <p:cNvSpPr/>
          <p:nvPr/>
        </p:nvSpPr>
        <p:spPr>
          <a:xfrm>
            <a:off x="4493769" y="3017266"/>
            <a:ext cx="2219963" cy="82346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a:rPr>
              <a:t>Identify the objects captured</a:t>
            </a:r>
          </a:p>
        </p:txBody>
      </p:sp>
      <p:sp>
        <p:nvSpPr>
          <p:cNvPr id="41" name="Rounded Rectangle 40"/>
          <p:cNvSpPr/>
          <p:nvPr/>
        </p:nvSpPr>
        <p:spPr>
          <a:xfrm>
            <a:off x="4480079" y="1412959"/>
            <a:ext cx="2301720" cy="98445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a:rPr>
              <a:t>Store the captured image</a:t>
            </a:r>
          </a:p>
        </p:txBody>
      </p:sp>
      <p:sp>
        <p:nvSpPr>
          <p:cNvPr id="43" name="Rounded Rectangle 42"/>
          <p:cNvSpPr/>
          <p:nvPr/>
        </p:nvSpPr>
        <p:spPr>
          <a:xfrm>
            <a:off x="1219200" y="4263163"/>
            <a:ext cx="2148313" cy="98445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a:rPr>
              <a:t>Audio Output</a:t>
            </a:r>
          </a:p>
        </p:txBody>
      </p:sp>
      <p:cxnSp>
        <p:nvCxnSpPr>
          <p:cNvPr id="69" name="Elbow Connector 68"/>
          <p:cNvCxnSpPr>
            <a:cxnSpLocks/>
          </p:cNvCxnSpPr>
          <p:nvPr/>
        </p:nvCxnSpPr>
        <p:spPr>
          <a:xfrm rot="5400000">
            <a:off x="5467950" y="4011535"/>
            <a:ext cx="32597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cxnSpLocks/>
            <a:endCxn id="41" idx="1"/>
          </p:cNvCxnSpPr>
          <p:nvPr/>
        </p:nvCxnSpPr>
        <p:spPr>
          <a:xfrm>
            <a:off x="3443713" y="1905182"/>
            <a:ext cx="1036366" cy="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cxnSpLocks/>
            <a:endCxn id="30" idx="0"/>
          </p:cNvCxnSpPr>
          <p:nvPr/>
        </p:nvCxnSpPr>
        <p:spPr>
          <a:xfrm rot="16200000" flipH="1">
            <a:off x="5278673" y="2692187"/>
            <a:ext cx="645073" cy="508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Elbow Connector 76"/>
          <p:cNvCxnSpPr>
            <a:cxnSpLocks/>
          </p:cNvCxnSpPr>
          <p:nvPr/>
        </p:nvCxnSpPr>
        <p:spPr>
          <a:xfrm rot="10800000" flipV="1">
            <a:off x="3427492" y="4755389"/>
            <a:ext cx="1109857"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ounded Rectangle 42">
            <a:extLst>
              <a:ext uri="{FF2B5EF4-FFF2-40B4-BE49-F238E27FC236}">
                <a16:creationId xmlns:a16="http://schemas.microsoft.com/office/drawing/2014/main" id="{4EA41CD5-3A57-48EA-9FF4-7E31139E86E4}"/>
              </a:ext>
            </a:extLst>
          </p:cNvPr>
          <p:cNvSpPr/>
          <p:nvPr/>
        </p:nvSpPr>
        <p:spPr>
          <a:xfrm>
            <a:off x="4571999" y="4174524"/>
            <a:ext cx="2209799" cy="122548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ato"/>
              </a:rPr>
              <a:t>Generate an Audio Signal for the identified object</a:t>
            </a:r>
          </a:p>
        </p:txBody>
      </p:sp>
      <p:sp>
        <p:nvSpPr>
          <p:cNvPr id="26" name="TextBox 25">
            <a:extLst>
              <a:ext uri="{FF2B5EF4-FFF2-40B4-BE49-F238E27FC236}">
                <a16:creationId xmlns:a16="http://schemas.microsoft.com/office/drawing/2014/main" id="{347CE047-86BF-4305-AE1F-0EBE75E2193C}"/>
              </a:ext>
            </a:extLst>
          </p:cNvPr>
          <p:cNvSpPr txBox="1"/>
          <p:nvPr/>
        </p:nvSpPr>
        <p:spPr>
          <a:xfrm>
            <a:off x="1919713" y="1043824"/>
            <a:ext cx="1447800" cy="461665"/>
          </a:xfrm>
          <a:prstGeom prst="rect">
            <a:avLst/>
          </a:prstGeom>
          <a:noFill/>
        </p:spPr>
        <p:txBody>
          <a:bodyPr wrap="square" rtlCol="0">
            <a:spAutoFit/>
          </a:bodyPr>
          <a:lstStyle/>
          <a:p>
            <a:r>
              <a:rPr lang="en-US" sz="2400" b="1" dirty="0"/>
              <a:t>USER</a:t>
            </a:r>
            <a:endParaRPr lang="en-IN" sz="2400" b="1" dirty="0"/>
          </a:p>
        </p:txBody>
      </p:sp>
      <p:sp>
        <p:nvSpPr>
          <p:cNvPr id="27" name="TextBox 26">
            <a:extLst>
              <a:ext uri="{FF2B5EF4-FFF2-40B4-BE49-F238E27FC236}">
                <a16:creationId xmlns:a16="http://schemas.microsoft.com/office/drawing/2014/main" id="{17998C87-E1B7-44E8-912E-8DA02EDC6FE5}"/>
              </a:ext>
            </a:extLst>
          </p:cNvPr>
          <p:cNvSpPr txBox="1"/>
          <p:nvPr/>
        </p:nvSpPr>
        <p:spPr>
          <a:xfrm>
            <a:off x="4571999" y="1004413"/>
            <a:ext cx="2357591" cy="461665"/>
          </a:xfrm>
          <a:prstGeom prst="rect">
            <a:avLst/>
          </a:prstGeom>
          <a:noFill/>
        </p:spPr>
        <p:txBody>
          <a:bodyPr wrap="square" rtlCol="0">
            <a:spAutoFit/>
          </a:bodyPr>
          <a:lstStyle/>
          <a:p>
            <a:r>
              <a:rPr lang="en-US" sz="2400" b="1" dirty="0"/>
              <a:t>APPLICATION</a:t>
            </a:r>
            <a:endParaRPr lang="en-IN" sz="2400" b="1" dirty="0"/>
          </a:p>
        </p:txBody>
      </p:sp>
    </p:spTree>
    <p:extLst>
      <p:ext uri="{BB962C8B-B14F-4D97-AF65-F5344CB8AC3E}">
        <p14:creationId xmlns:p14="http://schemas.microsoft.com/office/powerpoint/2010/main" val="80791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12681" y="0"/>
            <a:ext cx="9156681" cy="701038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2474053" y="95410"/>
            <a:ext cx="4027804" cy="695960"/>
          </a:xfrm>
          <a:prstGeom prst="rect">
            <a:avLst/>
          </a:prstGeom>
        </p:spPr>
        <p:txBody>
          <a:bodyPr vert="horz" wrap="square" lIns="0" tIns="12700" rIns="0" bIns="0" rtlCol="0">
            <a:spAutoFit/>
          </a:bodyPr>
          <a:lstStyle/>
          <a:p>
            <a:pPr marL="12700">
              <a:lnSpc>
                <a:spcPct val="100000"/>
              </a:lnSpc>
              <a:spcBef>
                <a:spcPts val="100"/>
              </a:spcBef>
            </a:pPr>
            <a:r>
              <a:rPr sz="4400" b="0" spc="-40" dirty="0">
                <a:latin typeface="Times New Roman"/>
                <a:cs typeface="Times New Roman"/>
              </a:rPr>
              <a:t>Technology</a:t>
            </a:r>
            <a:r>
              <a:rPr sz="4400" b="0" spc="-90" dirty="0">
                <a:latin typeface="Times New Roman"/>
                <a:cs typeface="Times New Roman"/>
              </a:rPr>
              <a:t> </a:t>
            </a:r>
            <a:r>
              <a:rPr sz="4400" b="0" spc="-5" dirty="0">
                <a:latin typeface="Times New Roman"/>
                <a:cs typeface="Times New Roman"/>
              </a:rPr>
              <a:t>Stack</a:t>
            </a:r>
            <a:endParaRPr sz="4400" dirty="0">
              <a:latin typeface="Times New Roman"/>
              <a:cs typeface="Times New Roman"/>
            </a:endParaRPr>
          </a:p>
        </p:txBody>
      </p:sp>
      <p:sp>
        <p:nvSpPr>
          <p:cNvPr id="13" name="object 13"/>
          <p:cNvSpPr txBox="1"/>
          <p:nvPr/>
        </p:nvSpPr>
        <p:spPr>
          <a:xfrm>
            <a:off x="838200" y="1310926"/>
            <a:ext cx="7162800" cy="6691575"/>
          </a:xfrm>
          <a:prstGeom prst="rect">
            <a:avLst/>
          </a:prstGeom>
        </p:spPr>
        <p:txBody>
          <a:bodyPr vert="horz" wrap="square" lIns="0" tIns="12700" rIns="0" bIns="0" rtlCol="0">
            <a:spAutoFit/>
          </a:bodyPr>
          <a:lstStyle/>
          <a:p>
            <a:pPr marL="91440">
              <a:lnSpc>
                <a:spcPct val="100000"/>
              </a:lnSpc>
              <a:spcBef>
                <a:spcPts val="1220"/>
              </a:spcBef>
            </a:pPr>
            <a:endParaRPr lang="en-US" dirty="0">
              <a:latin typeface="Lato"/>
              <a:cs typeface="Times New Roman" pitchFamily="18" charset="0"/>
            </a:endParaRPr>
          </a:p>
          <a:p>
            <a:pPr marL="91440">
              <a:lnSpc>
                <a:spcPct val="100000"/>
              </a:lnSpc>
              <a:spcBef>
                <a:spcPts val="1220"/>
              </a:spcBef>
              <a:buFont typeface="Wingdings" pitchFamily="2" charset="2"/>
              <a:buChar char="§"/>
            </a:pPr>
            <a:r>
              <a:rPr lang="en-US" dirty="0">
                <a:latin typeface="Lato"/>
                <a:cs typeface="Times New Roman" pitchFamily="18" charset="0"/>
              </a:rPr>
              <a:t>Python</a:t>
            </a:r>
          </a:p>
          <a:p>
            <a:pPr marL="91440">
              <a:lnSpc>
                <a:spcPct val="100000"/>
              </a:lnSpc>
              <a:spcBef>
                <a:spcPts val="1220"/>
              </a:spcBef>
              <a:buFont typeface="Wingdings" pitchFamily="2" charset="2"/>
              <a:buChar char="§"/>
            </a:pPr>
            <a:r>
              <a:rPr lang="en-US" dirty="0">
                <a:latin typeface="Lato"/>
                <a:cs typeface="Times New Roman" pitchFamily="18" charset="0"/>
              </a:rPr>
              <a:t>HTML </a:t>
            </a:r>
          </a:p>
          <a:p>
            <a:pPr marL="91440">
              <a:lnSpc>
                <a:spcPct val="100000"/>
              </a:lnSpc>
              <a:spcBef>
                <a:spcPts val="1220"/>
              </a:spcBef>
              <a:buFont typeface="Wingdings" pitchFamily="2" charset="2"/>
              <a:buChar char="§"/>
            </a:pPr>
            <a:r>
              <a:rPr lang="en-US" dirty="0">
                <a:latin typeface="Lato"/>
                <a:cs typeface="Times New Roman" pitchFamily="18" charset="0"/>
              </a:rPr>
              <a:t>CSS</a:t>
            </a:r>
          </a:p>
          <a:p>
            <a:pPr marL="91440">
              <a:lnSpc>
                <a:spcPct val="100000"/>
              </a:lnSpc>
              <a:spcBef>
                <a:spcPts val="1220"/>
              </a:spcBef>
              <a:buFont typeface="Wingdings" pitchFamily="2" charset="2"/>
              <a:buChar char="§"/>
            </a:pPr>
            <a:r>
              <a:rPr lang="en-US" dirty="0">
                <a:latin typeface="Lato"/>
                <a:cs typeface="Times New Roman" pitchFamily="18" charset="0"/>
              </a:rPr>
              <a:t>Flask</a:t>
            </a:r>
          </a:p>
          <a:p>
            <a:pPr marL="91440">
              <a:lnSpc>
                <a:spcPct val="100000"/>
              </a:lnSpc>
              <a:spcBef>
                <a:spcPts val="1220"/>
              </a:spcBef>
              <a:buFont typeface="Wingdings" pitchFamily="2" charset="2"/>
              <a:buChar char="§"/>
            </a:pPr>
            <a:r>
              <a:rPr lang="en-US" dirty="0">
                <a:latin typeface="Lato"/>
                <a:cs typeface="Times New Roman" pitchFamily="18" charset="0"/>
              </a:rPr>
              <a:t>Visual Studio code </a:t>
            </a:r>
          </a:p>
          <a:p>
            <a:pPr marL="91440">
              <a:lnSpc>
                <a:spcPct val="100000"/>
              </a:lnSpc>
              <a:spcBef>
                <a:spcPts val="1220"/>
              </a:spcBef>
              <a:buFont typeface="Wingdings" pitchFamily="2" charset="2"/>
              <a:buChar char="§"/>
            </a:pPr>
            <a:r>
              <a:rPr lang="en-US" dirty="0">
                <a:latin typeface="Lato"/>
                <a:cs typeface="Times New Roman" pitchFamily="18" charset="0"/>
              </a:rPr>
              <a:t>Text-to-Speech Engine</a:t>
            </a:r>
          </a:p>
          <a:p>
            <a:pPr marL="91440">
              <a:lnSpc>
                <a:spcPct val="100000"/>
              </a:lnSpc>
              <a:spcBef>
                <a:spcPts val="1220"/>
              </a:spcBef>
            </a:pPr>
            <a:r>
              <a:rPr sz="2400" b="1" spc="-190" dirty="0">
                <a:latin typeface="Times New Roman" pitchFamily="18" charset="0"/>
                <a:cs typeface="Times New Roman" pitchFamily="18" charset="0"/>
              </a:rPr>
              <a:t>Packages</a:t>
            </a:r>
            <a:r>
              <a:rPr sz="2400" b="1" spc="-75" dirty="0">
                <a:latin typeface="Times New Roman" pitchFamily="18" charset="0"/>
                <a:cs typeface="Times New Roman" pitchFamily="18" charset="0"/>
              </a:rPr>
              <a:t> </a:t>
            </a:r>
            <a:r>
              <a:rPr sz="2400" b="1" spc="-190" dirty="0">
                <a:latin typeface="Times New Roman" pitchFamily="18" charset="0"/>
                <a:cs typeface="Times New Roman" pitchFamily="18" charset="0"/>
              </a:rPr>
              <a:t>Used:</a:t>
            </a:r>
            <a:endParaRPr lang="en-US" sz="2400" b="1" spc="-190" dirty="0">
              <a:latin typeface="Times New Roman" pitchFamily="18" charset="0"/>
              <a:cs typeface="Times New Roman" pitchFamily="18" charset="0"/>
            </a:endParaRPr>
          </a:p>
          <a:p>
            <a:pPr marL="91440">
              <a:spcBef>
                <a:spcPts val="1220"/>
              </a:spcBef>
              <a:buFont typeface="Wingdings" pitchFamily="2" charset="2"/>
              <a:buChar char="§"/>
            </a:pPr>
            <a:r>
              <a:rPr lang="en-US" dirty="0">
                <a:latin typeface="Lato"/>
                <a:cs typeface="Times New Roman" pitchFamily="18" charset="0"/>
              </a:rPr>
              <a:t>Pillow</a:t>
            </a:r>
            <a:endParaRPr lang="en-US" spc="-190" dirty="0">
              <a:latin typeface="Lato"/>
              <a:cs typeface="Times New Roman" pitchFamily="18" charset="0"/>
            </a:endParaRPr>
          </a:p>
          <a:p>
            <a:pPr marL="91440">
              <a:lnSpc>
                <a:spcPct val="100000"/>
              </a:lnSpc>
              <a:spcBef>
                <a:spcPts val="1220"/>
              </a:spcBef>
              <a:buFont typeface="Wingdings" pitchFamily="2" charset="2"/>
              <a:buChar char="§"/>
            </a:pPr>
            <a:r>
              <a:rPr lang="en-US" dirty="0">
                <a:latin typeface="Lato"/>
              </a:rPr>
              <a:t>Matplotlib</a:t>
            </a:r>
          </a:p>
          <a:p>
            <a:pPr marL="91440">
              <a:lnSpc>
                <a:spcPct val="100000"/>
              </a:lnSpc>
              <a:spcBef>
                <a:spcPts val="1220"/>
              </a:spcBef>
              <a:buFont typeface="Wingdings" pitchFamily="2" charset="2"/>
              <a:buChar char="§"/>
            </a:pPr>
            <a:r>
              <a:rPr lang="en-US" dirty="0" err="1">
                <a:latin typeface="Lato"/>
              </a:rPr>
              <a:t>Opencv</a:t>
            </a:r>
            <a:endParaRPr lang="en-US" dirty="0">
              <a:latin typeface="Lato"/>
            </a:endParaRPr>
          </a:p>
          <a:p>
            <a:pPr marL="298450" indent="-285750">
              <a:lnSpc>
                <a:spcPct val="100000"/>
              </a:lnSpc>
              <a:buFont typeface="Wingdings" pitchFamily="2" charset="2"/>
              <a:buChar char="§"/>
            </a:pPr>
            <a:endParaRPr lang="en-US" spc="-190" dirty="0">
              <a:latin typeface="Lato"/>
              <a:cs typeface="Times New Roman" pitchFamily="18" charset="0"/>
            </a:endParaRPr>
          </a:p>
          <a:p>
            <a:pPr marL="12700">
              <a:lnSpc>
                <a:spcPct val="100000"/>
              </a:lnSpc>
            </a:pPr>
            <a:endParaRPr lang="en-US" sz="2800" b="1" spc="-190" dirty="0">
              <a:latin typeface="Times New Roman" pitchFamily="18" charset="0"/>
              <a:cs typeface="Times New Roman" pitchFamily="18" charset="0"/>
            </a:endParaRPr>
          </a:p>
          <a:p>
            <a:pPr marL="12700">
              <a:lnSpc>
                <a:spcPct val="100000"/>
              </a:lnSpc>
            </a:pPr>
            <a:endParaRPr lang="en-US" sz="2800" b="1" spc="-190" dirty="0">
              <a:latin typeface="Times New Roman" pitchFamily="18" charset="0"/>
              <a:cs typeface="Times New Roman" pitchFamily="18" charset="0"/>
            </a:endParaRPr>
          </a:p>
          <a:p>
            <a:pPr marL="12700">
              <a:lnSpc>
                <a:spcPct val="100000"/>
              </a:lnSpc>
            </a:pPr>
            <a:endParaRPr lang="en-US" sz="2800" b="1" spc="-190" dirty="0">
              <a:latin typeface="Times New Roman" pitchFamily="18" charset="0"/>
              <a:cs typeface="Times New Roman" pitchFamily="18" charset="0"/>
            </a:endParaRPr>
          </a:p>
          <a:p>
            <a:pPr marL="12700">
              <a:lnSpc>
                <a:spcPct val="100000"/>
              </a:lnSpc>
            </a:pPr>
            <a:endParaRPr lang="en-US" sz="2800" b="1" spc="-19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4" name="object 4"/>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010541" y="107931"/>
            <a:ext cx="4907280" cy="689932"/>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pitchFamily="18" charset="0"/>
                <a:cs typeface="Times New Roman" pitchFamily="18" charset="0"/>
              </a:rPr>
              <a:t>System</a:t>
            </a:r>
            <a:r>
              <a:rPr sz="4400" b="0" spc="-90" dirty="0">
                <a:latin typeface="Times New Roman" pitchFamily="18" charset="0"/>
                <a:cs typeface="Times New Roman" pitchFamily="18" charset="0"/>
              </a:rPr>
              <a:t> </a:t>
            </a:r>
            <a:r>
              <a:rPr sz="4400" b="0" spc="-5" dirty="0">
                <a:latin typeface="Times New Roman" pitchFamily="18" charset="0"/>
                <a:cs typeface="Times New Roman" pitchFamily="18" charset="0"/>
              </a:rPr>
              <a:t>Requirements</a:t>
            </a:r>
            <a:endParaRPr sz="4400" dirty="0">
              <a:latin typeface="Times New Roman" pitchFamily="18" charset="0"/>
              <a:cs typeface="Times New Roman" pitchFamily="18" charset="0"/>
            </a:endParaRPr>
          </a:p>
        </p:txBody>
      </p:sp>
      <p:graphicFrame>
        <p:nvGraphicFramePr>
          <p:cNvPr id="6" name="object 6"/>
          <p:cNvGraphicFramePr>
            <a:graphicFrameLocks noGrp="1"/>
          </p:cNvGraphicFramePr>
          <p:nvPr>
            <p:extLst>
              <p:ext uri="{D42A27DB-BD31-4B8C-83A1-F6EECF244321}">
                <p14:modId xmlns:p14="http://schemas.microsoft.com/office/powerpoint/2010/main" val="4193693183"/>
              </p:ext>
            </p:extLst>
          </p:nvPr>
        </p:nvGraphicFramePr>
        <p:xfrm>
          <a:off x="1030266" y="1371600"/>
          <a:ext cx="7634044" cy="5095818"/>
        </p:xfrm>
        <a:graphic>
          <a:graphicData uri="http://schemas.openxmlformats.org/drawingml/2006/table">
            <a:tbl>
              <a:tblPr firstRow="1" bandRow="1">
                <a:tableStyleId>{2D5ABB26-0587-4C30-8999-92F81FD0307C}</a:tableStyleId>
              </a:tblPr>
              <a:tblGrid>
                <a:gridCol w="3200400">
                  <a:extLst>
                    <a:ext uri="{9D8B030D-6E8A-4147-A177-3AD203B41FA5}">
                      <a16:colId xmlns:a16="http://schemas.microsoft.com/office/drawing/2014/main" val="20000"/>
                    </a:ext>
                  </a:extLst>
                </a:gridCol>
                <a:gridCol w="4433644">
                  <a:extLst>
                    <a:ext uri="{9D8B030D-6E8A-4147-A177-3AD203B41FA5}">
                      <a16:colId xmlns:a16="http://schemas.microsoft.com/office/drawing/2014/main" val="20001"/>
                    </a:ext>
                  </a:extLst>
                </a:gridCol>
              </a:tblGrid>
              <a:tr h="1013657">
                <a:tc>
                  <a:txBody>
                    <a:bodyPr/>
                    <a:lstStyle/>
                    <a:p>
                      <a:pPr algn="ctr">
                        <a:lnSpc>
                          <a:spcPct val="100000"/>
                        </a:lnSpc>
                        <a:spcBef>
                          <a:spcPts val="1295"/>
                        </a:spcBef>
                      </a:pPr>
                      <a:r>
                        <a:rPr sz="3200" b="1" spc="10" dirty="0">
                          <a:solidFill>
                            <a:srgbClr val="FFFFFF"/>
                          </a:solidFill>
                          <a:latin typeface="Lato"/>
                          <a:cs typeface="Times New Roman" pitchFamily="18" charset="0"/>
                        </a:rPr>
                        <a:t>Environment</a:t>
                      </a:r>
                      <a:endParaRPr sz="3200" dirty="0">
                        <a:latin typeface="Lato"/>
                        <a:cs typeface="Times New Roman" pitchFamily="18" charset="0"/>
                      </a:endParaRPr>
                    </a:p>
                  </a:txBody>
                  <a:tcPr marL="0" marR="0" marT="164465" marB="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999999"/>
                    </a:solidFill>
                  </a:tcPr>
                </a:tc>
                <a:tc>
                  <a:txBody>
                    <a:bodyPr/>
                    <a:lstStyle/>
                    <a:p>
                      <a:pPr marL="984885">
                        <a:lnSpc>
                          <a:spcPct val="100000"/>
                        </a:lnSpc>
                        <a:spcBef>
                          <a:spcPts val="1295"/>
                        </a:spcBef>
                      </a:pPr>
                      <a:r>
                        <a:rPr sz="3200" b="1" dirty="0">
                          <a:solidFill>
                            <a:srgbClr val="FFFFFF"/>
                          </a:solidFill>
                          <a:latin typeface="Lato"/>
                          <a:cs typeface="Times New Roman" pitchFamily="18" charset="0"/>
                        </a:rPr>
                        <a:t>Speciﬁcations</a:t>
                      </a:r>
                      <a:endParaRPr sz="3200" dirty="0">
                        <a:latin typeface="Lato"/>
                        <a:cs typeface="Times New Roman" pitchFamily="18" charset="0"/>
                      </a:endParaRPr>
                    </a:p>
                  </a:txBody>
                  <a:tcPr marL="0" marR="0" marT="164465" marB="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999999"/>
                    </a:solidFill>
                  </a:tcPr>
                </a:tc>
                <a:extLst>
                  <a:ext uri="{0D108BD9-81ED-4DB2-BD59-A6C34878D82A}">
                    <a16:rowId xmlns:a16="http://schemas.microsoft.com/office/drawing/2014/main" val="10000"/>
                  </a:ext>
                </a:extLst>
              </a:tr>
              <a:tr h="1736930">
                <a:tc>
                  <a:txBody>
                    <a:bodyPr/>
                    <a:lstStyle/>
                    <a:p>
                      <a:pPr algn="ctr">
                        <a:lnSpc>
                          <a:spcPct val="100000"/>
                        </a:lnSpc>
                        <a:spcBef>
                          <a:spcPts val="1300"/>
                        </a:spcBef>
                      </a:pPr>
                      <a:r>
                        <a:rPr sz="3100" spc="25" dirty="0">
                          <a:latin typeface="Lato"/>
                          <a:cs typeface="Times New Roman" pitchFamily="18" charset="0"/>
                        </a:rPr>
                        <a:t>Hardware</a:t>
                      </a:r>
                      <a:endParaRPr sz="3100" dirty="0">
                        <a:latin typeface="Lato"/>
                        <a:cs typeface="Times New Roman" pitchFamily="18" charset="0"/>
                      </a:endParaRPr>
                    </a:p>
                  </a:txBody>
                  <a:tcPr marL="0" marR="0" marT="165100" marB="0">
                    <a:lnL w="9525">
                      <a:solidFill>
                        <a:srgbClr val="9E9E9E"/>
                      </a:solidFill>
                      <a:prstDash val="solid"/>
                    </a:lnL>
                    <a:lnR w="9525">
                      <a:solidFill>
                        <a:srgbClr val="9E9E9E"/>
                      </a:solidFill>
                      <a:prstDash val="solid"/>
                    </a:lnR>
                    <a:lnT w="9525">
                      <a:solidFill>
                        <a:srgbClr val="FFFFFF"/>
                      </a:solidFill>
                      <a:prstDash val="solid"/>
                    </a:lnT>
                    <a:solidFill>
                      <a:srgbClr val="B6B6B6"/>
                    </a:solidFill>
                  </a:tcPr>
                </a:tc>
                <a:tc>
                  <a:txBody>
                    <a:bodyPr/>
                    <a:lstStyle/>
                    <a:p>
                      <a:pPr marL="85090">
                        <a:lnSpc>
                          <a:spcPct val="150000"/>
                        </a:lnSpc>
                        <a:spcBef>
                          <a:spcPts val="1345"/>
                        </a:spcBef>
                      </a:pPr>
                      <a:r>
                        <a:rPr lang="en-US" sz="2000" dirty="0">
                          <a:latin typeface="Lato"/>
                          <a:cs typeface="Times New Roman" pitchFamily="18" charset="0"/>
                        </a:rPr>
                        <a:t>Processor – Intel Core</a:t>
                      </a:r>
                      <a:r>
                        <a:rPr lang="en-US" sz="2000" baseline="0" dirty="0">
                          <a:latin typeface="Lato"/>
                          <a:cs typeface="Times New Roman" pitchFamily="18" charset="0"/>
                        </a:rPr>
                        <a:t> 5</a:t>
                      </a:r>
                    </a:p>
                    <a:p>
                      <a:pPr marL="85090">
                        <a:lnSpc>
                          <a:spcPct val="150000"/>
                        </a:lnSpc>
                        <a:spcBef>
                          <a:spcPts val="1345"/>
                        </a:spcBef>
                      </a:pPr>
                      <a:r>
                        <a:rPr lang="en-US" sz="2000" baseline="0" dirty="0">
                          <a:latin typeface="Lato"/>
                          <a:cs typeface="Times New Roman" pitchFamily="18" charset="0"/>
                        </a:rPr>
                        <a:t>Memory(RAM) – 8GB</a:t>
                      </a:r>
                    </a:p>
                    <a:p>
                      <a:pPr marL="85090">
                        <a:lnSpc>
                          <a:spcPct val="150000"/>
                        </a:lnSpc>
                        <a:spcBef>
                          <a:spcPts val="1345"/>
                        </a:spcBef>
                      </a:pPr>
                      <a:r>
                        <a:rPr lang="en-US" sz="2000" baseline="0" dirty="0">
                          <a:latin typeface="Lato"/>
                          <a:cs typeface="Times New Roman" pitchFamily="18" charset="0"/>
                        </a:rPr>
                        <a:t>Storage – 1TB </a:t>
                      </a:r>
                      <a:endParaRPr sz="2000" dirty="0">
                        <a:latin typeface="Lato"/>
                        <a:cs typeface="Times New Roman" pitchFamily="18" charset="0"/>
                      </a:endParaRPr>
                    </a:p>
                  </a:txBody>
                  <a:tcPr marL="0" marR="0" marT="170815" marB="0">
                    <a:lnL w="9525">
                      <a:solidFill>
                        <a:srgbClr val="9E9E9E"/>
                      </a:solidFill>
                      <a:prstDash val="solid"/>
                    </a:lnL>
                    <a:lnR w="9525">
                      <a:solidFill>
                        <a:srgbClr val="9E9E9E"/>
                      </a:solidFill>
                      <a:prstDash val="solid"/>
                    </a:lnR>
                    <a:lnT w="9525">
                      <a:solidFill>
                        <a:srgbClr val="FFFFFF"/>
                      </a:solidFill>
                      <a:prstDash val="solid"/>
                    </a:lnT>
                    <a:solidFill>
                      <a:srgbClr val="B6B6B6"/>
                    </a:solidFill>
                  </a:tcPr>
                </a:tc>
                <a:extLst>
                  <a:ext uri="{0D108BD9-81ED-4DB2-BD59-A6C34878D82A}">
                    <a16:rowId xmlns:a16="http://schemas.microsoft.com/office/drawing/2014/main" val="10001"/>
                  </a:ext>
                </a:extLst>
              </a:tr>
              <a:tr h="1748709">
                <a:tc>
                  <a:txBody>
                    <a:bodyPr/>
                    <a:lstStyle/>
                    <a:p>
                      <a:pPr algn="ctr">
                        <a:lnSpc>
                          <a:spcPct val="100000"/>
                        </a:lnSpc>
                        <a:spcBef>
                          <a:spcPts val="1300"/>
                        </a:spcBef>
                      </a:pPr>
                      <a:r>
                        <a:rPr sz="3100" dirty="0">
                          <a:latin typeface="Lato"/>
                          <a:cs typeface="Times New Roman" pitchFamily="18" charset="0"/>
                        </a:rPr>
                        <a:t>Software</a:t>
                      </a:r>
                    </a:p>
                  </a:txBody>
                  <a:tcPr marL="0" marR="0" marT="165100" marB="0">
                    <a:solidFill>
                      <a:srgbClr val="CCCCCC"/>
                    </a:solidFill>
                  </a:tcPr>
                </a:tc>
                <a:tc>
                  <a:txBody>
                    <a:bodyPr/>
                    <a:lstStyle/>
                    <a:p>
                      <a:pPr marL="85090" marR="633095">
                        <a:lnSpc>
                          <a:spcPct val="100000"/>
                        </a:lnSpc>
                        <a:spcBef>
                          <a:spcPts val="1345"/>
                        </a:spcBef>
                      </a:pPr>
                      <a:r>
                        <a:rPr lang="en-US" sz="2000" dirty="0">
                          <a:latin typeface="Lato"/>
                          <a:cs typeface="Times New Roman" pitchFamily="18" charset="0"/>
                        </a:rPr>
                        <a:t>Python</a:t>
                      </a:r>
                    </a:p>
                    <a:p>
                      <a:pPr marL="85090" marR="633095">
                        <a:lnSpc>
                          <a:spcPct val="100000"/>
                        </a:lnSpc>
                        <a:spcBef>
                          <a:spcPts val="1345"/>
                        </a:spcBef>
                      </a:pPr>
                      <a:r>
                        <a:rPr lang="en-US" sz="2000" dirty="0">
                          <a:latin typeface="Lato"/>
                          <a:cs typeface="Times New Roman" pitchFamily="18" charset="0"/>
                        </a:rPr>
                        <a:t>OS -</a:t>
                      </a:r>
                      <a:r>
                        <a:rPr lang="en-US" sz="2000" baseline="0" dirty="0">
                          <a:latin typeface="Lato"/>
                          <a:cs typeface="Times New Roman" pitchFamily="18" charset="0"/>
                        </a:rPr>
                        <a:t> </a:t>
                      </a:r>
                      <a:r>
                        <a:rPr lang="en-US" sz="2000" dirty="0">
                          <a:latin typeface="Lato"/>
                          <a:cs typeface="Times New Roman" pitchFamily="18" charset="0"/>
                        </a:rPr>
                        <a:t>Windows10</a:t>
                      </a:r>
                    </a:p>
                    <a:p>
                      <a:pPr marL="85090" marR="633095">
                        <a:lnSpc>
                          <a:spcPct val="100000"/>
                        </a:lnSpc>
                        <a:spcBef>
                          <a:spcPts val="1345"/>
                        </a:spcBef>
                      </a:pPr>
                      <a:r>
                        <a:rPr lang="en-US" sz="2000" dirty="0">
                          <a:latin typeface="Lato"/>
                          <a:cs typeface="Times New Roman" pitchFamily="18" charset="0"/>
                        </a:rPr>
                        <a:t>Google Colab</a:t>
                      </a:r>
                    </a:p>
                    <a:p>
                      <a:pPr marL="85090" marR="633095">
                        <a:lnSpc>
                          <a:spcPct val="100000"/>
                        </a:lnSpc>
                        <a:spcBef>
                          <a:spcPts val="1345"/>
                        </a:spcBef>
                      </a:pPr>
                      <a:r>
                        <a:rPr lang="en-US" sz="2000" dirty="0">
                          <a:latin typeface="Lato"/>
                          <a:cs typeface="Times New Roman" pitchFamily="18" charset="0"/>
                        </a:rPr>
                        <a:t>Visual Studio Code</a:t>
                      </a:r>
                      <a:endParaRPr sz="2000" dirty="0">
                        <a:latin typeface="Lato"/>
                        <a:cs typeface="Times New Roman" pitchFamily="18" charset="0"/>
                      </a:endParaRPr>
                    </a:p>
                  </a:txBody>
                  <a:tcPr marL="0" marR="0" marT="170815" marB="0">
                    <a:solidFill>
                      <a:srgbClr val="CCCCCC"/>
                    </a:solidFill>
                  </a:tcPr>
                </a:tc>
                <a:extLst>
                  <a:ext uri="{0D108BD9-81ED-4DB2-BD59-A6C34878D82A}">
                    <a16:rowId xmlns:a16="http://schemas.microsoft.com/office/drawing/2014/main" val="10002"/>
                  </a:ext>
                </a:extLst>
              </a:tr>
              <a:tr h="353394">
                <a:tc gridSpan="2">
                  <a:txBody>
                    <a:bodyPr/>
                    <a:lstStyle/>
                    <a:p>
                      <a:pPr>
                        <a:lnSpc>
                          <a:spcPct val="100000"/>
                        </a:lnSpc>
                      </a:pPr>
                      <a:endParaRPr sz="2500" dirty="0">
                        <a:latin typeface="Times New Roman"/>
                        <a:cs typeface="Times New Roman"/>
                      </a:endParaRPr>
                    </a:p>
                  </a:txBody>
                  <a:tcPr marL="0" marR="0" marT="0" marB="0">
                    <a:lnR w="19050">
                      <a:solidFill>
                        <a:srgbClr val="1482AA"/>
                      </a:solidFill>
                      <a:prstDash val="solid"/>
                    </a:lnR>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4" name="object 4"/>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3455983" y="107931"/>
            <a:ext cx="2019935" cy="695960"/>
          </a:xfrm>
          <a:prstGeom prst="rect">
            <a:avLst/>
          </a:prstGeom>
        </p:spPr>
        <p:txBody>
          <a:bodyPr vert="horz" wrap="square" lIns="0" tIns="12700" rIns="0" bIns="0" rtlCol="0">
            <a:spAutoFit/>
          </a:bodyPr>
          <a:lstStyle/>
          <a:p>
            <a:pPr marL="12700">
              <a:lnSpc>
                <a:spcPct val="100000"/>
              </a:lnSpc>
              <a:spcBef>
                <a:spcPts val="100"/>
              </a:spcBef>
            </a:pPr>
            <a:r>
              <a:rPr sz="4400" b="0" spc="-160" dirty="0">
                <a:latin typeface="Times New Roman" pitchFamily="18" charset="0"/>
                <a:cs typeface="Times New Roman" pitchFamily="18" charset="0"/>
              </a:rPr>
              <a:t>T</a:t>
            </a:r>
            <a:r>
              <a:rPr sz="4400" b="0" spc="-5" dirty="0">
                <a:latin typeface="Times New Roman" pitchFamily="18" charset="0"/>
                <a:cs typeface="Times New Roman" pitchFamily="18" charset="0"/>
              </a:rPr>
              <a:t>imeline</a:t>
            </a:r>
            <a:endParaRPr sz="4400" dirty="0">
              <a:latin typeface="Times New Roman" pitchFamily="18" charset="0"/>
              <a:cs typeface="Times New Roman" pitchFamily="18" charset="0"/>
            </a:endParaRPr>
          </a:p>
        </p:txBody>
      </p:sp>
      <p:graphicFrame>
        <p:nvGraphicFramePr>
          <p:cNvPr id="6" name="object 6"/>
          <p:cNvGraphicFramePr>
            <a:graphicFrameLocks noGrp="1"/>
          </p:cNvGraphicFramePr>
          <p:nvPr>
            <p:extLst>
              <p:ext uri="{D42A27DB-BD31-4B8C-83A1-F6EECF244321}">
                <p14:modId xmlns:p14="http://schemas.microsoft.com/office/powerpoint/2010/main" val="3441446730"/>
              </p:ext>
            </p:extLst>
          </p:nvPr>
        </p:nvGraphicFramePr>
        <p:xfrm>
          <a:off x="513973" y="1298634"/>
          <a:ext cx="8092440" cy="5367065"/>
        </p:xfrm>
        <a:graphic>
          <a:graphicData uri="http://schemas.openxmlformats.org/drawingml/2006/table">
            <a:tbl>
              <a:tblPr firstRow="1" bandRow="1">
                <a:tableStyleId>{2D5ABB26-0587-4C30-8999-92F81FD0307C}</a:tableStyleId>
              </a:tblPr>
              <a:tblGrid>
                <a:gridCol w="2305427">
                  <a:extLst>
                    <a:ext uri="{9D8B030D-6E8A-4147-A177-3AD203B41FA5}">
                      <a16:colId xmlns:a16="http://schemas.microsoft.com/office/drawing/2014/main" val="20000"/>
                    </a:ext>
                  </a:extLst>
                </a:gridCol>
                <a:gridCol w="3466723">
                  <a:extLst>
                    <a:ext uri="{9D8B030D-6E8A-4147-A177-3AD203B41FA5}">
                      <a16:colId xmlns:a16="http://schemas.microsoft.com/office/drawing/2014/main" val="20001"/>
                    </a:ext>
                  </a:extLst>
                </a:gridCol>
                <a:gridCol w="2320290">
                  <a:extLst>
                    <a:ext uri="{9D8B030D-6E8A-4147-A177-3AD203B41FA5}">
                      <a16:colId xmlns:a16="http://schemas.microsoft.com/office/drawing/2014/main" val="20002"/>
                    </a:ext>
                  </a:extLst>
                </a:gridCol>
              </a:tblGrid>
              <a:tr h="1071872">
                <a:tc>
                  <a:txBody>
                    <a:bodyPr/>
                    <a:lstStyle/>
                    <a:p>
                      <a:pPr>
                        <a:lnSpc>
                          <a:spcPct val="100000"/>
                        </a:lnSpc>
                        <a:spcBef>
                          <a:spcPts val="5"/>
                        </a:spcBef>
                      </a:pPr>
                      <a:endParaRPr sz="2600" dirty="0">
                        <a:latin typeface="Times New Roman" pitchFamily="18" charset="0"/>
                        <a:cs typeface="Times New Roman" pitchFamily="18" charset="0"/>
                      </a:endParaRPr>
                    </a:p>
                    <a:p>
                      <a:pPr algn="ctr">
                        <a:lnSpc>
                          <a:spcPct val="100000"/>
                        </a:lnSpc>
                      </a:pPr>
                      <a:r>
                        <a:rPr sz="2000" b="1" spc="-5" dirty="0">
                          <a:latin typeface="Times New Roman" pitchFamily="18" charset="0"/>
                          <a:cs typeface="Times New Roman" pitchFamily="18" charset="0"/>
                        </a:rPr>
                        <a:t>Review</a:t>
                      </a:r>
                      <a:r>
                        <a:rPr sz="2000" b="1" spc="-110" dirty="0">
                          <a:latin typeface="Times New Roman" pitchFamily="18" charset="0"/>
                          <a:cs typeface="Times New Roman" pitchFamily="18" charset="0"/>
                        </a:rPr>
                        <a:t> </a:t>
                      </a:r>
                      <a:r>
                        <a:rPr sz="2000" b="1" dirty="0">
                          <a:latin typeface="Times New Roman" pitchFamily="18" charset="0"/>
                          <a:cs typeface="Times New Roman" pitchFamily="18" charset="0"/>
                        </a:rPr>
                        <a:t>0</a:t>
                      </a:r>
                      <a:endParaRPr sz="2000" dirty="0">
                        <a:latin typeface="Times New Roman" pitchFamily="18" charset="0"/>
                        <a:cs typeface="Times New Roman" pitchFamily="18" charset="0"/>
                      </a:endParaRPr>
                    </a:p>
                  </a:txBody>
                  <a:tcPr marL="0" marR="0" marT="6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gridSpan="2">
                  <a:txBody>
                    <a:bodyPr/>
                    <a:lstStyle/>
                    <a:p>
                      <a:pPr marL="542290" indent="-382270">
                        <a:lnSpc>
                          <a:spcPct val="100000"/>
                        </a:lnSpc>
                        <a:spcBef>
                          <a:spcPts val="595"/>
                        </a:spcBef>
                        <a:buFont typeface="Arial"/>
                        <a:buChar char="●"/>
                        <a:tabLst>
                          <a:tab pos="542290" algn="l"/>
                          <a:tab pos="542925" algn="l"/>
                        </a:tabLst>
                      </a:pPr>
                      <a:r>
                        <a:rPr lang="en-US" sz="2000" dirty="0">
                          <a:latin typeface="Times New Roman" pitchFamily="18" charset="0"/>
                          <a:cs typeface="Times New Roman" pitchFamily="18" charset="0"/>
                        </a:rPr>
                        <a:t>Abstract</a:t>
                      </a:r>
                      <a:endParaRPr lang="en-US" sz="2000" baseline="0" dirty="0">
                        <a:latin typeface="Times New Roman" pitchFamily="18" charset="0"/>
                        <a:cs typeface="Times New Roman" pitchFamily="18" charset="0"/>
                      </a:endParaRPr>
                    </a:p>
                    <a:p>
                      <a:pPr marL="542290" indent="-382270">
                        <a:lnSpc>
                          <a:spcPct val="100000"/>
                        </a:lnSpc>
                        <a:spcBef>
                          <a:spcPts val="595"/>
                        </a:spcBef>
                        <a:buFont typeface="Arial"/>
                        <a:buChar char="●"/>
                        <a:tabLst>
                          <a:tab pos="542290" algn="l"/>
                          <a:tab pos="542925" algn="l"/>
                        </a:tabLst>
                      </a:pPr>
                      <a:r>
                        <a:rPr lang="en-US" sz="2000" baseline="0" dirty="0">
                          <a:latin typeface="Times New Roman" pitchFamily="18" charset="0"/>
                          <a:cs typeface="Times New Roman" pitchFamily="18" charset="0"/>
                        </a:rPr>
                        <a:t>Base paper and References</a:t>
                      </a:r>
                      <a:endParaRPr sz="2000" dirty="0">
                        <a:latin typeface="Times New Roman" pitchFamily="18" charset="0"/>
                        <a:cs typeface="Times New Roman"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1439494">
                <a:tc>
                  <a:txBody>
                    <a:bodyPr/>
                    <a:lstStyle/>
                    <a:p>
                      <a:pPr>
                        <a:lnSpc>
                          <a:spcPct val="100000"/>
                        </a:lnSpc>
                        <a:spcBef>
                          <a:spcPts val="5"/>
                        </a:spcBef>
                      </a:pPr>
                      <a:endParaRPr sz="2600" dirty="0">
                        <a:latin typeface="Times New Roman" pitchFamily="18" charset="0"/>
                        <a:cs typeface="Times New Roman" pitchFamily="18" charset="0"/>
                      </a:endParaRPr>
                    </a:p>
                    <a:p>
                      <a:pPr algn="ctr">
                        <a:lnSpc>
                          <a:spcPct val="100000"/>
                        </a:lnSpc>
                      </a:pPr>
                      <a:r>
                        <a:rPr sz="2000" b="1" spc="-5" dirty="0">
                          <a:latin typeface="Times New Roman" pitchFamily="18" charset="0"/>
                          <a:cs typeface="Times New Roman" pitchFamily="18" charset="0"/>
                        </a:rPr>
                        <a:t>Review</a:t>
                      </a:r>
                      <a:r>
                        <a:rPr sz="2000" b="1" spc="-110" dirty="0">
                          <a:latin typeface="Times New Roman" pitchFamily="18" charset="0"/>
                          <a:cs typeface="Times New Roman" pitchFamily="18" charset="0"/>
                        </a:rPr>
                        <a:t> </a:t>
                      </a:r>
                      <a:r>
                        <a:rPr sz="2000" b="1" dirty="0">
                          <a:latin typeface="Times New Roman" pitchFamily="18" charset="0"/>
                          <a:cs typeface="Times New Roman" pitchFamily="18" charset="0"/>
                        </a:rPr>
                        <a:t>1</a:t>
                      </a:r>
                      <a:endParaRPr sz="2000" dirty="0">
                        <a:latin typeface="Times New Roman" pitchFamily="18" charset="0"/>
                        <a:cs typeface="Times New Roman" pitchFamily="18" charset="0"/>
                      </a:endParaRPr>
                    </a:p>
                  </a:txBody>
                  <a:tcPr marL="0" marR="0" marT="6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gridSpan="2">
                  <a:txBody>
                    <a:bodyPr/>
                    <a:lstStyle/>
                    <a:p>
                      <a:pPr marL="542290" indent="-382270">
                        <a:lnSpc>
                          <a:spcPct val="100000"/>
                        </a:lnSpc>
                        <a:spcBef>
                          <a:spcPts val="595"/>
                        </a:spcBef>
                        <a:buFont typeface="Arial"/>
                        <a:buChar char="●"/>
                        <a:tabLst>
                          <a:tab pos="542290" algn="l"/>
                          <a:tab pos="542925" algn="l"/>
                        </a:tabLst>
                      </a:pPr>
                      <a:r>
                        <a:rPr lang="en-US" sz="2000" spc="10" dirty="0">
                          <a:latin typeface="Times New Roman" pitchFamily="18" charset="0"/>
                          <a:cs typeface="Times New Roman" pitchFamily="18" charset="0"/>
                        </a:rPr>
                        <a:t>Software</a:t>
                      </a:r>
                      <a:r>
                        <a:rPr lang="en-US" sz="2000" spc="10" baseline="0" dirty="0">
                          <a:latin typeface="Times New Roman" pitchFamily="18" charset="0"/>
                          <a:cs typeface="Times New Roman" pitchFamily="18" charset="0"/>
                        </a:rPr>
                        <a:t> Requirements</a:t>
                      </a:r>
                      <a:endParaRPr sz="2000" dirty="0">
                        <a:latin typeface="Times New Roman" pitchFamily="18" charset="0"/>
                        <a:cs typeface="Times New Roman" pitchFamily="18" charset="0"/>
                      </a:endParaRPr>
                    </a:p>
                    <a:p>
                      <a:pPr marL="542290" indent="-382270">
                        <a:lnSpc>
                          <a:spcPct val="100000"/>
                        </a:lnSpc>
                        <a:buFont typeface="Arial"/>
                        <a:buChar char="●"/>
                        <a:tabLst>
                          <a:tab pos="542290" algn="l"/>
                          <a:tab pos="542925" algn="l"/>
                        </a:tabLst>
                      </a:pPr>
                      <a:r>
                        <a:rPr lang="en-US" sz="2000" spc="10" dirty="0">
                          <a:latin typeface="Times New Roman" pitchFamily="18" charset="0"/>
                          <a:cs typeface="Times New Roman" pitchFamily="18" charset="0"/>
                        </a:rPr>
                        <a:t>Specifications</a:t>
                      </a:r>
                    </a:p>
                    <a:p>
                      <a:pPr marL="542290" indent="-382270">
                        <a:lnSpc>
                          <a:spcPct val="100000"/>
                        </a:lnSpc>
                        <a:buFont typeface="Arial"/>
                        <a:buChar char="●"/>
                        <a:tabLst>
                          <a:tab pos="542290" algn="l"/>
                          <a:tab pos="542925" algn="l"/>
                        </a:tabLst>
                      </a:pPr>
                      <a:r>
                        <a:rPr lang="en-US" sz="2000" spc="10" baseline="0" dirty="0">
                          <a:latin typeface="Times New Roman" pitchFamily="18" charset="0"/>
                          <a:cs typeface="Times New Roman" pitchFamily="18" charset="0"/>
                        </a:rPr>
                        <a:t>Architecture</a:t>
                      </a:r>
                    </a:p>
                    <a:p>
                      <a:pPr marL="542290" indent="-382270">
                        <a:lnSpc>
                          <a:spcPct val="100000"/>
                        </a:lnSpc>
                        <a:buFont typeface="Arial"/>
                        <a:buChar char="●"/>
                        <a:tabLst>
                          <a:tab pos="542290" algn="l"/>
                          <a:tab pos="542925" algn="l"/>
                        </a:tabLst>
                      </a:pPr>
                      <a:r>
                        <a:rPr lang="en-US" sz="2000" spc="10" baseline="0" dirty="0">
                          <a:latin typeface="Times New Roman" pitchFamily="18" charset="0"/>
                          <a:cs typeface="Times New Roman" pitchFamily="18" charset="0"/>
                        </a:rPr>
                        <a:t>Base paper and References</a:t>
                      </a:r>
                    </a:p>
                    <a:p>
                      <a:pPr marL="160020" indent="0">
                        <a:lnSpc>
                          <a:spcPct val="100000"/>
                        </a:lnSpc>
                        <a:buFont typeface="Arial"/>
                        <a:buNone/>
                        <a:tabLst>
                          <a:tab pos="542290" algn="l"/>
                          <a:tab pos="542925" algn="l"/>
                        </a:tabLst>
                      </a:pPr>
                      <a:endParaRPr sz="2000" dirty="0">
                        <a:latin typeface="Times New Roman" pitchFamily="18" charset="0"/>
                        <a:cs typeface="Times New Roman"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906729">
                <a:tc>
                  <a:txBody>
                    <a:bodyPr/>
                    <a:lstStyle/>
                    <a:p>
                      <a:pPr>
                        <a:lnSpc>
                          <a:spcPct val="100000"/>
                        </a:lnSpc>
                        <a:spcBef>
                          <a:spcPts val="5"/>
                        </a:spcBef>
                      </a:pPr>
                      <a:endParaRPr sz="2600" dirty="0">
                        <a:latin typeface="Times New Roman" pitchFamily="18" charset="0"/>
                        <a:cs typeface="Times New Roman" pitchFamily="18" charset="0"/>
                      </a:endParaRPr>
                    </a:p>
                    <a:p>
                      <a:pPr algn="ctr">
                        <a:lnSpc>
                          <a:spcPct val="100000"/>
                        </a:lnSpc>
                      </a:pPr>
                      <a:r>
                        <a:rPr sz="2000" b="1" spc="-5" dirty="0">
                          <a:latin typeface="Times New Roman" pitchFamily="18" charset="0"/>
                          <a:cs typeface="Times New Roman" pitchFamily="18" charset="0"/>
                        </a:rPr>
                        <a:t>Review</a:t>
                      </a:r>
                      <a:r>
                        <a:rPr sz="2000" b="1" spc="-110" dirty="0">
                          <a:latin typeface="Times New Roman" pitchFamily="18" charset="0"/>
                          <a:cs typeface="Times New Roman" pitchFamily="18" charset="0"/>
                        </a:rPr>
                        <a:t> </a:t>
                      </a:r>
                      <a:r>
                        <a:rPr sz="2000" b="1" dirty="0">
                          <a:latin typeface="Times New Roman" pitchFamily="18" charset="0"/>
                          <a:cs typeface="Times New Roman" pitchFamily="18" charset="0"/>
                        </a:rPr>
                        <a:t>2</a:t>
                      </a:r>
                      <a:endParaRPr lang="en-US" sz="2000" b="1" dirty="0">
                        <a:latin typeface="Times New Roman" pitchFamily="18" charset="0"/>
                        <a:cs typeface="Times New Roman" pitchFamily="18" charset="0"/>
                      </a:endParaRPr>
                    </a:p>
                    <a:p>
                      <a:pPr algn="ctr">
                        <a:lnSpc>
                          <a:spcPct val="100000"/>
                        </a:lnSpc>
                      </a:pPr>
                      <a:endParaRPr sz="2000" dirty="0">
                        <a:latin typeface="Times New Roman" pitchFamily="18" charset="0"/>
                        <a:cs typeface="Times New Roman" pitchFamily="18" charset="0"/>
                      </a:endParaRPr>
                    </a:p>
                  </a:txBody>
                  <a:tcPr marL="0" marR="0" marT="6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gridSpan="2">
                  <a:txBody>
                    <a:bodyPr/>
                    <a:lstStyle/>
                    <a:p>
                      <a:pPr marL="542290" indent="-382270">
                        <a:lnSpc>
                          <a:spcPct val="100000"/>
                        </a:lnSpc>
                        <a:spcBef>
                          <a:spcPts val="595"/>
                        </a:spcBef>
                        <a:buFont typeface="Arial"/>
                        <a:buChar char="●"/>
                        <a:tabLst>
                          <a:tab pos="542290" algn="l"/>
                          <a:tab pos="542925" algn="l"/>
                        </a:tabLst>
                      </a:pPr>
                      <a:r>
                        <a:rPr lang="en-US" sz="2000" spc="5" dirty="0">
                          <a:latin typeface="Times New Roman" pitchFamily="18" charset="0"/>
                          <a:cs typeface="Times New Roman" pitchFamily="18" charset="0"/>
                        </a:rPr>
                        <a:t>Review-1</a:t>
                      </a:r>
                      <a:r>
                        <a:rPr lang="en-US" sz="2000" spc="5" baseline="0" dirty="0">
                          <a:latin typeface="Times New Roman" pitchFamily="18" charset="0"/>
                          <a:cs typeface="Times New Roman" pitchFamily="18" charset="0"/>
                        </a:rPr>
                        <a:t> slides</a:t>
                      </a:r>
                      <a:endParaRPr sz="2000" dirty="0">
                        <a:latin typeface="Times New Roman" pitchFamily="18" charset="0"/>
                        <a:cs typeface="Times New Roman" pitchFamily="18" charset="0"/>
                      </a:endParaRPr>
                    </a:p>
                    <a:p>
                      <a:pPr marL="542290" marR="1363980" indent="-382270">
                        <a:lnSpc>
                          <a:spcPct val="100000"/>
                        </a:lnSpc>
                        <a:buFont typeface="Arial"/>
                        <a:buChar char="●"/>
                        <a:tabLst>
                          <a:tab pos="542290" algn="l"/>
                          <a:tab pos="542925" algn="l"/>
                        </a:tabLst>
                      </a:pPr>
                      <a:r>
                        <a:rPr lang="en-US" sz="2000" dirty="0">
                          <a:latin typeface="Times New Roman" pitchFamily="18" charset="0"/>
                          <a:cs typeface="Times New Roman" pitchFamily="18" charset="0"/>
                        </a:rPr>
                        <a:t>Partial</a:t>
                      </a:r>
                      <a:r>
                        <a:rPr lang="en-US" sz="2000" baseline="0" dirty="0">
                          <a:latin typeface="Times New Roman" pitchFamily="18" charset="0"/>
                          <a:cs typeface="Times New Roman" pitchFamily="18" charset="0"/>
                        </a:rPr>
                        <a:t> implementation of features</a:t>
                      </a:r>
                      <a:endParaRPr sz="2000" dirty="0">
                        <a:latin typeface="Times New Roman" pitchFamily="18" charset="0"/>
                        <a:cs typeface="Times New Roman"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371524">
                <a:tc rowSpan="2">
                  <a:txBody>
                    <a:bodyPr/>
                    <a:lstStyle/>
                    <a:p>
                      <a:pPr marL="648970">
                        <a:lnSpc>
                          <a:spcPct val="100000"/>
                        </a:lnSpc>
                        <a:spcBef>
                          <a:spcPts val="595"/>
                        </a:spcBef>
                      </a:pPr>
                      <a:endParaRPr lang="en-US" sz="2000" b="1" spc="-5" dirty="0">
                        <a:latin typeface="Times New Roman" pitchFamily="18" charset="0"/>
                        <a:cs typeface="Times New Roman" pitchFamily="18" charset="0"/>
                      </a:endParaRPr>
                    </a:p>
                    <a:p>
                      <a:pPr marL="648970">
                        <a:lnSpc>
                          <a:spcPct val="100000"/>
                        </a:lnSpc>
                        <a:spcBef>
                          <a:spcPts val="595"/>
                        </a:spcBef>
                      </a:pPr>
                      <a:r>
                        <a:rPr sz="2000" b="1" spc="-5" dirty="0">
                          <a:latin typeface="Times New Roman" pitchFamily="18" charset="0"/>
                          <a:cs typeface="Times New Roman" pitchFamily="18" charset="0"/>
                        </a:rPr>
                        <a:t>Review</a:t>
                      </a:r>
                      <a:r>
                        <a:rPr sz="2000" b="1" spc="-110" dirty="0">
                          <a:latin typeface="Times New Roman" pitchFamily="18" charset="0"/>
                          <a:cs typeface="Times New Roman" pitchFamily="18" charset="0"/>
                        </a:rPr>
                        <a:t> </a:t>
                      </a:r>
                      <a:r>
                        <a:rPr sz="2000" b="1" dirty="0">
                          <a:latin typeface="Times New Roman" pitchFamily="18" charset="0"/>
                          <a:cs typeface="Times New Roman" pitchFamily="18" charset="0"/>
                        </a:rPr>
                        <a:t>3</a:t>
                      </a:r>
                      <a:endParaRPr sz="2000" dirty="0">
                        <a:latin typeface="Times New Roman" pitchFamily="18" charset="0"/>
                        <a:cs typeface="Times New Roman"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gridSpan="2">
                  <a:txBody>
                    <a:bodyPr/>
                    <a:lstStyle/>
                    <a:p>
                      <a:pPr marL="542290" indent="-382270">
                        <a:lnSpc>
                          <a:spcPts val="2230"/>
                        </a:lnSpc>
                        <a:spcBef>
                          <a:spcPts val="595"/>
                        </a:spcBef>
                        <a:buFont typeface="Arial"/>
                        <a:buChar char="●"/>
                        <a:tabLst>
                          <a:tab pos="542290" algn="l"/>
                          <a:tab pos="542925" algn="l"/>
                        </a:tabLst>
                      </a:pPr>
                      <a:r>
                        <a:rPr lang="en-US" sz="2000" spc="10" dirty="0">
                          <a:latin typeface="Times New Roman" pitchFamily="18" charset="0"/>
                          <a:cs typeface="Times New Roman" pitchFamily="18" charset="0"/>
                        </a:rPr>
                        <a:t>Complete</a:t>
                      </a:r>
                      <a:r>
                        <a:rPr lang="en-US" sz="2000" spc="10" baseline="0" dirty="0">
                          <a:latin typeface="Times New Roman" pitchFamily="18" charset="0"/>
                          <a:cs typeface="Times New Roman" pitchFamily="18" charset="0"/>
                        </a:rPr>
                        <a:t> implementation</a:t>
                      </a:r>
                    </a:p>
                    <a:p>
                      <a:pPr marL="542290" indent="-382270">
                        <a:lnSpc>
                          <a:spcPts val="2230"/>
                        </a:lnSpc>
                        <a:spcBef>
                          <a:spcPts val="595"/>
                        </a:spcBef>
                        <a:buFont typeface="Arial"/>
                        <a:buChar char="●"/>
                        <a:tabLst>
                          <a:tab pos="542290" algn="l"/>
                          <a:tab pos="542925" algn="l"/>
                        </a:tabLst>
                      </a:pPr>
                      <a:r>
                        <a:rPr lang="en-US" sz="2000" spc="10" baseline="0" dirty="0">
                          <a:latin typeface="Times New Roman" pitchFamily="18" charset="0"/>
                          <a:cs typeface="Times New Roman" pitchFamily="18" charset="0"/>
                        </a:rPr>
                        <a:t>Results &amp; Discussions</a:t>
                      </a:r>
                      <a:endParaRPr sz="2000" dirty="0">
                        <a:latin typeface="Times New Roman" pitchFamily="18" charset="0"/>
                        <a:cs typeface="Times New Roman"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tcPr>
                </a:tc>
                <a:tc hMerge="1">
                  <a:txBody>
                    <a:bodyPr/>
                    <a:lstStyle/>
                    <a:p>
                      <a:endParaRPr/>
                    </a:p>
                  </a:txBody>
                  <a:tcPr marL="0" marR="0" marT="0" marB="0"/>
                </a:tc>
                <a:extLst>
                  <a:ext uri="{0D108BD9-81ED-4DB2-BD59-A6C34878D82A}">
                    <a16:rowId xmlns:a16="http://schemas.microsoft.com/office/drawing/2014/main" val="10003"/>
                  </a:ext>
                </a:extLst>
              </a:tr>
              <a:tr h="485089">
                <a:tc vMerge="1">
                  <a:txBody>
                    <a:bodyPr/>
                    <a:lstStyle/>
                    <a:p>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542290" indent="-382270">
                        <a:lnSpc>
                          <a:spcPct val="100000"/>
                        </a:lnSpc>
                        <a:spcBef>
                          <a:spcPts val="70"/>
                        </a:spcBef>
                        <a:buFont typeface="Arial"/>
                        <a:buChar char="●"/>
                        <a:tabLst>
                          <a:tab pos="542290" algn="l"/>
                          <a:tab pos="542925" algn="l"/>
                        </a:tabLst>
                      </a:pPr>
                      <a:r>
                        <a:rPr sz="2000" spc="15" dirty="0">
                          <a:latin typeface="Times New Roman" pitchFamily="18" charset="0"/>
                          <a:cs typeface="Times New Roman" pitchFamily="18" charset="0"/>
                        </a:rPr>
                        <a:t>Report </a:t>
                      </a:r>
                      <a:r>
                        <a:rPr sz="2000" spc="-25" dirty="0">
                          <a:latin typeface="Times New Roman" pitchFamily="18" charset="0"/>
                          <a:cs typeface="Times New Roman" pitchFamily="18" charset="0"/>
                        </a:rPr>
                        <a:t>of </a:t>
                      </a:r>
                      <a:r>
                        <a:rPr sz="2000" spc="5" dirty="0">
                          <a:latin typeface="Times New Roman" pitchFamily="18" charset="0"/>
                          <a:cs typeface="Times New Roman" pitchFamily="18" charset="0"/>
                        </a:rPr>
                        <a:t>the</a:t>
                      </a:r>
                      <a:r>
                        <a:rPr sz="2000" spc="-400" dirty="0">
                          <a:latin typeface="Times New Roman" pitchFamily="18" charset="0"/>
                          <a:cs typeface="Times New Roman" pitchFamily="18" charset="0"/>
                        </a:rPr>
                        <a:t> </a:t>
                      </a:r>
                      <a:r>
                        <a:rPr sz="2000" spc="15" dirty="0">
                          <a:latin typeface="Times New Roman" pitchFamily="18" charset="0"/>
                          <a:cs typeface="Times New Roman" pitchFamily="18" charset="0"/>
                        </a:rPr>
                        <a:t>Project</a:t>
                      </a:r>
                      <a:endParaRPr sz="2000" dirty="0">
                        <a:latin typeface="Times New Roman" pitchFamily="18" charset="0"/>
                        <a:cs typeface="Times New Roman" pitchFamily="18" charset="0"/>
                      </a:endParaRPr>
                    </a:p>
                  </a:txBody>
                  <a:tcPr marL="0" marR="0" marT="8890" marB="0">
                    <a:lnL w="9525">
                      <a:solidFill>
                        <a:srgbClr val="9E9E9E"/>
                      </a:solidFill>
                      <a:prstDash val="solid"/>
                    </a:lnL>
                    <a:lnR w="19050">
                      <a:solidFill>
                        <a:srgbClr val="1482AA"/>
                      </a:solidFill>
                      <a:prstDash val="solid"/>
                    </a:lnR>
                    <a:lnB w="9525">
                      <a:solidFill>
                        <a:srgbClr val="9E9E9E"/>
                      </a:solidFill>
                      <a:prstDash val="solid"/>
                    </a:lnB>
                  </a:tcPr>
                </a:tc>
                <a:tc>
                  <a:txBody>
                    <a:bodyPr/>
                    <a:lstStyle/>
                    <a:p>
                      <a:pPr>
                        <a:lnSpc>
                          <a:spcPct val="100000"/>
                        </a:lnSpc>
                      </a:pPr>
                      <a:endParaRPr sz="2000" dirty="0">
                        <a:latin typeface="Times New Roman"/>
                        <a:cs typeface="Times New Roman"/>
                      </a:endParaRPr>
                    </a:p>
                  </a:txBody>
                  <a:tcPr marL="0" marR="0" marT="0" marB="0">
                    <a:lnL w="19050">
                      <a:solidFill>
                        <a:srgbClr val="1482AA"/>
                      </a:solidFill>
                      <a:prstDash val="solid"/>
                    </a:lnL>
                    <a:lnR w="9525">
                      <a:solidFill>
                        <a:srgbClr val="9E9E9E"/>
                      </a:solidFill>
                      <a:prstDash val="solid"/>
                    </a:lnR>
                    <a:lnB w="9525">
                      <a:solidFill>
                        <a:srgbClr val="9E9E9E"/>
                      </a:solidFill>
                      <a:prstDash val="solid"/>
                    </a:lnB>
                  </a:tcPr>
                </a:tc>
                <a:extLst>
                  <a:ext uri="{0D108BD9-81ED-4DB2-BD59-A6C34878D82A}">
                    <a16:rowId xmlns:a16="http://schemas.microsoft.com/office/drawing/2014/main" val="10004"/>
                  </a:ext>
                </a:extLst>
              </a:tr>
              <a:tr h="493499">
                <a:tc gridSpan="2">
                  <a:txBody>
                    <a:bodyPr/>
                    <a:lstStyle/>
                    <a:p>
                      <a:pPr>
                        <a:lnSpc>
                          <a:spcPct val="100000"/>
                        </a:lnSpc>
                      </a:pPr>
                      <a:endParaRPr sz="2000" dirty="0">
                        <a:latin typeface="Times New Roman"/>
                        <a:cs typeface="Times New Roman"/>
                      </a:endParaRPr>
                    </a:p>
                  </a:txBody>
                  <a:tcPr marL="0" marR="0" marT="0" marB="0">
                    <a:lnR w="19050">
                      <a:solidFill>
                        <a:srgbClr val="1482AA"/>
                      </a:solidFill>
                      <a:prstDash val="solid"/>
                    </a:lnR>
                    <a:lnT w="9525">
                      <a:solidFill>
                        <a:srgbClr val="9E9E9E"/>
                      </a:solidFill>
                      <a:prstDash val="solid"/>
                    </a:lnT>
                  </a:tcPr>
                </a:tc>
                <a:tc hMerge="1">
                  <a:txBody>
                    <a:bodyPr/>
                    <a:lstStyle/>
                    <a:p>
                      <a:endParaRPr/>
                    </a:p>
                  </a:txBody>
                  <a:tcPr marL="0" marR="0" marT="0" marB="0"/>
                </a:tc>
                <a:tc>
                  <a:txBody>
                    <a:bodyPr/>
                    <a:lstStyle/>
                    <a:p>
                      <a:pPr>
                        <a:lnSpc>
                          <a:spcPct val="100000"/>
                        </a:lnSpc>
                      </a:pPr>
                      <a:endParaRPr sz="2000" dirty="0">
                        <a:latin typeface="Times New Roman"/>
                        <a:cs typeface="Times New Roman"/>
                      </a:endParaRPr>
                    </a:p>
                  </a:txBody>
                  <a:tcPr marL="0" marR="0" marT="0" marB="0">
                    <a:lnL w="19050">
                      <a:solidFill>
                        <a:srgbClr val="1482AA"/>
                      </a:solidFill>
                      <a:prstDash val="solid"/>
                    </a:lnL>
                    <a:lnT w="9525">
                      <a:solidFill>
                        <a:srgbClr val="9E9E9E"/>
                      </a:solidFill>
                      <a:prstDash val="solid"/>
                    </a:lnT>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0" y="-152400"/>
            <a:ext cx="9144000" cy="7010400"/>
          </a:xfrm>
          <a:prstGeom prst="rect">
            <a:avLst/>
          </a:prstGeom>
          <a:blipFill>
            <a:blip r:embed="rId3" cstate="print"/>
            <a:stretch>
              <a:fillRect/>
            </a:stretch>
          </a:blipFill>
        </p:spPr>
        <p:txBody>
          <a:bodyPr wrap="square" lIns="0" tIns="0" rIns="0" bIns="0" rtlCol="0"/>
          <a:lstStyle/>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US" b="1" dirty="0"/>
          </a:p>
          <a:p>
            <a:pPr>
              <a:lnSpc>
                <a:spcPct val="150000"/>
              </a:lnSpc>
            </a:pPr>
            <a:r>
              <a:rPr lang="en-US" b="1" dirty="0"/>
              <a:t>[1] </a:t>
            </a:r>
            <a:r>
              <a:rPr lang="en-US" b="1" dirty="0">
                <a:latin typeface="Lato"/>
              </a:rPr>
              <a:t>Base paper:</a:t>
            </a:r>
            <a:endParaRPr lang="en-US" dirty="0">
              <a:latin typeface="Lato"/>
            </a:endParaRPr>
          </a:p>
          <a:p>
            <a:pPr marL="285750" indent="-285750">
              <a:lnSpc>
                <a:spcPct val="150000"/>
              </a:lnSpc>
              <a:buFont typeface="Arial" pitchFamily="34" charset="0"/>
              <a:buChar char="•"/>
            </a:pPr>
            <a:r>
              <a:rPr lang="en-US" dirty="0">
                <a:latin typeface="Lato"/>
                <a:hlinkClick r:id="rId4"/>
              </a:rPr>
              <a:t>https://openaccess.thecvf.com/content_cvpr_2016/html/Redmon_You_Only_Look_CVPR_2016_paper.html</a:t>
            </a:r>
            <a:r>
              <a:rPr lang="en-US" dirty="0">
                <a:latin typeface="Lato"/>
              </a:rPr>
              <a:t>  </a:t>
            </a:r>
          </a:p>
          <a:p>
            <a:pPr>
              <a:lnSpc>
                <a:spcPct val="150000"/>
              </a:lnSpc>
              <a:buNone/>
            </a:pPr>
            <a:endParaRPr lang="en-US" dirty="0"/>
          </a:p>
          <a:p>
            <a:pPr>
              <a:lnSpc>
                <a:spcPct val="150000"/>
              </a:lnSpc>
              <a:buNone/>
            </a:pPr>
            <a:r>
              <a:rPr lang="en-US" dirty="0"/>
              <a:t>[2] </a:t>
            </a:r>
            <a:r>
              <a:rPr lang="en-US" b="1" dirty="0">
                <a:latin typeface="Lato"/>
              </a:rPr>
              <a:t>Reference papers</a:t>
            </a:r>
            <a:r>
              <a:rPr lang="en-US" dirty="0">
                <a:latin typeface="Lato"/>
              </a:rPr>
              <a:t>:  </a:t>
            </a:r>
          </a:p>
          <a:p>
            <a:pPr marL="285750" indent="-285750">
              <a:lnSpc>
                <a:spcPct val="150000"/>
              </a:lnSpc>
              <a:buFont typeface="Arial" pitchFamily="34" charset="0"/>
              <a:buChar char="•"/>
            </a:pPr>
            <a:r>
              <a:rPr lang="en-US" dirty="0"/>
              <a:t> </a:t>
            </a:r>
            <a:r>
              <a:rPr lang="en-US" dirty="0">
                <a:latin typeface="Lato"/>
                <a:hlinkClick r:id="rId5"/>
              </a:rPr>
              <a:t>https://portal.unifiedpatents.com/patents/patent/US-8803699-B2</a:t>
            </a:r>
            <a:r>
              <a:rPr lang="en-US" dirty="0">
                <a:latin typeface="Lato"/>
              </a:rPr>
              <a:t> </a:t>
            </a:r>
          </a:p>
          <a:p>
            <a:pPr marL="285750" indent="-285750">
              <a:lnSpc>
                <a:spcPct val="150000"/>
              </a:lnSpc>
              <a:buFont typeface="Arial" pitchFamily="34" charset="0"/>
              <a:buChar char="•"/>
            </a:pPr>
            <a:r>
              <a:rPr lang="en-US" dirty="0">
                <a:latin typeface="Lato"/>
                <a:hlinkClick r:id="rId6"/>
              </a:rPr>
              <a:t> https://patents.google.com/patent/US9064172</a:t>
            </a:r>
            <a:r>
              <a:rPr lang="en-US" dirty="0">
                <a:latin typeface="Lato"/>
              </a:rPr>
              <a:t> </a:t>
            </a:r>
          </a:p>
        </p:txBody>
      </p:sp>
      <p:sp>
        <p:nvSpPr>
          <p:cNvPr id="6" name="object 6"/>
          <p:cNvSpPr txBox="1">
            <a:spLocks noGrp="1"/>
          </p:cNvSpPr>
          <p:nvPr>
            <p:ph type="title"/>
          </p:nvPr>
        </p:nvSpPr>
        <p:spPr>
          <a:xfrm>
            <a:off x="3213868" y="107931"/>
            <a:ext cx="25019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References</a:t>
            </a:r>
            <a:endParaRPr sz="4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518</TotalTime>
  <Words>497</Words>
  <Application>Microsoft Office PowerPoint</Application>
  <PresentationFormat>On-screen Show (4:3)</PresentationFormat>
  <Paragraphs>225</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Lato</vt:lpstr>
      <vt:lpstr>Times New Roman</vt:lpstr>
      <vt:lpstr>Wingdings</vt:lpstr>
      <vt:lpstr>Office Theme</vt:lpstr>
      <vt:lpstr>Department of Computer Science and Engineering</vt:lpstr>
      <vt:lpstr>Abstract</vt:lpstr>
      <vt:lpstr>Dataset</vt:lpstr>
      <vt:lpstr>Architecture</vt:lpstr>
      <vt:lpstr>Flow Diagram</vt:lpstr>
      <vt:lpstr>Technology Stack</vt:lpstr>
      <vt:lpstr>System Requirements</vt:lpstr>
      <vt:lpstr>Timeline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PRAVALLIKA</dc:creator>
  <cp:lastModifiedBy>Pravallika Kura</cp:lastModifiedBy>
  <cp:revision>34</cp:revision>
  <dcterms:created xsi:type="dcterms:W3CDTF">2021-04-20T14:25:56Z</dcterms:created>
  <dcterms:modified xsi:type="dcterms:W3CDTF">2021-04-22T04:34:04Z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2021-04-20T00:00:00Z</vt:filetime>
  </property>
</Properties>
</file>