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4"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1284"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8109058100" TargetMode="External"/><Relationship Id="rId3" Type="http://schemas.openxmlformats.org/officeDocument/2006/relationships/image" Target="../media/image1.jpeg"/><Relationship Id="rId7" Type="http://schemas.openxmlformats.org/officeDocument/2006/relationships/hyperlink" Target="https://ieeexplore.ieee.org/author/37087120211"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ieeexplore.ieee.org/author/38186856600" TargetMode="External"/><Relationship Id="rId5" Type="http://schemas.openxmlformats.org/officeDocument/2006/relationships/hyperlink" Target="https://ieeexplore.ieee.org/author/37086838931" TargetMode="External"/><Relationship Id="rId4" Type="http://schemas.openxmlformats.org/officeDocument/2006/relationships/hyperlink" Target="https://ieeexplore.ieee.org/author/3770457960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7D8505-3DF8-42C9-8B67-86BCCA26CF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i="0" dirty="0">
                <a:solidFill>
                  <a:srgbClr val="333333"/>
                </a:solidFill>
                <a:effectLst/>
                <a:latin typeface="Times New Roman" panose="02020603050405020304" pitchFamily="18" charset="0"/>
                <a:cs typeface="Times New Roman" panose="02020603050405020304" pitchFamily="18" charset="0"/>
              </a:rPr>
              <a:t>Authorship Identification with Text Mining</a:t>
            </a:r>
            <a:r>
              <a:rPr kumimoji="0" lang="en-US" sz="32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08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Neelima Mukku         : 17wh1a05a0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Sale Priyanka             : 17wh1a0592</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Shiramshetti</a:t>
            </a:r>
            <a:r>
              <a:rPr lang="en-US" b="1" dirty="0">
                <a:latin typeface="Times New Roman" panose="02020603050405020304" pitchFamily="18" charset="0"/>
                <a:cs typeface="Times New Roman" panose="02020603050405020304" pitchFamily="18" charset="0"/>
              </a:rPr>
              <a:t> Nandini: 18wh5a0516</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err="1">
                <a:solidFill>
                  <a:srgbClr val="000000"/>
                </a:solidFill>
                <a:effectLst/>
                <a:latin typeface="Times New Roman" panose="02020603050405020304" pitchFamily="18" charset="0"/>
              </a:rPr>
              <a:t>Mr.U</a:t>
            </a:r>
            <a:r>
              <a:rPr lang="en-IN" b="1" i="0" dirty="0">
                <a:solidFill>
                  <a:srgbClr val="000000"/>
                </a:solidFill>
                <a:effectLst/>
                <a:latin typeface="Times New Roman" panose="02020603050405020304" pitchFamily="18" charset="0"/>
              </a:rPr>
              <a:t> </a:t>
            </a:r>
            <a:r>
              <a:rPr lang="en-IN" b="1" i="0" dirty="0" err="1">
                <a:solidFill>
                  <a:srgbClr val="000000"/>
                </a:solidFill>
                <a:effectLst/>
                <a:latin typeface="Times New Roman" panose="02020603050405020304" pitchFamily="18" charset="0"/>
              </a:rPr>
              <a:t>ChandraSekhar</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solidFill>
                  <a:srgbClr val="333333"/>
                </a:solidFill>
                <a:latin typeface="Times New Roman" panose="02020603050405020304" pitchFamily="18" charset="0"/>
                <a:cs typeface="Times New Roman" panose="02020603050405020304" pitchFamily="18" charset="0"/>
              </a:rPr>
              <a:t>In this project we will try to find the anonymous author of a seriously defamatory blog post. We obtained a list of authors, acquired a dataset of writing samples, and now plan to find the anonymous author by using a custom machine learning model. The main task in this proposal is to build an authorship analysis model that will match a sample to the defamatory blogpost and reveal the anonymous author. In order to achieve the goal, we will use Text mining methods in combination of machine methods. To do this, we will extract data from a corpus of documents, build a model that can learn authorship style, scale the model to handle hundreds of such cases. Stylometry Analysis plays a major role in the project.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Times New Roman" pitchFamily="18" charset="0"/>
                <a:ea typeface="+mn-ea"/>
                <a:cs typeface="Times New Roman" pitchFamily="18" charset="0"/>
              </a:rPr>
              <a:t>Introduction</a:t>
            </a: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Authorship?</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state or fact of being the writer of a book, article, or document, or the creator of a work of art.</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What is Authorship Identification?</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Authorship identification is a process in which the author of a text is identified.</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Stylometry analysis is done in order to do author identification</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Author identification can be done using different machine learning models.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Author identification is useful in finding the authors of many articles, books, poems and even ancient books.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became main concern for many museums and grand libraries for authentication of their valuable books.</a:t>
            </a: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System 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1808895146"/>
              </p:ext>
            </p:extLst>
          </p:nvPr>
        </p:nvGraphicFramePr>
        <p:xfrm>
          <a:off x="1466850" y="1616421"/>
          <a:ext cx="7028960" cy="4123926"/>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 Min 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t>4GB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t>Python Libraries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US" dirty="0" err="1"/>
                        <a:t>Jupyter</a:t>
                      </a:r>
                      <a:r>
                        <a:rPr lang="en-US" dirty="0"/>
                        <a:t> Notebook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r>
                        <a:rPr lang="en-US" dirty="0"/>
                        <a:t>Google </a:t>
                      </a:r>
                      <a:r>
                        <a:rPr lang="en-US" dirty="0" err="1"/>
                        <a:t>colab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352309583"/>
              </p:ext>
            </p:extLst>
          </p:nvPr>
        </p:nvGraphicFramePr>
        <p:xfrm>
          <a:off x="561975" y="1200027"/>
          <a:ext cx="8239122" cy="5053330"/>
        </p:xfrm>
        <a:graphic>
          <a:graphicData uri="http://schemas.openxmlformats.org/drawingml/2006/table">
            <a:tbl>
              <a:tblPr firstRow="1" bandRow="1">
                <a:tableStyleId>{93296810-A885-4BE3-A3E7-6D5BEEA58F35}</a:tableStyleId>
              </a:tblPr>
              <a:tblGrid>
                <a:gridCol w="4119561">
                  <a:extLst>
                    <a:ext uri="{9D8B030D-6E8A-4147-A177-3AD203B41FA5}">
                      <a16:colId xmlns:a16="http://schemas.microsoft.com/office/drawing/2014/main" val="3058426626"/>
                    </a:ext>
                  </a:extLst>
                </a:gridCol>
                <a:gridCol w="4119561">
                  <a:extLst>
                    <a:ext uri="{9D8B030D-6E8A-4147-A177-3AD203B41FA5}">
                      <a16:colId xmlns:a16="http://schemas.microsoft.com/office/drawing/2014/main" val="131585980"/>
                    </a:ext>
                  </a:extLst>
                </a:gridCol>
              </a:tblGrid>
              <a:tr h="370840">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370840">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Requirements </a:t>
                      </a:r>
                    </a:p>
                    <a:p>
                      <a:pPr marL="800100" indent="-342900" algn="l">
                        <a:lnSpc>
                          <a:spcPct val="150000"/>
                        </a:lnSpc>
                        <a:spcAft>
                          <a:spcPts val="0"/>
                        </a:spcAft>
                        <a:buFont typeface="Arial" panose="020B0604020202020204" pitchFamily="34" charset="0"/>
                        <a:buChar char="•"/>
                      </a:pPr>
                      <a:r>
                        <a:rPr lang="en-US" sz="2000" dirty="0"/>
                        <a:t>Specification</a:t>
                      </a:r>
                    </a:p>
                    <a:p>
                      <a:pPr marL="800100" indent="-342900" algn="l">
                        <a:lnSpc>
                          <a:spcPct val="15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5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370840">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Data</a:t>
                      </a:r>
                      <a:r>
                        <a:rPr lang="en-US" sz="2000" baseline="0" dirty="0"/>
                        <a:t> preprocessing </a:t>
                      </a:r>
                    </a:p>
                    <a:p>
                      <a:pPr marL="800100" indent="-342900" algn="l">
                        <a:lnSpc>
                          <a:spcPct val="150000"/>
                        </a:lnSpc>
                        <a:spcAft>
                          <a:spcPts val="0"/>
                        </a:spcAft>
                        <a:buFont typeface="Arial" panose="020B0604020202020204" pitchFamily="34" charset="0"/>
                        <a:buChar char="•"/>
                      </a:pPr>
                      <a:r>
                        <a:rPr lang="en-US" sz="2000" baseline="0" dirty="0"/>
                        <a:t>Stylometry Analysis</a:t>
                      </a:r>
                    </a:p>
                    <a:p>
                      <a:pPr marL="800100" indent="-342900" algn="l">
                        <a:lnSpc>
                          <a:spcPct val="150000"/>
                        </a:lnSpc>
                        <a:spcAft>
                          <a:spcPts val="0"/>
                        </a:spcAft>
                        <a:buFont typeface="Arial" panose="020B0604020202020204" pitchFamily="34" charset="0"/>
                        <a:buChar char="•"/>
                      </a:pPr>
                      <a:r>
                        <a:rPr lang="en-US" sz="2000" baseline="0" dirty="0"/>
                        <a:t>Text Mining Model</a:t>
                      </a:r>
                      <a:endParaRPr lang="en-US" sz="20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2983204517"/>
                  </a:ext>
                </a:extLst>
              </a:tr>
              <a:tr h="370840">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Char char="•"/>
                      </a:pPr>
                      <a:r>
                        <a:rPr lang="en-US" sz="2000" dirty="0"/>
                        <a:t>Scope of working with large datasets</a:t>
                      </a:r>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1209675" y="1539796"/>
            <a:ext cx="7334250" cy="5632311"/>
          </a:xfrm>
          <a:prstGeom prst="rect">
            <a:avLst/>
          </a:prstGeom>
          <a:noFill/>
        </p:spPr>
        <p:txBody>
          <a:bodyPr wrap="square" rtlCol="0" anchor="ctr">
            <a:spAutoFit/>
          </a:bodyPr>
          <a:lstStyle/>
          <a:p>
            <a:pPr marL="342900" indent="-342900" algn="just">
              <a:buFont typeface="+mj-lt"/>
              <a:buAutoNum type="arabicPeriod"/>
            </a:pPr>
            <a:r>
              <a:rPr lang="en-IN" b="0" i="0" strike="noStrike" dirty="0">
                <a:effectLst/>
                <a:latin typeface="Times New Roman" panose="02020603050405020304" pitchFamily="18" charset="0"/>
                <a:cs typeface="Times New Roman" panose="02020603050405020304" pitchFamily="18" charset="0"/>
              </a:rPr>
              <a:t>Nacer Eddine </a:t>
            </a:r>
            <a:r>
              <a:rPr lang="en-IN" b="0" i="0" strike="noStrike" dirty="0" err="1">
                <a:effectLst/>
                <a:latin typeface="Times New Roman" panose="02020603050405020304" pitchFamily="18" charset="0"/>
                <a:cs typeface="Times New Roman" panose="02020603050405020304" pitchFamily="18" charset="0"/>
              </a:rPr>
              <a:t>Benzebouchi</a:t>
            </a:r>
            <a:r>
              <a:rPr lang="en-IN" b="0" i="0" strike="noStrike" dirty="0">
                <a:effectLst/>
                <a:latin typeface="Times New Roman" panose="02020603050405020304" pitchFamily="18" charset="0"/>
                <a:cs typeface="Times New Roman" panose="02020603050405020304" pitchFamily="18" charset="0"/>
              </a:rPr>
              <a:t>,</a:t>
            </a:r>
            <a:r>
              <a:rPr lang="en-IN"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b="0" i="0" strike="noStrike" dirty="0">
                <a:effectLst/>
                <a:latin typeface="Times New Roman" panose="02020603050405020304" pitchFamily="18" charset="0"/>
                <a:cs typeface="Times New Roman" panose="02020603050405020304" pitchFamily="18" charset="0"/>
              </a:rPr>
              <a:t>Nabiha Azizi,</a:t>
            </a:r>
            <a:r>
              <a:rPr lang="en-IN" b="0" i="0"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IN" b="0" i="0" strike="noStrike" dirty="0">
                <a:effectLst/>
                <a:latin typeface="Times New Roman" panose="02020603050405020304" pitchFamily="18" charset="0"/>
                <a:cs typeface="Times New Roman" panose="02020603050405020304" pitchFamily="18" charset="0"/>
              </a:rPr>
              <a:t>Nacer Eddine </a:t>
            </a:r>
            <a:r>
              <a:rPr lang="en-IN" b="0" i="0" strike="noStrike" dirty="0" err="1">
                <a:effectLst/>
                <a:latin typeface="Times New Roman" panose="02020603050405020304" pitchFamily="18" charset="0"/>
                <a:cs typeface="Times New Roman" panose="02020603050405020304" pitchFamily="18" charset="0"/>
              </a:rPr>
              <a:t>Hammami</a:t>
            </a:r>
            <a:r>
              <a:rPr lang="en-IN" b="0" i="0" strike="noStrike" dirty="0">
                <a:effectLst/>
                <a:latin typeface="Times New Roman" panose="02020603050405020304" pitchFamily="18" charset="0"/>
                <a:cs typeface="Times New Roman" panose="02020603050405020304" pitchFamily="18" charset="0"/>
              </a:rPr>
              <a:t>,</a:t>
            </a:r>
            <a:r>
              <a:rPr lang="en-IN" b="0" i="0"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IN" b="0" i="0" strike="noStrike" dirty="0">
                <a:effectLst/>
                <a:latin typeface="Times New Roman" panose="02020603050405020304" pitchFamily="18" charset="0"/>
                <a:cs typeface="Times New Roman" panose="02020603050405020304" pitchFamily="18" charset="0"/>
              </a:rPr>
              <a:t>Didier Schwab,</a:t>
            </a:r>
            <a:r>
              <a:rPr lang="en-IN" b="0" i="0"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 </a:t>
            </a:r>
            <a:r>
              <a:rPr lang="en-IN" b="0" i="0" strike="noStrike" dirty="0">
                <a:effectLst/>
                <a:latin typeface="Times New Roman" panose="02020603050405020304" pitchFamily="18" charset="0"/>
                <a:cs typeface="Times New Roman" panose="02020603050405020304" pitchFamily="18" charset="0"/>
              </a:rPr>
              <a:t>Mohammed </a:t>
            </a:r>
            <a:r>
              <a:rPr lang="en-IN" b="0" i="0" strike="noStrike" dirty="0" err="1">
                <a:effectLst/>
                <a:latin typeface="Times New Roman" panose="02020603050405020304" pitchFamily="18" charset="0"/>
                <a:cs typeface="Times New Roman" panose="02020603050405020304" pitchFamily="18" charset="0"/>
              </a:rPr>
              <a:t>Chiheb</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Eddine </a:t>
            </a:r>
            <a:r>
              <a:rPr lang="en-IN" b="0" i="0" strike="noStrike" dirty="0" err="1">
                <a:effectLst/>
                <a:latin typeface="Times New Roman" panose="02020603050405020304" pitchFamily="18" charset="0"/>
                <a:cs typeface="Times New Roman" panose="02020603050405020304" pitchFamily="18" charset="0"/>
              </a:rPr>
              <a:t>Khelaifia</a:t>
            </a:r>
            <a:r>
              <a:rPr lang="en-IN" b="0" i="0" strike="noStrike" dirty="0">
                <a:effectLst/>
                <a:latin typeface="Times New Roman" panose="02020603050405020304" pitchFamily="18" charset="0"/>
                <a:cs typeface="Times New Roman" panose="02020603050405020304" pitchFamily="18" charset="0"/>
              </a:rPr>
              <a:t>,</a:t>
            </a:r>
            <a:r>
              <a:rPr lang="en-IN" b="0" i="0"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a:t>
            </a:r>
            <a:r>
              <a:rPr lang="en-IN" b="0" i="0" strike="noStrike" dirty="0">
                <a:effectLst/>
                <a:latin typeface="Times New Roman" panose="02020603050405020304" pitchFamily="18" charset="0"/>
                <a:cs typeface="Times New Roman" panose="02020603050405020304" pitchFamily="18" charset="0"/>
              </a:rPr>
              <a:t>Monther </a:t>
            </a:r>
            <a:r>
              <a:rPr lang="en-IN" b="0" i="0" strike="noStrike" dirty="0" err="1">
                <a:effectLst/>
                <a:latin typeface="Times New Roman" panose="02020603050405020304" pitchFamily="18" charset="0"/>
                <a:cs typeface="Times New Roman" panose="02020603050405020304" pitchFamily="18" charset="0"/>
              </a:rPr>
              <a:t>Aldwairi</a:t>
            </a:r>
            <a:r>
              <a:rPr lang="en-IN" strike="noStrike" dirty="0">
                <a:latin typeface="Times New Roman" panose="02020603050405020304" pitchFamily="18" charset="0"/>
                <a:cs typeface="Times New Roman" panose="02020603050405020304" pitchFamily="18" charset="0"/>
              </a:rPr>
              <a:t> </a:t>
            </a:r>
            <a:r>
              <a:rPr lang="en-US" b="1" i="0" dirty="0">
                <a:solidFill>
                  <a:srgbClr val="333333"/>
                </a:solidFill>
                <a:effectLst/>
                <a:latin typeface="Times New Roman" panose="02020603050405020304" pitchFamily="18" charset="0"/>
                <a:cs typeface="Times New Roman" panose="02020603050405020304" pitchFamily="18" charset="0"/>
              </a:rPr>
              <a:t>Authors Writing Styles Based Authorship Identification System Using the Text Representation Vector</a:t>
            </a:r>
            <a:r>
              <a:rPr lang="en-US" i="0" dirty="0">
                <a:solidFill>
                  <a:srgbClr val="333333"/>
                </a:solidFill>
                <a:effectLst/>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in 2019 (base paper)</a:t>
            </a:r>
          </a:p>
          <a:p>
            <a:pPr marL="342900" indent="-342900" algn="just">
              <a:buFont typeface="+mj-lt"/>
              <a:buAutoNum type="arabicPeriod"/>
            </a:pPr>
            <a:r>
              <a:rPr lang="en-IN" i="0" u="none" strike="noStrike" dirty="0">
                <a:effectLst/>
                <a:latin typeface="Times New Roman" panose="02020603050405020304" pitchFamily="18" charset="0"/>
                <a:cs typeface="Times New Roman" panose="02020603050405020304" pitchFamily="18" charset="0"/>
              </a:rPr>
              <a:t>Rıdvan Salih </a:t>
            </a:r>
            <a:r>
              <a:rPr lang="en-IN" i="0" u="none" strike="noStrike" dirty="0" err="1">
                <a:effectLst/>
                <a:latin typeface="Times New Roman" panose="02020603050405020304" pitchFamily="18" charset="0"/>
                <a:cs typeface="Times New Roman" panose="02020603050405020304" pitchFamily="18" charset="0"/>
              </a:rPr>
              <a:t>Kuzu</a:t>
            </a:r>
            <a:r>
              <a:rPr lang="en-IN" i="0" u="none" strike="noStrike" dirty="0">
                <a:effectLst/>
                <a:latin typeface="Times New Roman" panose="02020603050405020304" pitchFamily="18" charset="0"/>
                <a:cs typeface="Times New Roman" panose="02020603050405020304" pitchFamily="18" charset="0"/>
              </a:rPr>
              <a:t>, Koray </a:t>
            </a:r>
            <a:r>
              <a:rPr lang="en-IN" i="0" u="none" strike="noStrike" dirty="0" err="1">
                <a:effectLst/>
                <a:latin typeface="Times New Roman" panose="02020603050405020304" pitchFamily="18" charset="0"/>
                <a:cs typeface="Times New Roman" panose="02020603050405020304" pitchFamily="18" charset="0"/>
              </a:rPr>
              <a:t>Balci</a:t>
            </a:r>
            <a:r>
              <a:rPr lang="en-IN" i="0" u="none" strike="noStrike" dirty="0">
                <a:effectLst/>
                <a:latin typeface="Times New Roman" panose="02020603050405020304" pitchFamily="18" charset="0"/>
                <a:cs typeface="Times New Roman" panose="02020603050405020304" pitchFamily="18" charset="0"/>
              </a:rPr>
              <a:t>, Albert Ali Salah - </a:t>
            </a:r>
            <a:r>
              <a:rPr lang="en-US" b="1" i="0" dirty="0">
                <a:solidFill>
                  <a:srgbClr val="333333"/>
                </a:solidFill>
                <a:effectLst/>
                <a:latin typeface="Times New Roman" panose="02020603050405020304" pitchFamily="18" charset="0"/>
                <a:cs typeface="Times New Roman" panose="02020603050405020304" pitchFamily="18" charset="0"/>
              </a:rPr>
              <a:t>Authorship recognition in a multiparty chat scenario </a:t>
            </a:r>
            <a:r>
              <a:rPr lang="en-IN" i="0" u="none" strike="noStrike" dirty="0">
                <a:effectLst/>
                <a:latin typeface="Times New Roman" panose="02020603050405020304" pitchFamily="18" charset="0"/>
                <a:cs typeface="Times New Roman" panose="02020603050405020304" pitchFamily="18" charset="0"/>
              </a:rPr>
              <a:t>in 2016(IEEE paper)</a:t>
            </a:r>
          </a:p>
          <a:p>
            <a:pPr marL="342900" indent="-342900" algn="just">
              <a:buFont typeface="+mj-lt"/>
              <a:buAutoNum type="arabicPeriod"/>
            </a:pPr>
            <a:r>
              <a:rPr lang="es-ES" b="0" i="0" dirty="0">
                <a:solidFill>
                  <a:srgbClr val="333333"/>
                </a:solidFill>
                <a:effectLst/>
                <a:latin typeface="Times New Roman" panose="02020603050405020304" pitchFamily="18" charset="0"/>
                <a:cs typeface="Times New Roman" panose="02020603050405020304" pitchFamily="18" charset="0"/>
              </a:rPr>
              <a:t>Rafael Guzmán-Cabrera, Manuel Montes-y-Gómez, Paolo Rosso, Luis Villaseñor-Pineda  - </a:t>
            </a:r>
            <a:r>
              <a:rPr lang="en-IN" b="1" i="0" dirty="0">
                <a:solidFill>
                  <a:srgbClr val="333333"/>
                </a:solidFill>
                <a:effectLst/>
                <a:latin typeface="Times New Roman" panose="02020603050405020304" pitchFamily="18" charset="0"/>
                <a:cs typeface="Times New Roman" panose="02020603050405020304" pitchFamily="18" charset="0"/>
              </a:rPr>
              <a:t>A Web-Based Self-training Approach for Authorship Attribution</a:t>
            </a:r>
            <a:r>
              <a:rPr lang="en-IN" b="0" i="0" dirty="0">
                <a:solidFill>
                  <a:srgbClr val="333333"/>
                </a:solidFill>
                <a:effectLst/>
                <a:latin typeface="Times New Roman" panose="02020603050405020304" pitchFamily="18" charset="0"/>
                <a:cs typeface="Times New Roman" panose="02020603050405020304" pitchFamily="18" charset="0"/>
              </a:rPr>
              <a:t> by </a:t>
            </a:r>
            <a:r>
              <a:rPr lang="es-ES" b="0" i="0" dirty="0">
                <a:solidFill>
                  <a:srgbClr val="333333"/>
                </a:solidFill>
                <a:effectLst/>
                <a:latin typeface="Times New Roman" panose="02020603050405020304" pitchFamily="18" charset="0"/>
                <a:cs typeface="Times New Roman" panose="02020603050405020304" pitchFamily="18" charset="0"/>
              </a:rPr>
              <a:t>in 2017(</a:t>
            </a:r>
            <a:r>
              <a:rPr lang="es-ES" b="0" i="0" dirty="0" err="1">
                <a:solidFill>
                  <a:srgbClr val="333333"/>
                </a:solidFill>
                <a:effectLst/>
                <a:latin typeface="Times New Roman" panose="02020603050405020304" pitchFamily="18" charset="0"/>
                <a:cs typeface="Times New Roman" panose="02020603050405020304" pitchFamily="18" charset="0"/>
              </a:rPr>
              <a:t>springer</a:t>
            </a:r>
            <a:r>
              <a:rPr lang="es-ES" b="0" i="0" dirty="0">
                <a:solidFill>
                  <a:srgbClr val="333333"/>
                </a:solidFill>
                <a:effectLst/>
                <a:latin typeface="Times New Roman" panose="02020603050405020304" pitchFamily="18" charset="0"/>
                <a:cs typeface="Times New Roman" panose="02020603050405020304" pitchFamily="18" charset="0"/>
              </a:rPr>
              <a:t>)</a:t>
            </a:r>
          </a:p>
          <a:p>
            <a:pPr marL="342900" indent="-342900" algn="just">
              <a:buFont typeface="+mj-lt"/>
              <a:buAutoNum type="arabicPeriod"/>
            </a:pPr>
            <a:r>
              <a:rPr kumimoji="0" lang="en-US" altLang="en-US" sz="1800" strike="noStrike" cap="none" normalizeH="0" baseline="0" dirty="0">
                <a:ln>
                  <a:noFill/>
                </a:ln>
                <a:effectLst/>
                <a:latin typeface="Times New Roman" panose="02020603050405020304" pitchFamily="18" charset="0"/>
                <a:cs typeface="Times New Roman" panose="02020603050405020304" pitchFamily="18" charset="0"/>
              </a:rPr>
              <a:t>Pramod Kumar Singh,</a:t>
            </a:r>
            <a:r>
              <a:rPr lang="en-IN" dirty="0">
                <a:latin typeface="Times New Roman" panose="02020603050405020304" pitchFamily="18" charset="0"/>
                <a:cs typeface="Times New Roman" panose="02020603050405020304" pitchFamily="18" charset="0"/>
              </a:rPr>
              <a:t> </a:t>
            </a:r>
            <a:r>
              <a:rPr lang="en-IN" strike="noStrike" dirty="0">
                <a:effectLst/>
                <a:latin typeface="Times New Roman" panose="02020603050405020304" pitchFamily="18" charset="0"/>
                <a:cs typeface="Times New Roman" panose="02020603050405020304" pitchFamily="18" charset="0"/>
              </a:rPr>
              <a:t>Kanaparthy Sai Vivek, Shirisha </a:t>
            </a:r>
            <a:r>
              <a:rPr lang="en-IN" strike="noStrike" dirty="0" err="1">
                <a:effectLst/>
                <a:latin typeface="Times New Roman" panose="02020603050405020304" pitchFamily="18" charset="0"/>
                <a:cs typeface="Times New Roman" panose="02020603050405020304" pitchFamily="18" charset="0"/>
              </a:rPr>
              <a:t>Kodimala</a:t>
            </a:r>
            <a:r>
              <a:rPr lang="en-US" alt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Stylometric analysis of E-mail content for author identification</a:t>
            </a:r>
            <a:r>
              <a:rPr lang="en-US" dirty="0">
                <a:effectLst/>
                <a:latin typeface="Times New Roman" panose="02020603050405020304" pitchFamily="18" charset="0"/>
                <a:cs typeface="Times New Roman" panose="02020603050405020304" pitchFamily="18" charset="0"/>
              </a:rPr>
              <a:t> in 2017(ACM paper)</a:t>
            </a:r>
            <a:endParaRPr lang="es-ES"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err="1">
                <a:solidFill>
                  <a:srgbClr val="333333"/>
                </a:solidFill>
                <a:effectLst/>
                <a:latin typeface="Times New Roman" panose="02020603050405020304" pitchFamily="18" charset="0"/>
                <a:cs typeface="Times New Roman" panose="02020603050405020304" pitchFamily="18" charset="0"/>
              </a:rPr>
              <a:t>Hoshiladevi</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Ramnial</a:t>
            </a:r>
            <a:r>
              <a:rPr lang="en-IN" dirty="0">
                <a:solidFill>
                  <a:srgbClr val="333333"/>
                </a:solidFill>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Shireen </a:t>
            </a:r>
            <a:r>
              <a:rPr lang="en-IN" b="0" i="0" dirty="0" err="1">
                <a:solidFill>
                  <a:srgbClr val="333333"/>
                </a:solidFill>
                <a:effectLst/>
                <a:latin typeface="Times New Roman" panose="02020603050405020304" pitchFamily="18" charset="0"/>
                <a:cs typeface="Times New Roman" panose="02020603050405020304" pitchFamily="18" charset="0"/>
              </a:rPr>
              <a:t>Panchoo</a:t>
            </a:r>
            <a:r>
              <a:rPr lang="en-IN" dirty="0">
                <a:solidFill>
                  <a:srgbClr val="333333"/>
                </a:solidFill>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Sameerchand</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Pudaruth</a:t>
            </a:r>
            <a:r>
              <a:rPr lang="en-IN" dirty="0">
                <a:solidFill>
                  <a:srgbClr val="333333"/>
                </a:solidFill>
                <a:latin typeface="Times New Roman" panose="02020603050405020304" pitchFamily="18" charset="0"/>
                <a:cs typeface="Times New Roman" panose="02020603050405020304" pitchFamily="18" charset="0"/>
              </a:rPr>
              <a:t> -</a:t>
            </a:r>
            <a:r>
              <a:rPr lang="en-IN" b="1" i="0" dirty="0">
                <a:solidFill>
                  <a:srgbClr val="333333"/>
                </a:solidFill>
                <a:effectLst/>
                <a:latin typeface="Times New Roman" panose="02020603050405020304" pitchFamily="18" charset="0"/>
                <a:cs typeface="Times New Roman" panose="02020603050405020304" pitchFamily="18" charset="0"/>
              </a:rPr>
              <a:t>Authorship Attribution Using Stylometry and Machine Learning Techniques</a:t>
            </a:r>
            <a:r>
              <a:rPr lang="en-IN" b="0" i="0" dirty="0">
                <a:solidFill>
                  <a:srgbClr val="333333"/>
                </a:solidFill>
                <a:effectLst/>
                <a:latin typeface="Times New Roman" panose="02020603050405020304" pitchFamily="18" charset="0"/>
                <a:cs typeface="Times New Roman" panose="02020603050405020304" pitchFamily="18" charset="0"/>
              </a:rPr>
              <a:t> in 2015 (springer)</a:t>
            </a:r>
          </a:p>
          <a:p>
            <a:pPr marL="342900" indent="-342900">
              <a:buFont typeface="+mj-lt"/>
              <a:buAutoNum type="arabicPeriod"/>
            </a:pP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F8F57C-8D3C-4C97-9413-71248F94F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2524</TotalTime>
  <Words>565</Words>
  <Application>Microsoft Office PowerPoint</Application>
  <PresentationFormat>On-screen Show (4:3)</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neelima mukku</cp:lastModifiedBy>
  <cp:revision>179</cp:revision>
  <dcterms:created xsi:type="dcterms:W3CDTF">2020-08-08T03:55:20Z</dcterms:created>
  <dcterms:modified xsi:type="dcterms:W3CDTF">2021-05-26T04:37:35Z</dcterms:modified>
</cp:coreProperties>
</file>