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80" r:id="rId4"/>
    <p:sldId id="273" r:id="rId5"/>
    <p:sldId id="283" r:id="rId6"/>
    <p:sldId id="274" r:id="rId7"/>
    <p:sldId id="281" r:id="rId8"/>
    <p:sldId id="282" r:id="rId9"/>
    <p:sldId id="275" r:id="rId10"/>
    <p:sldId id="279" r:id="rId11"/>
    <p:sldId id="278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08.5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1235 83,'0'1,"-1"0,1 0,0 0,-1 0,1 0,0 0,-1-1,1 1,-1 0,1 0,-1 0,0-1,1 1,-1 0,0-1,1 1,-1 0,0-1,0 1,0-1,1 0,-1 1,0-1,0 1,0-1,0 0,-1 0,-29 6,29-5,-77 9,22-1,-74 1,-436-11,558 1,-25-1,32 0,0 1,1 0,-1-1,0 1,0-1,1 1,-1-1,1 0,-1 0,1 0,-1 1,1-2,-1 1,1 0,-2-2,2 2,1 1,0-1,-1 1,1-1,0 1,0-1,0 1,0-1,0 1,-1-1,1 0,0 1,0-1,0 1,1-1,-1 1,0-1,0 1,0-1,0 0,0 1,1-1,-1 1,0-1,0 1,1-1,-1 1,0 0,1-1,-1 1,0-1,1 1,-1 0,1-1,-1 1,1 0,-1-1,1 1,-1 0,1 0,-1-1,1 1,0 0,26-9,-2 4,0 1,26 0,30-4,130-28,-136 30,127 6,-87 2,118-2,-1564 0,1948 0,-588 1,54 10,12 2,-64-11,1 1,37 9,28 6,27 6,-115-21,0 1,0-1,9 7,-11-6,1 0,-1 0,1-1,14 4,-9-5,-10-2,0 0,0 0,0 1,0-1,0 1,0-1,0 1,0 0,0 1,0-1,0 0,-1 1,1 0,3 2,-6-3,0-1,0 1,0-1,-1 1,1-1,0 1,0-1,-1 1,1-1,0 1,-1-1,1 0,0 1,-1-1,1 1,-1-1,1 0,-1 0,1 1,-1-1,1 0,-1 0,1 1,-1-1,1 0,-1 0,1 0,-1 0,1 0,-1 0,1 0,-1 0,0 0,-22 3,-218 1,126-6,-719 2,1397 0,-530-2,0-1,37-9,-10 2,45-15,-79 17,1 1,-1 2,38-3,185 7,-148 2,-542-1,561-1,146 3,-235 1,57 14,-86-17,0 1,0-1,0 1,0 0,0 0,0 0,0 0,-1 0,1 0,0 0,-1 1,1-1,0 0,-1 1,2 2,-2-3,-1-1,0 1,0-1,1 1,-1 0,0-1,0 1,0-1,0 1,0 0,0-1,0 1,0 0,0-1,0 1,0 0,0-1,0 1,-1-1,1 2,-1-1,0 1,0-1,0 0,0 0,0 0,0 1,-1-1,1 0,0 0,0-1,-1 1,-1 1,-10 4,0-1,0 0,-1-1,0-1,1 0,-20 2,-92 2,100-7,-223-2,533 2,-515 0,209 0,21 0,0 0,0 0,-1 0,1 0,0 0,0 0,0 0,0 0,0 0,0 0,0 0,-1 0,1 0,0 0,0 0,0 0,0 0,0 0,0 0,0 0,-1 0,1 0,0-1,0 1,0 0,0 0,0 0,0 0,0 0,0 0,0 0,-1 0,1 0,0 0,0 0,0-1,0 1,0 0,0 0,0 0,0 0,0 0,0 0,0 0,0-1,0 1,0 0,0 0,0 0,0 0,0 0,0 0,0-1,7-3,13-3,13 2,-1 1,1 2,41 3,16-1,-92-1,-1 1,1-1,-1 1,1-1,0 0,-1 0,1 0,0 0,0 0,-1 0,1-1,0 1,0-1,0 1,1-1,-4-3,4 4,0 0,1 1,-1-1,0 0,1 0,-1 0,1 0,-1 1,1-1,-1 0,1 0,0 0,-1 0,1 0,0 0,0 0,0 0,0 0,0 0,0 0,0 0,0 0,0 0,0 0,1 0,-1 0,0 0,1 0,-1 0,0 0,1 0,-1 0,1 0,0 1,-1-1,1 0,0 0,-1 1,1-1,0 0,0 1,0-1,1 0,5-2,-1 0,1 0,0 0,1 1,-1 0,0 1,13-1,51-1,-70 3,-569 3,69-3,1358 0,-1245 0,379 0,-1 0,0 1,0 0,-7 2,14-3,1 0,-1 0,0 1,0-1,1 0,-1 1,0-1,1 0,-1 1,0-1,1 1,-1-1,1 1,-1-1,0 1,1-1,-1 1,1 0,0-1,-1 1,0 0,2 1,-1-1,0 0,0 0,0 0,0 0,1 0,-1 0,1 0,-1 0,0-1,1 1,0 0,-1 0,1 0,-1 0,1 0,0-1,0 1,-1 0,1-1,1 2,4 2,0 0,0 0,0 0,0-1,1 0,-1 0,1 0,0-1,13 3,7-1,37 2,3 0,-56-4,1 0,-1 1,1 0,-1 1,0 0,19 11,-29-15,-1 0,0 0,0 0,0 0,1 0,-1 0,0 0,0 0,0 0,1 0,-1 0,0 1,0-1,0 0,0 0,1 0,-1 0,0 0,0 1,0-1,0 0,0 0,0 0,1 0,-1 1,0-1,0 0,0 0,0 0,0 1,0-1,0 0,0 0,0 0,0 1,0-1,0 0,0 0,0 0,0 1,0-1,-10 1,-16-6,-93-40,118 45,0 0,0-1,-1 1,1 0,0-1,0 0,0 1,0-1,-1 0,1 1,0-1,0 0,0 0,1 0,-1 0,0 0,-1-2,2 3,1-1,-1 1,0-1,1 1,-1-1,0 1,1-1,-1 1,1 0,-1-1,0 1,1 0,-1-1,1 1,-1 0,1 0,0-1,-1 1,1 0,-1 0,1 0,-1 0,1 0,0-1,0 1,50-4,70 7,85-5,-180-5,-19 0,-8 7,1-1,0 1,-1-1,1 1,-1 0,1-1,-1 1,1-1,-1 1,1 0,-1-1,1 1,-1 0,1 0,-1-1,1 1,-1 0,1 0,-1 0,-1 0,-21-4,-1 0,0 2,-1 1,-42 3,11 0,-293-1,754-1,-464 1,23 1,-65-7,85 2,1-1,0-1,0-1,0 0,1-1,-21-12,21 10,-2 1,1 1,-1 0,0 1,-24-6,15 8,-1 2,-31 1,34 2,1-2,-1 0,-28-6,15 0,-1 1,-50 0,-76 7,57 1,80-3,16 0,-1 1,-20 3,31-4,-1 1,1 0,0 0,0 0,0 0,0 0,0 0,-1 0,1 0,0 0,0 0,0 0,0 0,-1 1,1-1,0 0,0 0,0 0,0 0,0 0,0 0,-1 0,1 0,0 0,0 0,0 1,0-1,0 0,0 0,0 0,-1 0,1 0,0 0,0 1,0-1,0 0,0 0,0 0,0 0,0 1,0-1,0 0,0 0,0 0,0 1,7 5,14 4,-21-10,83 30,-62-20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9.26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16.1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247 453,'848'0,"-1354"0,495-1,0 0,1-1,-1 0,1 0,-1-1,1-1,-12-5,7 2,0 2,-18-5,13 4,0 0,-37-18,36 14,0 2,-29-9,44 16,-20-6,-36-13,53 16,0 0,0-1,0 0,1 0,0-1,0 0,-9-10,-4-2,16 14,0 0,0 0,0 0,1-1,-1 0,1 0,1 0,-1 0,-5-10,9 14,0 0,0 0,0 0,0 0,0-1,1 1,-1 0,0 0,0 0,1 0,-1 0,1 0,-1 0,1 0,-1 0,1 0,0 0,-1 0,1 1,0-1,0 0,-1 0,1 0,0 1,0-1,0 1,0-1,0 1,0-1,2 0,32-11,-3 6,-1 2,1 2,1 1,41 4,-7-1,6-3,-35-1,1 3,0 0,-1 3,43 9,-46-4,-3 0,0-1,45 4,-72-11,-1-1,1 0,-1 0,0 0,0 1,1 0,-1 0,0 0,0 0,0 1,0-1,0 1,0 0,0 0,-1 1,5 2,-8-5,0 1,1-1,-1 0,0 1,1-1,-1 0,0 1,0-1,1 1,-1-1,0 0,0 1,0-1,0 1,1-1,-1 1,0-1,0 0,0 1,0-1,0 1,0-1,0 1,0-1,0 1,0-1,-1 1,1-1,0 0,0 1,-1 0,-13 8,-23-3,-274-3,171-5,80 2,36 0,19 0,7 0,-45 0,-148-1,188 1,0 0,0 0,1-1,-1 1,0-1,1 0,-1 0,1 0,-1 0,1 0,-1 0,1-1,-1 1,1-1,0 1,0-1,0 0,0 0,0 0,1 0,-4-4,4 3,1 1,-1-1,0 1,1-1,0 1,-1-1,1 1,0-1,0 0,1 1,-1-1,0 1,1-1,0 1,-1-1,1 1,0-1,0 1,1 0,-1 0,0-1,1 1,2-3,4-5,1 0,1 1,-1 0,1 0,1 1,18-11,-5 5,0 1,33-11,-39 18,1 1,0 1,-1 1,2 0,19 1,89 3,-86 0,-63-1,10-1,1 1,-1 1,-15 1,23-1,0-1,1 1,-1 0,0 0,0 0,0 1,1-1,-1 1,0-1,1 1,0 0,-1 0,1 0,0 0,0 0,-3 5,-19 28,-28 32,41-54,0 0,-2-1,1-1,-2 0,-20 13,26-20,0-1,0 0,0 0,-1 0,1-1,-1 0,1-1,-10 0,-11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22.8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0,'768'0,"-744"0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03:26.7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0,'826'0,"-797"0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5.5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7.0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7.62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7.96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6T13:11:38.8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7.jpe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10.xml"/><Relationship Id="rId2" Type="http://schemas.openxmlformats.org/officeDocument/2006/relationships/image" Target="../media/image2.jpe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32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kmader/skin-cancer-mnist-ham1000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207818" y="1122218"/>
            <a:ext cx="11984182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SKIN LESION CLASSIFICATION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marL="309880" algn="ctr">
              <a:lnSpc>
                <a:spcPct val="100000"/>
              </a:lnSpc>
              <a:spcBef>
                <a:spcPts val="2195"/>
              </a:spcBef>
            </a:pP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#TO DO </a:t>
            </a:r>
            <a:r>
              <a:rPr lang="en-US" sz="2400" b="1" spc="-5" dirty="0">
                <a:latin typeface="Times New Roman"/>
                <a:cs typeface="Times New Roman"/>
              </a:rPr>
              <a:t>Date: 27 May </a:t>
            </a:r>
            <a:r>
              <a:rPr lang="en-US" sz="2400" b="1" spc="-1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2021</a:t>
            </a:r>
            <a:endParaRPr lang="en-US" sz="2400" dirty="0">
              <a:latin typeface="Times New Roman"/>
              <a:cs typeface="Times New Roman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K.HARSHINI : 17WH1A0522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V.PRAVALIKA : 17WH1A0543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K.CHAITRA : 17WH1A0509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Internal Guide: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Mr.Y.Madan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Reddy</a:t>
            </a:r>
          </a:p>
          <a:p>
            <a:pPr marL="3902075" marR="5080" indent="19050">
              <a:lnSpc>
                <a:spcPct val="100000"/>
              </a:lnSpc>
              <a:spcBef>
                <a:spcPts val="1400"/>
              </a:spcBef>
              <a:tabLst>
                <a:tab pos="5456555" algn="l"/>
              </a:tabLs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Designation: Assistant Professor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6FE76-C54E-4949-AA9A-587E83F69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E145F1-AB8F-4F04-BB2A-4046F5BA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375"/>
            <a:ext cx="12192000" cy="451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DBBCF-2131-445E-B5B9-893B11F65751}"/>
              </a:ext>
            </a:extLst>
          </p:cNvPr>
          <p:cNvSpPr txBox="1"/>
          <p:nvPr/>
        </p:nvSpPr>
        <p:spPr>
          <a:xfrm>
            <a:off x="3914936" y="99334"/>
            <a:ext cx="4362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2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47E64-97C1-4509-BAD5-E3F710BA86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D221AA-FC7F-4D2B-B75F-E9C9BAA480FD}"/>
              </a:ext>
            </a:extLst>
          </p:cNvPr>
          <p:cNvSpPr txBox="1"/>
          <p:nvPr/>
        </p:nvSpPr>
        <p:spPr>
          <a:xfrm>
            <a:off x="4096218" y="173008"/>
            <a:ext cx="2836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3E87FE-3F72-472D-9F87-F8AD4CE272B0}"/>
                  </a:ext>
                </a:extLst>
              </p14:cNvPr>
              <p14:cNvContentPartPr/>
              <p14:nvPr/>
            </p14:nvContentPartPr>
            <p14:xfrm>
              <a:off x="6051315" y="5637090"/>
              <a:ext cx="561960" cy="8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3E87FE-3F72-472D-9F87-F8AD4CE272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2675" y="5628450"/>
                <a:ext cx="579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93D87E-6C51-4AB2-AEA8-E948F0600FA7}"/>
                  </a:ext>
                </a:extLst>
              </p14:cNvPr>
              <p14:cNvContentPartPr/>
              <p14:nvPr/>
            </p14:nvContentPartPr>
            <p14:xfrm>
              <a:off x="6083355" y="5561130"/>
              <a:ext cx="394200" cy="16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93D87E-6C51-4AB2-AEA8-E948F0600F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4355" y="5552490"/>
                <a:ext cx="411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B516F3-FC0C-4110-A1CB-9C6641CEB145}"/>
                  </a:ext>
                </a:extLst>
              </p14:cNvPr>
              <p14:cNvContentPartPr/>
              <p14:nvPr/>
            </p14:nvContentPartPr>
            <p14:xfrm>
              <a:off x="6181275" y="5724210"/>
              <a:ext cx="2854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B516F3-FC0C-4110-A1CB-9C6641CEB1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2635" y="5715210"/>
                <a:ext cx="30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20647C-1194-410B-B86D-99363982FEC6}"/>
                  </a:ext>
                </a:extLst>
              </p14:cNvPr>
              <p14:cNvContentPartPr/>
              <p14:nvPr/>
            </p14:nvContentPartPr>
            <p14:xfrm>
              <a:off x="6172275" y="5733930"/>
              <a:ext cx="307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20647C-1194-410B-B86D-99363982FE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3275" y="5724930"/>
                <a:ext cx="32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642DFA-5A32-4D87-B389-D147927188B6}"/>
                  </a:ext>
                </a:extLst>
              </p14:cNvPr>
              <p14:cNvContentPartPr/>
              <p14:nvPr/>
            </p14:nvContentPartPr>
            <p14:xfrm>
              <a:off x="3905355" y="36282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642DFA-5A32-4D87-B389-D147927188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96355" y="36196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C8263A5-0477-4E1B-BD1B-C3CE790AF3C1}"/>
              </a:ext>
            </a:extLst>
          </p:cNvPr>
          <p:cNvGrpSpPr/>
          <p:nvPr/>
        </p:nvGrpSpPr>
        <p:grpSpPr>
          <a:xfrm>
            <a:off x="5514555" y="2599770"/>
            <a:ext cx="360" cy="360"/>
            <a:chOff x="5514555" y="25997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705967-FD8C-4BEF-86F1-0A033853A06E}"/>
                    </a:ext>
                  </a:extLst>
                </p14:cNvPr>
                <p14:cNvContentPartPr/>
                <p14:nvPr/>
              </p14:nvContentPartPr>
              <p14:xfrm>
                <a:off x="5514555" y="25997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705967-FD8C-4BEF-86F1-0A033853A0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5555" y="2590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5FE56A-63BE-4E4A-AB16-905076D29002}"/>
                    </a:ext>
                  </a:extLst>
                </p14:cNvPr>
                <p14:cNvContentPartPr/>
                <p14:nvPr/>
              </p14:nvContentPartPr>
              <p14:xfrm>
                <a:off x="5514555" y="25997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5FE56A-63BE-4E4A-AB16-905076D290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5555" y="2590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48FA8E-3C4C-49A2-BD1B-92B631A18E9B}"/>
                    </a:ext>
                  </a:extLst>
                </p14:cNvPr>
                <p14:cNvContentPartPr/>
                <p14:nvPr/>
              </p14:nvContentPartPr>
              <p14:xfrm>
                <a:off x="5514555" y="259977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48FA8E-3C4C-49A2-BD1B-92B631A18E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05555" y="25907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A0B9FE-DBD2-484A-97CB-2E438C39C9C7}"/>
                  </a:ext>
                </a:extLst>
              </p14:cNvPr>
              <p14:cNvContentPartPr/>
              <p14:nvPr/>
            </p14:nvContentPartPr>
            <p14:xfrm>
              <a:off x="7610115" y="216165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A0B9FE-DBD2-484A-97CB-2E438C39C9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1475" y="21530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CE6BBE-9FAD-495D-84D2-5D0D43CA2E80}"/>
                  </a:ext>
                </a:extLst>
              </p14:cNvPr>
              <p14:cNvContentPartPr/>
              <p14:nvPr/>
            </p14:nvContentPartPr>
            <p14:xfrm>
              <a:off x="7610115" y="216165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CE6BBE-9FAD-495D-84D2-5D0D43CA2E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01475" y="21530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E5E8DB-2383-4D76-94E3-79E9149868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1219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65EED-4AB3-471B-9643-685DBC784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931"/>
            <a:ext cx="12192000" cy="6858000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E4C587F5-C95B-4D16-B4DA-A8B24C7B7D3C}"/>
              </a:ext>
            </a:extLst>
          </p:cNvPr>
          <p:cNvSpPr txBox="1"/>
          <p:nvPr/>
        </p:nvSpPr>
        <p:spPr>
          <a:xfrm>
            <a:off x="319087" y="1076268"/>
            <a:ext cx="11553825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Saket S. Chaturvedi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Kajol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Prakash. S. Prasad, “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Skin Lesion Analyser: An Efficient Seven-Way Multi-Class Skin Cancer Classification Using </a:t>
            </a:r>
            <a:r>
              <a:rPr lang="en-IN" sz="24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”,May. 2020.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https://arxiv.org/abs/1907.03220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[2]Data set 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https://www.kaggle.com/kmader/skin-cancer-mnist-ham10000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[3]M. A. A. Milton, “Automated Skin Lesion Classification Using Ensemble of Deep Neural Networks in ISIC 2018: Skin Lesion Analysis Towards Melanoma Detection Challenge,” Jan. 2019.</a:t>
            </a:r>
          </a:p>
          <a:p>
            <a:pPr marL="12700" marR="60325" algn="just">
              <a:lnSpc>
                <a:spcPct val="100000"/>
              </a:lnSpc>
              <a:spcBef>
                <a:spcPts val="100"/>
              </a:spcBef>
              <a:buSzPct val="93750"/>
              <a:tabLst>
                <a:tab pos="28829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Kawahara J,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Hamarneh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G. Multi-resolution-Tract CNN with Hybrid Pretrained and Skin Lesion Trained Layers. In: Wang 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Wang Q, Shi Y, Suk HI (eds) Machine Learning in Medical Imaging. MLMI 2016. Lecture Notes in Computer Science. 2016;10019. https://doi.org/10.1007/978-3-319-47157-0_20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FC67EF0-3C63-418E-8CF9-05E8AC074C98}"/>
              </a:ext>
            </a:extLst>
          </p:cNvPr>
          <p:cNvSpPr txBox="1">
            <a:spLocks/>
          </p:cNvSpPr>
          <p:nvPr/>
        </p:nvSpPr>
        <p:spPr>
          <a:xfrm>
            <a:off x="4845049" y="107931"/>
            <a:ext cx="2501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Times New Roman"/>
                <a:cs typeface="Times New Roman"/>
              </a:rPr>
              <a:t>References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26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9B578-6D94-4A34-81F0-6C4E2D87E9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3F64818-978C-4ED1-A4E3-0A82180EB11D}"/>
              </a:ext>
            </a:extLst>
          </p:cNvPr>
          <p:cNvSpPr txBox="1">
            <a:spLocks/>
          </p:cNvSpPr>
          <p:nvPr/>
        </p:nvSpPr>
        <p:spPr>
          <a:xfrm>
            <a:off x="4518506" y="3039110"/>
            <a:ext cx="31549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987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4039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0" spc="-5" dirty="0">
                <a:latin typeface="Times New Roman"/>
                <a:cs typeface="Times New Roman"/>
              </a:rPr>
              <a:t>Abstract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21587B40-D9CD-4352-8AB9-0735E2FA0E84}"/>
              </a:ext>
            </a:extLst>
          </p:cNvPr>
          <p:cNvSpPr txBox="1"/>
          <p:nvPr/>
        </p:nvSpPr>
        <p:spPr>
          <a:xfrm>
            <a:off x="533400" y="1215642"/>
            <a:ext cx="11163300" cy="5696431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deadly Skin Cancer. There is a high similarity between different kinds of skin lesion, which leads to incorrect classification. Accurate classification of a skin lesion in its early stages saves human life. </a:t>
            </a:r>
          </a:p>
          <a:p>
            <a:pPr algn="just"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classifying skin lesion images in to 7 classes namely 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&gt;Melanoma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&gt;Melanocytic nevus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&gt;Basal cell carcinoma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&gt;actinic keratosis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&gt;Benign keratosis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&gt;Dermatofibroma </a:t>
            </a:r>
          </a:p>
          <a:p>
            <a:pPr marL="12700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&gt;Vascular lesion  using neural networks.</a:t>
            </a:r>
          </a:p>
          <a:p>
            <a:pPr marL="12700" algn="just"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14E548-2FB8-4775-9EF4-05B727143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398FE7C-1102-4057-9846-B17C01A92695}"/>
              </a:ext>
            </a:extLst>
          </p:cNvPr>
          <p:cNvSpPr txBox="1">
            <a:spLocks/>
          </p:cNvSpPr>
          <p:nvPr/>
        </p:nvSpPr>
        <p:spPr>
          <a:xfrm>
            <a:off x="5245735" y="171462"/>
            <a:ext cx="1700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>
                <a:latin typeface="Times New Roman"/>
                <a:cs typeface="Times New Roman"/>
              </a:rPr>
              <a:t>Dataset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852E5E0-FD79-4AB0-B960-70354FED982C}"/>
              </a:ext>
            </a:extLst>
          </p:cNvPr>
          <p:cNvSpPr txBox="1"/>
          <p:nvPr/>
        </p:nvSpPr>
        <p:spPr>
          <a:xfrm>
            <a:off x="200025" y="1038884"/>
            <a:ext cx="11763375" cy="220829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lang="en-IN" sz="20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22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3 files, 2 files containing 5000 images and 1 csv file containing metadata HAM10000 is a dataset of 10015 training images for detecting pigmented skin lesions. This dataset has been formed by collecting dermatoscopic images from different populations, acquired and stored by different modalities.</a:t>
            </a: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2163"/>
              </a:lnSpc>
              <a:spcAft>
                <a:spcPts val="625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515AAE9-8C8F-4A77-9AEB-EA356097C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98194"/>
              </p:ext>
            </p:extLst>
          </p:nvPr>
        </p:nvGraphicFramePr>
        <p:xfrm>
          <a:off x="723900" y="2817571"/>
          <a:ext cx="10715625" cy="347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887">
                  <a:extLst>
                    <a:ext uri="{9D8B030D-6E8A-4147-A177-3AD203B41FA5}">
                      <a16:colId xmlns:a16="http://schemas.microsoft.com/office/drawing/2014/main" val="2184134098"/>
                    </a:ext>
                  </a:extLst>
                </a:gridCol>
                <a:gridCol w="8391738">
                  <a:extLst>
                    <a:ext uri="{9D8B030D-6E8A-4147-A177-3AD203B41FA5}">
                      <a16:colId xmlns:a16="http://schemas.microsoft.com/office/drawing/2014/main" val="173120212"/>
                    </a:ext>
                  </a:extLst>
                </a:gridCol>
              </a:tblGrid>
              <a:tr h="351803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89678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lesion_id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representing a lesion 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54286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number identifying the image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09421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>
                        <a:spcAft>
                          <a:spcPts val="1260"/>
                        </a:spcAft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lesion type (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Melanocytic nevus, </a:t>
                      </a:r>
                    </a:p>
                    <a:p>
                      <a:pPr marL="279400" indent="0" algn="just"/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bkl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Benign keratosis)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25363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dx_type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test concluded the lesion (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dermastopic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analysis, biopsy,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histopathical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examination, others)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4089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Person’s age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52804"/>
                  </a:ext>
                </a:extLst>
              </a:tr>
              <a:tr h="329252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Male/Female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155224"/>
                  </a:ext>
                </a:extLst>
              </a:tr>
              <a:tr h="541236">
                <a:tc>
                  <a:txBody>
                    <a:bodyPr/>
                    <a:lstStyle/>
                    <a:p>
                      <a:pPr marL="4699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position of lesion in human body (ear, back, hand, etc)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6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20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72511B-DFAA-4258-8A8F-45CA5BDA20C8}"/>
              </a:ext>
            </a:extLst>
          </p:cNvPr>
          <p:cNvSpPr/>
          <p:nvPr/>
        </p:nvSpPr>
        <p:spPr>
          <a:xfrm>
            <a:off x="2264102" y="1883329"/>
            <a:ext cx="2177558" cy="7623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FB1F62-869E-4669-90F8-9DDFF978BAA1}"/>
              </a:ext>
            </a:extLst>
          </p:cNvPr>
          <p:cNvSpPr/>
          <p:nvPr/>
        </p:nvSpPr>
        <p:spPr>
          <a:xfrm>
            <a:off x="86544" y="1053557"/>
            <a:ext cx="2177558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2CA73E6-7E3C-434C-ABFB-A77827324021}"/>
              </a:ext>
            </a:extLst>
          </p:cNvPr>
          <p:cNvSpPr txBox="1">
            <a:spLocks/>
          </p:cNvSpPr>
          <p:nvPr/>
        </p:nvSpPr>
        <p:spPr>
          <a:xfrm>
            <a:off x="4687570" y="111923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5" dirty="0">
                <a:latin typeface="Times New Roman"/>
                <a:cs typeface="Times New Roman"/>
              </a:rPr>
              <a:t>Architecture</a:t>
            </a:r>
            <a:endParaRPr lang="en-IN" sz="44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47FFF-B0E5-436A-BF47-F06FFE6CB153}"/>
              </a:ext>
            </a:extLst>
          </p:cNvPr>
          <p:cNvSpPr txBox="1"/>
          <p:nvPr/>
        </p:nvSpPr>
        <p:spPr>
          <a:xfrm flipH="1">
            <a:off x="95253" y="1128769"/>
            <a:ext cx="226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4998A-7E15-4942-AA44-B5F6F5C96817}"/>
              </a:ext>
            </a:extLst>
          </p:cNvPr>
          <p:cNvSpPr txBox="1"/>
          <p:nvPr/>
        </p:nvSpPr>
        <p:spPr>
          <a:xfrm>
            <a:off x="2264102" y="1850805"/>
            <a:ext cx="25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Data-processing and cleaning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D3EE59-C4DF-494A-A3BC-2444E847F6F0}"/>
              </a:ext>
            </a:extLst>
          </p:cNvPr>
          <p:cNvSpPr/>
          <p:nvPr/>
        </p:nvSpPr>
        <p:spPr>
          <a:xfrm>
            <a:off x="4441660" y="2789341"/>
            <a:ext cx="1503320" cy="58129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32C60F-C4E7-4EBF-9D7F-B6B9DB9574C1}"/>
              </a:ext>
            </a:extLst>
          </p:cNvPr>
          <p:cNvSpPr/>
          <p:nvPr/>
        </p:nvSpPr>
        <p:spPr>
          <a:xfrm>
            <a:off x="5944980" y="3521874"/>
            <a:ext cx="2209800" cy="10406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CNN-model building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55BA49-C099-4498-9C5D-BE74A7F8BD72}"/>
              </a:ext>
            </a:extLst>
          </p:cNvPr>
          <p:cNvSpPr/>
          <p:nvPr/>
        </p:nvSpPr>
        <p:spPr>
          <a:xfrm>
            <a:off x="8422529" y="4339224"/>
            <a:ext cx="1945834" cy="76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 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F6D141-A1B3-4804-BF14-6D032C03A1C1}"/>
              </a:ext>
            </a:extLst>
          </p:cNvPr>
          <p:cNvSpPr/>
          <p:nvPr/>
        </p:nvSpPr>
        <p:spPr>
          <a:xfrm>
            <a:off x="10100614" y="5325591"/>
            <a:ext cx="1850099" cy="8065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3F3A99-ACDE-4F95-B803-19458DB6572E}"/>
              </a:ext>
            </a:extLst>
          </p:cNvPr>
          <p:cNvCxnSpPr>
            <a:cxnSpLocks/>
          </p:cNvCxnSpPr>
          <p:nvPr/>
        </p:nvCxnSpPr>
        <p:spPr>
          <a:xfrm>
            <a:off x="2272811" y="142490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3DBC5C-049D-4D41-BAA0-65A6986C7ED7}"/>
              </a:ext>
            </a:extLst>
          </p:cNvPr>
          <p:cNvCxnSpPr>
            <a:cxnSpLocks/>
          </p:cNvCxnSpPr>
          <p:nvPr/>
        </p:nvCxnSpPr>
        <p:spPr>
          <a:xfrm>
            <a:off x="4431086" y="2338397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322740-1BBB-4023-848C-FA32AD8D440E}"/>
              </a:ext>
            </a:extLst>
          </p:cNvPr>
          <p:cNvCxnSpPr>
            <a:cxnSpLocks/>
          </p:cNvCxnSpPr>
          <p:nvPr/>
        </p:nvCxnSpPr>
        <p:spPr>
          <a:xfrm>
            <a:off x="5944980" y="3081056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E90DA7-48BB-4837-8512-00053F85244B}"/>
              </a:ext>
            </a:extLst>
          </p:cNvPr>
          <p:cNvCxnSpPr>
            <a:cxnSpLocks/>
          </p:cNvCxnSpPr>
          <p:nvPr/>
        </p:nvCxnSpPr>
        <p:spPr>
          <a:xfrm>
            <a:off x="8154780" y="3898406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3FBF4F-9921-4ED8-8202-10E7F1E4F9AB}"/>
              </a:ext>
            </a:extLst>
          </p:cNvPr>
          <p:cNvCxnSpPr>
            <a:cxnSpLocks/>
          </p:cNvCxnSpPr>
          <p:nvPr/>
        </p:nvCxnSpPr>
        <p:spPr>
          <a:xfrm>
            <a:off x="10368363" y="4876856"/>
            <a:ext cx="535498" cy="440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E4396-04A9-4684-BA98-95B54EEDD0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D6BB9-5EC0-4569-894D-302490E8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051028"/>
            <a:ext cx="7105650" cy="5197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B5744-4CC3-4F84-AF52-6E5A7BFC9E04}"/>
              </a:ext>
            </a:extLst>
          </p:cNvPr>
          <p:cNvSpPr txBox="1"/>
          <p:nvPr/>
        </p:nvSpPr>
        <p:spPr>
          <a:xfrm>
            <a:off x="7734300" y="1266825"/>
            <a:ext cx="3933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Depthwise Convolution: Apply single convolution filter for each input element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Pointwise Convolution: Iterates 1x1 kernel through every single point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48D0-BFF1-4755-A8B4-64CE97555C0F}"/>
              </a:ext>
            </a:extLst>
          </p:cNvPr>
          <p:cNvSpPr txBox="1"/>
          <p:nvPr/>
        </p:nvSpPr>
        <p:spPr>
          <a:xfrm>
            <a:off x="1628775" y="56707"/>
            <a:ext cx="9182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 v/s Pointwise Convolution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0F2FC-60C1-4631-8C9F-038EE5D43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733BF-F5F9-4BFC-A5BE-A7B7C721CA60}"/>
              </a:ext>
            </a:extLst>
          </p:cNvPr>
          <p:cNvSpPr txBox="1"/>
          <p:nvPr/>
        </p:nvSpPr>
        <p:spPr>
          <a:xfrm>
            <a:off x="2089151" y="133349"/>
            <a:ext cx="866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4F824-7ADA-44F1-A557-7ECCC7F44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3" y="1289595"/>
            <a:ext cx="1065371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D1D35-E34E-47A6-9D2A-763D81C2E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D5AA2E63-7C4C-4B6B-BD7D-517EE770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68472"/>
            <a:ext cx="5867400" cy="769938"/>
          </a:xfrm>
          <a:prstGeom prst="rect">
            <a:avLst/>
          </a:prstGeom>
          <a:solidFill>
            <a:srgbClr val="D7E0F2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D8E8372-BE1B-45DE-A84C-DB0714B1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6720"/>
            <a:ext cx="8153400" cy="22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Supervised Machine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: Google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: pandas, matplotlib,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3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45509-70C3-4B51-AF49-8FAD2AF3B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FA15D03C-BDE4-4E44-8910-0BF087393C48}"/>
              </a:ext>
            </a:extLst>
          </p:cNvPr>
          <p:cNvSpPr txBox="1">
            <a:spLocks/>
          </p:cNvSpPr>
          <p:nvPr/>
        </p:nvSpPr>
        <p:spPr>
          <a:xfrm>
            <a:off x="3401191" y="107931"/>
            <a:ext cx="4907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5">
                <a:latin typeface="Times New Roman"/>
                <a:cs typeface="Times New Roman"/>
              </a:rPr>
              <a:t>System</a:t>
            </a:r>
            <a:r>
              <a:rPr lang="en-IN" spc="-90">
                <a:latin typeface="Times New Roman"/>
                <a:cs typeface="Times New Roman"/>
              </a:rPr>
              <a:t> </a:t>
            </a:r>
            <a:r>
              <a:rPr lang="en-IN" spc="-5">
                <a:latin typeface="Times New Roman"/>
                <a:cs typeface="Times New Roman"/>
              </a:rPr>
              <a:t>Requirements</a:t>
            </a:r>
            <a:endParaRPr lang="en-IN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54C84D7-E12E-4FE3-BA2F-A1F08F4B9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2366"/>
              </p:ext>
            </p:extLst>
          </p:nvPr>
        </p:nvGraphicFramePr>
        <p:xfrm>
          <a:off x="2247900" y="1647825"/>
          <a:ext cx="7696200" cy="394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54505566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850592491"/>
                    </a:ext>
                  </a:extLst>
                </a:gridCol>
              </a:tblGrid>
              <a:tr h="9913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1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Speciﬁcations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24879"/>
                  </a:ext>
                </a:extLst>
              </a:tr>
              <a:tr h="190236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pc="25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- Intel Core i3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Memory(RAM) - 4 GB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- 500GB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46229"/>
                  </a:ext>
                </a:extLst>
              </a:tr>
              <a:tr h="10554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7/Ubuntu</a:t>
                      </a: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8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7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D3071-55B0-4ABE-84F1-7DFE164EA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1D33E-FF2B-42EF-A635-7C95B5392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340"/>
            <a:ext cx="12192000" cy="379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20B07-1147-4FBD-8451-F5679D5D918C}"/>
              </a:ext>
            </a:extLst>
          </p:cNvPr>
          <p:cNvSpPr txBox="1"/>
          <p:nvPr/>
        </p:nvSpPr>
        <p:spPr>
          <a:xfrm>
            <a:off x="4391025" y="101729"/>
            <a:ext cx="25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563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chaitra koneru</cp:lastModifiedBy>
  <cp:revision>181</cp:revision>
  <dcterms:created xsi:type="dcterms:W3CDTF">2020-08-08T03:55:20Z</dcterms:created>
  <dcterms:modified xsi:type="dcterms:W3CDTF">2021-06-04T11:13:59Z</dcterms:modified>
</cp:coreProperties>
</file>