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5" r:id="rId4"/>
    <p:sldId id="278" r:id="rId5"/>
    <p:sldId id="276" r:id="rId6"/>
    <p:sldId id="273" r:id="rId7"/>
    <p:sldId id="27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62852-18B2-47EF-909E-E3F61FC924EE}" v="149" dt="2021-04-20T06:11:40.356"/>
    <p1510:client id="{7FBC8A7B-ACDB-4E69-8F5B-5266AD5CB96A}" v="529" dt="2021-04-20T05:00:39.799"/>
    <p1510:client id="{80853164-CF5E-41ED-BA8A-F1179C5505CF}" v="755" dt="2021-05-31T17:39:05.438"/>
    <p1510:client id="{CDD3ABF2-0A32-4885-85DE-B4E15B74EF5F}" v="82" dt="2021-04-20T05:45:08.129"/>
    <p1510:client id="{DC4818FA-F26A-4351-BC1C-3CBD75B49AAA}" v="50" dt="2021-04-20T05:49:32.61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13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shutterstock.com/video/search/cctv-shopping-mall" TargetMode="External"/><Relationship Id="rId7" Type="http://schemas.openxmlformats.org/officeDocument/2006/relationships/hyperlink" Target="https://www.imatest.com/docs/ssim/"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neurohive.io/en/popular-networks/vgg16/" TargetMode="External"/><Relationship Id="rId5" Type="http://schemas.openxmlformats.org/officeDocument/2006/relationships/hyperlink" Target="https://gist.github.com/keithweaver/70df4922fec74ea87405b83840b45d57" TargetMode="External"/><Relationship Id="rId4" Type="http://schemas.openxmlformats.org/officeDocument/2006/relationships/hyperlink" Target="https://gist.github.com/keithweav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137649"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effectLst/>
                <a:uLnTx/>
                <a:uFillTx/>
                <a:latin typeface="Times New Roman"/>
                <a:ea typeface="+mj-ea"/>
                <a:cs typeface="Times New Roman"/>
              </a:rPr>
              <a:t>Department of Computer Science and </a:t>
            </a:r>
            <a:r>
              <a:rPr lang="en-US" sz="2400" b="1" dirty="0">
                <a:latin typeface="Times New Roman"/>
                <a:ea typeface="+mj-ea"/>
                <a:cs typeface="Times New Roman"/>
              </a:rPr>
              <a:t>Engineering</a:t>
            </a:r>
            <a:endParaRPr lang="en-US" sz="3200" b="1" dirty="0">
              <a:latin typeface="Times New Roman"/>
              <a:ea typeface="+mj-ea"/>
              <a:cs typeface="Times New Roman"/>
            </a:endParaRPr>
          </a:p>
          <a:p>
            <a:pPr algn="ctr">
              <a:spcBef>
                <a:spcPct val="0"/>
              </a:spcBef>
              <a:defRPr/>
            </a:pPr>
            <a:endParaRPr lang="en-US" sz="2800" b="1" dirty="0">
              <a:latin typeface="Times New Roman"/>
              <a:ea typeface="+mj-ea"/>
              <a:cs typeface="Calibri"/>
            </a:endParaRPr>
          </a:p>
          <a:p>
            <a:pPr algn="ctr">
              <a:spcBef>
                <a:spcPct val="0"/>
              </a:spcBef>
              <a:defRPr/>
            </a:pPr>
            <a:r>
              <a:rPr lang="en-US" sz="2800" b="1" dirty="0">
                <a:latin typeface="Times New Roman"/>
                <a:ea typeface="+mj-ea"/>
                <a:cs typeface="Calibri"/>
              </a:rPr>
              <a:t>People</a:t>
            </a:r>
            <a:r>
              <a:rPr lang="en-US" sz="2800" b="1" dirty="0">
                <a:latin typeface="Times New Roman"/>
                <a:ea typeface="+mn-lt"/>
                <a:cs typeface="+mn-lt"/>
              </a:rPr>
              <a:t> Count From </a:t>
            </a:r>
            <a:r>
              <a:rPr lang="en-US" sz="2800" b="1" dirty="0">
                <a:latin typeface="Times New Roman"/>
                <a:cs typeface="Times New Roman"/>
              </a:rPr>
              <a:t>Surveillance</a:t>
            </a:r>
            <a:r>
              <a:rPr lang="en-US" sz="2800" b="1" dirty="0">
                <a:latin typeface="Times New Roman"/>
                <a:ea typeface="+mn-lt"/>
                <a:cs typeface="+mn-lt"/>
              </a:rPr>
              <a:t> Video</a:t>
            </a:r>
            <a:endParaRPr lang="en-US" sz="2800" b="1" dirty="0">
              <a:latin typeface="Times New Roman"/>
              <a:ea typeface="+mj-ea"/>
              <a:cs typeface="Calibri"/>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200" b="1" dirty="0">
                <a:latin typeface="Times New Roman"/>
                <a:ea typeface="+mj-ea"/>
                <a:cs typeface="Times New Roman"/>
              </a:rPr>
              <a:t>Date: 20 April 2021</a:t>
            </a:r>
            <a:endParaRPr lang="en-US" sz="2200" b="1" i="0" u="none" strike="noStrike" kern="1200" cap="none" spc="0" normalizeH="0" baseline="0" noProof="0" dirty="0">
              <a:ln>
                <a:noFill/>
              </a:ln>
              <a:solidFill>
                <a:schemeClr val="tx1"/>
              </a:solidFill>
              <a:effectLst/>
              <a:uLnTx/>
              <a:uFillTx/>
              <a:latin typeface="Times New Roman"/>
              <a:ea typeface="+mj-ea"/>
              <a:cs typeface="Times New Roman"/>
            </a:endParaRPr>
          </a:p>
          <a:p>
            <a:endParaRPr lang="en-US" sz="2000" b="1" dirty="0">
              <a:latin typeface="Times New Roman" pitchFamily="18" charset="0"/>
              <a:ea typeface="+mj-ea"/>
              <a:cs typeface="Times New Roman" pitchFamily="18" charset="0"/>
            </a:endParaRPr>
          </a:p>
          <a:p>
            <a:r>
              <a:rPr lang="en-US" sz="2000" b="1" dirty="0">
                <a:latin typeface="Times New Roman" pitchFamily="18" charset="0"/>
                <a:ea typeface="+mj-ea"/>
                <a:cs typeface="Times New Roman" pitchFamily="18" charset="0"/>
              </a:rPr>
              <a:t>	</a:t>
            </a:r>
            <a:r>
              <a:rPr lang="en-US" sz="2000" b="1" dirty="0">
                <a:latin typeface="Times New Roman"/>
                <a:cs typeface="Times New Roman"/>
              </a:rPr>
              <a:t>G. NIKHITHA  : 17WH1A0565</a:t>
            </a:r>
            <a:r>
              <a:rPr lang="en-US" sz="2000" dirty="0">
                <a:latin typeface="Times New Roman"/>
                <a:cs typeface="Times New Roman"/>
              </a:rPr>
              <a:t> </a:t>
            </a:r>
            <a:endParaRPr lang="en-US" sz="2000" dirty="0">
              <a:latin typeface="Times New Roman"/>
              <a:ea typeface="+mn-lt"/>
              <a:cs typeface="Times New Roman"/>
            </a:endParaRPr>
          </a:p>
          <a:p>
            <a:r>
              <a:rPr lang="en-US" sz="2000" b="1" dirty="0">
                <a:latin typeface="Times New Roman" pitchFamily="18" charset="0"/>
                <a:cs typeface="Times New Roman" pitchFamily="18" charset="0"/>
              </a:rPr>
              <a:t>     	CH. MANASA  : 17WH1A0575</a:t>
            </a:r>
            <a:endParaRPr lang="en-US" sz="2000" dirty="0">
              <a:ea typeface="+mn-lt"/>
              <a:cs typeface="+mn-lt"/>
            </a:endParaRPr>
          </a:p>
          <a:p>
            <a:r>
              <a:rPr lang="en-US" sz="2000" b="1" dirty="0">
                <a:latin typeface="Times New Roman" pitchFamily="18" charset="0"/>
                <a:cs typeface="Times New Roman" pitchFamily="18" charset="0"/>
              </a:rPr>
              <a:t>     	K. SRAVANI     : 17WH1A05C0</a:t>
            </a:r>
            <a:endParaRPr lang="en-US" sz="2000" dirty="0">
              <a:ea typeface="+mn-lt"/>
              <a:cs typeface="+mn-lt"/>
            </a:endParaRPr>
          </a:p>
          <a:p>
            <a:pPr algn="ctr"/>
            <a:endParaRPr lang="en-US" sz="2000" b="1" dirty="0">
              <a:latin typeface="Times New Roman" pitchFamily="18" charset="0"/>
              <a:cs typeface="Times New Roman" pitchFamily="18" charset="0"/>
            </a:endParaRPr>
          </a:p>
          <a:p>
            <a:r>
              <a:rPr lang="en-US" sz="2000" b="1" dirty="0">
                <a:latin typeface="Times New Roman"/>
                <a:cs typeface="Times New Roman"/>
              </a:rPr>
              <a:t>                                                                        Internal Guide: Dr. L. LAKSHMI</a:t>
            </a:r>
            <a:endParaRPr lang="en-US" sz="2000" dirty="0">
              <a:latin typeface="Times New Roman"/>
              <a:cs typeface="Calibri" panose="020F0502020204030204"/>
            </a:endParaRPr>
          </a:p>
          <a:p>
            <a:r>
              <a:rPr lang="en-US" sz="2000" b="1" dirty="0">
                <a:latin typeface="Times New Roman"/>
                <a:cs typeface="Times New Roman"/>
              </a:rPr>
              <a:t>                                                                        Designation: Professor</a:t>
            </a:r>
            <a:endParaRPr lang="en-US" sz="2000" dirty="0">
              <a:latin typeface="Times New Roman"/>
              <a:cs typeface="Calibri" panose="020F0502020204030204"/>
            </a:endParaRPr>
          </a:p>
          <a:p>
            <a:endParaRPr lang="en-US" sz="20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920314" y="221807"/>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ABSTRACT</a:t>
            </a:r>
            <a:endParaRPr lang="en-US" sz="36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545976" y="1286013"/>
            <a:ext cx="8052047" cy="4566377"/>
          </a:xfrm>
          <a:prstGeom prst="rect">
            <a:avLst/>
          </a:prstGeom>
        </p:spPr>
        <p:txBody>
          <a:bodyPr vert="horz" lIns="68580" tIns="34290" rIns="68580" bIns="3429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dirty="0">
                <a:solidFill>
                  <a:srgbClr val="24292E"/>
                </a:solidFill>
                <a:latin typeface="Times New Roman"/>
                <a:cs typeface="Times New Roman"/>
              </a:rPr>
              <a:t>People Counting is a technique used to count the number of objects in a picture. People counting is not an easy task if it is done manually by our hand because we can lost count in the middle of doing this laborious task, especially when dealing with object that intersects with each other or dense crowd. This project automates the counting process by building a machine learning system that can convert a video into frames, then the model will output number of objects in a particular frame. We build the model using </a:t>
            </a:r>
            <a:r>
              <a:rPr lang="en-US" sz="2000" b="1" dirty="0">
                <a:solidFill>
                  <a:srgbClr val="24292E"/>
                </a:solidFill>
                <a:latin typeface="Times New Roman"/>
                <a:cs typeface="Times New Roman"/>
              </a:rPr>
              <a:t>Convolutional Neural Network (CNN)</a:t>
            </a:r>
            <a:r>
              <a:rPr lang="en-US" sz="2000" dirty="0">
                <a:solidFill>
                  <a:srgbClr val="24292E"/>
                </a:solidFill>
                <a:latin typeface="Times New Roman"/>
                <a:cs typeface="Times New Roman"/>
              </a:rPr>
              <a:t> technique. The system that we build is capable of counting pedestrians in a mall. The images are generated from CCTV that is placed somewhere in the mall. From those images, the system will tell us how many pedestrians at that particular place in the mall. </a:t>
            </a:r>
            <a:r>
              <a:rPr lang="en-US" sz="2000" b="1" dirty="0">
                <a:solidFill>
                  <a:srgbClr val="24292E"/>
                </a:solidFill>
                <a:latin typeface="Times New Roman"/>
                <a:cs typeface="Times New Roman"/>
              </a:rPr>
              <a:t>VGG16</a:t>
            </a:r>
            <a:r>
              <a:rPr lang="en-US" sz="2000" dirty="0">
                <a:solidFill>
                  <a:srgbClr val="24292E"/>
                </a:solidFill>
                <a:latin typeface="Times New Roman"/>
                <a:cs typeface="Times New Roman"/>
              </a:rPr>
              <a:t> is used to extract the features of the image and Structural Similarity Index</a:t>
            </a:r>
            <a:r>
              <a:rPr lang="en-IN" sz="2000" b="1" dirty="0">
                <a:solidFill>
                  <a:srgbClr val="24292E"/>
                </a:solidFill>
                <a:latin typeface="Times New Roman"/>
                <a:cs typeface="Times New Roman"/>
              </a:rPr>
              <a:t> (SSIM)</a:t>
            </a:r>
            <a:r>
              <a:rPr lang="en-US" sz="2000" dirty="0">
                <a:solidFill>
                  <a:srgbClr val="24292E"/>
                </a:solidFill>
                <a:latin typeface="Times New Roman"/>
                <a:cs typeface="Times New Roman"/>
              </a:rPr>
              <a:t> to measure the similarity between 2 images. T</a:t>
            </a:r>
            <a:r>
              <a:rPr lang="en-US" sz="2000" dirty="0">
                <a:latin typeface="Times New Roman"/>
                <a:cs typeface="Times New Roman"/>
              </a:rPr>
              <a:t>he experimental results show the predicted number of people and exact number of people in the image.</a:t>
            </a:r>
            <a:endParaRPr lang="en-US" sz="2000" dirty="0">
              <a:latin typeface="Times New Roman"/>
              <a:ea typeface="+mn-lt"/>
              <a:cs typeface="+mn-lt"/>
            </a:endParaRPr>
          </a:p>
          <a:p>
            <a:pPr algn="just">
              <a:lnSpc>
                <a:spcPct val="100000"/>
              </a:lnSpc>
            </a:pPr>
            <a:endParaRPr lang="en-US" sz="2000" dirty="0">
              <a:solidFill>
                <a:srgbClr val="000000"/>
              </a:solidFill>
              <a:latin typeface="Times New Roman"/>
              <a:cs typeface="Calibri"/>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ARCHITECTURE</a:t>
            </a:r>
            <a:endParaRPr lang="en-US" sz="3600" b="1" dirty="0">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3" name="Picture 3" descr="Diagram&#10;&#10;Description automatically generated">
            <a:extLst>
              <a:ext uri="{FF2B5EF4-FFF2-40B4-BE49-F238E27FC236}">
                <a16:creationId xmlns:a16="http://schemas.microsoft.com/office/drawing/2014/main" id="{2529CBE5-2F9D-49E2-A008-7D930A351848}"/>
              </a:ext>
            </a:extLst>
          </p:cNvPr>
          <p:cNvPicPr>
            <a:picLocks noChangeAspect="1"/>
          </p:cNvPicPr>
          <p:nvPr/>
        </p:nvPicPr>
        <p:blipFill>
          <a:blip r:embed="rId4"/>
          <a:stretch>
            <a:fillRect/>
          </a:stretch>
        </p:blipFill>
        <p:spPr>
          <a:xfrm>
            <a:off x="1879915" y="1407530"/>
            <a:ext cx="5668146" cy="4724480"/>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98"/>
            <a:ext cx="9144000" cy="6858000"/>
          </a:xfrm>
          <a:prstGeom prst="rect">
            <a:avLst/>
          </a:prstGeom>
        </p:spPr>
      </p:pic>
      <p:sp>
        <p:nvSpPr>
          <p:cNvPr id="11" name="TextBox 10"/>
          <p:cNvSpPr txBox="1"/>
          <p:nvPr/>
        </p:nvSpPr>
        <p:spPr>
          <a:xfrm>
            <a:off x="792525" y="157470"/>
            <a:ext cx="6712527" cy="646331"/>
          </a:xfrm>
          <a:prstGeom prst="rect">
            <a:avLst/>
          </a:prstGeom>
          <a:noFill/>
        </p:spPr>
        <p:txBody>
          <a:bodyPr wrap="square" lIns="91440" tIns="45720" rIns="91440" bIns="45720" rtlCol="0" anchor="t">
            <a:spAutoFit/>
          </a:bodyPr>
          <a:lstStyle/>
          <a:p>
            <a:pPr algn="ctr"/>
            <a:r>
              <a:rPr lang="en-US" sz="3600" b="1">
                <a:solidFill>
                  <a:srgbClr val="000000"/>
                </a:solidFill>
                <a:latin typeface="Times New Roman"/>
                <a:cs typeface="Times New Roman"/>
              </a:rPr>
              <a:t>DATASET</a:t>
            </a:r>
            <a:endParaRPr lang="en-US" sz="3600" b="1" dirty="0">
              <a:solidFill>
                <a:srgbClr val="00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612560" y="1680917"/>
            <a:ext cx="7818094" cy="2345322"/>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sz="2000" dirty="0">
                <a:latin typeface="Times New Roman"/>
                <a:cs typeface="Times New Roman"/>
              </a:rPr>
              <a:t>The dataset we are using is "</a:t>
            </a:r>
            <a:r>
              <a:rPr lang="en-US" sz="2000" dirty="0">
                <a:latin typeface="Times New Roman"/>
                <a:cs typeface="Calibri"/>
              </a:rPr>
              <a:t>Video from CCTV" placed anywhere in public place.</a:t>
            </a:r>
            <a:endParaRPr lang="en-US" sz="2000" dirty="0">
              <a:latin typeface="Times New Roman"/>
              <a:ea typeface="+mn-lt"/>
              <a:cs typeface="+mn-lt"/>
            </a:endParaRPr>
          </a:p>
          <a:p>
            <a:pPr algn="just"/>
            <a:endParaRPr lang="en-US" sz="2000" dirty="0">
              <a:latin typeface="Times New Roman"/>
              <a:cs typeface="Calibri"/>
            </a:endParaRPr>
          </a:p>
          <a:p>
            <a:pPr marL="285750" indent="-285750" algn="just">
              <a:buFont typeface="Arial" panose="020B0604020202020204" pitchFamily="34" charset="0"/>
              <a:buChar char="•"/>
            </a:pPr>
            <a:r>
              <a:rPr lang="en-US" sz="2000" dirty="0">
                <a:latin typeface="Times New Roman"/>
                <a:cs typeface="Calibri"/>
              </a:rPr>
              <a:t>Images are generated from CCTV video. 1000 images/frames are generated in the .jpg format from the video. The 1000 images extracted from the video is used as a dataset.</a:t>
            </a:r>
            <a:endParaRPr lang="en-US" sz="2000" dirty="0">
              <a:latin typeface="Times New Roman"/>
              <a:ea typeface="+mn-lt"/>
              <a:cs typeface="+mn-lt"/>
            </a:endParaRPr>
          </a:p>
          <a:p>
            <a:pPr algn="just">
              <a:lnSpc>
                <a:spcPct val="150000"/>
              </a:lnSpc>
            </a:pP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646331"/>
          </a:xfrm>
          <a:prstGeom prst="rect">
            <a:avLst/>
          </a:prstGeom>
          <a:noFill/>
        </p:spPr>
        <p:txBody>
          <a:bodyPr wrap="square" lIns="91440" tIns="45720" rIns="91440" bIns="45720" rtlCol="0" anchor="t">
            <a:spAutoFit/>
          </a:bodyPr>
          <a:lstStyle/>
          <a:p>
            <a:pPr algn="ctr"/>
            <a:r>
              <a:rPr lang="en-US" sz="3600" b="1">
                <a:latin typeface="Times New Roman"/>
                <a:cs typeface="Times New Roman"/>
              </a:rPr>
              <a:t>SYSTEM REQUIREMENTS</a:t>
            </a:r>
            <a:endParaRPr lang="en-US" sz="3600" b="1">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8B01E38-622A-4DBE-8194-AFFD1AD8D1BF}"/>
              </a:ext>
            </a:extLst>
          </p:cNvPr>
          <p:cNvGraphicFramePr>
            <a:graphicFrameLocks noGrp="1"/>
          </p:cNvGraphicFramePr>
          <p:nvPr>
            <p:extLst>
              <p:ext uri="{D42A27DB-BD31-4B8C-83A1-F6EECF244321}">
                <p14:modId xmlns:p14="http://schemas.microsoft.com/office/powerpoint/2010/main" val="1398692045"/>
              </p:ext>
            </p:extLst>
          </p:nvPr>
        </p:nvGraphicFramePr>
        <p:xfrm>
          <a:off x="383366" y="1320484"/>
          <a:ext cx="8372475" cy="4486813"/>
        </p:xfrm>
        <a:graphic>
          <a:graphicData uri="http://schemas.openxmlformats.org/drawingml/2006/table">
            <a:tbl>
              <a:tblPr firstRow="1" bandRow="1">
                <a:tableStyleId>{5C22544A-7EE6-4342-B048-85BDC9FD1C3A}</a:tableStyleId>
              </a:tblPr>
              <a:tblGrid>
                <a:gridCol w="4057650">
                  <a:extLst>
                    <a:ext uri="{9D8B030D-6E8A-4147-A177-3AD203B41FA5}">
                      <a16:colId xmlns:a16="http://schemas.microsoft.com/office/drawing/2014/main" val="665727873"/>
                    </a:ext>
                  </a:extLst>
                </a:gridCol>
                <a:gridCol w="4314825">
                  <a:extLst>
                    <a:ext uri="{9D8B030D-6E8A-4147-A177-3AD203B41FA5}">
                      <a16:colId xmlns:a16="http://schemas.microsoft.com/office/drawing/2014/main" val="356078991"/>
                    </a:ext>
                  </a:extLst>
                </a:gridCol>
              </a:tblGrid>
              <a:tr h="1135055">
                <a:tc>
                  <a:txBody>
                    <a:bodyPr/>
                    <a:lstStyle/>
                    <a:p>
                      <a:pPr algn="ctr" fontAlgn="base"/>
                      <a:r>
                        <a:rPr lang="en-US" sz="1800" dirty="0">
                          <a:effectLst/>
                        </a:rPr>
                        <a:t>​​</a:t>
                      </a:r>
                      <a:endParaRPr lang="en-US" dirty="0">
                        <a:effectLst/>
                      </a:endParaRPr>
                    </a:p>
                    <a:p>
                      <a:pPr algn="ctr" fontAlgn="base"/>
                      <a:r>
                        <a:rPr lang="en-US" sz="2000" dirty="0">
                          <a:effectLst/>
                          <a:latin typeface="Times New Roman"/>
                        </a:rPr>
                        <a:t>ENVIRONMENT​​</a:t>
                      </a:r>
                      <a:endParaRPr lang="en-US" sz="2000" b="1" dirty="0">
                        <a:solidFill>
                          <a:srgbClr val="FFFFFF"/>
                        </a:solidFill>
                        <a:effectLst/>
                        <a:latin typeface="Times New Roman"/>
                      </a:endParaRPr>
                    </a:p>
                  </a:txBody>
                  <a:tcPr/>
                </a:tc>
                <a:tc>
                  <a:txBody>
                    <a:bodyPr/>
                    <a:lstStyle/>
                    <a:p>
                      <a:pPr algn="ctr" fontAlgn="base"/>
                      <a:r>
                        <a:rPr lang="en-US" sz="1800" dirty="0">
                          <a:effectLst/>
                        </a:rPr>
                        <a:t>​​</a:t>
                      </a:r>
                      <a:endParaRPr lang="en-US" dirty="0">
                        <a:effectLst/>
                      </a:endParaRPr>
                    </a:p>
                    <a:p>
                      <a:pPr algn="ctr" fontAlgn="base"/>
                      <a:r>
                        <a:rPr lang="en-US" sz="2000" dirty="0">
                          <a:effectLst/>
                          <a:latin typeface="Times New Roman"/>
                        </a:rPr>
                        <a:t>SPECIFICATIONS​​</a:t>
                      </a:r>
                    </a:p>
                    <a:p>
                      <a:pPr fontAlgn="base"/>
                      <a:r>
                        <a:rPr lang="en-US" sz="2000" dirty="0">
                          <a:effectLst/>
                          <a:latin typeface="Times New Roman"/>
                        </a:rPr>
                        <a:t>​​</a:t>
                      </a:r>
                      <a:endParaRPr lang="en-US" sz="2000" b="1">
                        <a:solidFill>
                          <a:srgbClr val="FFFFFF"/>
                        </a:solidFill>
                        <a:effectLst/>
                        <a:latin typeface="Times New Roman"/>
                      </a:endParaRPr>
                    </a:p>
                  </a:txBody>
                  <a:tcPr/>
                </a:tc>
                <a:extLst>
                  <a:ext uri="{0D108BD9-81ED-4DB2-BD59-A6C34878D82A}">
                    <a16:rowId xmlns:a16="http://schemas.microsoft.com/office/drawing/2014/main" val="632528785"/>
                  </a:ext>
                </a:extLst>
              </a:tr>
              <a:tr h="1535666">
                <a:tc>
                  <a:txBody>
                    <a:bodyPr/>
                    <a:lstStyle/>
                    <a:p>
                      <a:pPr fontAlgn="base"/>
                      <a:r>
                        <a:rPr lang="en-US" sz="1800" dirty="0">
                          <a:effectLst/>
                        </a:rPr>
                        <a:t>​​</a:t>
                      </a:r>
                      <a:endParaRPr lang="en-US" dirty="0">
                        <a:effectLst/>
                      </a:endParaRPr>
                    </a:p>
                    <a:p>
                      <a:pPr fontAlgn="base"/>
                      <a:r>
                        <a:rPr lang="en-US" sz="1800" dirty="0">
                          <a:effectLst/>
                        </a:rPr>
                        <a:t>​​</a:t>
                      </a:r>
                      <a:endParaRPr lang="en-US" dirty="0">
                        <a:effectLst/>
                      </a:endParaRPr>
                    </a:p>
                    <a:p>
                      <a:pPr fontAlgn="base"/>
                      <a:r>
                        <a:rPr lang="en-US" sz="1800" dirty="0">
                          <a:effectLst/>
                        </a:rPr>
                        <a:t>          ​​</a:t>
                      </a:r>
                      <a:endParaRPr lang="en-US" dirty="0">
                        <a:effectLst/>
                      </a:endParaRPr>
                    </a:p>
                    <a:p>
                      <a:pPr fontAlgn="base"/>
                      <a:r>
                        <a:rPr lang="en-US" sz="1800" dirty="0">
                          <a:effectLst/>
                        </a:rPr>
                        <a:t>             </a:t>
                      </a:r>
                      <a:r>
                        <a:rPr lang="en-US" sz="1800" dirty="0">
                          <a:effectLst/>
                          <a:latin typeface="Times New Roman"/>
                        </a:rPr>
                        <a:t> </a:t>
                      </a:r>
                      <a:r>
                        <a:rPr lang="en-US" sz="1800" b="1" dirty="0">
                          <a:effectLst/>
                          <a:latin typeface="Times New Roman"/>
                        </a:rPr>
                        <a:t> HARDWARE​​</a:t>
                      </a:r>
                      <a:endParaRPr lang="en-US" b="1" dirty="0">
                        <a:effectLst/>
                        <a:latin typeface="Times New Roman"/>
                      </a:endParaRPr>
                    </a:p>
                  </a:txBody>
                  <a:tcPr/>
                </a:tc>
                <a:tc>
                  <a:txBody>
                    <a:bodyPr/>
                    <a:lstStyle/>
                    <a:p>
                      <a:pPr fontAlgn="base"/>
                      <a:r>
                        <a:rPr lang="en-IN" sz="1800" dirty="0">
                          <a:effectLst/>
                          <a:latin typeface="Times New Roman"/>
                        </a:rPr>
                        <a:t>Processor - Intel Core i3​​</a:t>
                      </a:r>
                      <a:endParaRPr lang="en-IN" dirty="0">
                        <a:effectLst/>
                        <a:latin typeface="Times New Roman"/>
                      </a:endParaRPr>
                    </a:p>
                    <a:p>
                      <a:pPr fontAlgn="base"/>
                      <a:r>
                        <a:rPr lang="en-IN" sz="1800" dirty="0">
                          <a:effectLst/>
                          <a:latin typeface="Times New Roman"/>
                        </a:rPr>
                        <a:t>RAM  4 GB​​</a:t>
                      </a:r>
                      <a:endParaRPr lang="en-IN" dirty="0">
                        <a:effectLst/>
                        <a:latin typeface="Times New Roman"/>
                      </a:endParaRPr>
                    </a:p>
                    <a:p>
                      <a:pPr fontAlgn="base"/>
                      <a:r>
                        <a:rPr lang="en-IN" sz="1800" dirty="0">
                          <a:effectLst/>
                          <a:latin typeface="Times New Roman"/>
                        </a:rPr>
                        <a:t>Hard Disk 1 TB​​</a:t>
                      </a:r>
                      <a:endParaRPr lang="en-IN" dirty="0">
                        <a:effectLst/>
                        <a:latin typeface="Times New Roman"/>
                      </a:endParaRPr>
                    </a:p>
                  </a:txBody>
                  <a:tcPr/>
                </a:tc>
                <a:extLst>
                  <a:ext uri="{0D108BD9-81ED-4DB2-BD59-A6C34878D82A}">
                    <a16:rowId xmlns:a16="http://schemas.microsoft.com/office/drawing/2014/main" val="1675526347"/>
                  </a:ext>
                </a:extLst>
              </a:tr>
              <a:tr h="1816092">
                <a:tc>
                  <a:txBody>
                    <a:bodyPr/>
                    <a:lstStyle/>
                    <a:p>
                      <a:pPr fontAlgn="base"/>
                      <a:r>
                        <a:rPr lang="en-US" sz="1800" dirty="0">
                          <a:effectLst/>
                        </a:rPr>
                        <a:t>             </a:t>
                      </a:r>
                      <a:endParaRPr lang="en-US" dirty="0">
                        <a:effectLst/>
                      </a:endParaRPr>
                    </a:p>
                    <a:p>
                      <a:pPr lvl="0">
                        <a:buNone/>
                      </a:pPr>
                      <a:r>
                        <a:rPr lang="en-US" sz="1800" dirty="0">
                          <a:effectLst/>
                        </a:rPr>
                        <a:t>   </a:t>
                      </a:r>
                      <a:endParaRPr lang="en-US" dirty="0">
                        <a:effectLst/>
                      </a:endParaRPr>
                    </a:p>
                    <a:p>
                      <a:pPr lvl="0">
                        <a:buNone/>
                      </a:pPr>
                      <a:r>
                        <a:rPr lang="en-US" sz="1800" dirty="0">
                          <a:effectLst/>
                        </a:rPr>
                        <a:t>         </a:t>
                      </a:r>
                      <a:r>
                        <a:rPr lang="en-US" sz="1800" b="1">
                          <a:effectLst/>
                          <a:latin typeface="Times New Roman"/>
                        </a:rPr>
                        <a:t>      SOFTWARE ​​</a:t>
                      </a:r>
                      <a:endParaRPr lang="en-US" b="1">
                        <a:effectLst/>
                        <a:latin typeface="Times New Roman"/>
                      </a:endParaRPr>
                    </a:p>
                  </a:txBody>
                  <a:tcPr/>
                </a:tc>
                <a:tc>
                  <a:txBody>
                    <a:bodyPr/>
                    <a:lstStyle/>
                    <a:p>
                      <a:pPr fontAlgn="base"/>
                      <a:r>
                        <a:rPr lang="en-IN" sz="1800" dirty="0">
                          <a:effectLst/>
                          <a:latin typeface="Times New Roman"/>
                        </a:rPr>
                        <a:t>OS - Windows 10​​</a:t>
                      </a:r>
                      <a:endParaRPr lang="en-IN" dirty="0">
                        <a:effectLst/>
                        <a:latin typeface="Times New Roman"/>
                      </a:endParaRPr>
                    </a:p>
                    <a:p>
                      <a:pPr fontAlgn="base"/>
                      <a:r>
                        <a:rPr lang="en-IN" sz="1800" dirty="0">
                          <a:effectLst/>
                          <a:latin typeface="Times New Roman"/>
                        </a:rPr>
                        <a:t>Python 3.7​​</a:t>
                      </a:r>
                      <a:endParaRPr lang="en-IN" dirty="0">
                        <a:effectLst/>
                        <a:latin typeface="Times New Roman"/>
                      </a:endParaRPr>
                    </a:p>
                    <a:p>
                      <a:pPr fontAlgn="base"/>
                      <a:r>
                        <a:rPr lang="en-IN" sz="1800" dirty="0">
                          <a:effectLst/>
                          <a:latin typeface="Times New Roman"/>
                        </a:rPr>
                        <a:t>Google Collaboratory or </a:t>
                      </a:r>
                      <a:r>
                        <a:rPr lang="en-IN" sz="1800" dirty="0" err="1">
                          <a:effectLst/>
                          <a:latin typeface="Times New Roman"/>
                        </a:rPr>
                        <a:t>Jupyter</a:t>
                      </a:r>
                      <a:r>
                        <a:rPr lang="en-IN" sz="1800" dirty="0">
                          <a:effectLst/>
                          <a:latin typeface="Times New Roman"/>
                        </a:rPr>
                        <a:t> Notebook​​</a:t>
                      </a:r>
                      <a:endParaRPr lang="en-IN" dirty="0">
                        <a:effectLst/>
                        <a:latin typeface="Times New Roman"/>
                      </a:endParaRPr>
                    </a:p>
                    <a:p>
                      <a:pPr fontAlgn="base"/>
                      <a:r>
                        <a:rPr lang="en-IN" sz="1800" dirty="0">
                          <a:effectLst/>
                          <a:latin typeface="Times New Roman"/>
                        </a:rPr>
                        <a:t>Datasets​- Video from Mall CCTV.</a:t>
                      </a:r>
                      <a:endParaRPr lang="en-IN" dirty="0">
                        <a:effectLst/>
                        <a:latin typeface="Times New Roman"/>
                      </a:endParaRPr>
                    </a:p>
                  </a:txBody>
                  <a:tcPr/>
                </a:tc>
                <a:extLst>
                  <a:ext uri="{0D108BD9-81ED-4DB2-BD59-A6C34878D82A}">
                    <a16:rowId xmlns:a16="http://schemas.microsoft.com/office/drawing/2014/main" val="2665757221"/>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Box 1">
            <a:extLst>
              <a:ext uri="{FF2B5EF4-FFF2-40B4-BE49-F238E27FC236}">
                <a16:creationId xmlns:a16="http://schemas.microsoft.com/office/drawing/2014/main" id="{4DADD5C2-D5B9-45E2-9532-5D8181760E49}"/>
              </a:ext>
            </a:extLst>
          </p:cNvPr>
          <p:cNvSpPr txBox="1"/>
          <p:nvPr/>
        </p:nvSpPr>
        <p:spPr>
          <a:xfrm>
            <a:off x="2405270" y="261258"/>
            <a:ext cx="50575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Times New Roman"/>
                <a:cs typeface="Calibri"/>
              </a:rPr>
              <a:t>     </a:t>
            </a:r>
            <a:r>
              <a:rPr lang="en-US" sz="3600" b="1">
                <a:latin typeface="Times New Roman"/>
                <a:cs typeface="Calibri"/>
              </a:rPr>
              <a:t>  REFERENCES</a:t>
            </a:r>
            <a:endParaRPr lang="en-US" sz="3600" b="1" dirty="0">
              <a:latin typeface="Times New Roman"/>
              <a:cs typeface="Calibri"/>
            </a:endParaRPr>
          </a:p>
        </p:txBody>
      </p:sp>
      <p:sp>
        <p:nvSpPr>
          <p:cNvPr id="3" name="TextBox 2">
            <a:extLst>
              <a:ext uri="{FF2B5EF4-FFF2-40B4-BE49-F238E27FC236}">
                <a16:creationId xmlns:a16="http://schemas.microsoft.com/office/drawing/2014/main" id="{B7BD45B9-7149-4804-B11D-76FAEB3ACDA7}"/>
              </a:ext>
            </a:extLst>
          </p:cNvPr>
          <p:cNvSpPr txBox="1"/>
          <p:nvPr/>
        </p:nvSpPr>
        <p:spPr>
          <a:xfrm>
            <a:off x="587418" y="1262696"/>
            <a:ext cx="826361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000" dirty="0">
                <a:latin typeface="Times New Roman"/>
                <a:cs typeface="Times New Roman"/>
              </a:rPr>
              <a:t>[1] </a:t>
            </a:r>
            <a:r>
              <a:rPr lang="en-IN" sz="2000" dirty="0" err="1">
                <a:latin typeface="Times New Roman"/>
                <a:cs typeface="Times New Roman"/>
              </a:rPr>
              <a:t>Kowcika</a:t>
            </a:r>
            <a:r>
              <a:rPr lang="en-IN" sz="2000" dirty="0">
                <a:latin typeface="Times New Roman"/>
                <a:cs typeface="Times New Roman"/>
              </a:rPr>
              <a:t> A, </a:t>
            </a:r>
            <a:r>
              <a:rPr lang="en-US" sz="2000" dirty="0">
                <a:solidFill>
                  <a:srgbClr val="24292E"/>
                </a:solidFill>
                <a:latin typeface="Times New Roman"/>
                <a:cs typeface="Times New Roman"/>
              </a:rPr>
              <a:t>“People Count </a:t>
            </a:r>
            <a:r>
              <a:rPr lang="en-IN" sz="2000" dirty="0">
                <a:latin typeface="Times New Roman"/>
                <a:cs typeface="Times New Roman"/>
              </a:rPr>
              <a:t>from the Crowd in Surveillance Videos</a:t>
            </a:r>
            <a:r>
              <a:rPr lang="en-US" sz="2000" dirty="0">
                <a:solidFill>
                  <a:srgbClr val="24292E"/>
                </a:solidFill>
                <a:latin typeface="Times New Roman"/>
                <a:cs typeface="Times New Roman"/>
              </a:rPr>
              <a:t>”, </a:t>
            </a:r>
            <a:r>
              <a:rPr lang="en-US" sz="2000" dirty="0">
                <a:latin typeface="Times New Roman"/>
                <a:cs typeface="Times New Roman"/>
              </a:rPr>
              <a:t>International Conference on Energy, Communication, Data Analytics and Soft Computing (ICECDS-2017).</a:t>
            </a:r>
          </a:p>
          <a:p>
            <a:pPr algn="just"/>
            <a:endParaRPr lang="en-US" sz="2000" dirty="0">
              <a:latin typeface="Times New Roman"/>
              <a:ea typeface="+mn-lt"/>
              <a:cs typeface="+mn-lt"/>
            </a:endParaRPr>
          </a:p>
          <a:p>
            <a:pPr algn="just"/>
            <a:r>
              <a:rPr lang="en-US" sz="2000" dirty="0">
                <a:solidFill>
                  <a:srgbClr val="24292E"/>
                </a:solidFill>
                <a:latin typeface="Times New Roman"/>
                <a:cs typeface="Times New Roman"/>
              </a:rPr>
              <a:t>[2] </a:t>
            </a:r>
            <a:r>
              <a:rPr lang="en-IN" sz="2000" dirty="0" err="1">
                <a:solidFill>
                  <a:srgbClr val="333333"/>
                </a:solidFill>
                <a:latin typeface="Times New Roman"/>
                <a:cs typeface="Times New Roman"/>
              </a:rPr>
              <a:t>LokeshBoominathan</a:t>
            </a:r>
            <a:r>
              <a:rPr lang="en-IN" sz="2000" dirty="0">
                <a:solidFill>
                  <a:srgbClr val="333333"/>
                </a:solidFill>
                <a:latin typeface="Times New Roman"/>
                <a:cs typeface="Times New Roman"/>
              </a:rPr>
              <a:t>, Srinivas S </a:t>
            </a:r>
            <a:r>
              <a:rPr lang="en-IN" sz="2000" dirty="0" err="1">
                <a:solidFill>
                  <a:srgbClr val="333333"/>
                </a:solidFill>
                <a:latin typeface="Times New Roman"/>
                <a:cs typeface="Times New Roman"/>
              </a:rPr>
              <a:t>Skruthiventi</a:t>
            </a:r>
            <a:r>
              <a:rPr lang="en-IN" sz="2000" dirty="0">
                <a:solidFill>
                  <a:srgbClr val="333333"/>
                </a:solidFill>
                <a:latin typeface="Times New Roman"/>
                <a:cs typeface="Times New Roman"/>
              </a:rPr>
              <a:t>, "A Deep Convolution Network for Dense Crowd Counting", Cornell University Library, 2016.</a:t>
            </a:r>
          </a:p>
          <a:p>
            <a:pPr algn="just"/>
            <a:endParaRPr lang="en-IN" sz="2000" dirty="0">
              <a:latin typeface="Times New Roman"/>
              <a:ea typeface="+mn-lt"/>
              <a:cs typeface="+mn-lt"/>
            </a:endParaRPr>
          </a:p>
          <a:p>
            <a:pPr algn="just"/>
            <a:r>
              <a:rPr lang="en-IN" sz="2000" dirty="0">
                <a:solidFill>
                  <a:srgbClr val="333333"/>
                </a:solidFill>
                <a:latin typeface="Times New Roman"/>
                <a:cs typeface="Times New Roman"/>
              </a:rPr>
              <a:t>[3] </a:t>
            </a:r>
            <a:r>
              <a:rPr lang="en-US" sz="2000" dirty="0">
                <a:solidFill>
                  <a:srgbClr val="333333"/>
                </a:solidFill>
                <a:latin typeface="Times New Roman"/>
                <a:cs typeface="Times New Roman"/>
                <a:hlinkClick r:id="rId3"/>
              </a:rPr>
              <a:t>CCTV footage from shopping mall from shuttershock.com</a:t>
            </a:r>
            <a:r>
              <a:rPr lang="en-IN" sz="2000" dirty="0">
                <a:solidFill>
                  <a:srgbClr val="333333"/>
                </a:solidFill>
                <a:latin typeface="Times New Roman"/>
                <a:cs typeface="Times New Roman"/>
              </a:rPr>
              <a:t>.</a:t>
            </a:r>
          </a:p>
          <a:p>
            <a:pPr algn="just"/>
            <a:endParaRPr lang="en-IN" sz="2000" dirty="0">
              <a:latin typeface="Times New Roman"/>
              <a:ea typeface="+mn-lt"/>
              <a:cs typeface="+mn-lt"/>
            </a:endParaRPr>
          </a:p>
          <a:p>
            <a:pPr algn="just"/>
            <a:r>
              <a:rPr lang="en-IN" sz="2000" dirty="0">
                <a:solidFill>
                  <a:srgbClr val="333333"/>
                </a:solidFill>
                <a:latin typeface="Times New Roman"/>
                <a:cs typeface="Times New Roman"/>
              </a:rPr>
              <a:t>[4] </a:t>
            </a:r>
            <a:r>
              <a:rPr lang="en-IN" sz="2000" dirty="0">
                <a:solidFill>
                  <a:srgbClr val="24292E"/>
                </a:solidFill>
                <a:latin typeface="Times New Roman"/>
                <a:cs typeface="Times New Roman"/>
                <a:hlinkClick r:id="rId4"/>
              </a:rPr>
              <a:t>keithweaver</a:t>
            </a:r>
            <a:r>
              <a:rPr lang="en-IN" sz="2000" dirty="0">
                <a:latin typeface="Times New Roman"/>
                <a:cs typeface="Times New Roman"/>
              </a:rPr>
              <a:t>/</a:t>
            </a:r>
            <a:r>
              <a:rPr lang="en-US" sz="2000" dirty="0">
                <a:solidFill>
                  <a:srgbClr val="24292E"/>
                </a:solidFill>
                <a:latin typeface="Times New Roman"/>
                <a:cs typeface="Times New Roman"/>
                <a:hlinkClick r:id="rId5"/>
              </a:rPr>
              <a:t>split-video-by-frame in python from </a:t>
            </a:r>
            <a:r>
              <a:rPr lang="en-US" sz="2000" dirty="0" err="1">
                <a:solidFill>
                  <a:srgbClr val="24292E"/>
                </a:solidFill>
                <a:latin typeface="Times New Roman"/>
                <a:cs typeface="Times New Roman"/>
                <a:hlinkClick r:id="rId5"/>
              </a:rPr>
              <a:t>github</a:t>
            </a:r>
            <a:r>
              <a:rPr lang="en-US" sz="2000" dirty="0">
                <a:solidFill>
                  <a:srgbClr val="24292E"/>
                </a:solidFill>
                <a:latin typeface="Times New Roman"/>
                <a:cs typeface="Times New Roman"/>
              </a:rPr>
              <a:t>.</a:t>
            </a:r>
          </a:p>
          <a:p>
            <a:pPr algn="just"/>
            <a:endParaRPr lang="en-US" sz="2000" dirty="0">
              <a:latin typeface="Times New Roman"/>
              <a:ea typeface="+mn-lt"/>
              <a:cs typeface="+mn-lt"/>
            </a:endParaRPr>
          </a:p>
          <a:p>
            <a:pPr algn="just"/>
            <a:r>
              <a:rPr lang="en-US" sz="2000" dirty="0">
                <a:solidFill>
                  <a:srgbClr val="24292E"/>
                </a:solidFill>
                <a:latin typeface="Times New Roman"/>
                <a:cs typeface="Times New Roman"/>
              </a:rPr>
              <a:t>[5] </a:t>
            </a:r>
            <a:r>
              <a:rPr lang="en-US" sz="2000" dirty="0">
                <a:solidFill>
                  <a:srgbClr val="24292E"/>
                </a:solidFill>
                <a:latin typeface="Times New Roman"/>
                <a:cs typeface="Times New Roman"/>
                <a:hlinkClick r:id="rId6"/>
              </a:rPr>
              <a:t>VGG16 – Convolutional Network for Classification and Detection</a:t>
            </a:r>
            <a:r>
              <a:rPr lang="en-US" sz="2000" dirty="0">
                <a:solidFill>
                  <a:srgbClr val="24292E"/>
                </a:solidFill>
                <a:latin typeface="Times New Roman"/>
                <a:cs typeface="Times New Roman"/>
              </a:rPr>
              <a:t>.</a:t>
            </a:r>
          </a:p>
          <a:p>
            <a:pPr algn="just"/>
            <a:endParaRPr lang="en-US" sz="2000" dirty="0">
              <a:latin typeface="Times New Roman"/>
              <a:ea typeface="+mn-lt"/>
              <a:cs typeface="+mn-lt"/>
            </a:endParaRPr>
          </a:p>
          <a:p>
            <a:pPr algn="just"/>
            <a:r>
              <a:rPr lang="en-US" sz="2000" dirty="0">
                <a:solidFill>
                  <a:srgbClr val="24292E"/>
                </a:solidFill>
                <a:latin typeface="Times New Roman"/>
                <a:cs typeface="Times New Roman"/>
              </a:rPr>
              <a:t>[6] </a:t>
            </a:r>
            <a:r>
              <a:rPr lang="en-US" sz="2000" dirty="0">
                <a:solidFill>
                  <a:srgbClr val="24292E"/>
                </a:solidFill>
                <a:latin typeface="Times New Roman"/>
                <a:cs typeface="Times New Roman"/>
                <a:hlinkClick r:id="rId7"/>
              </a:rPr>
              <a:t>Documentation on SSIM: Structural Similarity Index</a:t>
            </a:r>
            <a:r>
              <a:rPr lang="en-US" sz="2000" dirty="0">
                <a:solidFill>
                  <a:srgbClr val="24292E"/>
                </a:solidFill>
                <a:latin typeface="Times New Roman"/>
                <a:cs typeface="Times New Roman"/>
              </a:rPr>
              <a:t>.  </a:t>
            </a:r>
            <a:endParaRPr lang="en-IN" sz="2000" dirty="0">
              <a:latin typeface="Times New Roman"/>
              <a:ea typeface="+mn-lt"/>
              <a:cs typeface="+mn-lt"/>
            </a:endParaRPr>
          </a:p>
          <a:p>
            <a:pPr algn="just"/>
            <a:endParaRPr lang="en-US" sz="2000" dirty="0">
              <a:latin typeface="Times New Roman"/>
              <a:ea typeface="+mn-lt"/>
              <a:cs typeface="+mn-lt"/>
            </a:endParaRPr>
          </a:p>
          <a:p>
            <a:pPr algn="just"/>
            <a:endParaRPr lang="en-IN" sz="2000" dirty="0">
              <a:latin typeface="Times New Roman"/>
              <a:cs typeface="Times New Roman"/>
            </a:endParaRPr>
          </a:p>
        </p:txBody>
      </p:sp>
    </p:spTree>
    <p:extLst>
      <p:ext uri="{BB962C8B-B14F-4D97-AF65-F5344CB8AC3E}">
        <p14:creationId xmlns:p14="http://schemas.microsoft.com/office/powerpoint/2010/main" val="368370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lIns="91440" tIns="45720" rIns="91440" bIns="45720" rtlCol="0" anchor="t">
            <a:spAutoFit/>
          </a:bodyPr>
          <a:lstStyle/>
          <a:p>
            <a:pPr algn="ctr"/>
            <a:r>
              <a:rPr lang="en-US" sz="4950" b="1">
                <a:latin typeface="Times New Roman"/>
                <a:cs typeface="Times New Roman"/>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203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725</Words>
  <Application>Microsoft Office PowerPoint</Application>
  <PresentationFormat>On-screen Show (4:3)</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nikhitha minni</cp:lastModifiedBy>
  <cp:revision>444</cp:revision>
  <dcterms:created xsi:type="dcterms:W3CDTF">2020-08-08T03:55:20Z</dcterms:created>
  <dcterms:modified xsi:type="dcterms:W3CDTF">2021-05-31T17:55:24Z</dcterms:modified>
</cp:coreProperties>
</file>