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5" r:id="rId3"/>
    <p:sldId id="275" r:id="rId4"/>
    <p:sldId id="278" r:id="rId5"/>
    <p:sldId id="276" r:id="rId6"/>
    <p:sldId id="27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4E0FC-10C3-411E-ADBB-CBA2057559FA}" v="103" dt="2021-05-31T15:14:14.954"/>
    <p1510:client id="{1004B431-9E2D-45D3-9BD0-D83501E8BF3C}" v="321" dt="2021-05-10T07:24:01.352"/>
    <p1510:client id="{6C362852-18B2-47EF-909E-E3F61FC924EE}" v="149" dt="2021-04-20T06:11:40.356"/>
    <p1510:client id="{7FBC8A7B-ACDB-4E69-8F5B-5266AD5CB96A}" v="529" dt="2021-04-20T05:00:39.799"/>
    <p1510:client id="{CDD3ABF2-0A32-4885-85DE-B4E15B74EF5F}" v="82" dt="2021-04-20T05:45:08.129"/>
    <p1510:client id="{DC4818FA-F26A-4351-BC1C-3CBD75B49AAA}" v="50" dt="2021-04-20T05:49:32.619"/>
    <p1510:client id="{EAE6F594-0462-4EA4-B947-2206FCCFE76D}" v="6" dt="2021-05-31T17:27:02.825"/>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6" d="100"/>
          <a:sy n="86" d="100"/>
        </p:scale>
        <p:origin x="13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137649" cy="3756631"/>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effectLst/>
                <a:uLnTx/>
                <a:uFillTx/>
                <a:latin typeface="Times New Roman"/>
                <a:ea typeface="+mj-ea"/>
                <a:cs typeface="Times New Roman"/>
              </a:rPr>
              <a:t>Department of Computer Science and </a:t>
            </a:r>
            <a:r>
              <a:rPr lang="en-US" sz="2400" b="1" dirty="0">
                <a:latin typeface="Times New Roman"/>
                <a:ea typeface="+mj-ea"/>
                <a:cs typeface="Times New Roman"/>
              </a:rPr>
              <a:t>Engineering</a:t>
            </a:r>
            <a:endParaRPr lang="en-US" sz="3200" b="1" dirty="0">
              <a:latin typeface="Times New Roman"/>
              <a:ea typeface="+mj-ea"/>
              <a:cs typeface="Times New Roman"/>
            </a:endParaRPr>
          </a:p>
          <a:p>
            <a:pPr algn="ctr">
              <a:spcBef>
                <a:spcPct val="0"/>
              </a:spcBef>
              <a:defRPr/>
            </a:pPr>
            <a:endParaRPr lang="en-US" sz="2800" b="1" dirty="0">
              <a:latin typeface="Times New Roman"/>
              <a:ea typeface="+mj-ea"/>
              <a:cs typeface="Calibri"/>
            </a:endParaRPr>
          </a:p>
          <a:p>
            <a:pPr algn="ctr">
              <a:spcBef>
                <a:spcPct val="0"/>
              </a:spcBef>
              <a:defRPr/>
            </a:pPr>
            <a:r>
              <a:rPr lang="en-US" sz="2800" b="1" dirty="0">
                <a:latin typeface="Times New Roman"/>
                <a:ea typeface="+mj-ea"/>
                <a:cs typeface="Calibri"/>
              </a:rPr>
              <a:t>People</a:t>
            </a:r>
            <a:r>
              <a:rPr lang="en-US" sz="2800" b="1" dirty="0">
                <a:latin typeface="Times New Roman"/>
                <a:ea typeface="+mn-lt"/>
                <a:cs typeface="+mn-lt"/>
              </a:rPr>
              <a:t> Count From </a:t>
            </a:r>
            <a:r>
              <a:rPr lang="en-US" sz="2800" b="1" dirty="0">
                <a:latin typeface="Times New Roman"/>
                <a:cs typeface="Times New Roman"/>
              </a:rPr>
              <a:t>Surveillance</a:t>
            </a:r>
            <a:r>
              <a:rPr lang="en-US" sz="2800" b="1" dirty="0">
                <a:latin typeface="Times New Roman"/>
                <a:ea typeface="+mn-lt"/>
                <a:cs typeface="+mn-lt"/>
              </a:rPr>
              <a:t> Video</a:t>
            </a:r>
            <a:endParaRPr lang="en-US" sz="2800" b="1" dirty="0">
              <a:latin typeface="Times New Roman"/>
              <a:ea typeface="+mj-ea"/>
              <a:cs typeface="Calibri"/>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algn="ctr" defTabSz="914400">
              <a:spcBef>
                <a:spcPct val="0"/>
              </a:spcBef>
              <a:defRPr/>
            </a:pPr>
            <a:r>
              <a:rPr lang="en-US" sz="2200" b="1" dirty="0">
                <a:latin typeface="Times New Roman"/>
                <a:ea typeface="+mj-ea"/>
                <a:cs typeface="Times New Roman"/>
              </a:rPr>
              <a:t>Date: 10 May 2021</a:t>
            </a:r>
            <a:endParaRPr lang="en-US" sz="2200" b="1" i="0" u="none" strike="noStrike" kern="1200" cap="none" spc="0" normalizeH="0" baseline="0" noProof="0" dirty="0">
              <a:ln>
                <a:noFill/>
              </a:ln>
              <a:solidFill>
                <a:schemeClr val="tx1"/>
              </a:solidFill>
              <a:effectLst/>
              <a:uLnTx/>
              <a:uFillTx/>
              <a:latin typeface="Times New Roman"/>
              <a:ea typeface="+mj-ea"/>
              <a:cs typeface="Times New Roman"/>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a:cs typeface="Times New Roman"/>
              </a:rPr>
              <a:t>	G. NIKHITHA  : 17WH1A0565</a:t>
            </a:r>
            <a:r>
              <a:rPr lang="en-US" sz="2000" dirty="0">
                <a:latin typeface="Times New Roman"/>
                <a:cs typeface="Times New Roman"/>
              </a:rPr>
              <a:t> </a:t>
            </a:r>
            <a:endParaRPr lang="en-US" sz="2000" dirty="0">
              <a:latin typeface="Times New Roman"/>
              <a:ea typeface="+mn-lt"/>
              <a:cs typeface="Times New Roman"/>
            </a:endParaRPr>
          </a:p>
          <a:p>
            <a:r>
              <a:rPr lang="en-US" sz="2000" b="1" dirty="0">
                <a:latin typeface="Times New Roman" pitchFamily="18" charset="0"/>
                <a:cs typeface="Times New Roman" pitchFamily="18" charset="0"/>
              </a:rPr>
              <a:t>	CH. MANASA  : 17WH1A0575</a:t>
            </a:r>
            <a:endParaRPr lang="en-US" sz="2000" dirty="0">
              <a:ea typeface="+mn-lt"/>
              <a:cs typeface="+mn-lt"/>
            </a:endParaRPr>
          </a:p>
          <a:p>
            <a:r>
              <a:rPr lang="en-US" sz="2000" b="1" dirty="0">
                <a:latin typeface="Times New Roman" pitchFamily="18" charset="0"/>
                <a:cs typeface="Times New Roman" pitchFamily="18" charset="0"/>
              </a:rPr>
              <a:t>	K. SRAVANI     : 17WH1A05C0</a:t>
            </a:r>
            <a:endParaRPr lang="en-US" sz="2000" dirty="0">
              <a:ea typeface="+mn-lt"/>
              <a:cs typeface="+mn-lt"/>
            </a:endParaRPr>
          </a:p>
          <a:p>
            <a:pPr algn="ctr"/>
            <a:endParaRPr lang="en-US" sz="2000" b="1" dirty="0">
              <a:latin typeface="Times New Roman" pitchFamily="18" charset="0"/>
              <a:cs typeface="Times New Roman" pitchFamily="18" charset="0"/>
            </a:endParaRPr>
          </a:p>
          <a:p>
            <a:r>
              <a:rPr lang="en-US" sz="2000" b="1" dirty="0">
                <a:latin typeface="Times New Roman"/>
                <a:cs typeface="Times New Roman"/>
              </a:rPr>
              <a:t>                                                                        Internal Guide: Dr. L. LAKSHMI</a:t>
            </a:r>
            <a:endParaRPr lang="en-US" sz="2000" dirty="0">
              <a:latin typeface="Times New Roman"/>
              <a:cs typeface="Calibri" panose="020F0502020204030204"/>
            </a:endParaRPr>
          </a:p>
          <a:p>
            <a:r>
              <a:rPr lang="en-US" sz="2000" b="1" dirty="0">
                <a:latin typeface="Times New Roman"/>
                <a:cs typeface="Times New Roman"/>
              </a:rPr>
              <a:t>                                                                        Designation: Professor</a:t>
            </a:r>
            <a:endParaRPr lang="en-US" sz="2000" dirty="0">
              <a:latin typeface="Times New Roman"/>
              <a:cs typeface="Calibri" panose="020F0502020204030204"/>
            </a:endParaRPr>
          </a:p>
          <a:p>
            <a:endParaRPr lang="en-US" sz="20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646331"/>
          </a:xfrm>
          <a:prstGeom prst="rect">
            <a:avLst/>
          </a:prstGeom>
          <a:noFill/>
        </p:spPr>
        <p:txBody>
          <a:bodyPr wrap="square" lIns="91440" tIns="45720" rIns="91440" bIns="45720" rtlCol="0" anchor="t">
            <a:spAutoFit/>
          </a:bodyPr>
          <a:lstStyle/>
          <a:p>
            <a:pPr algn="ctr"/>
            <a:r>
              <a:rPr lang="en-US" sz="3600" b="1" dirty="0">
                <a:latin typeface="Times New Roman"/>
                <a:cs typeface="Times New Roman"/>
              </a:rPr>
              <a:t>ABSTRACT</a:t>
            </a:r>
            <a:endParaRPr lang="en-US" sz="36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475400" y="1235188"/>
            <a:ext cx="8193200" cy="4340000"/>
          </a:xfrm>
          <a:prstGeom prst="rect">
            <a:avLst/>
          </a:prstGeom>
        </p:spPr>
        <p:txBody>
          <a:bodyPr vert="horz" lIns="68580" tIns="34290" rIns="68580" bIns="3429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dirty="0">
                <a:solidFill>
                  <a:srgbClr val="24292E"/>
                </a:solidFill>
                <a:latin typeface="Times New Roman"/>
                <a:cs typeface="Times New Roman"/>
              </a:rPr>
              <a:t>People Counting is a technique used to count the number of objects in a picture. People counting is not an easy task if it is done manually by our hand because we can lost count in the middle of doing this laborious task, especially when dealing with object that intersects with each other or dense crowd. This project automates the counting process by building a machine learning system that can convert a video into frames, then the model will output number of objects in a particular frame. We build the model using </a:t>
            </a:r>
            <a:r>
              <a:rPr lang="en-US" sz="2000" b="1" dirty="0">
                <a:solidFill>
                  <a:srgbClr val="24292E"/>
                </a:solidFill>
                <a:latin typeface="Times New Roman"/>
                <a:cs typeface="Times New Roman"/>
              </a:rPr>
              <a:t>Convolutional Neural Network (CNN)</a:t>
            </a:r>
            <a:r>
              <a:rPr lang="en-US" sz="2000" dirty="0">
                <a:solidFill>
                  <a:srgbClr val="24292E"/>
                </a:solidFill>
                <a:latin typeface="Times New Roman"/>
                <a:cs typeface="Times New Roman"/>
              </a:rPr>
              <a:t> technique. The system that we build is capable of counting pedestrians in a mall. The images are generated from CCTV that is placed somewhere in the mall. From those images, the system will tell us how many pedestrians at that particular place in the mall. </a:t>
            </a:r>
            <a:r>
              <a:rPr lang="en-US" sz="2000" b="1" dirty="0">
                <a:solidFill>
                  <a:srgbClr val="24292E"/>
                </a:solidFill>
                <a:latin typeface="Times New Roman"/>
                <a:cs typeface="Times New Roman"/>
              </a:rPr>
              <a:t>VGG16</a:t>
            </a:r>
            <a:r>
              <a:rPr lang="en-US" sz="2000" dirty="0">
                <a:solidFill>
                  <a:srgbClr val="24292E"/>
                </a:solidFill>
                <a:latin typeface="Times New Roman"/>
                <a:cs typeface="Times New Roman"/>
              </a:rPr>
              <a:t> is used to extract the features of the image and Structural Similarity Index</a:t>
            </a:r>
            <a:r>
              <a:rPr lang="en-IN" sz="2000" b="1" dirty="0">
                <a:solidFill>
                  <a:srgbClr val="24292E"/>
                </a:solidFill>
                <a:latin typeface="Times New Roman"/>
                <a:cs typeface="Times New Roman"/>
              </a:rPr>
              <a:t> (SSIM)</a:t>
            </a:r>
            <a:r>
              <a:rPr lang="en-US" sz="2000" dirty="0">
                <a:solidFill>
                  <a:srgbClr val="24292E"/>
                </a:solidFill>
                <a:latin typeface="Times New Roman"/>
                <a:cs typeface="Times New Roman"/>
              </a:rPr>
              <a:t> to measure the similarity between 2 images. T</a:t>
            </a:r>
            <a:r>
              <a:rPr lang="en-US" sz="2000" dirty="0">
                <a:latin typeface="Times New Roman"/>
                <a:cs typeface="Times New Roman"/>
              </a:rPr>
              <a:t>he experimental results show the predicted number of people and exact number of people in the image.</a:t>
            </a:r>
            <a:endParaRPr lang="en-US" sz="2000" dirty="0">
              <a:latin typeface="Times New Roman"/>
              <a:ea typeface="+mn-lt"/>
              <a:cs typeface="+mn-lt"/>
            </a:endParaRPr>
          </a:p>
          <a:p>
            <a:pPr algn="just">
              <a:lnSpc>
                <a:spcPct val="100000"/>
              </a:lnSpc>
            </a:pPr>
            <a:endParaRPr lang="en-US" sz="2000" dirty="0">
              <a:solidFill>
                <a:srgbClr val="333333"/>
              </a:solidFill>
              <a:latin typeface="Times New Roman"/>
              <a:cs typeface="Times New Roman"/>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646331"/>
          </a:xfrm>
          <a:prstGeom prst="rect">
            <a:avLst/>
          </a:prstGeom>
          <a:noFill/>
        </p:spPr>
        <p:txBody>
          <a:bodyPr wrap="square" lIns="91440" tIns="45720" rIns="91440" bIns="45720" rtlCol="0" anchor="t">
            <a:spAutoFit/>
          </a:bodyPr>
          <a:lstStyle/>
          <a:p>
            <a:pPr algn="ctr"/>
            <a:r>
              <a:rPr lang="en-US" sz="3600" b="1" dirty="0">
                <a:latin typeface="Times New Roman"/>
                <a:cs typeface="Times New Roman"/>
              </a:rPr>
              <a:t>ARCHITECTURE</a:t>
            </a:r>
            <a:endParaRPr lang="en-US" sz="3600" b="1" dirty="0">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B1B0E5E6-8E91-4E86-AC93-1665ECA10F1F}"/>
              </a:ext>
            </a:extLst>
          </p:cNvPr>
          <p:cNvPicPr>
            <a:picLocks noChangeAspect="1"/>
          </p:cNvPicPr>
          <p:nvPr/>
        </p:nvPicPr>
        <p:blipFill>
          <a:blip r:embed="rId4"/>
          <a:stretch>
            <a:fillRect/>
          </a:stretch>
        </p:blipFill>
        <p:spPr>
          <a:xfrm>
            <a:off x="2178090" y="1264840"/>
            <a:ext cx="4773620" cy="4782682"/>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646331"/>
          </a:xfrm>
          <a:prstGeom prst="rect">
            <a:avLst/>
          </a:prstGeom>
          <a:noFill/>
        </p:spPr>
        <p:txBody>
          <a:bodyPr wrap="square" lIns="91440" tIns="45720" rIns="91440" bIns="45720" rtlCol="0" anchor="t">
            <a:spAutoFit/>
          </a:bodyPr>
          <a:lstStyle/>
          <a:p>
            <a:pPr algn="ctr"/>
            <a:r>
              <a:rPr lang="en-US" sz="3600" b="1" dirty="0">
                <a:solidFill>
                  <a:srgbClr val="000000"/>
                </a:solidFill>
                <a:latin typeface="Times New Roman"/>
                <a:cs typeface="Times New Roman"/>
              </a:rPr>
              <a:t>INPUT</a:t>
            </a:r>
            <a:endParaRPr lang="en-US" sz="3600" b="1" dirty="0">
              <a:solidFill>
                <a:srgbClr val="00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2061352"/>
            <a:ext cx="7530275" cy="400110"/>
          </a:xfrm>
          <a:prstGeom prst="rect">
            <a:avLst/>
          </a:prstGeom>
          <a:noFill/>
        </p:spPr>
        <p:txBody>
          <a:bodyPr wrap="square" lIns="91440" tIns="45720" rIns="91440" bIns="45720" rtlCol="0" anchor="t">
            <a:spAutoFit/>
          </a:bodyPr>
          <a:lstStyle/>
          <a:p>
            <a:pPr algn="just"/>
            <a:endParaRPr lang="en-US" sz="2000" b="0" i="0" dirty="0">
              <a:solidFill>
                <a:srgbClr val="000000"/>
              </a:solidFill>
              <a:effectLst/>
              <a:latin typeface="Calibri"/>
              <a:cs typeface="Calibri"/>
            </a:endParaRPr>
          </a:p>
        </p:txBody>
      </p:sp>
      <p:pic>
        <p:nvPicPr>
          <p:cNvPr id="4" name="Picture 4" descr="Graphical user interface&#10;&#10;Description automatically generated">
            <a:extLst>
              <a:ext uri="{FF2B5EF4-FFF2-40B4-BE49-F238E27FC236}">
                <a16:creationId xmlns:a16="http://schemas.microsoft.com/office/drawing/2014/main" id="{560F53AB-3162-4010-A92A-DB9F794BD396}"/>
              </a:ext>
            </a:extLst>
          </p:cNvPr>
          <p:cNvPicPr>
            <a:picLocks noChangeAspect="1"/>
          </p:cNvPicPr>
          <p:nvPr/>
        </p:nvPicPr>
        <p:blipFill>
          <a:blip r:embed="rId4"/>
          <a:stretch>
            <a:fillRect/>
          </a:stretch>
        </p:blipFill>
        <p:spPr>
          <a:xfrm>
            <a:off x="232861" y="1215740"/>
            <a:ext cx="8763471" cy="5150655"/>
          </a:xfrm>
          <a:prstGeom prst="rect">
            <a:avLst/>
          </a:prstGeom>
        </p:spPr>
      </p:pic>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646331"/>
          </a:xfrm>
          <a:prstGeom prst="rect">
            <a:avLst/>
          </a:prstGeom>
          <a:noFill/>
        </p:spPr>
        <p:txBody>
          <a:bodyPr wrap="square" lIns="91440" tIns="45720" rIns="91440" bIns="45720" rtlCol="0" anchor="t">
            <a:spAutoFit/>
          </a:bodyPr>
          <a:lstStyle/>
          <a:p>
            <a:pPr algn="ctr"/>
            <a:r>
              <a:rPr lang="en-US" sz="3600" b="1" dirty="0">
                <a:latin typeface="Times New Roman"/>
                <a:cs typeface="Times New Roman"/>
              </a:rPr>
              <a:t>OUTPUT</a:t>
            </a:r>
            <a:endParaRPr lang="en-US" sz="3600" b="1" dirty="0">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3" name="Picture 3" descr="Graphical user interface, website&#10;&#10;Description automatically generated">
            <a:extLst>
              <a:ext uri="{FF2B5EF4-FFF2-40B4-BE49-F238E27FC236}">
                <a16:creationId xmlns:a16="http://schemas.microsoft.com/office/drawing/2014/main" id="{4336963C-DE14-4D61-9F42-5EB48F23D27E}"/>
              </a:ext>
            </a:extLst>
          </p:cNvPr>
          <p:cNvPicPr>
            <a:picLocks noChangeAspect="1"/>
          </p:cNvPicPr>
          <p:nvPr/>
        </p:nvPicPr>
        <p:blipFill>
          <a:blip r:embed="rId4"/>
          <a:stretch>
            <a:fillRect/>
          </a:stretch>
        </p:blipFill>
        <p:spPr>
          <a:xfrm>
            <a:off x="303853" y="1113494"/>
            <a:ext cx="8593089" cy="5284157"/>
          </a:xfrm>
          <a:prstGeom prst="rect">
            <a:avLst/>
          </a:prstGeom>
        </p:spPr>
      </p:pic>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lIns="91440" tIns="45720" rIns="91440" bIns="45720" rtlCol="0" anchor="t">
            <a:spAutoFit/>
          </a:bodyPr>
          <a:lstStyle/>
          <a:p>
            <a:pPr algn="ctr"/>
            <a:r>
              <a:rPr lang="en-US" sz="4950" b="1" dirty="0">
                <a:latin typeface="Times New Roman"/>
                <a:cs typeface="Times New Roman"/>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452</Words>
  <Application>Microsoft Office PowerPoint</Application>
  <PresentationFormat>On-screen Show (4:3)</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nikhitha minni</cp:lastModifiedBy>
  <cp:revision>423</cp:revision>
  <dcterms:created xsi:type="dcterms:W3CDTF">2020-08-08T03:55:20Z</dcterms:created>
  <dcterms:modified xsi:type="dcterms:W3CDTF">2021-05-31T17:59:18Z</dcterms:modified>
</cp:coreProperties>
</file>