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5" r:id="rId3"/>
    <p:sldId id="274" r:id="rId4"/>
    <p:sldId id="275" r:id="rId5"/>
    <p:sldId id="276" r:id="rId6"/>
    <p:sldId id="277" r:id="rId7"/>
    <p:sldId id="278" r:id="rId8"/>
    <p:sldId id="281" r:id="rId9"/>
    <p:sldId id="279" r:id="rId10"/>
    <p:sldId id="280" r:id="rId11"/>
    <p:sldId id="27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86" d="100"/>
          <a:sy n="86" d="100"/>
        </p:scale>
        <p:origin x="139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6/24/2021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6/24/2021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6/24/2021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6/24/2021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79899" y="1441117"/>
            <a:ext cx="9303798" cy="342135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Artist Recommendation System using Collaborative filtering</a:t>
            </a:r>
            <a:endParaRPr kumimoji="0" 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25 June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Harshini Nandi                 : 17wh1a05a9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Yamini MNS          	    : 17wh1a05a7</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Akshitha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Marumudi</a:t>
            </a:r>
            <a:r>
              <a:rPr lang="en-US" b="1" dirty="0">
                <a:latin typeface="Times New Roman" panose="02020603050405020304" pitchFamily="18" charset="0"/>
                <a:cs typeface="Times New Roman" panose="02020603050405020304" pitchFamily="18" charset="0"/>
              </a:rPr>
              <a:t>         : 17wh5a0568</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US" b="1" dirty="0" err="1">
                <a:latin typeface="Times New Roman" pitchFamily="18" charset="0"/>
                <a:cs typeface="Times New Roman" pitchFamily="18" charset="0"/>
              </a:rPr>
              <a:t>Ms</a:t>
            </a:r>
            <a:r>
              <a:rPr lang="en-US" b="1" dirty="0">
                <a:latin typeface="Times New Roman" pitchFamily="18" charset="0"/>
                <a:cs typeface="Times New Roman" pitchFamily="18" charset="0"/>
              </a:rPr>
              <a:t> A. </a:t>
            </a:r>
            <a:r>
              <a:rPr lang="en-US" b="1" dirty="0" err="1">
                <a:latin typeface="Times New Roman" pitchFamily="18" charset="0"/>
                <a:cs typeface="Times New Roman" pitchFamily="18" charset="0"/>
              </a:rPr>
              <a:t>Kranthi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Assistant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DBDADE-F4E1-4B6F-A7E9-B464A0E05884}"/>
              </a:ext>
            </a:extLst>
          </p:cNvPr>
          <p:cNvPicPr>
            <a:picLocks noChangeAspect="1"/>
          </p:cNvPicPr>
          <p:nvPr/>
        </p:nvPicPr>
        <p:blipFill>
          <a:blip r:embed="rId2"/>
          <a:stretch>
            <a:fillRect/>
          </a:stretch>
        </p:blipFill>
        <p:spPr>
          <a:xfrm>
            <a:off x="0" y="0"/>
            <a:ext cx="9144000" cy="6857999"/>
          </a:xfrm>
          <a:prstGeom prst="rect">
            <a:avLst/>
          </a:prstGeom>
        </p:spPr>
      </p:pic>
      <p:sp>
        <p:nvSpPr>
          <p:cNvPr id="3" name="TextBox 2">
            <a:extLst>
              <a:ext uri="{FF2B5EF4-FFF2-40B4-BE49-F238E27FC236}">
                <a16:creationId xmlns:a16="http://schemas.microsoft.com/office/drawing/2014/main" id="{7D34FD24-68B6-4EFA-AA52-B0D7551D7063}"/>
              </a:ext>
            </a:extLst>
          </p:cNvPr>
          <p:cNvSpPr txBox="1"/>
          <p:nvPr/>
        </p:nvSpPr>
        <p:spPr>
          <a:xfrm>
            <a:off x="3107184" y="221941"/>
            <a:ext cx="248574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961CEE-8762-474E-B430-8820F47EE2C2}"/>
              </a:ext>
            </a:extLst>
          </p:cNvPr>
          <p:cNvSpPr txBox="1"/>
          <p:nvPr/>
        </p:nvSpPr>
        <p:spPr>
          <a:xfrm>
            <a:off x="791876" y="999479"/>
            <a:ext cx="7334250" cy="5355312"/>
          </a:xfrm>
          <a:prstGeom prst="rect">
            <a:avLst/>
          </a:prstGeom>
          <a:noFill/>
        </p:spPr>
        <p:txBody>
          <a:bodyPr wrap="square" rtlCol="0" anchor="ctr">
            <a:spAutoFit/>
          </a:bodyPr>
          <a:lstStyle/>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RUI CHEN 1,2, QINGYI HUA1 , YAN-SHUO CHANG3 , BO WANG1,4, LEI ZHANG5 , AND XIANGJIE KONG 6 , (Senior Member, IEEE)</a:t>
            </a:r>
            <a:r>
              <a:rPr lang="en-US" i="0" dirty="0">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Collaborative Filtering-Based Recommender Systems, </a:t>
            </a:r>
            <a:r>
              <a:rPr lang="en-US" b="1" i="0" dirty="0">
                <a:effectLst/>
                <a:latin typeface="Times New Roman" panose="02020603050405020304" pitchFamily="18" charset="0"/>
                <a:cs typeface="Times New Roman" panose="02020603050405020304" pitchFamily="18" charset="0"/>
              </a:rPr>
              <a:t>IEEE Co</a:t>
            </a:r>
            <a:r>
              <a:rPr lang="en-US" b="1" dirty="0">
                <a:latin typeface="Times New Roman" panose="02020603050405020304" pitchFamily="18" charset="0"/>
                <a:cs typeface="Times New Roman" panose="02020603050405020304" pitchFamily="18" charset="0"/>
              </a:rPr>
              <a:t>nference in 2018.</a:t>
            </a:r>
            <a:r>
              <a:rPr lang="en-IN" dirty="0">
                <a:latin typeface="Times New Roman" panose="02020603050405020304" pitchFamily="18" charset="0"/>
                <a:cs typeface="Times New Roman" panose="02020603050405020304" pitchFamily="18" charset="0"/>
              </a:rPr>
              <a:t> </a:t>
            </a:r>
            <a:r>
              <a:rPr lang="en-IN" b="0" i="0" strike="noStrike" dirty="0">
                <a:effectLst/>
                <a:latin typeface="Times New Roman" panose="02020603050405020304" pitchFamily="18" charset="0"/>
                <a:cs typeface="Times New Roman" panose="02020603050405020304" pitchFamily="18" charset="0"/>
              </a:rPr>
              <a:t>(Base paper)</a:t>
            </a:r>
          </a:p>
          <a:p>
            <a:pPr marL="342900" indent="-342900" algn="just">
              <a:buFont typeface="+mj-lt"/>
              <a:buAutoNum type="arabicPeriod"/>
            </a:pPr>
            <a:r>
              <a:rPr lang="en-US" b="0" i="0" dirty="0" err="1">
                <a:effectLst/>
                <a:latin typeface="Times New Roman" panose="02020603050405020304" pitchFamily="18" charset="0"/>
                <a:cs typeface="Times New Roman" panose="02020603050405020304" pitchFamily="18" charset="0"/>
              </a:rPr>
              <a:t>Deldjoo</a:t>
            </a:r>
            <a:r>
              <a:rPr lang="en-US" b="0" i="0" dirty="0">
                <a:effectLst/>
                <a:latin typeface="Times New Roman" panose="02020603050405020304" pitchFamily="18" charset="0"/>
                <a:cs typeface="Times New Roman" panose="02020603050405020304" pitchFamily="18" charset="0"/>
              </a:rPr>
              <a:t> Y, </a:t>
            </a:r>
            <a:r>
              <a:rPr lang="en-US" b="0" i="0" dirty="0" err="1">
                <a:effectLst/>
                <a:latin typeface="Times New Roman" panose="02020603050405020304" pitchFamily="18" charset="0"/>
                <a:cs typeface="Times New Roman" panose="02020603050405020304" pitchFamily="18" charset="0"/>
              </a:rPr>
              <a:t>Cremonesi</a:t>
            </a:r>
            <a:r>
              <a:rPr lang="en-US" b="0" i="0" dirty="0">
                <a:effectLst/>
                <a:latin typeface="Times New Roman" panose="02020603050405020304" pitchFamily="18" charset="0"/>
                <a:cs typeface="Times New Roman" panose="02020603050405020304" pitchFamily="18" charset="0"/>
              </a:rPr>
              <a:t> P, </a:t>
            </a:r>
            <a:r>
              <a:rPr lang="en-US" b="0" i="0" dirty="0" err="1">
                <a:effectLst/>
                <a:latin typeface="Times New Roman" panose="02020603050405020304" pitchFamily="18" charset="0"/>
                <a:cs typeface="Times New Roman" panose="02020603050405020304" pitchFamily="18" charset="0"/>
              </a:rPr>
              <a:t>Schedl</a:t>
            </a:r>
            <a:r>
              <a:rPr lang="en-US" b="0" i="0" dirty="0">
                <a:effectLst/>
                <a:latin typeface="Times New Roman" panose="02020603050405020304" pitchFamily="18" charset="0"/>
                <a:cs typeface="Times New Roman" panose="02020603050405020304" pitchFamily="18" charset="0"/>
              </a:rPr>
              <a:t> M, </a:t>
            </a:r>
            <a:r>
              <a:rPr lang="en-US" b="0" i="0" dirty="0" err="1">
                <a:effectLst/>
                <a:latin typeface="Times New Roman" panose="02020603050405020304" pitchFamily="18" charset="0"/>
                <a:cs typeface="Times New Roman" panose="02020603050405020304" pitchFamily="18" charset="0"/>
              </a:rPr>
              <a:t>Quadrana</a:t>
            </a:r>
            <a:r>
              <a:rPr lang="en-US" b="0" i="0" dirty="0">
                <a:effectLst/>
                <a:latin typeface="Times New Roman" panose="02020603050405020304" pitchFamily="18" charset="0"/>
                <a:cs typeface="Times New Roman" panose="02020603050405020304" pitchFamily="18" charset="0"/>
              </a:rPr>
              <a:t> M The effect of different video summarization models on the quality of video recommendation based on low-level visual features. (2017).</a:t>
            </a:r>
            <a:endParaRPr lang="es-ES"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0" i="0" dirty="0">
                <a:effectLst/>
                <a:latin typeface="Times New Roman" panose="02020603050405020304" pitchFamily="18" charset="0"/>
                <a:cs typeface="Times New Roman" panose="02020603050405020304" pitchFamily="18" charset="0"/>
              </a:rPr>
              <a:t>Lee JH, </a:t>
            </a:r>
            <a:r>
              <a:rPr lang="en-US" b="0" i="0" dirty="0" err="1">
                <a:effectLst/>
                <a:latin typeface="Times New Roman" panose="02020603050405020304" pitchFamily="18" charset="0"/>
                <a:cs typeface="Times New Roman" panose="02020603050405020304" pitchFamily="18" charset="0"/>
              </a:rPr>
              <a:t>Wishkoski</a:t>
            </a:r>
            <a:r>
              <a:rPr lang="en-US" b="0" i="0" dirty="0">
                <a:effectLst/>
                <a:latin typeface="Times New Roman" panose="02020603050405020304" pitchFamily="18" charset="0"/>
                <a:cs typeface="Times New Roman" panose="02020603050405020304" pitchFamily="18" charset="0"/>
              </a:rPr>
              <a:t> R, Aase L, </a:t>
            </a:r>
            <a:r>
              <a:rPr lang="en-US" b="0" i="0" dirty="0" err="1">
                <a:effectLst/>
                <a:latin typeface="Times New Roman" panose="02020603050405020304" pitchFamily="18" charset="0"/>
                <a:cs typeface="Times New Roman" panose="02020603050405020304" pitchFamily="18" charset="0"/>
              </a:rPr>
              <a:t>Meas</a:t>
            </a:r>
            <a:r>
              <a:rPr lang="en-US" b="0" i="0" dirty="0">
                <a:effectLst/>
                <a:latin typeface="Times New Roman" panose="02020603050405020304" pitchFamily="18" charset="0"/>
                <a:cs typeface="Times New Roman" panose="02020603050405020304" pitchFamily="18" charset="0"/>
              </a:rPr>
              <a:t> P, </a:t>
            </a:r>
            <a:r>
              <a:rPr lang="en-US" b="0" i="0" dirty="0" err="1">
                <a:effectLst/>
                <a:latin typeface="Times New Roman" panose="02020603050405020304" pitchFamily="18" charset="0"/>
                <a:cs typeface="Times New Roman" panose="02020603050405020304" pitchFamily="18" charset="0"/>
              </a:rPr>
              <a:t>Hubbles</a:t>
            </a:r>
            <a:r>
              <a:rPr lang="en-US" b="0" i="0" dirty="0">
                <a:effectLst/>
                <a:latin typeface="Times New Roman" panose="02020603050405020304" pitchFamily="18" charset="0"/>
                <a:cs typeface="Times New Roman" panose="02020603050405020304" pitchFamily="18" charset="0"/>
              </a:rPr>
              <a:t> C Understanding users of cloud music services: selection factors, management and access behavior, and perceptions. (2017) </a:t>
            </a:r>
          </a:p>
          <a:p>
            <a:pPr marL="342900" indent="-342900" algn="just">
              <a:buFont typeface="+mj-lt"/>
              <a:buAutoNum type="arabicPeriod"/>
            </a:pPr>
            <a:r>
              <a:rPr lang="en-US" b="0" i="0" dirty="0">
                <a:effectLst/>
                <a:latin typeface="Times New Roman" panose="02020603050405020304" pitchFamily="18" charset="0"/>
                <a:cs typeface="Times New Roman" panose="02020603050405020304" pitchFamily="18" charset="0"/>
              </a:rPr>
              <a:t>Schäfer T, </a:t>
            </a:r>
            <a:r>
              <a:rPr lang="en-US" b="0" i="0" dirty="0" err="1">
                <a:effectLst/>
                <a:latin typeface="Times New Roman" panose="02020603050405020304" pitchFamily="18" charset="0"/>
                <a:cs typeface="Times New Roman" panose="02020603050405020304" pitchFamily="18" charset="0"/>
              </a:rPr>
              <a:t>Mehlhorn</a:t>
            </a:r>
            <a:r>
              <a:rPr lang="en-US" b="0" i="0" dirty="0">
                <a:effectLst/>
                <a:latin typeface="Times New Roman" panose="02020603050405020304" pitchFamily="18" charset="0"/>
                <a:cs typeface="Times New Roman" panose="02020603050405020304" pitchFamily="18" charset="0"/>
              </a:rPr>
              <a:t> C Can personality traits predict musical style preferences? A meta-analysis. (2017)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 Portugal, P. </a:t>
            </a:r>
            <a:r>
              <a:rPr lang="en-US" dirty="0" err="1">
                <a:latin typeface="Times New Roman" panose="02020603050405020304" pitchFamily="18" charset="0"/>
                <a:cs typeface="Times New Roman" panose="02020603050405020304" pitchFamily="18" charset="0"/>
              </a:rPr>
              <a:t>Alencar</a:t>
            </a:r>
            <a:r>
              <a:rPr lang="en-US" dirty="0">
                <a:latin typeface="Times New Roman" panose="02020603050405020304" pitchFamily="18" charset="0"/>
                <a:cs typeface="Times New Roman" panose="02020603050405020304" pitchFamily="18" charset="0"/>
              </a:rPr>
              <a:t>, and D. Cowan, ‘‘The use of machine learning algorithms in recommender systems: A systematic review,’’ Expert Syst. Appl., vol. 97, pp. 205–227, Dec. 2018. </a:t>
            </a:r>
            <a:endParaRPr lang="en-IN" i="0" u="none" strike="noStrike"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b="0" i="0" strike="noStrike" dirty="0">
              <a:effectLst/>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191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a:latin typeface="Times New Roman" panose="02020603050405020304" pitchFamily="18" charset="0"/>
                <a:cs typeface="Times New Roman" panose="02020603050405020304" pitchFamily="18" charset="0"/>
              </a:rPr>
              <a:t>Thank you</a:t>
            </a:r>
            <a:endParaRPr lang="en-US" sz="49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398675"/>
            <a:ext cx="8558213" cy="4059432"/>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600" dirty="0">
                <a:latin typeface="Times New Roman" panose="02020603050405020304" pitchFamily="18" charset="0"/>
                <a:cs typeface="Times New Roman" panose="02020603050405020304" pitchFamily="18" charset="0"/>
              </a:rPr>
              <a:t>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an artist recommender system that can search in the music libraries automatically and suggest suitable songs to users. By using artist recommender system, the music provider can predict and then offer the appropriate songs to their users based on the characteristics of the music that has been heard previously. </a:t>
            </a:r>
          </a:p>
          <a:p>
            <a:pPr algn="just">
              <a:lnSpc>
                <a:spcPct val="150000"/>
              </a:lnSpc>
            </a:pPr>
            <a:r>
              <a:rPr lang="en-US" sz="1600" dirty="0">
                <a:latin typeface="Times New Roman" panose="02020603050405020304" pitchFamily="18" charset="0"/>
                <a:cs typeface="Times New Roman" panose="02020603050405020304" pitchFamily="18" charset="0"/>
              </a:rPr>
              <a:t>The project develops an artist recommender system that can give recommendations based on similarity of features on audio listened by the user. This study uses matrix factorization algorithm, alternating least squares which minimizes the least squares between predicted and actual values. The results of this study indicate that users prefer recommendations that consider music genres compared to recommendations based solely on similarity.</a:t>
            </a: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7" name="Rectangle 6">
            <a:extLst>
              <a:ext uri="{FF2B5EF4-FFF2-40B4-BE49-F238E27FC236}">
                <a16:creationId xmlns:a16="http://schemas.microsoft.com/office/drawing/2014/main" id="{033F4B05-4DDF-4DC0-87D3-B9374154B930}"/>
              </a:ext>
            </a:extLst>
          </p:cNvPr>
          <p:cNvSpPr/>
          <p:nvPr/>
        </p:nvSpPr>
        <p:spPr>
          <a:xfrm>
            <a:off x="0" y="911152"/>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3E0FD07C-87CF-4589-8D3C-6FD9DAC6DA1B}"/>
              </a:ext>
            </a:extLst>
          </p:cNvPr>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latin typeface="Times New Roman" pitchFamily="18" charset="0"/>
              <a:ea typeface="+mn-ea"/>
              <a:cs typeface="Times New Roman" pitchFamily="18" charset="0"/>
            </a:endParaRPr>
          </a:p>
        </p:txBody>
      </p:sp>
      <p:sp>
        <p:nvSpPr>
          <p:cNvPr id="11" name="Content Placeholder 2">
            <a:extLst>
              <a:ext uri="{FF2B5EF4-FFF2-40B4-BE49-F238E27FC236}">
                <a16:creationId xmlns:a16="http://schemas.microsoft.com/office/drawing/2014/main" id="{494B7F80-BF0B-4689-A578-BB5FCCC59020}"/>
              </a:ext>
            </a:extLst>
          </p:cNvPr>
          <p:cNvSpPr txBox="1">
            <a:spLocks/>
          </p:cNvSpPr>
          <p:nvPr/>
        </p:nvSpPr>
        <p:spPr>
          <a:xfrm>
            <a:off x="457200" y="1380566"/>
            <a:ext cx="8229600" cy="4516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itchFamily="18" charset="0"/>
                <a:cs typeface="Times New Roman" pitchFamily="18" charset="0"/>
              </a:rPr>
              <a:t>What is Recommender System?</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Recommender System is a software tool and algorithm that gives recommendations for items that is most interesting to a user. Recommendations is related to many kinds of real applications, such as what commodities are purchased, what songs is listened, or what latest news is read.</a:t>
            </a:r>
          </a:p>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Method :</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is done by collaborative filtering using implicit feedback.</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Collaborative Filtering is a technique that can filter out items that a user might like on the basis of reactions by similar users.</a:t>
            </a:r>
          </a:p>
          <a:p>
            <a:pPr algn="l"/>
            <a:endParaRPr lang="en-US" sz="1800" dirty="0">
              <a:latin typeface="Times New Roman" panose="02020603050405020304" pitchFamily="18" charset="0"/>
              <a:cs typeface="Times New Roman" panose="02020603050405020304" pitchFamily="18" charset="0"/>
            </a:endParaRPr>
          </a:p>
          <a:p>
            <a:br>
              <a:rPr lang="en-US" sz="1800" dirty="0"/>
            </a:b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215736" y="6966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Design</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14" name="Content Placeholder 4">
            <a:extLst>
              <a:ext uri="{FF2B5EF4-FFF2-40B4-BE49-F238E27FC236}">
                <a16:creationId xmlns:a16="http://schemas.microsoft.com/office/drawing/2014/main" id="{8777DE40-BC65-4FF1-96C5-E2DE6CF1A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533" y="1576676"/>
            <a:ext cx="7597453" cy="3790764"/>
          </a:xfrm>
          <a:prstGeom prst="rect">
            <a:avLst/>
          </a:prstGeom>
        </p:spPr>
      </p:pic>
    </p:spTree>
    <p:extLst>
      <p:ext uri="{BB962C8B-B14F-4D97-AF65-F5344CB8AC3E}">
        <p14:creationId xmlns:p14="http://schemas.microsoft.com/office/powerpoint/2010/main" val="224082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Dataset Source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900B892-C95D-4F37-8E5B-8C8E9B2BDB69}"/>
              </a:ext>
            </a:extLst>
          </p:cNvPr>
          <p:cNvSpPr txBox="1"/>
          <p:nvPr/>
        </p:nvSpPr>
        <p:spPr>
          <a:xfrm>
            <a:off x="322023" y="1209784"/>
            <a:ext cx="8479073" cy="4801314"/>
          </a:xfrm>
          <a:prstGeom prst="rect">
            <a:avLst/>
          </a:prstGeom>
          <a:noFill/>
        </p:spPr>
        <p:txBody>
          <a:bodyPr wrap="square">
            <a:sp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Datasets :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user_artist_data.txt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artist_alias.txt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artist_data.txt</a:t>
            </a: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original data file user_artist_data.txt contained about </a:t>
            </a:r>
            <a:r>
              <a:rPr lang="en-US" sz="1800" b="0" i="0" dirty="0">
                <a:solidFill>
                  <a:srgbClr val="000000"/>
                </a:solidFill>
                <a:effectLst/>
                <a:latin typeface="Times New Roman" panose="02020603050405020304" pitchFamily="18" charset="0"/>
                <a:cs typeface="Times New Roman" panose="02020603050405020304" pitchFamily="18" charset="0"/>
              </a:rPr>
              <a:t>141,000 unique users, and 1.6 million unique artists. About 24.2 million users’ plays of artists are recorded, along with their count.</a:t>
            </a:r>
          </a:p>
          <a:p>
            <a:endParaRPr lang="en-US" sz="1800" b="0" i="0" dirty="0">
              <a:solidFill>
                <a:srgbClr val="000000"/>
              </a:solidFill>
              <a:effectLst/>
              <a:latin typeface="Times New Roman" panose="02020603050405020304" pitchFamily="18" charset="0"/>
              <a:cs typeface="Times New Roman" panose="02020603050405020304" pitchFamily="18" charset="0"/>
            </a:endParaRP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artist_alias.txt, which maps artist IDs that are known misspellings or variants to the canonical ID of that artist.</a:t>
            </a:r>
          </a:p>
          <a:p>
            <a:endParaRPr lang="en-US" sz="1800" dirty="0">
              <a:solidFill>
                <a:srgbClr val="000000"/>
              </a:solidFill>
              <a:latin typeface="Times New Roman" panose="02020603050405020304" pitchFamily="18" charset="0"/>
              <a:cs typeface="Times New Roman" panose="02020603050405020304" pitchFamily="18" charset="0"/>
            </a:endParaRP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artist_data.txt file then provides a map from the canonical artist ID to the name of the artist.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Technology Stack</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489297" y="1369786"/>
            <a:ext cx="7334250" cy="1477328"/>
          </a:xfrm>
          <a:prstGeom prst="rect">
            <a:avLst/>
          </a:prstGeom>
          <a:noFill/>
        </p:spPr>
        <p:txBody>
          <a:bodyPr wrap="square" rtlCol="0" anchor="ctr">
            <a:spAutoFit/>
          </a:bodyPr>
          <a:lstStyle/>
          <a:p>
            <a:pPr marL="285750" indent="-285750">
              <a:buFont typeface="Arial" panose="020B0604020202020204" pitchFamily="34" charset="0"/>
              <a:buChar char="•"/>
            </a:pPr>
            <a:r>
              <a:rPr lang="en-IN" b="0" i="0" strike="noStrike" dirty="0" err="1">
                <a:effectLst/>
                <a:latin typeface="Times New Roman" panose="02020603050405020304" pitchFamily="18" charset="0"/>
                <a:cs typeface="Times New Roman" panose="02020603050405020304" pitchFamily="18" charset="0"/>
              </a:rPr>
              <a:t>Pyspark</a:t>
            </a:r>
            <a:endParaRPr lang="en-IN" b="0" i="0" strike="noStrike"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Colab</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strike="noStrike" dirty="0">
                <a:effectLst/>
                <a:latin typeface="Times New Roman" panose="02020603050405020304" pitchFamily="18" charset="0"/>
                <a:cs typeface="Times New Roman" panose="02020603050405020304" pitchFamily="18" charset="0"/>
              </a:rPr>
              <a:t>Apache Spark</a:t>
            </a: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15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95A91D-152C-437E-8B23-27272ED15FC0}"/>
              </a:ext>
            </a:extLst>
          </p:cNvPr>
          <p:cNvPicPr>
            <a:picLocks noChangeAspect="1"/>
          </p:cNvPicPr>
          <p:nvPr/>
        </p:nvPicPr>
        <p:blipFill>
          <a:blip r:embed="rId2"/>
          <a:stretch>
            <a:fillRect/>
          </a:stretch>
        </p:blipFill>
        <p:spPr>
          <a:xfrm>
            <a:off x="0" y="0"/>
            <a:ext cx="9144000" cy="6857999"/>
          </a:xfrm>
          <a:prstGeom prst="rect">
            <a:avLst/>
          </a:prstGeom>
        </p:spPr>
      </p:pic>
      <p:sp>
        <p:nvSpPr>
          <p:cNvPr id="3" name="TextBox 2">
            <a:extLst>
              <a:ext uri="{FF2B5EF4-FFF2-40B4-BE49-F238E27FC236}">
                <a16:creationId xmlns:a16="http://schemas.microsoft.com/office/drawing/2014/main" id="{6A78AA38-AC69-4B5D-886E-80F65DB2ECA5}"/>
              </a:ext>
            </a:extLst>
          </p:cNvPr>
          <p:cNvSpPr txBox="1"/>
          <p:nvPr/>
        </p:nvSpPr>
        <p:spPr>
          <a:xfrm>
            <a:off x="2672179" y="257453"/>
            <a:ext cx="334688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 Data Training</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D3C0035-F0D0-4FB6-A203-A9F2C95DD4FD}"/>
              </a:ext>
            </a:extLst>
          </p:cNvPr>
          <p:cNvSpPr txBox="1"/>
          <p:nvPr/>
        </p:nvSpPr>
        <p:spPr>
          <a:xfrm>
            <a:off x="914400" y="1384917"/>
            <a:ext cx="7270812"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Using randomSplit function on userArtistdata dataset: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training set, trainData, that will be used to train the model. This set should constitute 40% of the data.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validation set, validationData, used to perform parameter tuning. This set should constitute 40% of the data.</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test set, testData, used for a final evaluation of the model. This set should constitute 20% of the data</a:t>
            </a:r>
            <a:r>
              <a:rPr lang="en-US" dirty="0"/>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25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219688-0A1C-4083-916F-65018B926EB4}"/>
              </a:ext>
            </a:extLst>
          </p:cNvPr>
          <p:cNvPicPr>
            <a:picLocks noChangeAspect="1"/>
          </p:cNvPicPr>
          <p:nvPr/>
        </p:nvPicPr>
        <p:blipFill>
          <a:blip r:embed="rId2"/>
          <a:stretch>
            <a:fillRect/>
          </a:stretch>
        </p:blipFill>
        <p:spPr>
          <a:xfrm>
            <a:off x="0" y="0"/>
            <a:ext cx="9144000" cy="6857999"/>
          </a:xfrm>
          <a:prstGeom prst="rect">
            <a:avLst/>
          </a:prstGeom>
        </p:spPr>
      </p:pic>
      <p:sp>
        <p:nvSpPr>
          <p:cNvPr id="3" name="TextBox 2">
            <a:extLst>
              <a:ext uri="{FF2B5EF4-FFF2-40B4-BE49-F238E27FC236}">
                <a16:creationId xmlns:a16="http://schemas.microsoft.com/office/drawing/2014/main" id="{14F3B9A1-3C37-4D32-A2F3-A6B44EE35C00}"/>
              </a:ext>
            </a:extLst>
          </p:cNvPr>
          <p:cNvSpPr txBox="1"/>
          <p:nvPr/>
        </p:nvSpPr>
        <p:spPr>
          <a:xfrm>
            <a:off x="2148397" y="292964"/>
            <a:ext cx="392393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 Model Evaluation</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0047FE2-9ED5-4622-A146-69E8B4092CC8}"/>
              </a:ext>
            </a:extLst>
          </p:cNvPr>
          <p:cNvSpPr txBox="1"/>
          <p:nvPr/>
        </p:nvSpPr>
        <p:spPr>
          <a:xfrm>
            <a:off x="914400" y="1384917"/>
            <a:ext cx="7270812"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model can be used to predict the top X artist recommendations for a user and these recommendations can be compared the artists that the user actually listened to.</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the fraction of overlap between the top X predictions of the model and the X artists that the user actually listened to can be calculated.</a:t>
            </a:r>
          </a:p>
          <a:p>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process can be repeated for all users and an average value returned.</a:t>
            </a:r>
          </a:p>
        </p:txBody>
      </p:sp>
    </p:spTree>
    <p:extLst>
      <p:ext uri="{BB962C8B-B14F-4D97-AF65-F5344CB8AC3E}">
        <p14:creationId xmlns:p14="http://schemas.microsoft.com/office/powerpoint/2010/main" val="336397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A7017A-9320-4B76-9C51-E3E35CF4AC86}"/>
              </a:ext>
            </a:extLst>
          </p:cNvPr>
          <p:cNvPicPr>
            <a:picLocks noChangeAspect="1"/>
          </p:cNvPicPr>
          <p:nvPr/>
        </p:nvPicPr>
        <p:blipFill>
          <a:blip r:embed="rId2"/>
          <a:stretch>
            <a:fillRect/>
          </a:stretch>
        </p:blipFill>
        <p:spPr>
          <a:xfrm>
            <a:off x="0" y="1"/>
            <a:ext cx="9144000" cy="6857999"/>
          </a:xfrm>
          <a:prstGeom prst="rect">
            <a:avLst/>
          </a:prstGeom>
        </p:spPr>
      </p:pic>
      <p:sp>
        <p:nvSpPr>
          <p:cNvPr id="3" name="TextBox 2">
            <a:extLst>
              <a:ext uri="{FF2B5EF4-FFF2-40B4-BE49-F238E27FC236}">
                <a16:creationId xmlns:a16="http://schemas.microsoft.com/office/drawing/2014/main" id="{34295F9E-B8E9-4B0B-A366-44591743A013}"/>
              </a:ext>
            </a:extLst>
          </p:cNvPr>
          <p:cNvSpPr txBox="1"/>
          <p:nvPr/>
        </p:nvSpPr>
        <p:spPr>
          <a:xfrm>
            <a:off x="3329127" y="168675"/>
            <a:ext cx="175777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Output</a:t>
            </a:r>
            <a:endParaRPr lang="en-IN"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EEBE1E7-D23E-4D00-961D-B343A753125F}"/>
              </a:ext>
            </a:extLst>
          </p:cNvPr>
          <p:cNvSpPr txBox="1"/>
          <p:nvPr/>
        </p:nvSpPr>
        <p:spPr>
          <a:xfrm>
            <a:off x="145775" y="2204760"/>
            <a:ext cx="8998225" cy="2092881"/>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Artist recommendations are given as:</a:t>
            </a:r>
          </a:p>
          <a:p>
            <a:endParaRPr lang="en-US" sz="20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Artist 0: Brand New </a:t>
            </a:r>
          </a:p>
          <a:p>
            <a:r>
              <a:rPr lang="en-US" dirty="0">
                <a:latin typeface="Times New Roman" panose="02020603050405020304" pitchFamily="18" charset="0"/>
                <a:cs typeface="Times New Roman" panose="02020603050405020304" pitchFamily="18" charset="0"/>
              </a:rPr>
              <a:t>Artist 1: Taking Back Sunday</a:t>
            </a:r>
          </a:p>
          <a:p>
            <a:r>
              <a:rPr lang="en-US" dirty="0">
                <a:latin typeface="Times New Roman" panose="02020603050405020304" pitchFamily="18" charset="0"/>
                <a:cs typeface="Times New Roman" panose="02020603050405020304" pitchFamily="18" charset="0"/>
              </a:rPr>
              <a:t>Artist 2: Evanescence </a:t>
            </a:r>
          </a:p>
          <a:p>
            <a:r>
              <a:rPr lang="en-US" dirty="0">
                <a:latin typeface="Times New Roman" panose="02020603050405020304" pitchFamily="18" charset="0"/>
                <a:cs typeface="Times New Roman" panose="02020603050405020304" pitchFamily="18" charset="0"/>
              </a:rPr>
              <a:t>Artist 3: Elliott Smith </a:t>
            </a:r>
          </a:p>
          <a:p>
            <a:r>
              <a:rPr lang="en-US" dirty="0">
                <a:latin typeface="Times New Roman" panose="02020603050405020304" pitchFamily="18" charset="0"/>
                <a:cs typeface="Times New Roman" panose="02020603050405020304" pitchFamily="18" charset="0"/>
              </a:rPr>
              <a:t>Artist 4: blink-182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57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2187</TotalTime>
  <Words>869</Words>
  <Application>Microsoft Office PowerPoint</Application>
  <PresentationFormat>On-screen Show (4:3)</PresentationFormat>
  <Paragraphs>92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YAMINI MNS</cp:lastModifiedBy>
  <cp:revision>234</cp:revision>
  <dcterms:created xsi:type="dcterms:W3CDTF">2020-08-08T03:55:20Z</dcterms:created>
  <dcterms:modified xsi:type="dcterms:W3CDTF">2021-06-24T16:33:26Z</dcterms:modified>
</cp:coreProperties>
</file>