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1" r:id="rId5"/>
    <p:sldId id="265" r:id="rId6"/>
    <p:sldId id="266" r:id="rId7"/>
    <p:sldId id="259" r:id="rId8"/>
    <p:sldId id="264"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6" d="100"/>
          <a:sy n="76" d="100"/>
        </p:scale>
        <p:origin x="-120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985E18-6BF6-42C8-A79E-3EB2BF39B357}" type="doc">
      <dgm:prSet loTypeId="urn:microsoft.com/office/officeart/2005/8/layout/process2" loCatId="process" qsTypeId="urn:microsoft.com/office/officeart/2005/8/quickstyle/simple1" qsCatId="simple" csTypeId="urn:microsoft.com/office/officeart/2005/8/colors/accent0_1" csCatId="mainScheme" phldr="1"/>
      <dgm:spPr/>
    </dgm:pt>
    <dgm:pt modelId="{0089AF1C-D23E-48F8-BE91-7A0153E5CD1E}">
      <dgm:prSet phldrT="[Text]" custT="1">
        <dgm:style>
          <a:lnRef idx="2">
            <a:schemeClr val="dk1"/>
          </a:lnRef>
          <a:fillRef idx="1">
            <a:schemeClr val="lt1"/>
          </a:fillRef>
          <a:effectRef idx="0">
            <a:schemeClr val="dk1"/>
          </a:effectRef>
          <a:fontRef idx="minor">
            <a:schemeClr val="dk1"/>
          </a:fontRef>
        </dgm:style>
      </dgm:prSet>
      <dgm:spPr/>
      <dgm:t>
        <a:bodyPr/>
        <a:lstStyle/>
        <a:p>
          <a:pPr algn="l"/>
          <a:r>
            <a:rPr lang="en-IN" sz="1800" dirty="0" smtClean="0"/>
            <a:t>         Extracting spectral features from audio files</a:t>
          </a:r>
          <a:endParaRPr lang="en-US" sz="1800" dirty="0"/>
        </a:p>
      </dgm:t>
    </dgm:pt>
    <dgm:pt modelId="{D84E8D41-2C67-4B3F-8FD9-152651048A3A}" type="parTrans" cxnId="{954B5AA2-84F2-4FEE-A7E4-8226B48F397E}">
      <dgm:prSet/>
      <dgm:spPr/>
      <dgm:t>
        <a:bodyPr/>
        <a:lstStyle/>
        <a:p>
          <a:endParaRPr lang="en-IN"/>
        </a:p>
      </dgm:t>
    </dgm:pt>
    <dgm:pt modelId="{3F48B643-3A2A-4BE3-B579-A0722F32A646}" type="sibTrans" cxnId="{954B5AA2-84F2-4FEE-A7E4-8226B48F397E}">
      <dgm:prSet/>
      <dgm:spPr/>
      <dgm:t>
        <a:bodyPr/>
        <a:lstStyle/>
        <a:p>
          <a:endParaRPr lang="en-IN"/>
        </a:p>
      </dgm:t>
    </dgm:pt>
    <dgm:pt modelId="{83CA9996-2A6A-4D13-964E-58906F4EC7FB}">
      <dgm:prSet phldrT="[Text]" custT="1">
        <dgm:style>
          <a:lnRef idx="2">
            <a:schemeClr val="dk1"/>
          </a:lnRef>
          <a:fillRef idx="1">
            <a:schemeClr val="lt1"/>
          </a:fillRef>
          <a:effectRef idx="0">
            <a:schemeClr val="dk1"/>
          </a:effectRef>
          <a:fontRef idx="minor">
            <a:schemeClr val="dk1"/>
          </a:fontRef>
        </dgm:style>
      </dgm:prSet>
      <dgm:spPr/>
      <dgm:t>
        <a:bodyPr/>
        <a:lstStyle/>
        <a:p>
          <a:r>
            <a:rPr lang="en-IN" sz="1800" dirty="0" smtClean="0"/>
            <a:t>classification models</a:t>
          </a:r>
        </a:p>
        <a:p>
          <a:r>
            <a:rPr lang="en-IN" sz="1800" dirty="0" smtClean="0"/>
            <a:t>(KNN, SVM, Naive Bayes, Random Forest, Decision Tree)</a:t>
          </a:r>
          <a:endParaRPr lang="en-US" sz="1800" dirty="0"/>
        </a:p>
      </dgm:t>
    </dgm:pt>
    <dgm:pt modelId="{BD205E03-7AF0-4C72-9292-49B7AE0CAB86}" type="parTrans" cxnId="{F19A6688-C54A-4C94-9E26-2E83C4B20510}">
      <dgm:prSet/>
      <dgm:spPr/>
      <dgm:t>
        <a:bodyPr/>
        <a:lstStyle/>
        <a:p>
          <a:endParaRPr lang="en-IN"/>
        </a:p>
      </dgm:t>
    </dgm:pt>
    <dgm:pt modelId="{485DAE6C-2246-40BC-8F56-9C583AA45EF1}" type="sibTrans" cxnId="{F19A6688-C54A-4C94-9E26-2E83C4B20510}">
      <dgm:prSet/>
      <dgm:spPr/>
      <dgm:t>
        <a:bodyPr/>
        <a:lstStyle/>
        <a:p>
          <a:endParaRPr lang="en-IN"/>
        </a:p>
      </dgm:t>
    </dgm:pt>
    <dgm:pt modelId="{5B3012A0-FE67-40E5-A780-006F32E66B2F}">
      <dgm:prSet phldrT="[Text]" custT="1">
        <dgm:style>
          <a:lnRef idx="2">
            <a:schemeClr val="dk1"/>
          </a:lnRef>
          <a:fillRef idx="1">
            <a:schemeClr val="lt1"/>
          </a:fillRef>
          <a:effectRef idx="0">
            <a:schemeClr val="dk1"/>
          </a:effectRef>
          <a:fontRef idx="minor">
            <a:schemeClr val="dk1"/>
          </a:fontRef>
        </dgm:style>
      </dgm:prSet>
      <dgm:spPr/>
      <dgm:t>
        <a:bodyPr/>
        <a:lstStyle/>
        <a:p>
          <a:r>
            <a:rPr lang="en-US" sz="1800" dirty="0" smtClean="0"/>
            <a:t>Evaluation</a:t>
          </a:r>
          <a:endParaRPr lang="en-US" sz="1800" dirty="0"/>
        </a:p>
      </dgm:t>
    </dgm:pt>
    <dgm:pt modelId="{844CE19F-85FC-4AFE-9357-CB82DECA2FF6}" type="parTrans" cxnId="{ADFB58AB-532D-4142-B471-F50F7EC70E2E}">
      <dgm:prSet/>
      <dgm:spPr/>
      <dgm:t>
        <a:bodyPr/>
        <a:lstStyle/>
        <a:p>
          <a:endParaRPr lang="en-IN"/>
        </a:p>
      </dgm:t>
    </dgm:pt>
    <dgm:pt modelId="{4385D556-BABD-4423-B8BD-3DF28050EFFC}" type="sibTrans" cxnId="{ADFB58AB-532D-4142-B471-F50F7EC70E2E}">
      <dgm:prSet/>
      <dgm:spPr/>
      <dgm:t>
        <a:bodyPr/>
        <a:lstStyle/>
        <a:p>
          <a:endParaRPr lang="en-IN"/>
        </a:p>
      </dgm:t>
    </dgm:pt>
    <dgm:pt modelId="{0FF2E844-B2B0-4A47-985B-334A866198A2}" type="pres">
      <dgm:prSet presAssocID="{70985E18-6BF6-42C8-A79E-3EB2BF39B357}" presName="linearFlow" presStyleCnt="0">
        <dgm:presLayoutVars>
          <dgm:resizeHandles val="exact"/>
        </dgm:presLayoutVars>
      </dgm:prSet>
      <dgm:spPr/>
    </dgm:pt>
    <dgm:pt modelId="{CE465C88-2F7A-42DC-90C6-119BD9A57B2A}" type="pres">
      <dgm:prSet presAssocID="{0089AF1C-D23E-48F8-BE91-7A0153E5CD1E}" presName="node" presStyleLbl="node1" presStyleIdx="0" presStyleCnt="3" custScaleX="97860" custScaleY="53450" custLinFactNeighborX="-796" custLinFactNeighborY="-11463">
        <dgm:presLayoutVars>
          <dgm:bulletEnabled val="1"/>
        </dgm:presLayoutVars>
      </dgm:prSet>
      <dgm:spPr/>
      <dgm:t>
        <a:bodyPr/>
        <a:lstStyle/>
        <a:p>
          <a:endParaRPr lang="en-IN"/>
        </a:p>
      </dgm:t>
    </dgm:pt>
    <dgm:pt modelId="{2681FE8E-79E2-4766-B454-0D7050249C94}" type="pres">
      <dgm:prSet presAssocID="{3F48B643-3A2A-4BE3-B579-A0722F32A646}" presName="sibTrans" presStyleLbl="sibTrans2D1" presStyleIdx="0" presStyleCnt="2"/>
      <dgm:spPr/>
      <dgm:t>
        <a:bodyPr/>
        <a:lstStyle/>
        <a:p>
          <a:endParaRPr lang="en-US"/>
        </a:p>
      </dgm:t>
    </dgm:pt>
    <dgm:pt modelId="{ECC02DB3-06D7-46DC-AD6C-F0DF67D4F302}" type="pres">
      <dgm:prSet presAssocID="{3F48B643-3A2A-4BE3-B579-A0722F32A646}" presName="connectorText" presStyleLbl="sibTrans2D1" presStyleIdx="0" presStyleCnt="2"/>
      <dgm:spPr/>
      <dgm:t>
        <a:bodyPr/>
        <a:lstStyle/>
        <a:p>
          <a:endParaRPr lang="en-US"/>
        </a:p>
      </dgm:t>
    </dgm:pt>
    <dgm:pt modelId="{95F620B0-141F-4900-8FDC-A4154AEB4666}" type="pres">
      <dgm:prSet presAssocID="{83CA9996-2A6A-4D13-964E-58906F4EC7FB}" presName="node" presStyleLbl="node1" presStyleIdx="1" presStyleCnt="3" custScaleX="69834" custScaleY="63540">
        <dgm:presLayoutVars>
          <dgm:bulletEnabled val="1"/>
        </dgm:presLayoutVars>
      </dgm:prSet>
      <dgm:spPr/>
      <dgm:t>
        <a:bodyPr/>
        <a:lstStyle/>
        <a:p>
          <a:endParaRPr lang="en-IN"/>
        </a:p>
      </dgm:t>
    </dgm:pt>
    <dgm:pt modelId="{A176FA61-6F1B-45D4-AD01-3D4A09A850F0}" type="pres">
      <dgm:prSet presAssocID="{485DAE6C-2246-40BC-8F56-9C583AA45EF1}" presName="sibTrans" presStyleLbl="sibTrans2D1" presStyleIdx="1" presStyleCnt="2"/>
      <dgm:spPr/>
      <dgm:t>
        <a:bodyPr/>
        <a:lstStyle/>
        <a:p>
          <a:endParaRPr lang="en-US"/>
        </a:p>
      </dgm:t>
    </dgm:pt>
    <dgm:pt modelId="{6D236E1D-70E8-4350-8009-490782D2CC8A}" type="pres">
      <dgm:prSet presAssocID="{485DAE6C-2246-40BC-8F56-9C583AA45EF1}" presName="connectorText" presStyleLbl="sibTrans2D1" presStyleIdx="1" presStyleCnt="2"/>
      <dgm:spPr/>
      <dgm:t>
        <a:bodyPr/>
        <a:lstStyle/>
        <a:p>
          <a:endParaRPr lang="en-US"/>
        </a:p>
      </dgm:t>
    </dgm:pt>
    <dgm:pt modelId="{493A7F18-56CA-48C3-8C0A-3D637350996B}" type="pres">
      <dgm:prSet presAssocID="{5B3012A0-FE67-40E5-A780-006F32E66B2F}" presName="node" presStyleLbl="node1" presStyleIdx="2" presStyleCnt="3" custScaleY="34853">
        <dgm:presLayoutVars>
          <dgm:bulletEnabled val="1"/>
        </dgm:presLayoutVars>
      </dgm:prSet>
      <dgm:spPr/>
      <dgm:t>
        <a:bodyPr/>
        <a:lstStyle/>
        <a:p>
          <a:endParaRPr lang="en-IN"/>
        </a:p>
      </dgm:t>
    </dgm:pt>
  </dgm:ptLst>
  <dgm:cxnLst>
    <dgm:cxn modelId="{19CBCF62-1994-436A-BD64-DC074F8EAD0F}" type="presOf" srcId="{3F48B643-3A2A-4BE3-B579-A0722F32A646}" destId="{ECC02DB3-06D7-46DC-AD6C-F0DF67D4F302}" srcOrd="1" destOrd="0" presId="urn:microsoft.com/office/officeart/2005/8/layout/process2"/>
    <dgm:cxn modelId="{954B5AA2-84F2-4FEE-A7E4-8226B48F397E}" srcId="{70985E18-6BF6-42C8-A79E-3EB2BF39B357}" destId="{0089AF1C-D23E-48F8-BE91-7A0153E5CD1E}" srcOrd="0" destOrd="0" parTransId="{D84E8D41-2C67-4B3F-8FD9-152651048A3A}" sibTransId="{3F48B643-3A2A-4BE3-B579-A0722F32A646}"/>
    <dgm:cxn modelId="{5BA16C05-A681-46A8-9931-D71409E337BF}" type="presOf" srcId="{3F48B643-3A2A-4BE3-B579-A0722F32A646}" destId="{2681FE8E-79E2-4766-B454-0D7050249C94}" srcOrd="0" destOrd="0" presId="urn:microsoft.com/office/officeart/2005/8/layout/process2"/>
    <dgm:cxn modelId="{9C8DCB4F-D07D-48F5-B493-11C227C9C9E9}" type="presOf" srcId="{485DAE6C-2246-40BC-8F56-9C583AA45EF1}" destId="{6D236E1D-70E8-4350-8009-490782D2CC8A}" srcOrd="1" destOrd="0" presId="urn:microsoft.com/office/officeart/2005/8/layout/process2"/>
    <dgm:cxn modelId="{ADFB58AB-532D-4142-B471-F50F7EC70E2E}" srcId="{70985E18-6BF6-42C8-A79E-3EB2BF39B357}" destId="{5B3012A0-FE67-40E5-A780-006F32E66B2F}" srcOrd="2" destOrd="0" parTransId="{844CE19F-85FC-4AFE-9357-CB82DECA2FF6}" sibTransId="{4385D556-BABD-4423-B8BD-3DF28050EFFC}"/>
    <dgm:cxn modelId="{0F44C257-6925-4884-AC88-7A01E00DC341}" type="presOf" srcId="{70985E18-6BF6-42C8-A79E-3EB2BF39B357}" destId="{0FF2E844-B2B0-4A47-985B-334A866198A2}" srcOrd="0" destOrd="0" presId="urn:microsoft.com/office/officeart/2005/8/layout/process2"/>
    <dgm:cxn modelId="{C9F160F3-FF0E-4164-BE82-4B7769801E1A}" type="presOf" srcId="{485DAE6C-2246-40BC-8F56-9C583AA45EF1}" destId="{A176FA61-6F1B-45D4-AD01-3D4A09A850F0}" srcOrd="0" destOrd="0" presId="urn:microsoft.com/office/officeart/2005/8/layout/process2"/>
    <dgm:cxn modelId="{8670E26E-AEC6-498F-9126-8E52F688CC04}" type="presOf" srcId="{5B3012A0-FE67-40E5-A780-006F32E66B2F}" destId="{493A7F18-56CA-48C3-8C0A-3D637350996B}" srcOrd="0" destOrd="0" presId="urn:microsoft.com/office/officeart/2005/8/layout/process2"/>
    <dgm:cxn modelId="{F19A6688-C54A-4C94-9E26-2E83C4B20510}" srcId="{70985E18-6BF6-42C8-A79E-3EB2BF39B357}" destId="{83CA9996-2A6A-4D13-964E-58906F4EC7FB}" srcOrd="1" destOrd="0" parTransId="{BD205E03-7AF0-4C72-9292-49B7AE0CAB86}" sibTransId="{485DAE6C-2246-40BC-8F56-9C583AA45EF1}"/>
    <dgm:cxn modelId="{89BD3470-C915-471D-A3CA-3B073D636FE0}" type="presOf" srcId="{0089AF1C-D23E-48F8-BE91-7A0153E5CD1E}" destId="{CE465C88-2F7A-42DC-90C6-119BD9A57B2A}" srcOrd="0" destOrd="0" presId="urn:microsoft.com/office/officeart/2005/8/layout/process2"/>
    <dgm:cxn modelId="{FE5FBBEA-5E88-43D7-9CDD-87795C85B500}" type="presOf" srcId="{83CA9996-2A6A-4D13-964E-58906F4EC7FB}" destId="{95F620B0-141F-4900-8FDC-A4154AEB4666}" srcOrd="0" destOrd="0" presId="urn:microsoft.com/office/officeart/2005/8/layout/process2"/>
    <dgm:cxn modelId="{B8449376-2044-4773-9956-33B64378E053}" type="presParOf" srcId="{0FF2E844-B2B0-4A47-985B-334A866198A2}" destId="{CE465C88-2F7A-42DC-90C6-119BD9A57B2A}" srcOrd="0" destOrd="0" presId="urn:microsoft.com/office/officeart/2005/8/layout/process2"/>
    <dgm:cxn modelId="{CAE55291-369A-4859-9457-4D8E388F689E}" type="presParOf" srcId="{0FF2E844-B2B0-4A47-985B-334A866198A2}" destId="{2681FE8E-79E2-4766-B454-0D7050249C94}" srcOrd="1" destOrd="0" presId="urn:microsoft.com/office/officeart/2005/8/layout/process2"/>
    <dgm:cxn modelId="{6741AB3E-ED82-4A12-9650-DF6F6F5F524E}" type="presParOf" srcId="{2681FE8E-79E2-4766-B454-0D7050249C94}" destId="{ECC02DB3-06D7-46DC-AD6C-F0DF67D4F302}" srcOrd="0" destOrd="0" presId="urn:microsoft.com/office/officeart/2005/8/layout/process2"/>
    <dgm:cxn modelId="{54B8D0B7-49ED-42E5-A46E-50AAA1D6DC5A}" type="presParOf" srcId="{0FF2E844-B2B0-4A47-985B-334A866198A2}" destId="{95F620B0-141F-4900-8FDC-A4154AEB4666}" srcOrd="2" destOrd="0" presId="urn:microsoft.com/office/officeart/2005/8/layout/process2"/>
    <dgm:cxn modelId="{F6EAEFED-C53E-415B-8396-C26B68CC3D9D}" type="presParOf" srcId="{0FF2E844-B2B0-4A47-985B-334A866198A2}" destId="{A176FA61-6F1B-45D4-AD01-3D4A09A850F0}" srcOrd="3" destOrd="0" presId="urn:microsoft.com/office/officeart/2005/8/layout/process2"/>
    <dgm:cxn modelId="{3241783A-BD4C-4CAA-9316-5666630032A5}" type="presParOf" srcId="{A176FA61-6F1B-45D4-AD01-3D4A09A850F0}" destId="{6D236E1D-70E8-4350-8009-490782D2CC8A}" srcOrd="0" destOrd="0" presId="urn:microsoft.com/office/officeart/2005/8/layout/process2"/>
    <dgm:cxn modelId="{5283D4D2-30EA-4685-B8C0-084B51CEFAB4}" type="presParOf" srcId="{0FF2E844-B2B0-4A47-985B-334A866198A2}" destId="{493A7F18-56CA-48C3-8C0A-3D637350996B}" srcOrd="4" destOrd="0" presId="urn:microsoft.com/office/officeart/2005/8/layout/process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985E18-6BF6-42C8-A79E-3EB2BF39B357}" type="doc">
      <dgm:prSet loTypeId="urn:microsoft.com/office/officeart/2005/8/layout/process2" loCatId="process" qsTypeId="urn:microsoft.com/office/officeart/2005/8/quickstyle/simple1" qsCatId="simple" csTypeId="urn:microsoft.com/office/officeart/2005/8/colors/accent0_1" csCatId="mainScheme" phldr="1"/>
      <dgm:spPr/>
    </dgm:pt>
    <dgm:pt modelId="{0089AF1C-D23E-48F8-BE91-7A0153E5CD1E}">
      <dgm:prSet phldrT="[Text]" custT="1">
        <dgm:style>
          <a:lnRef idx="2">
            <a:schemeClr val="dk1"/>
          </a:lnRef>
          <a:fillRef idx="1">
            <a:schemeClr val="lt1"/>
          </a:fillRef>
          <a:effectRef idx="0">
            <a:schemeClr val="dk1"/>
          </a:effectRef>
          <a:fontRef idx="minor">
            <a:schemeClr val="dk1"/>
          </a:fontRef>
        </dgm:style>
      </dgm:prSet>
      <dgm:spPr/>
      <dgm:t>
        <a:bodyPr/>
        <a:lstStyle/>
        <a:p>
          <a:pPr algn="l"/>
          <a:r>
            <a:rPr lang="en-IN" sz="1800" dirty="0" smtClean="0"/>
            <a:t>  Generating</a:t>
          </a:r>
          <a:r>
            <a:rPr lang="en-IN" sz="1800" baseline="0" dirty="0" smtClean="0"/>
            <a:t> spectrogram for  	each audio file</a:t>
          </a:r>
          <a:endParaRPr lang="en-US" sz="1800" dirty="0"/>
        </a:p>
      </dgm:t>
    </dgm:pt>
    <dgm:pt modelId="{D84E8D41-2C67-4B3F-8FD9-152651048A3A}" type="parTrans" cxnId="{954B5AA2-84F2-4FEE-A7E4-8226B48F397E}">
      <dgm:prSet/>
      <dgm:spPr/>
      <dgm:t>
        <a:bodyPr/>
        <a:lstStyle/>
        <a:p>
          <a:endParaRPr lang="en-IN"/>
        </a:p>
      </dgm:t>
    </dgm:pt>
    <dgm:pt modelId="{3F48B643-3A2A-4BE3-B579-A0722F32A646}" type="sibTrans" cxnId="{954B5AA2-84F2-4FEE-A7E4-8226B48F397E}">
      <dgm:prSet/>
      <dgm:spPr/>
      <dgm:t>
        <a:bodyPr/>
        <a:lstStyle/>
        <a:p>
          <a:endParaRPr lang="en-IN"/>
        </a:p>
      </dgm:t>
    </dgm:pt>
    <dgm:pt modelId="{83CA9996-2A6A-4D13-964E-58906F4EC7FB}">
      <dgm:prSet phldrT="[Text]" custT="1">
        <dgm:style>
          <a:lnRef idx="2">
            <a:schemeClr val="dk1"/>
          </a:lnRef>
          <a:fillRef idx="1">
            <a:schemeClr val="lt1"/>
          </a:fillRef>
          <a:effectRef idx="0">
            <a:schemeClr val="dk1"/>
          </a:effectRef>
          <a:fontRef idx="minor">
            <a:schemeClr val="dk1"/>
          </a:fontRef>
        </dgm:style>
      </dgm:prSet>
      <dgm:spPr/>
      <dgm:t>
        <a:bodyPr/>
        <a:lstStyle/>
        <a:p>
          <a:r>
            <a:rPr lang="en-IN" sz="1800" dirty="0" smtClean="0"/>
            <a:t>Feeding spectrograms to CNN</a:t>
          </a:r>
          <a:endParaRPr lang="en-US" sz="1800" dirty="0"/>
        </a:p>
      </dgm:t>
    </dgm:pt>
    <dgm:pt modelId="{BD205E03-7AF0-4C72-9292-49B7AE0CAB86}" type="parTrans" cxnId="{F19A6688-C54A-4C94-9E26-2E83C4B20510}">
      <dgm:prSet/>
      <dgm:spPr/>
      <dgm:t>
        <a:bodyPr/>
        <a:lstStyle/>
        <a:p>
          <a:endParaRPr lang="en-IN"/>
        </a:p>
      </dgm:t>
    </dgm:pt>
    <dgm:pt modelId="{485DAE6C-2246-40BC-8F56-9C583AA45EF1}" type="sibTrans" cxnId="{F19A6688-C54A-4C94-9E26-2E83C4B20510}">
      <dgm:prSet/>
      <dgm:spPr/>
      <dgm:t>
        <a:bodyPr/>
        <a:lstStyle/>
        <a:p>
          <a:endParaRPr lang="en-IN"/>
        </a:p>
      </dgm:t>
    </dgm:pt>
    <dgm:pt modelId="{5B3012A0-FE67-40E5-A780-006F32E66B2F}">
      <dgm:prSet phldrT="[Text]" custT="1">
        <dgm:style>
          <a:lnRef idx="2">
            <a:schemeClr val="dk1"/>
          </a:lnRef>
          <a:fillRef idx="1">
            <a:schemeClr val="lt1"/>
          </a:fillRef>
          <a:effectRef idx="0">
            <a:schemeClr val="dk1"/>
          </a:effectRef>
          <a:fontRef idx="minor">
            <a:schemeClr val="dk1"/>
          </a:fontRef>
        </dgm:style>
      </dgm:prSet>
      <dgm:spPr/>
      <dgm:t>
        <a:bodyPr/>
        <a:lstStyle/>
        <a:p>
          <a:r>
            <a:rPr lang="en-US" sz="1800" dirty="0" smtClean="0"/>
            <a:t>Dense layer feature vector</a:t>
          </a:r>
          <a:endParaRPr lang="en-US" sz="1800" dirty="0"/>
        </a:p>
      </dgm:t>
    </dgm:pt>
    <dgm:pt modelId="{844CE19F-85FC-4AFE-9357-CB82DECA2FF6}" type="parTrans" cxnId="{ADFB58AB-532D-4142-B471-F50F7EC70E2E}">
      <dgm:prSet/>
      <dgm:spPr/>
      <dgm:t>
        <a:bodyPr/>
        <a:lstStyle/>
        <a:p>
          <a:endParaRPr lang="en-IN"/>
        </a:p>
      </dgm:t>
    </dgm:pt>
    <dgm:pt modelId="{4385D556-BABD-4423-B8BD-3DF28050EFFC}" type="sibTrans" cxnId="{ADFB58AB-532D-4142-B471-F50F7EC70E2E}">
      <dgm:prSet/>
      <dgm:spPr/>
      <dgm:t>
        <a:bodyPr/>
        <a:lstStyle/>
        <a:p>
          <a:endParaRPr lang="en-IN"/>
        </a:p>
      </dgm:t>
    </dgm:pt>
    <dgm:pt modelId="{0FF2E844-B2B0-4A47-985B-334A866198A2}" type="pres">
      <dgm:prSet presAssocID="{70985E18-6BF6-42C8-A79E-3EB2BF39B357}" presName="linearFlow" presStyleCnt="0">
        <dgm:presLayoutVars>
          <dgm:resizeHandles val="exact"/>
        </dgm:presLayoutVars>
      </dgm:prSet>
      <dgm:spPr/>
    </dgm:pt>
    <dgm:pt modelId="{CE465C88-2F7A-42DC-90C6-119BD9A57B2A}" type="pres">
      <dgm:prSet presAssocID="{0089AF1C-D23E-48F8-BE91-7A0153E5CD1E}" presName="node" presStyleLbl="node1" presStyleIdx="0" presStyleCnt="3" custScaleX="97860" custScaleY="53450" custLinFactNeighborX="-796" custLinFactNeighborY="-11463">
        <dgm:presLayoutVars>
          <dgm:bulletEnabled val="1"/>
        </dgm:presLayoutVars>
      </dgm:prSet>
      <dgm:spPr/>
      <dgm:t>
        <a:bodyPr/>
        <a:lstStyle/>
        <a:p>
          <a:endParaRPr lang="en-IN"/>
        </a:p>
      </dgm:t>
    </dgm:pt>
    <dgm:pt modelId="{2681FE8E-79E2-4766-B454-0D7050249C94}" type="pres">
      <dgm:prSet presAssocID="{3F48B643-3A2A-4BE3-B579-A0722F32A646}" presName="sibTrans" presStyleLbl="sibTrans2D1" presStyleIdx="0" presStyleCnt="2"/>
      <dgm:spPr/>
      <dgm:t>
        <a:bodyPr/>
        <a:lstStyle/>
        <a:p>
          <a:endParaRPr lang="en-US"/>
        </a:p>
      </dgm:t>
    </dgm:pt>
    <dgm:pt modelId="{ECC02DB3-06D7-46DC-AD6C-F0DF67D4F302}" type="pres">
      <dgm:prSet presAssocID="{3F48B643-3A2A-4BE3-B579-A0722F32A646}" presName="connectorText" presStyleLbl="sibTrans2D1" presStyleIdx="0" presStyleCnt="2"/>
      <dgm:spPr/>
      <dgm:t>
        <a:bodyPr/>
        <a:lstStyle/>
        <a:p>
          <a:endParaRPr lang="en-US"/>
        </a:p>
      </dgm:t>
    </dgm:pt>
    <dgm:pt modelId="{95F620B0-141F-4900-8FDC-A4154AEB4666}" type="pres">
      <dgm:prSet presAssocID="{83CA9996-2A6A-4D13-964E-58906F4EC7FB}" presName="node" presStyleLbl="node1" presStyleIdx="1" presStyleCnt="3" custScaleX="69834" custScaleY="43026">
        <dgm:presLayoutVars>
          <dgm:bulletEnabled val="1"/>
        </dgm:presLayoutVars>
      </dgm:prSet>
      <dgm:spPr/>
      <dgm:t>
        <a:bodyPr/>
        <a:lstStyle/>
        <a:p>
          <a:endParaRPr lang="en-IN"/>
        </a:p>
      </dgm:t>
    </dgm:pt>
    <dgm:pt modelId="{A176FA61-6F1B-45D4-AD01-3D4A09A850F0}" type="pres">
      <dgm:prSet presAssocID="{485DAE6C-2246-40BC-8F56-9C583AA45EF1}" presName="sibTrans" presStyleLbl="sibTrans2D1" presStyleIdx="1" presStyleCnt="2"/>
      <dgm:spPr/>
      <dgm:t>
        <a:bodyPr/>
        <a:lstStyle/>
        <a:p>
          <a:endParaRPr lang="en-US"/>
        </a:p>
      </dgm:t>
    </dgm:pt>
    <dgm:pt modelId="{6D236E1D-70E8-4350-8009-490782D2CC8A}" type="pres">
      <dgm:prSet presAssocID="{485DAE6C-2246-40BC-8F56-9C583AA45EF1}" presName="connectorText" presStyleLbl="sibTrans2D1" presStyleIdx="1" presStyleCnt="2"/>
      <dgm:spPr/>
      <dgm:t>
        <a:bodyPr/>
        <a:lstStyle/>
        <a:p>
          <a:endParaRPr lang="en-US"/>
        </a:p>
      </dgm:t>
    </dgm:pt>
    <dgm:pt modelId="{493A7F18-56CA-48C3-8C0A-3D637350996B}" type="pres">
      <dgm:prSet presAssocID="{5B3012A0-FE67-40E5-A780-006F32E66B2F}" presName="node" presStyleLbl="node1" presStyleIdx="2" presStyleCnt="3" custScaleY="34853">
        <dgm:presLayoutVars>
          <dgm:bulletEnabled val="1"/>
        </dgm:presLayoutVars>
      </dgm:prSet>
      <dgm:spPr/>
      <dgm:t>
        <a:bodyPr/>
        <a:lstStyle/>
        <a:p>
          <a:endParaRPr lang="en-IN"/>
        </a:p>
      </dgm:t>
    </dgm:pt>
  </dgm:ptLst>
  <dgm:cxnLst>
    <dgm:cxn modelId="{954B5AA2-84F2-4FEE-A7E4-8226B48F397E}" srcId="{70985E18-6BF6-42C8-A79E-3EB2BF39B357}" destId="{0089AF1C-D23E-48F8-BE91-7A0153E5CD1E}" srcOrd="0" destOrd="0" parTransId="{D84E8D41-2C67-4B3F-8FD9-152651048A3A}" sibTransId="{3F48B643-3A2A-4BE3-B579-A0722F32A646}"/>
    <dgm:cxn modelId="{1074F2D8-6DB1-4551-A18A-E65F6A4DDC63}" type="presOf" srcId="{3F48B643-3A2A-4BE3-B579-A0722F32A646}" destId="{2681FE8E-79E2-4766-B454-0D7050249C94}" srcOrd="0" destOrd="0" presId="urn:microsoft.com/office/officeart/2005/8/layout/process2"/>
    <dgm:cxn modelId="{ADFB58AB-532D-4142-B471-F50F7EC70E2E}" srcId="{70985E18-6BF6-42C8-A79E-3EB2BF39B357}" destId="{5B3012A0-FE67-40E5-A780-006F32E66B2F}" srcOrd="2" destOrd="0" parTransId="{844CE19F-85FC-4AFE-9357-CB82DECA2FF6}" sibTransId="{4385D556-BABD-4423-B8BD-3DF28050EFFC}"/>
    <dgm:cxn modelId="{A945ECA2-4A7D-4CE8-9535-052769CD3813}" type="presOf" srcId="{70985E18-6BF6-42C8-A79E-3EB2BF39B357}" destId="{0FF2E844-B2B0-4A47-985B-334A866198A2}" srcOrd="0" destOrd="0" presId="urn:microsoft.com/office/officeart/2005/8/layout/process2"/>
    <dgm:cxn modelId="{47CB0DC9-229C-4BB0-90D0-8DCAE45F3521}" type="presOf" srcId="{83CA9996-2A6A-4D13-964E-58906F4EC7FB}" destId="{95F620B0-141F-4900-8FDC-A4154AEB4666}" srcOrd="0" destOrd="0" presId="urn:microsoft.com/office/officeart/2005/8/layout/process2"/>
    <dgm:cxn modelId="{F19A6688-C54A-4C94-9E26-2E83C4B20510}" srcId="{70985E18-6BF6-42C8-A79E-3EB2BF39B357}" destId="{83CA9996-2A6A-4D13-964E-58906F4EC7FB}" srcOrd="1" destOrd="0" parTransId="{BD205E03-7AF0-4C72-9292-49B7AE0CAB86}" sibTransId="{485DAE6C-2246-40BC-8F56-9C583AA45EF1}"/>
    <dgm:cxn modelId="{8DC2D6FF-622A-413C-8FCE-66270B52AA19}" type="presOf" srcId="{3F48B643-3A2A-4BE3-B579-A0722F32A646}" destId="{ECC02DB3-06D7-46DC-AD6C-F0DF67D4F302}" srcOrd="1" destOrd="0" presId="urn:microsoft.com/office/officeart/2005/8/layout/process2"/>
    <dgm:cxn modelId="{30A5E931-6C1B-4CD0-A887-AF3F4F398B52}" type="presOf" srcId="{485DAE6C-2246-40BC-8F56-9C583AA45EF1}" destId="{A176FA61-6F1B-45D4-AD01-3D4A09A850F0}" srcOrd="0" destOrd="0" presId="urn:microsoft.com/office/officeart/2005/8/layout/process2"/>
    <dgm:cxn modelId="{F176A03A-DB19-4964-8F96-CC9050DE5FE2}" type="presOf" srcId="{0089AF1C-D23E-48F8-BE91-7A0153E5CD1E}" destId="{CE465C88-2F7A-42DC-90C6-119BD9A57B2A}" srcOrd="0" destOrd="0" presId="urn:microsoft.com/office/officeart/2005/8/layout/process2"/>
    <dgm:cxn modelId="{8C01F9D9-62D7-4052-9C0A-2DDFBD5A3F70}" type="presOf" srcId="{5B3012A0-FE67-40E5-A780-006F32E66B2F}" destId="{493A7F18-56CA-48C3-8C0A-3D637350996B}" srcOrd="0" destOrd="0" presId="urn:microsoft.com/office/officeart/2005/8/layout/process2"/>
    <dgm:cxn modelId="{858944A8-0055-4AEF-9099-27F2A78E724F}" type="presOf" srcId="{485DAE6C-2246-40BC-8F56-9C583AA45EF1}" destId="{6D236E1D-70E8-4350-8009-490782D2CC8A}" srcOrd="1" destOrd="0" presId="urn:microsoft.com/office/officeart/2005/8/layout/process2"/>
    <dgm:cxn modelId="{16A3CAEC-CA82-4952-B61F-5A36F733A2DF}" type="presParOf" srcId="{0FF2E844-B2B0-4A47-985B-334A866198A2}" destId="{CE465C88-2F7A-42DC-90C6-119BD9A57B2A}" srcOrd="0" destOrd="0" presId="urn:microsoft.com/office/officeart/2005/8/layout/process2"/>
    <dgm:cxn modelId="{4D5408E7-7FC4-4998-8268-E1FA36EE3C35}" type="presParOf" srcId="{0FF2E844-B2B0-4A47-985B-334A866198A2}" destId="{2681FE8E-79E2-4766-B454-0D7050249C94}" srcOrd="1" destOrd="0" presId="urn:microsoft.com/office/officeart/2005/8/layout/process2"/>
    <dgm:cxn modelId="{036B405E-9871-4011-95D3-8AF6E2655D3B}" type="presParOf" srcId="{2681FE8E-79E2-4766-B454-0D7050249C94}" destId="{ECC02DB3-06D7-46DC-AD6C-F0DF67D4F302}" srcOrd="0" destOrd="0" presId="urn:microsoft.com/office/officeart/2005/8/layout/process2"/>
    <dgm:cxn modelId="{C4090788-73B7-45CF-9B3A-0338ED7FEE5C}" type="presParOf" srcId="{0FF2E844-B2B0-4A47-985B-334A866198A2}" destId="{95F620B0-141F-4900-8FDC-A4154AEB4666}" srcOrd="2" destOrd="0" presId="urn:microsoft.com/office/officeart/2005/8/layout/process2"/>
    <dgm:cxn modelId="{0A514015-FF05-4E1C-AF8D-3D6B6344A99D}" type="presParOf" srcId="{0FF2E844-B2B0-4A47-985B-334A866198A2}" destId="{A176FA61-6F1B-45D4-AD01-3D4A09A850F0}" srcOrd="3" destOrd="0" presId="urn:microsoft.com/office/officeart/2005/8/layout/process2"/>
    <dgm:cxn modelId="{51C1FFA6-20EA-4CAB-A463-E63D0D6E2CC3}" type="presParOf" srcId="{A176FA61-6F1B-45D4-AD01-3D4A09A850F0}" destId="{6D236E1D-70E8-4350-8009-490782D2CC8A}" srcOrd="0" destOrd="0" presId="urn:microsoft.com/office/officeart/2005/8/layout/process2"/>
    <dgm:cxn modelId="{747FE095-8A16-4577-94BE-20F1B324604A}" type="presParOf" srcId="{0FF2E844-B2B0-4A47-985B-334A866198A2}" destId="{493A7F18-56CA-48C3-8C0A-3D637350996B}" srcOrd="4" destOrd="0" presId="urn:microsoft.com/office/officeart/2005/8/layout/process2"/>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A105C-502E-43D5-88A0-A6BBF4757106}">
      <dsp:nvSpPr>
        <dsp:cNvPr id="0" name=""/>
        <dsp:cNvSpPr/>
      </dsp:nvSpPr>
      <dsp:spPr>
        <a:xfrm>
          <a:off x="1209897" y="3126"/>
          <a:ext cx="3676204" cy="585348"/>
        </a:xfrm>
        <a:prstGeom prst="roundRect">
          <a:avLst>
            <a:gd name="adj" fmla="val 10000"/>
          </a:avLst>
        </a:prstGeom>
        <a:solidFill>
          <a:schemeClr val="accent6">
            <a:lumMod val="75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2889250">
            <a:lnSpc>
              <a:spcPct val="90000"/>
            </a:lnSpc>
            <a:spcBef>
              <a:spcPct val="0"/>
            </a:spcBef>
            <a:spcAft>
              <a:spcPct val="35000"/>
            </a:spcAft>
          </a:pPr>
          <a:r>
            <a:rPr lang="en-IN" kern="1200" dirty="0" smtClean="0"/>
            <a:t>Data pre-processing</a:t>
          </a:r>
          <a:endParaRPr lang="en-US" sz="1800" kern="1200" dirty="0"/>
        </a:p>
      </dsp:txBody>
      <dsp:txXfrm>
        <a:off x="1227041" y="20270"/>
        <a:ext cx="3641916" cy="551060"/>
      </dsp:txXfrm>
    </dsp:sp>
    <dsp:sp modelId="{FC49FB4B-2CB6-414E-9760-B0E9C571553B}">
      <dsp:nvSpPr>
        <dsp:cNvPr id="0" name=""/>
        <dsp:cNvSpPr/>
      </dsp:nvSpPr>
      <dsp:spPr>
        <a:xfrm rot="5400000">
          <a:off x="2906425" y="607350"/>
          <a:ext cx="283148" cy="33977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946066" y="635665"/>
        <a:ext cx="203866" cy="198204"/>
      </dsp:txXfrm>
    </dsp:sp>
    <dsp:sp modelId="{CE465C88-2F7A-42DC-90C6-119BD9A57B2A}">
      <dsp:nvSpPr>
        <dsp:cNvPr id="0" name=""/>
        <dsp:cNvSpPr/>
      </dsp:nvSpPr>
      <dsp:spPr>
        <a:xfrm>
          <a:off x="1923893" y="966005"/>
          <a:ext cx="2248213" cy="755063"/>
        </a:xfrm>
        <a:prstGeom prst="roundRect">
          <a:avLst>
            <a:gd name="adj" fmla="val 10000"/>
          </a:avLst>
        </a:prstGeom>
        <a:solidFill>
          <a:schemeClr val="accent6">
            <a:lumMod val="75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l" defTabSz="2889250">
            <a:lnSpc>
              <a:spcPct val="90000"/>
            </a:lnSpc>
            <a:spcBef>
              <a:spcPct val="0"/>
            </a:spcBef>
            <a:spcAft>
              <a:spcPct val="35000"/>
            </a:spcAft>
          </a:pPr>
          <a:r>
            <a:rPr lang="en-IN" kern="1200" dirty="0" smtClean="0"/>
            <a:t>Feature Extraction</a:t>
          </a:r>
          <a:endParaRPr lang="en-US" sz="1800" kern="1200" dirty="0"/>
        </a:p>
      </dsp:txBody>
      <dsp:txXfrm>
        <a:off x="1946008" y="988120"/>
        <a:ext cx="2203983" cy="710833"/>
      </dsp:txXfrm>
    </dsp:sp>
    <dsp:sp modelId="{2681FE8E-79E2-4766-B454-0D7050249C94}">
      <dsp:nvSpPr>
        <dsp:cNvPr id="0" name=""/>
        <dsp:cNvSpPr/>
      </dsp:nvSpPr>
      <dsp:spPr>
        <a:xfrm rot="5400000">
          <a:off x="2906425" y="1739946"/>
          <a:ext cx="283148" cy="33977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rot="-5400000">
        <a:off x="2946066" y="1768261"/>
        <a:ext cx="203866" cy="198204"/>
      </dsp:txXfrm>
    </dsp:sp>
    <dsp:sp modelId="{95F620B0-141F-4900-8FDC-A4154AEB4666}">
      <dsp:nvSpPr>
        <dsp:cNvPr id="0" name=""/>
        <dsp:cNvSpPr/>
      </dsp:nvSpPr>
      <dsp:spPr>
        <a:xfrm>
          <a:off x="1166814" y="2098601"/>
          <a:ext cx="3762370" cy="755063"/>
        </a:xfrm>
        <a:prstGeom prst="roundRect">
          <a:avLst>
            <a:gd name="adj" fmla="val 10000"/>
          </a:avLst>
        </a:prstGeom>
        <a:solidFill>
          <a:schemeClr val="accent6">
            <a:lumMod val="75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2889250">
            <a:lnSpc>
              <a:spcPct val="90000"/>
            </a:lnSpc>
            <a:spcBef>
              <a:spcPct val="0"/>
            </a:spcBef>
            <a:spcAft>
              <a:spcPct val="35000"/>
            </a:spcAft>
          </a:pPr>
          <a:r>
            <a:rPr lang="en-IN" kern="1200" dirty="0" smtClean="0"/>
            <a:t>Model Building</a:t>
          </a:r>
          <a:endParaRPr lang="en-US" sz="1800" kern="1200" dirty="0"/>
        </a:p>
      </dsp:txBody>
      <dsp:txXfrm>
        <a:off x="1188929" y="2120716"/>
        <a:ext cx="3718140" cy="710833"/>
      </dsp:txXfrm>
    </dsp:sp>
    <dsp:sp modelId="{A176FA61-6F1B-45D4-AD01-3D4A09A850F0}">
      <dsp:nvSpPr>
        <dsp:cNvPr id="0" name=""/>
        <dsp:cNvSpPr/>
      </dsp:nvSpPr>
      <dsp:spPr>
        <a:xfrm rot="5400000">
          <a:off x="2906425" y="2872541"/>
          <a:ext cx="283148" cy="33977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rot="-5400000">
        <a:off x="2946066" y="2900856"/>
        <a:ext cx="203866" cy="198204"/>
      </dsp:txXfrm>
    </dsp:sp>
    <dsp:sp modelId="{493A7F18-56CA-48C3-8C0A-3D637350996B}">
      <dsp:nvSpPr>
        <dsp:cNvPr id="0" name=""/>
        <dsp:cNvSpPr/>
      </dsp:nvSpPr>
      <dsp:spPr>
        <a:xfrm>
          <a:off x="1651021" y="3231197"/>
          <a:ext cx="2793957" cy="755063"/>
        </a:xfrm>
        <a:prstGeom prst="roundRect">
          <a:avLst>
            <a:gd name="adj" fmla="val 10000"/>
          </a:avLst>
        </a:prstGeom>
        <a:solidFill>
          <a:schemeClr val="accent6">
            <a:lumMod val="75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Evaluation</a:t>
          </a:r>
          <a:endParaRPr lang="en-US" sz="1800" kern="1200" dirty="0"/>
        </a:p>
      </dsp:txBody>
      <dsp:txXfrm>
        <a:off x="1673136" y="3253312"/>
        <a:ext cx="2749727" cy="7108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B7D67A-5FC8-4BD1-B772-3B15798E62AC}" type="datetimeFigureOut">
              <a:rPr lang="en-US" smtClean="0"/>
              <a:t>5/26/2021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E7E0FF-0771-4BAA-BDDB-5CE040FED20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E7E0FF-0771-4BAA-BDDB-5CE040FED20C}"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E7E0FF-0771-4BAA-BDDB-5CE040FED20C}"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1366D-43EA-4EDF-A6B5-BA40A590F69D}"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1366D-43EA-4EDF-A6B5-BA40A590F69D}"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1366D-43EA-4EDF-A6B5-BA40A590F69D}"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1366D-43EA-4EDF-A6B5-BA40A590F69D}"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1366D-43EA-4EDF-A6B5-BA40A590F69D}"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61366D-43EA-4EDF-A6B5-BA40A590F69D}" type="datetimeFigureOut">
              <a:rPr lang="en-US" smtClean="0"/>
              <a:pPr/>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61366D-43EA-4EDF-A6B5-BA40A590F69D}" type="datetimeFigureOut">
              <a:rPr lang="en-US" smtClean="0"/>
              <a:pPr/>
              <a:t>5/26/2021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61366D-43EA-4EDF-A6B5-BA40A590F69D}" type="datetimeFigureOut">
              <a:rPr lang="en-US" smtClean="0"/>
              <a:pPr/>
              <a:t>5/26/2021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1366D-43EA-4EDF-A6B5-BA40A590F69D}" type="datetimeFigureOut">
              <a:rPr lang="en-US" smtClean="0"/>
              <a:pPr/>
              <a:t>5/26/2021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1366D-43EA-4EDF-A6B5-BA40A590F69D}" type="datetimeFigureOut">
              <a:rPr lang="en-US" smtClean="0"/>
              <a:pPr/>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1366D-43EA-4EDF-A6B5-BA40A590F69D}" type="datetimeFigureOut">
              <a:rPr lang="en-US" smtClean="0"/>
              <a:pPr/>
              <a:t>5/26/2021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1366D-43EA-4EDF-A6B5-BA40A590F69D}" type="datetimeFigureOut">
              <a:rPr lang="en-US" smtClean="0"/>
              <a:pPr/>
              <a:t>5/26/2021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C41B8-9E0A-41C5-A162-62B837C7CA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stretch>
            <a:fillRect/>
          </a:stretch>
        </p:blipFill>
        <p:spPr>
          <a:xfrm>
            <a:off x="0" y="0"/>
            <a:ext cx="9144000" cy="6858000"/>
          </a:xfrm>
          <a:prstGeom prst="rect">
            <a:avLst/>
          </a:prstGeom>
        </p:spPr>
      </p:pic>
      <p:sp>
        <p:nvSpPr>
          <p:cNvPr id="5" name="Title 1"/>
          <p:cNvSpPr txBox="1"/>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6" name="Title 1"/>
          <p:cNvSpPr txBox="1"/>
          <p:nvPr/>
        </p:nvSpPr>
        <p:spPr>
          <a:xfrm>
            <a:off x="0" y="1197257"/>
            <a:ext cx="9506816" cy="3515253"/>
          </a:xfrm>
          <a:prstGeom prst="rect">
            <a:avLst/>
          </a:prstGeom>
        </p:spPr>
        <p:txBody>
          <a:bodyPr vert="horz" lIns="91440" tIns="45720" rIns="91440" bIns="45720" rtlCol="0" anchor="ctr">
            <a:noAutofit/>
          </a:bodyPr>
          <a:lstStyle/>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Rectangle 4"/>
          <p:cNvSpPr/>
          <p:nvPr/>
        </p:nvSpPr>
        <p:spPr>
          <a:xfrm>
            <a:off x="285720" y="1142984"/>
            <a:ext cx="8601075" cy="2154436"/>
          </a:xfrm>
          <a:prstGeom prst="rect">
            <a:avLst/>
          </a:prstGeom>
        </p:spPr>
        <p:txBody>
          <a:bodyPr wrap="square">
            <a:spAutoFit/>
          </a:bodyPr>
          <a:lstStyle/>
          <a:p>
            <a:pPr algn="ctr"/>
            <a:r>
              <a:rPr lang="en-US" sz="2600" b="1" dirty="0" smtClean="0">
                <a:latin typeface="Times New Roman"/>
                <a:cs typeface="Times New Roman"/>
              </a:rPr>
              <a:t> Department of Computer Science and Engineering</a:t>
            </a:r>
            <a:endParaRPr lang="en-US" sz="2600" dirty="0" smtClean="0">
              <a:latin typeface="Times New Roman"/>
              <a:cs typeface="Times New Roman"/>
            </a:endParaRPr>
          </a:p>
          <a:p>
            <a:pPr algn="ctr"/>
            <a:endParaRPr lang="en-US" sz="2600" b="1" dirty="0" smtClean="0">
              <a:latin typeface="Times New Roman"/>
              <a:cs typeface="Times New Roman"/>
            </a:endParaRPr>
          </a:p>
          <a:p>
            <a:pPr algn="ctr"/>
            <a:r>
              <a:rPr lang="en-IN" sz="2600" b="1" dirty="0" smtClean="0">
                <a:latin typeface="Times New Roman"/>
                <a:cs typeface="Times New Roman"/>
              </a:rPr>
              <a:t>Music Genre Classification using ML Algorithms</a:t>
            </a:r>
            <a:endParaRPr lang="en-US" sz="2600" b="1" dirty="0" smtClean="0">
              <a:latin typeface="Times New Roman"/>
              <a:cs typeface="Times New Roman"/>
            </a:endParaRPr>
          </a:p>
          <a:p>
            <a:pPr algn="ctr"/>
            <a:endParaRPr lang="en-IN" b="1" dirty="0" smtClean="0">
              <a:latin typeface="Times New Roman"/>
              <a:cs typeface="Times New Roman"/>
            </a:endParaRPr>
          </a:p>
          <a:p>
            <a:pPr algn="ctr"/>
            <a:r>
              <a:rPr lang="en-US" sz="2000" b="1" dirty="0" smtClean="0">
                <a:latin typeface="Times New Roman"/>
              </a:rPr>
              <a:t>Date: 27 May 2021</a:t>
            </a:r>
            <a:endParaRPr lang="en-US" sz="2000" dirty="0" smtClean="0"/>
          </a:p>
          <a:p>
            <a:pPr algn="ctr"/>
            <a:endParaRPr lang="en-US" dirty="0">
              <a:latin typeface="Times New Roman"/>
              <a:cs typeface="Times New Roman"/>
            </a:endParaRPr>
          </a:p>
        </p:txBody>
      </p:sp>
      <p:sp>
        <p:nvSpPr>
          <p:cNvPr id="8" name="Rectangle 6"/>
          <p:cNvSpPr/>
          <p:nvPr/>
        </p:nvSpPr>
        <p:spPr>
          <a:xfrm>
            <a:off x="542925" y="3810298"/>
            <a:ext cx="3400425" cy="853441"/>
          </a:xfrm>
          <a:prstGeom prst="rect">
            <a:avLst/>
          </a:prstGeom>
        </p:spPr>
        <p:txBody>
          <a:bodyPr wrap="square">
            <a:spAutoFit/>
          </a:bodyPr>
          <a:lstStyle/>
          <a:p>
            <a:r>
              <a:rPr lang="en-US" b="1" dirty="0" smtClean="0">
                <a:latin typeface="Times New Roman"/>
                <a:ea typeface="Segoe UI"/>
                <a:cs typeface="Segoe UI"/>
              </a:rPr>
              <a:t>B. CHARITHA : 17WH1A0597</a:t>
            </a:r>
            <a:r>
              <a:rPr lang="en-US" dirty="0" smtClean="0">
                <a:latin typeface="Times New Roman"/>
                <a:ea typeface="Segoe UI"/>
                <a:cs typeface="Segoe UI"/>
              </a:rPr>
              <a:t>​</a:t>
            </a:r>
          </a:p>
          <a:p>
            <a:r>
              <a:rPr lang="en-US" b="1" dirty="0" smtClean="0">
                <a:latin typeface="Times New Roman"/>
                <a:ea typeface="Segoe UI"/>
                <a:cs typeface="Segoe UI"/>
              </a:rPr>
              <a:t>G. ANITHA : 17WH1A0586</a:t>
            </a:r>
            <a:endParaRPr lang="en-US" dirty="0" smtClean="0">
              <a:latin typeface="Times New Roman"/>
              <a:cs typeface="Times New Roman"/>
            </a:endParaRPr>
          </a:p>
          <a:p>
            <a:r>
              <a:rPr lang="en-US" b="1" dirty="0" smtClean="0">
                <a:latin typeface="Times New Roman"/>
                <a:ea typeface="Segoe UI"/>
                <a:cs typeface="Segoe UI"/>
              </a:rPr>
              <a:t>K. ANJALI  : 18WH5A0514</a:t>
            </a:r>
            <a:endParaRPr lang="en-US" b="1" dirty="0">
              <a:solidFill>
                <a:srgbClr val="FF0000"/>
              </a:solidFill>
              <a:latin typeface="Times New Roman"/>
              <a:cs typeface="Times New Roman" pitchFamily="18" charset="0"/>
            </a:endParaRPr>
          </a:p>
        </p:txBody>
      </p:sp>
      <p:sp>
        <p:nvSpPr>
          <p:cNvPr id="9" name="Rectangle 9"/>
          <p:cNvSpPr/>
          <p:nvPr/>
        </p:nvSpPr>
        <p:spPr>
          <a:xfrm>
            <a:off x="4300538" y="5034648"/>
            <a:ext cx="4471986" cy="650241"/>
          </a:xfrm>
          <a:prstGeom prst="rect">
            <a:avLst/>
          </a:prstGeom>
        </p:spPr>
        <p:txBody>
          <a:bodyPr wrap="square">
            <a:spAutoFit/>
          </a:bodyPr>
          <a:lstStyle/>
          <a:p>
            <a:r>
              <a:rPr lang="en-US" sz="2000" b="1" dirty="0" smtClean="0">
                <a:latin typeface="Times New Roman"/>
                <a:cs typeface="Segoe UI"/>
              </a:rPr>
              <a:t>Internal Guide: Ms. G. SHANTI</a:t>
            </a:r>
            <a:r>
              <a:rPr lang="en-US" sz="2000" dirty="0" smtClean="0">
                <a:latin typeface="Times New Roman"/>
                <a:cs typeface="Segoe UI"/>
              </a:rPr>
              <a:t>​</a:t>
            </a:r>
          </a:p>
          <a:p>
            <a:r>
              <a:rPr lang="en-US" sz="2000" b="1" dirty="0" smtClean="0">
                <a:latin typeface="Times New Roman"/>
                <a:cs typeface="Segoe UI"/>
              </a:rPr>
              <a:t>Designation:  Assistant Professor</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3"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4"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5"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7" name="Picture 1"/>
          <p:cNvPicPr>
            <a:picLocks noChangeAspect="1"/>
          </p:cNvPicPr>
          <p:nvPr/>
        </p:nvPicPr>
        <p:blipFill>
          <a:blip r:embed="rId3" cstate="print"/>
          <a:stretch>
            <a:fillRect/>
          </a:stretch>
        </p:blipFill>
        <p:spPr>
          <a:xfrm>
            <a:off x="0" y="0"/>
            <a:ext cx="9144000" cy="6858000"/>
          </a:xfrm>
          <a:prstGeom prst="rect">
            <a:avLst/>
          </a:prstGeom>
        </p:spPr>
      </p:pic>
      <p:sp>
        <p:nvSpPr>
          <p:cNvPr id="8" name="TextBox 10"/>
          <p:cNvSpPr txBox="1"/>
          <p:nvPr/>
        </p:nvSpPr>
        <p:spPr>
          <a:xfrm>
            <a:off x="792525" y="207608"/>
            <a:ext cx="6712527" cy="70104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9"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 name="Content Placeholder 2"/>
          <p:cNvSpPr txBox="1"/>
          <p:nvPr/>
        </p:nvSpPr>
        <p:spPr>
          <a:xfrm>
            <a:off x="357158" y="1643050"/>
            <a:ext cx="8429625" cy="405636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000" dirty="0" smtClean="0">
                <a:latin typeface="Times New Roman" pitchFamily="18" charset="0"/>
                <a:cs typeface="Times New Roman" pitchFamily="18" charset="0"/>
              </a:rPr>
              <a:t>Music genre classification is used to classify the audio files to a particular category for example, blues, classical, country, hip hop, rock, disco, etc. Categorizing music files according to their genre is a challenging task and cannot be done manually. This project automates the classification of audio files by extracting the spectral features,  classifying the audio file based on the extracted features. Classification methods like K Nearest Neighbours, Naïve Bayes, Decision Tree, Random Forest, Support Vector Machine were employed. Furthermore, Convolutional Neural Network-CNN is also used to classify genres, where spectrograms of audio files are fed to CNN to obtain the feature </a:t>
            </a:r>
            <a:r>
              <a:rPr lang="en-US" sz="2000" dirty="0" smtClean="0">
                <a:latin typeface="Times New Roman" pitchFamily="18" charset="0"/>
                <a:cs typeface="Times New Roman" pitchFamily="18" charset="0"/>
              </a:rPr>
              <a:t>vector.</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3"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4"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5"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7" name="Picture 1"/>
          <p:cNvPicPr>
            <a:picLocks noChangeAspect="1"/>
          </p:cNvPicPr>
          <p:nvPr/>
        </p:nvPicPr>
        <p:blipFill>
          <a:blip r:embed="rId3" cstate="print"/>
          <a:stretch>
            <a:fillRect/>
          </a:stretch>
        </p:blipFill>
        <p:spPr>
          <a:xfrm>
            <a:off x="0" y="0"/>
            <a:ext cx="9144000" cy="6858000"/>
          </a:xfrm>
          <a:prstGeom prst="rect">
            <a:avLst/>
          </a:prstGeom>
        </p:spPr>
      </p:pic>
      <p:sp>
        <p:nvSpPr>
          <p:cNvPr id="8" name="TextBox 10"/>
          <p:cNvSpPr txBox="1"/>
          <p:nvPr/>
        </p:nvSpPr>
        <p:spPr>
          <a:xfrm>
            <a:off x="1111020" y="104884"/>
            <a:ext cx="6712527" cy="769441"/>
          </a:xfrm>
          <a:prstGeom prst="rect">
            <a:avLst/>
          </a:prstGeom>
          <a:noFill/>
        </p:spPr>
        <p:txBody>
          <a:bodyPr wrap="square" rtlCol="0">
            <a:spAutoFit/>
          </a:bodyPr>
          <a:lstStyle/>
          <a:p>
            <a:pPr algn="ctr"/>
            <a:r>
              <a:rPr lang="en-US" sz="4400" b="1" dirty="0" smtClean="0">
                <a:latin typeface="Times New Roman" pitchFamily="18" charset="0"/>
                <a:cs typeface="Times New Roman" pitchFamily="18" charset="0"/>
              </a:rPr>
              <a:t>   Architecture</a:t>
            </a:r>
            <a:endParaRPr lang="en-US" sz="4400" b="1" dirty="0">
              <a:latin typeface="Times New Roman" pitchFamily="18" charset="0"/>
              <a:cs typeface="Times New Roman" pitchFamily="18" charset="0"/>
            </a:endParaRPr>
          </a:p>
        </p:txBody>
      </p:sp>
      <p:sp>
        <p:nvSpPr>
          <p:cNvPr id="9"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 name="Content Placeholder 2"/>
          <p:cNvSpPr txBox="1"/>
          <p:nvPr/>
        </p:nvSpPr>
        <p:spPr>
          <a:xfrm>
            <a:off x="342903" y="1398676"/>
            <a:ext cx="8558213" cy="4053202"/>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11" name="Diagram 15"/>
          <p:cNvGraphicFramePr>
            <a:graphicFrameLocks/>
          </p:cNvGraphicFramePr>
          <p:nvPr>
            <p:extLst>
              <p:ext uri="{D42A27DB-BD31-4B8C-83A1-F6EECF244321}">
                <p14:modId xmlns:p14="http://schemas.microsoft.com/office/powerpoint/2010/main" xmlns="" val="794812532"/>
              </p:ext>
            </p:extLst>
          </p:nvPr>
        </p:nvGraphicFramePr>
        <p:xfrm>
          <a:off x="2143108" y="1571612"/>
          <a:ext cx="5143536" cy="39893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3" cstate="print"/>
          <a:stretch>
            <a:fillRect/>
          </a:stretch>
        </p:blipFill>
        <p:spPr>
          <a:xfrm>
            <a:off x="0" y="0"/>
            <a:ext cx="9144000" cy="6858000"/>
          </a:xfrm>
          <a:prstGeom prst="rect">
            <a:avLst/>
          </a:prstGeom>
        </p:spPr>
      </p:pic>
      <p:sp>
        <p:nvSpPr>
          <p:cNvPr id="3" name="Rectangle 2"/>
          <p:cNvSpPr/>
          <p:nvPr/>
        </p:nvSpPr>
        <p:spPr>
          <a:xfrm>
            <a:off x="928662" y="142852"/>
            <a:ext cx="7358114" cy="769441"/>
          </a:xfrm>
          <a:prstGeom prst="rect">
            <a:avLst/>
          </a:prstGeom>
        </p:spPr>
        <p:txBody>
          <a:bodyPr wrap="square">
            <a:spAutoFit/>
          </a:bodyPr>
          <a:lstStyle/>
          <a:p>
            <a:pPr algn="ctr"/>
            <a:r>
              <a:rPr lang="en-IN" sz="4000" b="1" dirty="0" smtClean="0">
                <a:latin typeface="Times New Roman" panose="02020603050405020304" pitchFamily="18" charset="0"/>
                <a:cs typeface="Times New Roman" panose="02020603050405020304" pitchFamily="18" charset="0"/>
              </a:rPr>
              <a:t>Feature</a:t>
            </a:r>
            <a:r>
              <a:rPr lang="en-IN" sz="4400" b="1" dirty="0" smtClean="0">
                <a:latin typeface="Times New Roman" panose="02020603050405020304" pitchFamily="18" charset="0"/>
                <a:cs typeface="Times New Roman" panose="02020603050405020304" pitchFamily="18" charset="0"/>
              </a:rPr>
              <a:t> </a:t>
            </a:r>
            <a:r>
              <a:rPr lang="en-IN" sz="4000" b="1" dirty="0" smtClean="0">
                <a:latin typeface="Times New Roman" panose="02020603050405020304" pitchFamily="18" charset="0"/>
                <a:cs typeface="Times New Roman" panose="02020603050405020304" pitchFamily="18" charset="0"/>
              </a:rPr>
              <a:t>Extraction</a:t>
            </a:r>
            <a:endParaRPr lang="en-US" sz="4000" b="1" dirty="0">
              <a:latin typeface="Times New Roman" pitchFamily="18" charset="0"/>
              <a:cs typeface="Times New Roman" pitchFamily="18" charset="0"/>
            </a:endParaRPr>
          </a:p>
        </p:txBody>
      </p:sp>
      <p:sp>
        <p:nvSpPr>
          <p:cNvPr id="4" name="Rectangle 3"/>
          <p:cNvSpPr/>
          <p:nvPr/>
        </p:nvSpPr>
        <p:spPr>
          <a:xfrm>
            <a:off x="428596" y="1285860"/>
            <a:ext cx="8215370" cy="4093428"/>
          </a:xfrm>
          <a:prstGeom prst="rect">
            <a:avLst/>
          </a:prstGeom>
        </p:spPr>
        <p:txBody>
          <a:bodyPr wrap="square">
            <a:spAutoFit/>
          </a:bodyPr>
          <a:lstStyle/>
          <a:p>
            <a:r>
              <a:rPr lang="en-IN" sz="2000" dirty="0" smtClean="0">
                <a:latin typeface="Times New Roman" pitchFamily="18" charset="0"/>
                <a:cs typeface="Times New Roman" pitchFamily="18" charset="0"/>
              </a:rPr>
              <a:t>Spectral features are extracted by converting time </a:t>
            </a:r>
            <a:r>
              <a:rPr lang="en-IN" sz="2000" dirty="0" smtClean="0">
                <a:latin typeface="Times New Roman" pitchFamily="18" charset="0"/>
                <a:cs typeface="Times New Roman" pitchFamily="18" charset="0"/>
              </a:rPr>
              <a:t>based signal </a:t>
            </a:r>
            <a:r>
              <a:rPr lang="en-IN" sz="2000" dirty="0" smtClean="0">
                <a:latin typeface="Times New Roman" pitchFamily="18" charset="0"/>
                <a:cs typeface="Times New Roman" pitchFamily="18" charset="0"/>
              </a:rPr>
              <a:t>into frequency domain.</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Features extracted are </a:t>
            </a:r>
            <a:r>
              <a:rPr lang="en-IN" sz="2000" dirty="0" smtClean="0">
                <a:latin typeface="Times New Roman" pitchFamily="18" charset="0"/>
                <a:cs typeface="Times New Roman" pitchFamily="18" charset="0"/>
              </a:rPr>
              <a:t>:</a:t>
            </a:r>
          </a:p>
          <a:p>
            <a:endParaRPr lang="en-IN"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 zero crossing rate</a:t>
            </a:r>
          </a:p>
          <a:p>
            <a:pPr>
              <a:buFont typeface="Arial" pitchFamily="34" charset="0"/>
              <a:buChar char="•"/>
            </a:pPr>
            <a:r>
              <a:rPr lang="en-IN" sz="2000" dirty="0" smtClean="0">
                <a:latin typeface="Times New Roman" pitchFamily="18" charset="0"/>
                <a:cs typeface="Times New Roman" pitchFamily="18" charset="0"/>
              </a:rPr>
              <a:t>  Spectral centroid</a:t>
            </a:r>
          </a:p>
          <a:p>
            <a:pPr>
              <a:buFont typeface="Arial" pitchFamily="34" charset="0"/>
              <a:buChar char="•"/>
            </a:pPr>
            <a:r>
              <a:rPr lang="en-IN" sz="2000" dirty="0" smtClean="0">
                <a:latin typeface="Times New Roman" pitchFamily="18" charset="0"/>
                <a:cs typeface="Times New Roman" pitchFamily="18" charset="0"/>
              </a:rPr>
              <a:t>  Spectral roll off</a:t>
            </a:r>
          </a:p>
          <a:p>
            <a:pPr>
              <a:buFont typeface="Arial" pitchFamily="34" charset="0"/>
              <a:buChar char="•"/>
            </a:pPr>
            <a:r>
              <a:rPr lang="en-IN" sz="2000" dirty="0" smtClean="0">
                <a:latin typeface="Times New Roman" pitchFamily="18" charset="0"/>
                <a:cs typeface="Times New Roman" pitchFamily="18" charset="0"/>
              </a:rPr>
              <a:t>  Spectral contrast</a:t>
            </a:r>
          </a:p>
          <a:p>
            <a:pPr>
              <a:buFont typeface="Arial" pitchFamily="34" charset="0"/>
              <a:buChar char="•"/>
            </a:pPr>
            <a:r>
              <a:rPr lang="en-IN" sz="2000" dirty="0" smtClean="0">
                <a:latin typeface="Times New Roman" pitchFamily="18" charset="0"/>
                <a:cs typeface="Times New Roman" pitchFamily="18" charset="0"/>
              </a:rPr>
              <a:t>  Spectral bandwidth</a:t>
            </a:r>
          </a:p>
          <a:p>
            <a:pPr>
              <a:buFont typeface="Arial" pitchFamily="34" charset="0"/>
              <a:buChar char="•"/>
            </a:pPr>
            <a:r>
              <a:rPr lang="en-IN" sz="2000" dirty="0" smtClean="0">
                <a:latin typeface="Times New Roman" pitchFamily="18" charset="0"/>
                <a:cs typeface="Times New Roman" pitchFamily="18" charset="0"/>
              </a:rPr>
              <a:t>  Mel Frequency Cepstral coefficients</a:t>
            </a:r>
          </a:p>
          <a:p>
            <a:pPr>
              <a:buFont typeface="Arial" pitchFamily="34" charset="0"/>
              <a:buChar char="•"/>
            </a:pP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3"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4"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5"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7" name="Picture 1"/>
          <p:cNvPicPr>
            <a:picLocks noChangeAspect="1"/>
          </p:cNvPicPr>
          <p:nvPr/>
        </p:nvPicPr>
        <p:blipFill>
          <a:blip r:embed="rId3" cstate="print"/>
          <a:stretch>
            <a:fillRect/>
          </a:stretch>
        </p:blipFill>
        <p:spPr>
          <a:xfrm>
            <a:off x="0" y="0"/>
            <a:ext cx="9144000" cy="6858000"/>
          </a:xfrm>
          <a:prstGeom prst="rect">
            <a:avLst/>
          </a:prstGeom>
        </p:spPr>
      </p:pic>
      <p:sp>
        <p:nvSpPr>
          <p:cNvPr id="8" name="TextBox 10"/>
          <p:cNvSpPr txBox="1"/>
          <p:nvPr/>
        </p:nvSpPr>
        <p:spPr>
          <a:xfrm>
            <a:off x="1111020" y="104884"/>
            <a:ext cx="6712527"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Architecture for CNN</a:t>
            </a:r>
            <a:endParaRPr lang="en-US" sz="4000" b="1" dirty="0">
              <a:latin typeface="Times New Roman" pitchFamily="18" charset="0"/>
              <a:cs typeface="Times New Roman" pitchFamily="18" charset="0"/>
            </a:endParaRPr>
          </a:p>
        </p:txBody>
      </p:sp>
      <p:sp>
        <p:nvSpPr>
          <p:cNvPr id="9"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 name="Content Placeholder 2"/>
          <p:cNvSpPr txBox="1"/>
          <p:nvPr/>
        </p:nvSpPr>
        <p:spPr>
          <a:xfrm>
            <a:off x="342903" y="1398676"/>
            <a:ext cx="8558213" cy="4053202"/>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11" name="Diagram 15"/>
          <p:cNvGraphicFramePr>
            <a:graphicFrameLocks/>
          </p:cNvGraphicFramePr>
          <p:nvPr>
            <p:extLst>
              <p:ext uri="{D42A27DB-BD31-4B8C-83A1-F6EECF244321}">
                <p14:modId xmlns:p14="http://schemas.microsoft.com/office/powerpoint/2010/main" xmlns="" val="794812532"/>
              </p:ext>
            </p:extLst>
          </p:nvPr>
        </p:nvGraphicFramePr>
        <p:xfrm>
          <a:off x="1566863" y="1485900"/>
          <a:ext cx="5934095" cy="39893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3" cstate="print"/>
          <a:stretch>
            <a:fillRect/>
          </a:stretch>
        </p:blipFill>
        <p:spPr>
          <a:xfrm>
            <a:off x="0" y="0"/>
            <a:ext cx="9144000" cy="6858000"/>
          </a:xfrm>
          <a:prstGeom prst="rect">
            <a:avLst/>
          </a:prstGeom>
        </p:spPr>
      </p:pic>
      <p:sp>
        <p:nvSpPr>
          <p:cNvPr id="3" name="Rectangle 2"/>
          <p:cNvSpPr/>
          <p:nvPr/>
        </p:nvSpPr>
        <p:spPr>
          <a:xfrm>
            <a:off x="1000100" y="142852"/>
            <a:ext cx="6643734" cy="707886"/>
          </a:xfrm>
          <a:prstGeom prst="rect">
            <a:avLst/>
          </a:prstGeom>
        </p:spPr>
        <p:txBody>
          <a:bodyPr wrap="square">
            <a:spAutoFit/>
          </a:bodyPr>
          <a:lstStyle/>
          <a:p>
            <a:pPr algn="ctr"/>
            <a:r>
              <a:rPr lang="en-IN" sz="4000" b="1" dirty="0" smtClean="0">
                <a:latin typeface="Times New Roman" pitchFamily="18" charset="0"/>
                <a:cs typeface="Times New Roman" pitchFamily="18" charset="0"/>
              </a:rPr>
              <a:t>CNN</a:t>
            </a:r>
            <a:endParaRPr lang="en-US" sz="4000" b="1" dirty="0">
              <a:latin typeface="Times New Roman" pitchFamily="18" charset="0"/>
              <a:cs typeface="Times New Roman" pitchFamily="18" charset="0"/>
            </a:endParaRPr>
          </a:p>
        </p:txBody>
      </p:sp>
      <p:sp>
        <p:nvSpPr>
          <p:cNvPr id="4" name="Rectangle 3"/>
          <p:cNvSpPr/>
          <p:nvPr/>
        </p:nvSpPr>
        <p:spPr>
          <a:xfrm>
            <a:off x="428596" y="1571612"/>
            <a:ext cx="7786742" cy="2246769"/>
          </a:xfrm>
          <a:prstGeom prst="rect">
            <a:avLst/>
          </a:prstGeom>
        </p:spPr>
        <p:txBody>
          <a:bodyPr wrap="square">
            <a:spAutoFit/>
          </a:bodyPr>
          <a:lstStyle/>
          <a:p>
            <a:pPr>
              <a:buFont typeface="Arial" pitchFamily="34" charset="0"/>
              <a:buChar char="•"/>
            </a:pPr>
            <a:r>
              <a:rPr lang="en-IN" sz="2000" dirty="0" smtClean="0">
                <a:latin typeface="Times New Roman" pitchFamily="18" charset="0"/>
                <a:cs typeface="Times New Roman" pitchFamily="18" charset="0"/>
              </a:rPr>
              <a:t>  Applying </a:t>
            </a:r>
            <a:r>
              <a:rPr lang="en-IN" sz="2000" dirty="0" smtClean="0">
                <a:latin typeface="Times New Roman" pitchFamily="18" charset="0"/>
                <a:cs typeface="Times New Roman" pitchFamily="18" charset="0"/>
              </a:rPr>
              <a:t>Short </a:t>
            </a:r>
            <a:r>
              <a:rPr lang="en-IN" sz="2000" dirty="0" smtClean="0">
                <a:latin typeface="Times New Roman" pitchFamily="18" charset="0"/>
                <a:cs typeface="Times New Roman" pitchFamily="18" charset="0"/>
              </a:rPr>
              <a:t>term Fourier </a:t>
            </a:r>
            <a:r>
              <a:rPr lang="en-IN" sz="2000" dirty="0" smtClean="0">
                <a:latin typeface="Times New Roman" pitchFamily="18" charset="0"/>
                <a:cs typeface="Times New Roman" pitchFamily="18" charset="0"/>
              </a:rPr>
              <a:t>transform to the audio </a:t>
            </a:r>
            <a:r>
              <a:rPr lang="en-IN" sz="2000" dirty="0" smtClean="0">
                <a:latin typeface="Times New Roman" pitchFamily="18" charset="0"/>
                <a:cs typeface="Times New Roman" pitchFamily="18" charset="0"/>
              </a:rPr>
              <a:t>file</a:t>
            </a:r>
          </a:p>
          <a:p>
            <a:pPr>
              <a:buFont typeface="Arial" pitchFamily="34" charset="0"/>
              <a:buChar char="•"/>
            </a:pPr>
            <a:endParaRPr lang="en-IN"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Generating </a:t>
            </a:r>
            <a:r>
              <a:rPr lang="en-IN" sz="2000" dirty="0" smtClean="0">
                <a:latin typeface="Times New Roman" pitchFamily="18" charset="0"/>
                <a:cs typeface="Times New Roman" pitchFamily="18" charset="0"/>
              </a:rPr>
              <a:t>spectrograms for the audio </a:t>
            </a:r>
            <a:r>
              <a:rPr lang="en-IN" sz="2000" dirty="0" smtClean="0">
                <a:latin typeface="Times New Roman" pitchFamily="18" charset="0"/>
                <a:cs typeface="Times New Roman" pitchFamily="18" charset="0"/>
              </a:rPr>
              <a:t>files</a:t>
            </a:r>
          </a:p>
          <a:p>
            <a:pPr>
              <a:buFont typeface="Arial" pitchFamily="34" charset="0"/>
              <a:buChar char="•"/>
            </a:pPr>
            <a:endParaRPr lang="en-IN"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Feeding </a:t>
            </a:r>
            <a:r>
              <a:rPr lang="en-IN" sz="2000" dirty="0" smtClean="0">
                <a:latin typeface="Times New Roman" pitchFamily="18" charset="0"/>
                <a:cs typeface="Times New Roman" pitchFamily="18" charset="0"/>
              </a:rPr>
              <a:t>spectrograms to </a:t>
            </a:r>
            <a:r>
              <a:rPr lang="en-IN" sz="2000" dirty="0" smtClean="0">
                <a:latin typeface="Times New Roman" pitchFamily="18" charset="0"/>
                <a:cs typeface="Times New Roman" pitchFamily="18" charset="0"/>
              </a:rPr>
              <a:t>CNN</a:t>
            </a:r>
          </a:p>
          <a:p>
            <a:pPr>
              <a:buFont typeface="Arial" pitchFamily="34" charset="0"/>
              <a:buChar char="•"/>
            </a:pPr>
            <a:endParaRPr lang="en-IN"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Generating </a:t>
            </a:r>
            <a:r>
              <a:rPr lang="en-IN" sz="2000" dirty="0" smtClean="0">
                <a:latin typeface="Times New Roman" pitchFamily="18" charset="0"/>
                <a:cs typeface="Times New Roman" pitchFamily="18" charset="0"/>
              </a:rPr>
              <a:t>feature vector which is used to classify audio file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2" cstate="print"/>
          <a:stretch>
            <a:fillRect/>
          </a:stretch>
        </p:blipFill>
        <p:spPr>
          <a:xfrm>
            <a:off x="0" y="0"/>
            <a:ext cx="9144000" cy="6858000"/>
          </a:xfrm>
          <a:prstGeom prst="rect">
            <a:avLst/>
          </a:prstGeom>
        </p:spPr>
      </p:pic>
      <p:pic>
        <p:nvPicPr>
          <p:cNvPr id="6" name="Picture 5" descr="Screenshot 2021-05-26 213557.png"/>
          <p:cNvPicPr>
            <a:picLocks noChangeAspect="1"/>
          </p:cNvPicPr>
          <p:nvPr/>
        </p:nvPicPr>
        <p:blipFill>
          <a:blip r:embed="rId3"/>
          <a:stretch>
            <a:fillRect/>
          </a:stretch>
        </p:blipFill>
        <p:spPr>
          <a:xfrm>
            <a:off x="857224" y="1301258"/>
            <a:ext cx="7500990" cy="4413758"/>
          </a:xfrm>
          <a:prstGeom prst="rect">
            <a:avLst/>
          </a:prstGeom>
        </p:spPr>
      </p:pic>
      <p:sp>
        <p:nvSpPr>
          <p:cNvPr id="8" name="Rectangle 7"/>
          <p:cNvSpPr/>
          <p:nvPr/>
        </p:nvSpPr>
        <p:spPr>
          <a:xfrm>
            <a:off x="1142976" y="0"/>
            <a:ext cx="5929353" cy="769441"/>
          </a:xfrm>
          <a:prstGeom prst="rect">
            <a:avLst/>
          </a:prstGeom>
        </p:spPr>
        <p:txBody>
          <a:bodyPr wrap="square">
            <a:spAutoFit/>
          </a:bodyPr>
          <a:lstStyle/>
          <a:p>
            <a:pPr algn="ctr"/>
            <a:r>
              <a:rPr lang="en-IN" sz="4400" b="1" dirty="0" smtClean="0">
                <a:latin typeface="Times New Roman" pitchFamily="18" charset="0"/>
                <a:cs typeface="Times New Roman" pitchFamily="18" charset="0"/>
              </a:rPr>
              <a:t>     </a:t>
            </a:r>
            <a:r>
              <a:rPr lang="en-IN" sz="4000" b="1" dirty="0" smtClean="0">
                <a:latin typeface="Times New Roman" pitchFamily="18" charset="0"/>
                <a:cs typeface="Times New Roman" pitchFamily="18" charset="0"/>
              </a:rPr>
              <a:t>Output</a:t>
            </a:r>
            <a:endParaRPr lang="en-US" sz="4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2" cstate="print"/>
          <a:stretch>
            <a:fillRect/>
          </a:stretch>
        </p:blipFill>
        <p:spPr>
          <a:xfrm>
            <a:off x="0" y="0"/>
            <a:ext cx="9144000" cy="6858000"/>
          </a:xfrm>
          <a:prstGeom prst="rect">
            <a:avLst/>
          </a:prstGeom>
        </p:spPr>
      </p:pic>
      <p:pic>
        <p:nvPicPr>
          <p:cNvPr id="3" name="Picture 2" descr="Screenshot 2021-05-26 214526.png"/>
          <p:cNvPicPr>
            <a:picLocks noChangeAspect="1"/>
          </p:cNvPicPr>
          <p:nvPr/>
        </p:nvPicPr>
        <p:blipFill>
          <a:blip r:embed="rId3"/>
          <a:stretch>
            <a:fillRect/>
          </a:stretch>
        </p:blipFill>
        <p:spPr>
          <a:xfrm>
            <a:off x="500035" y="1214422"/>
            <a:ext cx="8154066" cy="2071702"/>
          </a:xfrm>
          <a:prstGeom prst="rect">
            <a:avLst/>
          </a:prstGeom>
        </p:spPr>
      </p:pic>
      <p:pic>
        <p:nvPicPr>
          <p:cNvPr id="7" name="Picture 6" descr="Screenshot 2021-05-27 000757.png"/>
          <p:cNvPicPr>
            <a:picLocks noChangeAspect="1"/>
          </p:cNvPicPr>
          <p:nvPr/>
        </p:nvPicPr>
        <p:blipFill>
          <a:blip r:embed="rId4"/>
          <a:stretch>
            <a:fillRect/>
          </a:stretch>
        </p:blipFill>
        <p:spPr>
          <a:xfrm>
            <a:off x="357158" y="3571876"/>
            <a:ext cx="8383760" cy="2214578"/>
          </a:xfrm>
          <a:prstGeom prst="rect">
            <a:avLst/>
          </a:prstGeom>
        </p:spPr>
      </p:pic>
      <p:sp>
        <p:nvSpPr>
          <p:cNvPr id="8" name="Rectangle 7"/>
          <p:cNvSpPr/>
          <p:nvPr/>
        </p:nvSpPr>
        <p:spPr>
          <a:xfrm>
            <a:off x="3571868" y="142852"/>
            <a:ext cx="1911101" cy="707886"/>
          </a:xfrm>
          <a:prstGeom prst="rect">
            <a:avLst/>
          </a:prstGeom>
        </p:spPr>
        <p:txBody>
          <a:bodyPr wrap="none">
            <a:spAutoFit/>
          </a:bodyPr>
          <a:lstStyle/>
          <a:p>
            <a:r>
              <a:rPr lang="en-IN" sz="4000" b="1" dirty="0" smtClean="0">
                <a:latin typeface="Times New Roman" pitchFamily="18" charset="0"/>
                <a:cs typeface="Times New Roman" pitchFamily="18" charset="0"/>
              </a:rPr>
              <a:t> Output</a:t>
            </a:r>
            <a:endParaRPr lang="en-US"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3357554" y="3000372"/>
            <a:ext cx="2613216" cy="769441"/>
          </a:xfrm>
          <a:prstGeom prst="rect">
            <a:avLst/>
          </a:prstGeom>
        </p:spPr>
        <p:txBody>
          <a:bodyPr wrap="none">
            <a:spAutoFit/>
          </a:bodyPr>
          <a:lstStyle/>
          <a:p>
            <a:pPr lvl="0" algn="ctr"/>
            <a:r>
              <a:rPr lang="en-US" sz="4400" dirty="0" smtClean="0">
                <a:latin typeface="Times New Roman" panose="02020603050405020304" pitchFamily="18" charset="0"/>
                <a:cs typeface="Times New Roman" panose="02020603050405020304" pitchFamily="18" charset="0"/>
              </a:rPr>
              <a:t>Thank</a:t>
            </a:r>
            <a:r>
              <a:rPr lang="en-US" sz="4400" b="1" dirty="0" smtClean="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you</a:t>
            </a:r>
            <a:endParaRPr lang="en-US" sz="4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5682</TotalTime>
  <Words>309</Words>
  <Application>Microsoft Office PowerPoint</Application>
  <PresentationFormat>On-screen Show (4:3)</PresentationFormat>
  <Paragraphs>59</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Raw</dc:creator>
  <cp:lastModifiedBy>Raw</cp:lastModifiedBy>
  <cp:revision>59</cp:revision>
  <dcterms:created xsi:type="dcterms:W3CDTF">2021-05-26T16:13:33Z</dcterms:created>
  <dcterms:modified xsi:type="dcterms:W3CDTF">2021-05-30T15:21:06Z</dcterms:modified>
</cp:coreProperties>
</file>